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70" r:id="rId5"/>
    <p:sldId id="271" r:id="rId6"/>
    <p:sldId id="293" r:id="rId7"/>
    <p:sldId id="277" r:id="rId8"/>
    <p:sldId id="278" r:id="rId9"/>
    <p:sldId id="287" r:id="rId10"/>
    <p:sldId id="288" r:id="rId11"/>
    <p:sldId id="292" r:id="rId12"/>
    <p:sldId id="289" r:id="rId13"/>
    <p:sldId id="290" r:id="rId14"/>
    <p:sldId id="291" r:id="rId15"/>
    <p:sldId id="286" r:id="rId16"/>
    <p:sldId id="265" r:id="rId17"/>
    <p:sldId id="300" r:id="rId18"/>
    <p:sldId id="294" r:id="rId19"/>
    <p:sldId id="295" r:id="rId20"/>
    <p:sldId id="296" r:id="rId21"/>
    <p:sldId id="267" r:id="rId22"/>
    <p:sldId id="297" r:id="rId23"/>
    <p:sldId id="298" r:id="rId24"/>
    <p:sldId id="299" r:id="rId25"/>
    <p:sldId id="27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F9B17D-F20D-AA1C-348B-247A8C9CFD5E}" v="3160" dt="2026-09-26T18:44:17.901"/>
    <p1510:client id="{67D552C6-B64A-8E0D-995B-CE28B462F748}" v="201" dt="2026-09-25T23:20:31.247"/>
    <p1510:client id="{7A4DF16A-4FC0-0294-12F9-0CA4BFB46AA3}" v="82" dt="2026-09-25T18:14:26.728"/>
    <p1510:client id="{B187610F-4D2A-D0F0-9B88-32FE4DC6ABDF}" v="1858" dt="2026-09-25T19:07:22.161"/>
    <p1510:client id="{FDCC048E-071A-3982-1FEE-314665C47016}" v="18" dt="2026-09-26T19:01:22.4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7" d="100"/>
          <a:sy n="117" d="100"/>
        </p:scale>
        <p:origin x="31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selmann, Veronica" userId="S::veronica.inselmann@heartland.edu::8d262d46-df9a-45c3-86dd-a19fe6fc2989" providerId="AD" clId="Web-{67D552C6-B64A-8E0D-995B-CE28B462F748}"/>
    <pc:docChg chg="addSld delSld modSld sldOrd">
      <pc:chgData name="Inselmann, Veronica" userId="S::veronica.inselmann@heartland.edu::8d262d46-df9a-45c3-86dd-a19fe6fc2989" providerId="AD" clId="Web-{67D552C6-B64A-8E0D-995B-CE28B462F748}" dt="2026-09-25T23:20:31.247" v="178"/>
      <pc:docMkLst>
        <pc:docMk/>
      </pc:docMkLst>
      <pc:sldChg chg="del">
        <pc:chgData name="Inselmann, Veronica" userId="S::veronica.inselmann@heartland.edu::8d262d46-df9a-45c3-86dd-a19fe6fc2989" providerId="AD" clId="Web-{67D552C6-B64A-8E0D-995B-CE28B462F748}" dt="2026-09-25T23:20:31.247" v="178"/>
        <pc:sldMkLst>
          <pc:docMk/>
          <pc:sldMk cId="924666161" sldId="275"/>
        </pc:sldMkLst>
      </pc:sldChg>
      <pc:sldChg chg="modSp">
        <pc:chgData name="Inselmann, Veronica" userId="S::veronica.inselmann@heartland.edu::8d262d46-df9a-45c3-86dd-a19fe6fc2989" providerId="AD" clId="Web-{67D552C6-B64A-8E0D-995B-CE28B462F748}" dt="2026-09-25T23:19:05.404" v="177" actId="20577"/>
        <pc:sldMkLst>
          <pc:docMk/>
          <pc:sldMk cId="291269899" sldId="276"/>
        </pc:sldMkLst>
        <pc:spChg chg="mod">
          <ac:chgData name="Inselmann, Veronica" userId="S::veronica.inselmann@heartland.edu::8d262d46-df9a-45c3-86dd-a19fe6fc2989" providerId="AD" clId="Web-{67D552C6-B64A-8E0D-995B-CE28B462F748}" dt="2026-09-25T23:19:05.404" v="177" actId="20577"/>
          <ac:spMkLst>
            <pc:docMk/>
            <pc:sldMk cId="291269899" sldId="276"/>
            <ac:spMk id="3" creationId="{63F98C1D-DA07-9379-1D0F-C0A148069E76}"/>
          </ac:spMkLst>
        </pc:spChg>
      </pc:sldChg>
      <pc:sldChg chg="modSp">
        <pc:chgData name="Inselmann, Veronica" userId="S::veronica.inselmann@heartland.edu::8d262d46-df9a-45c3-86dd-a19fe6fc2989" providerId="AD" clId="Web-{67D552C6-B64A-8E0D-995B-CE28B462F748}" dt="2026-09-25T22:20:48.670" v="24" actId="14100"/>
        <pc:sldMkLst>
          <pc:docMk/>
          <pc:sldMk cId="2513550950" sldId="279"/>
        </pc:sldMkLst>
        <pc:spChg chg="mod">
          <ac:chgData name="Inselmann, Veronica" userId="S::veronica.inselmann@heartland.edu::8d262d46-df9a-45c3-86dd-a19fe6fc2989" providerId="AD" clId="Web-{67D552C6-B64A-8E0D-995B-CE28B462F748}" dt="2026-09-25T22:20:48.670" v="24" actId="14100"/>
          <ac:spMkLst>
            <pc:docMk/>
            <pc:sldMk cId="2513550950" sldId="279"/>
            <ac:spMk id="3" creationId="{4E81C5F4-0FB8-77FA-A470-1A0134E96944}"/>
          </ac:spMkLst>
        </pc:spChg>
      </pc:sldChg>
      <pc:sldChg chg="modSp">
        <pc:chgData name="Inselmann, Veronica" userId="S::veronica.inselmann@heartland.edu::8d262d46-df9a-45c3-86dd-a19fe6fc2989" providerId="AD" clId="Web-{67D552C6-B64A-8E0D-995B-CE28B462F748}" dt="2026-09-25T23:18:56.622" v="175" actId="20577"/>
        <pc:sldMkLst>
          <pc:docMk/>
          <pc:sldMk cId="2880170476" sldId="280"/>
        </pc:sldMkLst>
        <pc:spChg chg="mod">
          <ac:chgData name="Inselmann, Veronica" userId="S::veronica.inselmann@heartland.edu::8d262d46-df9a-45c3-86dd-a19fe6fc2989" providerId="AD" clId="Web-{67D552C6-B64A-8E0D-995B-CE28B462F748}" dt="2026-09-25T23:18:56.622" v="175" actId="20577"/>
          <ac:spMkLst>
            <pc:docMk/>
            <pc:sldMk cId="2880170476" sldId="280"/>
            <ac:spMk id="3" creationId="{B77343B9-2968-9D6C-BE3A-D51E3A93F49D}"/>
          </ac:spMkLst>
        </pc:spChg>
      </pc:sldChg>
      <pc:sldChg chg="modSp">
        <pc:chgData name="Inselmann, Veronica" userId="S::veronica.inselmann@heartland.edu::8d262d46-df9a-45c3-86dd-a19fe6fc2989" providerId="AD" clId="Web-{67D552C6-B64A-8E0D-995B-CE28B462F748}" dt="2026-09-25T23:18:48.497" v="173" actId="20577"/>
        <pc:sldMkLst>
          <pc:docMk/>
          <pc:sldMk cId="3290165385" sldId="281"/>
        </pc:sldMkLst>
        <pc:spChg chg="mod">
          <ac:chgData name="Inselmann, Veronica" userId="S::veronica.inselmann@heartland.edu::8d262d46-df9a-45c3-86dd-a19fe6fc2989" providerId="AD" clId="Web-{67D552C6-B64A-8E0D-995B-CE28B462F748}" dt="2026-09-25T23:18:48.497" v="173" actId="20577"/>
          <ac:spMkLst>
            <pc:docMk/>
            <pc:sldMk cId="3290165385" sldId="281"/>
            <ac:spMk id="4" creationId="{172CE884-2207-C19A-97B7-E960BF256E5D}"/>
          </ac:spMkLst>
        </pc:spChg>
      </pc:sldChg>
      <pc:sldChg chg="addSp modSp new">
        <pc:chgData name="Inselmann, Veronica" userId="S::veronica.inselmann@heartland.edu::8d262d46-df9a-45c3-86dd-a19fe6fc2989" providerId="AD" clId="Web-{67D552C6-B64A-8E0D-995B-CE28B462F748}" dt="2026-09-25T23:18:40.826" v="171" actId="20577"/>
        <pc:sldMkLst>
          <pc:docMk/>
          <pc:sldMk cId="3542393279" sldId="282"/>
        </pc:sldMkLst>
        <pc:spChg chg="mod">
          <ac:chgData name="Inselmann, Veronica" userId="S::veronica.inselmann@heartland.edu::8d262d46-df9a-45c3-86dd-a19fe6fc2989" providerId="AD" clId="Web-{67D552C6-B64A-8E0D-995B-CE28B462F748}" dt="2026-09-25T22:20:00.387" v="13" actId="1076"/>
          <ac:spMkLst>
            <pc:docMk/>
            <pc:sldMk cId="3542393279" sldId="282"/>
            <ac:spMk id="2" creationId="{B5590D07-F658-2D87-EFB3-6A7BDF0B0987}"/>
          </ac:spMkLst>
        </pc:spChg>
        <pc:spChg chg="add mod">
          <ac:chgData name="Inselmann, Veronica" userId="S::veronica.inselmann@heartland.edu::8d262d46-df9a-45c3-86dd-a19fe6fc2989" providerId="AD" clId="Web-{67D552C6-B64A-8E0D-995B-CE28B462F748}" dt="2026-09-25T23:18:40.826" v="171" actId="20577"/>
          <ac:spMkLst>
            <pc:docMk/>
            <pc:sldMk cId="3542393279" sldId="282"/>
            <ac:spMk id="3" creationId="{A971A3F1-1707-8252-7A51-578BD813BD5E}"/>
          </ac:spMkLst>
        </pc:spChg>
      </pc:sldChg>
      <pc:sldChg chg="new del">
        <pc:chgData name="Inselmann, Veronica" userId="S::veronica.inselmann@heartland.edu::8d262d46-df9a-45c3-86dd-a19fe6fc2989" providerId="AD" clId="Web-{67D552C6-B64A-8E0D-995B-CE28B462F748}" dt="2026-09-25T22:55:53.318" v="32"/>
        <pc:sldMkLst>
          <pc:docMk/>
          <pc:sldMk cId="107275749" sldId="283"/>
        </pc:sldMkLst>
      </pc:sldChg>
      <pc:sldChg chg="new del">
        <pc:chgData name="Inselmann, Veronica" userId="S::veronica.inselmann@heartland.edu::8d262d46-df9a-45c3-86dd-a19fe6fc2989" providerId="AD" clId="Web-{67D552C6-B64A-8E0D-995B-CE28B462F748}" dt="2026-09-25T22:58:00.114" v="48"/>
        <pc:sldMkLst>
          <pc:docMk/>
          <pc:sldMk cId="1197999060" sldId="283"/>
        </pc:sldMkLst>
      </pc:sldChg>
      <pc:sldChg chg="modSp new del">
        <pc:chgData name="Inselmann, Veronica" userId="S::veronica.inselmann@heartland.edu::8d262d46-df9a-45c3-86dd-a19fe6fc2989" providerId="AD" clId="Web-{67D552C6-B64A-8E0D-995B-CE28B462F748}" dt="2026-09-25T22:57:38.208" v="46"/>
        <pc:sldMkLst>
          <pc:docMk/>
          <pc:sldMk cId="1283767707" sldId="283"/>
        </pc:sldMkLst>
        <pc:spChg chg="mod">
          <ac:chgData name="Inselmann, Veronica" userId="S::veronica.inselmann@heartland.edu::8d262d46-df9a-45c3-86dd-a19fe6fc2989" providerId="AD" clId="Web-{67D552C6-B64A-8E0D-995B-CE28B462F748}" dt="2026-09-25T22:57:36.395" v="45" actId="20577"/>
          <ac:spMkLst>
            <pc:docMk/>
            <pc:sldMk cId="1283767707" sldId="283"/>
            <ac:spMk id="2" creationId="{FEC13E2F-437B-F0B4-1DD1-C13EA3A2F7F5}"/>
          </ac:spMkLst>
        </pc:spChg>
      </pc:sldChg>
      <pc:sldChg chg="modSp add del ord replId">
        <pc:chgData name="Inselmann, Veronica" userId="S::veronica.inselmann@heartland.edu::8d262d46-df9a-45c3-86dd-a19fe6fc2989" providerId="AD" clId="Web-{67D552C6-B64A-8E0D-995B-CE28B462F748}" dt="2026-09-25T23:09:02.220" v="152"/>
        <pc:sldMkLst>
          <pc:docMk/>
          <pc:sldMk cId="3053786133" sldId="283"/>
        </pc:sldMkLst>
        <pc:spChg chg="mod">
          <ac:chgData name="Inselmann, Veronica" userId="S::veronica.inselmann@heartland.edu::8d262d46-df9a-45c3-86dd-a19fe6fc2989" providerId="AD" clId="Web-{67D552C6-B64A-8E0D-995B-CE28B462F748}" dt="2026-09-25T22:59:02.020" v="56" actId="20577"/>
          <ac:spMkLst>
            <pc:docMk/>
            <pc:sldMk cId="3053786133" sldId="283"/>
            <ac:spMk id="3" creationId="{4B1213F0-1B20-8E4B-5948-F540D899B2A5}"/>
          </ac:spMkLst>
        </pc:spChg>
      </pc:sldChg>
      <pc:sldChg chg="new del">
        <pc:chgData name="Inselmann, Veronica" userId="S::veronica.inselmann@heartland.edu::8d262d46-df9a-45c3-86dd-a19fe6fc2989" providerId="AD" clId="Web-{67D552C6-B64A-8E0D-995B-CE28B462F748}" dt="2026-09-25T22:59:55.832" v="60"/>
        <pc:sldMkLst>
          <pc:docMk/>
          <pc:sldMk cId="4052972214" sldId="284"/>
        </pc:sldMkLst>
      </pc:sldChg>
      <pc:sldChg chg="new del">
        <pc:chgData name="Inselmann, Veronica" userId="S::veronica.inselmann@heartland.edu::8d262d46-df9a-45c3-86dd-a19fe6fc2989" providerId="AD" clId="Web-{67D552C6-B64A-8E0D-995B-CE28B462F748}" dt="2026-09-25T22:59:58.285" v="61"/>
        <pc:sldMkLst>
          <pc:docMk/>
          <pc:sldMk cId="3893331441" sldId="285"/>
        </pc:sldMkLst>
      </pc:sldChg>
      <pc:sldChg chg="addSp delSp modSp new">
        <pc:chgData name="Inselmann, Veronica" userId="S::veronica.inselmann@heartland.edu::8d262d46-df9a-45c3-86dd-a19fe6fc2989" providerId="AD" clId="Web-{67D552C6-B64A-8E0D-995B-CE28B462F748}" dt="2026-09-25T23:18:27.920" v="169" actId="20577"/>
        <pc:sldMkLst>
          <pc:docMk/>
          <pc:sldMk cId="3640089092" sldId="286"/>
        </pc:sldMkLst>
        <pc:spChg chg="del">
          <ac:chgData name="Inselmann, Veronica" userId="S::veronica.inselmann@heartland.edu::8d262d46-df9a-45c3-86dd-a19fe6fc2989" providerId="AD" clId="Web-{67D552C6-B64A-8E0D-995B-CE28B462F748}" dt="2026-09-25T23:00:49.316" v="72"/>
          <ac:spMkLst>
            <pc:docMk/>
            <pc:sldMk cId="3640089092" sldId="286"/>
            <ac:spMk id="2" creationId="{D9FE0EE2-A169-542E-2318-BF8D0742185B}"/>
          </ac:spMkLst>
        </pc:spChg>
        <pc:spChg chg="del">
          <ac:chgData name="Inselmann, Veronica" userId="S::veronica.inselmann@heartland.edu::8d262d46-df9a-45c3-86dd-a19fe6fc2989" providerId="AD" clId="Web-{67D552C6-B64A-8E0D-995B-CE28B462F748}" dt="2026-09-25T23:01:52.565" v="74"/>
          <ac:spMkLst>
            <pc:docMk/>
            <pc:sldMk cId="3640089092" sldId="286"/>
            <ac:spMk id="3" creationId="{C67F7577-4E2C-7B37-D045-4082502AFCEA}"/>
          </ac:spMkLst>
        </pc:spChg>
        <pc:spChg chg="mod">
          <ac:chgData name="Inselmann, Veronica" userId="S::veronica.inselmann@heartland.edu::8d262d46-df9a-45c3-86dd-a19fe6fc2989" providerId="AD" clId="Web-{67D552C6-B64A-8E0D-995B-CE28B462F748}" dt="2026-09-25T23:18:27.920" v="169" actId="20577"/>
          <ac:spMkLst>
            <pc:docMk/>
            <pc:sldMk cId="3640089092" sldId="286"/>
            <ac:spMk id="4" creationId="{E9057561-0579-590C-3AC3-FB909AC68E7E}"/>
          </ac:spMkLst>
        </pc:spChg>
        <pc:spChg chg="add del mod">
          <ac:chgData name="Inselmann, Veronica" userId="S::veronica.inselmann@heartland.edu::8d262d46-df9a-45c3-86dd-a19fe6fc2989" providerId="AD" clId="Web-{67D552C6-B64A-8E0D-995B-CE28B462F748}" dt="2026-09-25T23:02:43.065" v="79"/>
          <ac:spMkLst>
            <pc:docMk/>
            <pc:sldMk cId="3640089092" sldId="286"/>
            <ac:spMk id="7" creationId="{9CED07FD-5422-F7EF-2B76-ABA7B8D54F06}"/>
          </ac:spMkLst>
        </pc:spChg>
        <pc:spChg chg="add del mod">
          <ac:chgData name="Inselmann, Veronica" userId="S::veronica.inselmann@heartland.edu::8d262d46-df9a-45c3-86dd-a19fe6fc2989" providerId="AD" clId="Web-{67D552C6-B64A-8E0D-995B-CE28B462F748}" dt="2026-09-25T23:04:10.127" v="84"/>
          <ac:spMkLst>
            <pc:docMk/>
            <pc:sldMk cId="3640089092" sldId="286"/>
            <ac:spMk id="10" creationId="{0D6A5DE5-5E67-E318-C115-FD6B6DE4D480}"/>
          </ac:spMkLst>
        </pc:spChg>
        <pc:picChg chg="add del mod ord">
          <ac:chgData name="Inselmann, Veronica" userId="S::veronica.inselmann@heartland.edu::8d262d46-df9a-45c3-86dd-a19fe6fc2989" providerId="AD" clId="Web-{67D552C6-B64A-8E0D-995B-CE28B462F748}" dt="2026-09-25T23:02:14.003" v="77"/>
          <ac:picMkLst>
            <pc:docMk/>
            <pc:sldMk cId="3640089092" sldId="286"/>
            <ac:picMk id="5" creationId="{4A6032DA-CB02-9A1B-47F0-630FA9260777}"/>
          </ac:picMkLst>
        </pc:picChg>
        <pc:picChg chg="add del mod ord">
          <ac:chgData name="Inselmann, Veronica" userId="S::veronica.inselmann@heartland.edu::8d262d46-df9a-45c3-86dd-a19fe6fc2989" providerId="AD" clId="Web-{67D552C6-B64A-8E0D-995B-CE28B462F748}" dt="2026-09-25T23:04:05.393" v="83"/>
          <ac:picMkLst>
            <pc:docMk/>
            <pc:sldMk cId="3640089092" sldId="286"/>
            <ac:picMk id="8" creationId="{8D99168E-197E-D635-AEE7-F215BEB72978}"/>
          </ac:picMkLst>
        </pc:picChg>
        <pc:picChg chg="add mod">
          <ac:chgData name="Inselmann, Veronica" userId="S::veronica.inselmann@heartland.edu::8d262d46-df9a-45c3-86dd-a19fe6fc2989" providerId="AD" clId="Web-{67D552C6-B64A-8E0D-995B-CE28B462F748}" dt="2026-09-25T23:08:56.845" v="151" actId="1076"/>
          <ac:picMkLst>
            <pc:docMk/>
            <pc:sldMk cId="3640089092" sldId="286"/>
            <ac:picMk id="11" creationId="{85B51965-A185-C868-2E37-B36E3D6A9CAE}"/>
          </ac:picMkLst>
        </pc:picChg>
      </pc:sldChg>
      <pc:sldChg chg="addSp delSp modSp new">
        <pc:chgData name="Inselmann, Veronica" userId="S::veronica.inselmann@heartland.edu::8d262d46-df9a-45c3-86dd-a19fe6fc2989" providerId="AD" clId="Web-{67D552C6-B64A-8E0D-995B-CE28B462F748}" dt="2026-09-25T23:14:50.577" v="166"/>
        <pc:sldMkLst>
          <pc:docMk/>
          <pc:sldMk cId="3484510529" sldId="287"/>
        </pc:sldMkLst>
        <pc:spChg chg="add del mod">
          <ac:chgData name="Inselmann, Veronica" userId="S::veronica.inselmann@heartland.edu::8d262d46-df9a-45c3-86dd-a19fe6fc2989" providerId="AD" clId="Web-{67D552C6-B64A-8E0D-995B-CE28B462F748}" dt="2026-09-25T23:13:24.078" v="163"/>
          <ac:spMkLst>
            <pc:docMk/>
            <pc:sldMk cId="3484510529" sldId="287"/>
            <ac:spMk id="2" creationId="{76E0C4C3-283F-8980-9C73-7C72F87CBD5E}"/>
          </ac:spMkLst>
        </pc:spChg>
        <pc:spChg chg="add del">
          <ac:chgData name="Inselmann, Veronica" userId="S::veronica.inselmann@heartland.edu::8d262d46-df9a-45c3-86dd-a19fe6fc2989" providerId="AD" clId="Web-{67D552C6-B64A-8E0D-995B-CE28B462F748}" dt="2026-09-25T23:14:50.577" v="166"/>
          <ac:spMkLst>
            <pc:docMk/>
            <pc:sldMk cId="3484510529" sldId="287"/>
            <ac:spMk id="3" creationId="{B6B58797-D177-0B96-2118-A7FA92276339}"/>
          </ac:spMkLst>
        </pc:spChg>
        <pc:picChg chg="add mod">
          <ac:chgData name="Inselmann, Veronica" userId="S::veronica.inselmann@heartland.edu::8d262d46-df9a-45c3-86dd-a19fe6fc2989" providerId="AD" clId="Web-{67D552C6-B64A-8E0D-995B-CE28B462F748}" dt="2026-09-25T23:14:38.655" v="165"/>
          <ac:picMkLst>
            <pc:docMk/>
            <pc:sldMk cId="3484510529" sldId="287"/>
            <ac:picMk id="4" creationId="{C470A7FC-C456-368E-C369-F8FD79CC5272}"/>
          </ac:picMkLst>
        </pc:picChg>
      </pc:sldChg>
    </pc:docChg>
  </pc:docChgLst>
  <pc:docChgLst>
    <pc:chgData name="Inselmann, Veronica" userId="S::veronica.inselmann@heartland.edu::8d262d46-df9a-45c3-86dd-a19fe6fc2989" providerId="AD" clId="Web-{7A4DF16A-4FC0-0294-12F9-0CA4BFB46AA3}"/>
    <pc:docChg chg="addSld modSld">
      <pc:chgData name="Inselmann, Veronica" userId="S::veronica.inselmann@heartland.edu::8d262d46-df9a-45c3-86dd-a19fe6fc2989" providerId="AD" clId="Web-{7A4DF16A-4FC0-0294-12F9-0CA4BFB46AA3}" dt="2026-09-25T18:14:26.728" v="79"/>
      <pc:docMkLst>
        <pc:docMk/>
      </pc:docMkLst>
      <pc:sldChg chg="modSp">
        <pc:chgData name="Inselmann, Veronica" userId="S::veronica.inselmann@heartland.edu::8d262d46-df9a-45c3-86dd-a19fe6fc2989" providerId="AD" clId="Web-{7A4DF16A-4FC0-0294-12F9-0CA4BFB46AA3}" dt="2026-09-25T18:13:41.429" v="77" actId="20577"/>
        <pc:sldMkLst>
          <pc:docMk/>
          <pc:sldMk cId="2818747590" sldId="270"/>
        </pc:sldMkLst>
        <pc:spChg chg="mod">
          <ac:chgData name="Inselmann, Veronica" userId="S::veronica.inselmann@heartland.edu::8d262d46-df9a-45c3-86dd-a19fe6fc2989" providerId="AD" clId="Web-{7A4DF16A-4FC0-0294-12F9-0CA4BFB46AA3}" dt="2026-09-25T18:13:41.429" v="77" actId="20577"/>
          <ac:spMkLst>
            <pc:docMk/>
            <pc:sldMk cId="2818747590" sldId="270"/>
            <ac:spMk id="2" creationId="{5FB36A1B-8F7A-5AA0-9DDE-24015E36C3D6}"/>
          </ac:spMkLst>
        </pc:spChg>
        <pc:spChg chg="mod">
          <ac:chgData name="Inselmann, Veronica" userId="S::veronica.inselmann@heartland.edu::8d262d46-df9a-45c3-86dd-a19fe6fc2989" providerId="AD" clId="Web-{7A4DF16A-4FC0-0294-12F9-0CA4BFB46AA3}" dt="2026-09-25T18:10:10.080" v="10" actId="20577"/>
          <ac:spMkLst>
            <pc:docMk/>
            <pc:sldMk cId="2818747590" sldId="270"/>
            <ac:spMk id="3" creationId="{BF439EDA-4A69-E3B7-1440-FCDB7F676C2C}"/>
          </ac:spMkLst>
        </pc:spChg>
      </pc:sldChg>
      <pc:sldChg chg="modSp">
        <pc:chgData name="Inselmann, Veronica" userId="S::veronica.inselmann@heartland.edu::8d262d46-df9a-45c3-86dd-a19fe6fc2989" providerId="AD" clId="Web-{7A4DF16A-4FC0-0294-12F9-0CA4BFB46AA3}" dt="2026-09-25T18:14:00.524" v="78" actId="20577"/>
        <pc:sldMkLst>
          <pc:docMk/>
          <pc:sldMk cId="212404644" sldId="271"/>
        </pc:sldMkLst>
        <pc:spChg chg="mod">
          <ac:chgData name="Inselmann, Veronica" userId="S::veronica.inselmann@heartland.edu::8d262d46-df9a-45c3-86dd-a19fe6fc2989" providerId="AD" clId="Web-{7A4DF16A-4FC0-0294-12F9-0CA4BFB46AA3}" dt="2026-09-25T18:14:00.524" v="78" actId="20577"/>
          <ac:spMkLst>
            <pc:docMk/>
            <pc:sldMk cId="212404644" sldId="271"/>
            <ac:spMk id="3" creationId="{C909FAC9-DD0F-C94F-0377-A5D3010DD1F5}"/>
          </ac:spMkLst>
        </pc:spChg>
      </pc:sldChg>
      <pc:sldChg chg="new">
        <pc:chgData name="Inselmann, Veronica" userId="S::veronica.inselmann@heartland.edu::8d262d46-df9a-45c3-86dd-a19fe6fc2989" providerId="AD" clId="Web-{7A4DF16A-4FC0-0294-12F9-0CA4BFB46AA3}" dt="2026-09-25T18:14:26.728" v="79"/>
        <pc:sldMkLst>
          <pc:docMk/>
          <pc:sldMk cId="291269899" sldId="276"/>
        </pc:sldMkLst>
      </pc:sldChg>
    </pc:docChg>
  </pc:docChgLst>
  <pc:docChgLst>
    <pc:chgData name="Inselmann, Veronica" userId="S::veronica.inselmann@heartland.edu::8d262d46-df9a-45c3-86dd-a19fe6fc2989" providerId="AD" clId="Web-{B187610F-4D2A-D0F0-9B88-32FE4DC6ABDF}"/>
    <pc:docChg chg="addSld modSld sldOrd">
      <pc:chgData name="Inselmann, Veronica" userId="S::veronica.inselmann@heartland.edu::8d262d46-df9a-45c3-86dd-a19fe6fc2989" providerId="AD" clId="Web-{B187610F-4D2A-D0F0-9B88-32FE4DC6ABDF}" dt="2026-09-25T19:07:22.145" v="1042" actId="20577"/>
      <pc:docMkLst>
        <pc:docMk/>
      </pc:docMkLst>
      <pc:sldChg chg="addSp modSp">
        <pc:chgData name="Inselmann, Veronica" userId="S::veronica.inselmann@heartland.edu::8d262d46-df9a-45c3-86dd-a19fe6fc2989" providerId="AD" clId="Web-{B187610F-4D2A-D0F0-9B88-32FE4DC6ABDF}" dt="2026-09-25T18:54:12.940" v="529" actId="1076"/>
        <pc:sldMkLst>
          <pc:docMk/>
          <pc:sldMk cId="291269899" sldId="276"/>
        </pc:sldMkLst>
        <pc:spChg chg="mod">
          <ac:chgData name="Inselmann, Veronica" userId="S::veronica.inselmann@heartland.edu::8d262d46-df9a-45c3-86dd-a19fe6fc2989" providerId="AD" clId="Web-{B187610F-4D2A-D0F0-9B88-32FE4DC6ABDF}" dt="2026-09-25T18:53:00.826" v="514" actId="1076"/>
          <ac:spMkLst>
            <pc:docMk/>
            <pc:sldMk cId="291269899" sldId="276"/>
            <ac:spMk id="2" creationId="{38204297-528D-F093-9916-779D1D233EC7}"/>
          </ac:spMkLst>
        </pc:spChg>
        <pc:spChg chg="add mod">
          <ac:chgData name="Inselmann, Veronica" userId="S::veronica.inselmann@heartland.edu::8d262d46-df9a-45c3-86dd-a19fe6fc2989" providerId="AD" clId="Web-{B187610F-4D2A-D0F0-9B88-32FE4DC6ABDF}" dt="2026-09-25T18:54:12.940" v="529" actId="1076"/>
          <ac:spMkLst>
            <pc:docMk/>
            <pc:sldMk cId="291269899" sldId="276"/>
            <ac:spMk id="3" creationId="{63F98C1D-DA07-9379-1D0F-C0A148069E76}"/>
          </ac:spMkLst>
        </pc:spChg>
      </pc:sldChg>
      <pc:sldChg chg="modSp new">
        <pc:chgData name="Inselmann, Veronica" userId="S::veronica.inselmann@heartland.edu::8d262d46-df9a-45c3-86dd-a19fe6fc2989" providerId="AD" clId="Web-{B187610F-4D2A-D0F0-9B88-32FE4DC6ABDF}" dt="2026-09-25T18:43:47.594" v="472" actId="1076"/>
        <pc:sldMkLst>
          <pc:docMk/>
          <pc:sldMk cId="3690134623" sldId="277"/>
        </pc:sldMkLst>
        <pc:spChg chg="mod">
          <ac:chgData name="Inselmann, Veronica" userId="S::veronica.inselmann@heartland.edu::8d262d46-df9a-45c3-86dd-a19fe6fc2989" providerId="AD" clId="Web-{B187610F-4D2A-D0F0-9B88-32FE4DC6ABDF}" dt="2026-09-25T18:43:14.109" v="468" actId="20577"/>
          <ac:spMkLst>
            <pc:docMk/>
            <pc:sldMk cId="3690134623" sldId="277"/>
            <ac:spMk id="2" creationId="{21272774-43BF-139C-36CE-0C9375A653AE}"/>
          </ac:spMkLst>
        </pc:spChg>
        <pc:spChg chg="mod">
          <ac:chgData name="Inselmann, Veronica" userId="S::veronica.inselmann@heartland.edu::8d262d46-df9a-45c3-86dd-a19fe6fc2989" providerId="AD" clId="Web-{B187610F-4D2A-D0F0-9B88-32FE4DC6ABDF}" dt="2026-09-25T18:43:47.594" v="472" actId="1076"/>
          <ac:spMkLst>
            <pc:docMk/>
            <pc:sldMk cId="3690134623" sldId="277"/>
            <ac:spMk id="3" creationId="{F90A0337-8811-E62C-01D6-7D00D89F7C87}"/>
          </ac:spMkLst>
        </pc:spChg>
      </pc:sldChg>
      <pc:sldChg chg="modSp new">
        <pc:chgData name="Inselmann, Veronica" userId="S::veronica.inselmann@heartland.edu::8d262d46-df9a-45c3-86dd-a19fe6fc2989" providerId="AD" clId="Web-{B187610F-4D2A-D0F0-9B88-32FE4DC6ABDF}" dt="2026-09-25T18:51:54.775" v="495" actId="20577"/>
        <pc:sldMkLst>
          <pc:docMk/>
          <pc:sldMk cId="686878403" sldId="278"/>
        </pc:sldMkLst>
        <pc:spChg chg="mod">
          <ac:chgData name="Inselmann, Veronica" userId="S::veronica.inselmann@heartland.edu::8d262d46-df9a-45c3-86dd-a19fe6fc2989" providerId="AD" clId="Web-{B187610F-4D2A-D0F0-9B88-32FE4DC6ABDF}" dt="2026-09-25T18:51:54.775" v="495" actId="20577"/>
          <ac:spMkLst>
            <pc:docMk/>
            <pc:sldMk cId="686878403" sldId="278"/>
            <ac:spMk id="2" creationId="{94797C00-FB10-5A00-4953-EB3CA186F4E5}"/>
          </ac:spMkLst>
        </pc:spChg>
        <pc:spChg chg="mod">
          <ac:chgData name="Inselmann, Veronica" userId="S::veronica.inselmann@heartland.edu::8d262d46-df9a-45c3-86dd-a19fe6fc2989" providerId="AD" clId="Web-{B187610F-4D2A-D0F0-9B88-32FE4DC6ABDF}" dt="2026-09-25T18:51:25.273" v="492" actId="1076"/>
          <ac:spMkLst>
            <pc:docMk/>
            <pc:sldMk cId="686878403" sldId="278"/>
            <ac:spMk id="3" creationId="{D87A996E-E895-F78C-FDCA-F82794C9E38F}"/>
          </ac:spMkLst>
        </pc:spChg>
      </pc:sldChg>
      <pc:sldChg chg="addSp delSp modSp new ord">
        <pc:chgData name="Inselmann, Veronica" userId="S::veronica.inselmann@heartland.edu::8d262d46-df9a-45c3-86dd-a19fe6fc2989" providerId="AD" clId="Web-{B187610F-4D2A-D0F0-9B88-32FE4DC6ABDF}" dt="2026-09-25T18:41:06.935" v="451" actId="20577"/>
        <pc:sldMkLst>
          <pc:docMk/>
          <pc:sldMk cId="2513550950" sldId="279"/>
        </pc:sldMkLst>
        <pc:spChg chg="add del">
          <ac:chgData name="Inselmann, Veronica" userId="S::veronica.inselmann@heartland.edu::8d262d46-df9a-45c3-86dd-a19fe6fc2989" providerId="AD" clId="Web-{B187610F-4D2A-D0F0-9B88-32FE4DC6ABDF}" dt="2026-09-25T18:32:40.993" v="5"/>
          <ac:spMkLst>
            <pc:docMk/>
            <pc:sldMk cId="2513550950" sldId="279"/>
            <ac:spMk id="2" creationId="{6CDE2B40-151E-ED0D-6121-66AB3003F7C9}"/>
          </ac:spMkLst>
        </pc:spChg>
        <pc:spChg chg="add mod">
          <ac:chgData name="Inselmann, Veronica" userId="S::veronica.inselmann@heartland.edu::8d262d46-df9a-45c3-86dd-a19fe6fc2989" providerId="AD" clId="Web-{B187610F-4D2A-D0F0-9B88-32FE4DC6ABDF}" dt="2026-09-25T18:41:06.935" v="451" actId="20577"/>
          <ac:spMkLst>
            <pc:docMk/>
            <pc:sldMk cId="2513550950" sldId="279"/>
            <ac:spMk id="3" creationId="{4E81C5F4-0FB8-77FA-A470-1A0134E96944}"/>
          </ac:spMkLst>
        </pc:spChg>
      </pc:sldChg>
      <pc:sldChg chg="addSp modSp new">
        <pc:chgData name="Inselmann, Veronica" userId="S::veronica.inselmann@heartland.edu::8d262d46-df9a-45c3-86dd-a19fe6fc2989" providerId="AD" clId="Web-{B187610F-4D2A-D0F0-9B88-32FE4DC6ABDF}" dt="2026-09-25T18:56:38.289" v="574" actId="14100"/>
        <pc:sldMkLst>
          <pc:docMk/>
          <pc:sldMk cId="2880170476" sldId="280"/>
        </pc:sldMkLst>
        <pc:spChg chg="mod">
          <ac:chgData name="Inselmann, Veronica" userId="S::veronica.inselmann@heartland.edu::8d262d46-df9a-45c3-86dd-a19fe6fc2989" providerId="AD" clId="Web-{B187610F-4D2A-D0F0-9B88-32FE4DC6ABDF}" dt="2026-09-25T18:55:27.068" v="556" actId="1076"/>
          <ac:spMkLst>
            <pc:docMk/>
            <pc:sldMk cId="2880170476" sldId="280"/>
            <ac:spMk id="2" creationId="{0769028F-9210-A919-FC1C-471980A803D8}"/>
          </ac:spMkLst>
        </pc:spChg>
        <pc:spChg chg="add mod">
          <ac:chgData name="Inselmann, Veronica" userId="S::veronica.inselmann@heartland.edu::8d262d46-df9a-45c3-86dd-a19fe6fc2989" providerId="AD" clId="Web-{B187610F-4D2A-D0F0-9B88-32FE4DC6ABDF}" dt="2026-09-25T18:56:38.289" v="574" actId="14100"/>
          <ac:spMkLst>
            <pc:docMk/>
            <pc:sldMk cId="2880170476" sldId="280"/>
            <ac:spMk id="3" creationId="{B77343B9-2968-9D6C-BE3A-D51E3A93F49D}"/>
          </ac:spMkLst>
        </pc:spChg>
      </pc:sldChg>
      <pc:sldChg chg="addSp delSp modSp new">
        <pc:chgData name="Inselmann, Veronica" userId="S::veronica.inselmann@heartland.edu::8d262d46-df9a-45c3-86dd-a19fe6fc2989" providerId="AD" clId="Web-{B187610F-4D2A-D0F0-9B88-32FE4DC6ABDF}" dt="2026-09-25T19:07:22.145" v="1042" actId="20577"/>
        <pc:sldMkLst>
          <pc:docMk/>
          <pc:sldMk cId="3290165385" sldId="281"/>
        </pc:sldMkLst>
        <pc:spChg chg="mod">
          <ac:chgData name="Inselmann, Veronica" userId="S::veronica.inselmann@heartland.edu::8d262d46-df9a-45c3-86dd-a19fe6fc2989" providerId="AD" clId="Web-{B187610F-4D2A-D0F0-9B88-32FE4DC6ABDF}" dt="2026-09-25T18:58:09.683" v="616" actId="1076"/>
          <ac:spMkLst>
            <pc:docMk/>
            <pc:sldMk cId="3290165385" sldId="281"/>
            <ac:spMk id="2" creationId="{1CC7E1FA-473F-82A0-89D6-23BCEEF5BEE7}"/>
          </ac:spMkLst>
        </pc:spChg>
        <pc:spChg chg="add del mod">
          <ac:chgData name="Inselmann, Veronica" userId="S::veronica.inselmann@heartland.edu::8d262d46-df9a-45c3-86dd-a19fe6fc2989" providerId="AD" clId="Web-{B187610F-4D2A-D0F0-9B88-32FE4DC6ABDF}" dt="2026-09-25T19:00:32.795" v="645"/>
          <ac:spMkLst>
            <pc:docMk/>
            <pc:sldMk cId="3290165385" sldId="281"/>
            <ac:spMk id="3" creationId="{49D8DA77-10BB-FAC4-E68C-AEEA74DA1D0D}"/>
          </ac:spMkLst>
        </pc:spChg>
        <pc:spChg chg="add mod">
          <ac:chgData name="Inselmann, Veronica" userId="S::veronica.inselmann@heartland.edu::8d262d46-df9a-45c3-86dd-a19fe6fc2989" providerId="AD" clId="Web-{B187610F-4D2A-D0F0-9B88-32FE4DC6ABDF}" dt="2026-09-25T19:07:22.145" v="1042" actId="20577"/>
          <ac:spMkLst>
            <pc:docMk/>
            <pc:sldMk cId="3290165385" sldId="281"/>
            <ac:spMk id="4" creationId="{172CE884-2207-C19A-97B7-E960BF256E5D}"/>
          </ac:spMkLst>
        </pc:spChg>
      </pc:sldChg>
    </pc:docChg>
  </pc:docChgLst>
  <pc:docChgLst>
    <pc:chgData name="Inselmann, Veronica" userId="S::veronica.inselmann@heartland.edu::8d262d46-df9a-45c3-86dd-a19fe6fc2989" providerId="AD" clId="Web-{FDCC048E-071A-3982-1FEE-314665C47016}"/>
    <pc:docChg chg="modSld">
      <pc:chgData name="Inselmann, Veronica" userId="S::veronica.inselmann@heartland.edu::8d262d46-df9a-45c3-86dd-a19fe6fc2989" providerId="AD" clId="Web-{FDCC048E-071A-3982-1FEE-314665C47016}" dt="2026-09-26T19:01:21.308" v="16" actId="20577"/>
      <pc:docMkLst>
        <pc:docMk/>
      </pc:docMkLst>
      <pc:sldChg chg="modSp">
        <pc:chgData name="Inselmann, Veronica" userId="S::veronica.inselmann@heartland.edu::8d262d46-df9a-45c3-86dd-a19fe6fc2989" providerId="AD" clId="Web-{FDCC048E-071A-3982-1FEE-314665C47016}" dt="2026-09-26T19:01:21.308" v="16" actId="20577"/>
        <pc:sldMkLst>
          <pc:docMk/>
          <pc:sldMk cId="2818747590" sldId="270"/>
        </pc:sldMkLst>
        <pc:spChg chg="mod">
          <ac:chgData name="Inselmann, Veronica" userId="S::veronica.inselmann@heartland.edu::8d262d46-df9a-45c3-86dd-a19fe6fc2989" providerId="AD" clId="Web-{FDCC048E-071A-3982-1FEE-314665C47016}" dt="2026-09-26T19:01:21.308" v="16" actId="20577"/>
          <ac:spMkLst>
            <pc:docMk/>
            <pc:sldMk cId="2818747590" sldId="270"/>
            <ac:spMk id="2" creationId="{5FB36A1B-8F7A-5AA0-9DDE-24015E36C3D6}"/>
          </ac:spMkLst>
        </pc:spChg>
      </pc:sldChg>
    </pc:docChg>
  </pc:docChgLst>
  <pc:docChgLst>
    <pc:chgData name="Inselmann, Veronica" userId="S::veronica.inselmann@heartland.edu::8d262d46-df9a-45c3-86dd-a19fe6fc2989" providerId="AD" clId="Web-{3CF9B17D-F20D-AA1C-348B-247A8C9CFD5E}"/>
    <pc:docChg chg="addSld delSld modSld sldOrd">
      <pc:chgData name="Inselmann, Veronica" userId="S::veronica.inselmann@heartland.edu::8d262d46-df9a-45c3-86dd-a19fe6fc2989" providerId="AD" clId="Web-{3CF9B17D-F20D-AA1C-348B-247A8C9CFD5E}" dt="2026-09-26T18:44:17.901" v="2982"/>
      <pc:docMkLst>
        <pc:docMk/>
      </pc:docMkLst>
      <pc:sldChg chg="del">
        <pc:chgData name="Inselmann, Veronica" userId="S::veronica.inselmann@heartland.edu::8d262d46-df9a-45c3-86dd-a19fe6fc2989" providerId="AD" clId="Web-{3CF9B17D-F20D-AA1C-348B-247A8C9CFD5E}" dt="2026-09-26T17:27:29.572" v="299"/>
        <pc:sldMkLst>
          <pc:docMk/>
          <pc:sldMk cId="291269899" sldId="276"/>
        </pc:sldMkLst>
      </pc:sldChg>
      <pc:sldChg chg="del">
        <pc:chgData name="Inselmann, Veronica" userId="S::veronica.inselmann@heartland.edu::8d262d46-df9a-45c3-86dd-a19fe6fc2989" providerId="AD" clId="Web-{3CF9B17D-F20D-AA1C-348B-247A8C9CFD5E}" dt="2026-09-26T18:44:17.901" v="2982"/>
        <pc:sldMkLst>
          <pc:docMk/>
          <pc:sldMk cId="2513550950" sldId="279"/>
        </pc:sldMkLst>
      </pc:sldChg>
      <pc:sldChg chg="del">
        <pc:chgData name="Inselmann, Veronica" userId="S::veronica.inselmann@heartland.edu::8d262d46-df9a-45c3-86dd-a19fe6fc2989" providerId="AD" clId="Web-{3CF9B17D-F20D-AA1C-348B-247A8C9CFD5E}" dt="2026-09-26T18:04:00.350" v="2008"/>
        <pc:sldMkLst>
          <pc:docMk/>
          <pc:sldMk cId="2880170476" sldId="280"/>
        </pc:sldMkLst>
      </pc:sldChg>
      <pc:sldChg chg="del">
        <pc:chgData name="Inselmann, Veronica" userId="S::veronica.inselmann@heartland.edu::8d262d46-df9a-45c3-86dd-a19fe6fc2989" providerId="AD" clId="Web-{3CF9B17D-F20D-AA1C-348B-247A8C9CFD5E}" dt="2026-09-26T17:46:26.658" v="1191"/>
        <pc:sldMkLst>
          <pc:docMk/>
          <pc:sldMk cId="3290165385" sldId="281"/>
        </pc:sldMkLst>
      </pc:sldChg>
      <pc:sldChg chg="del">
        <pc:chgData name="Inselmann, Veronica" userId="S::veronica.inselmann@heartland.edu::8d262d46-df9a-45c3-86dd-a19fe6fc2989" providerId="AD" clId="Web-{3CF9B17D-F20D-AA1C-348B-247A8C9CFD5E}" dt="2026-09-26T17:53:03.734" v="1747"/>
        <pc:sldMkLst>
          <pc:docMk/>
          <pc:sldMk cId="3542393279" sldId="282"/>
        </pc:sldMkLst>
      </pc:sldChg>
      <pc:sldChg chg="modSp add ord replId">
        <pc:chgData name="Inselmann, Veronica" userId="S::veronica.inselmann@heartland.edu::8d262d46-df9a-45c3-86dd-a19fe6fc2989" providerId="AD" clId="Web-{3CF9B17D-F20D-AA1C-348B-247A8C9CFD5E}" dt="2026-09-26T17:57:03.336" v="1786" actId="14100"/>
        <pc:sldMkLst>
          <pc:docMk/>
          <pc:sldMk cId="4191582922" sldId="288"/>
        </pc:sldMkLst>
        <pc:spChg chg="mod">
          <ac:chgData name="Inselmann, Veronica" userId="S::veronica.inselmann@heartland.edu::8d262d46-df9a-45c3-86dd-a19fe6fc2989" providerId="AD" clId="Web-{3CF9B17D-F20D-AA1C-348B-247A8C9CFD5E}" dt="2026-09-26T17:57:03.336" v="1786" actId="14100"/>
          <ac:spMkLst>
            <pc:docMk/>
            <pc:sldMk cId="4191582922" sldId="288"/>
            <ac:spMk id="2" creationId="{6E5DC5A1-1B05-5AAC-FB61-0E81D8BE76F2}"/>
          </ac:spMkLst>
        </pc:spChg>
        <pc:spChg chg="mod">
          <ac:chgData name="Inselmann, Veronica" userId="S::veronica.inselmann@heartland.edu::8d262d46-df9a-45c3-86dd-a19fe6fc2989" providerId="AD" clId="Web-{3CF9B17D-F20D-AA1C-348B-247A8C9CFD5E}" dt="2026-09-26T17:56:52.445" v="1785" actId="14100"/>
          <ac:spMkLst>
            <pc:docMk/>
            <pc:sldMk cId="4191582922" sldId="288"/>
            <ac:spMk id="3" creationId="{3B5C1BB7-D849-FE0E-4E64-23CD2277B00C}"/>
          </ac:spMkLst>
        </pc:spChg>
      </pc:sldChg>
      <pc:sldChg chg="modSp add ord replId">
        <pc:chgData name="Inselmann, Veronica" userId="S::veronica.inselmann@heartland.edu::8d262d46-df9a-45c3-86dd-a19fe6fc2989" providerId="AD" clId="Web-{3CF9B17D-F20D-AA1C-348B-247A8C9CFD5E}" dt="2026-09-26T18:02:35.159" v="1998" actId="1076"/>
        <pc:sldMkLst>
          <pc:docMk/>
          <pc:sldMk cId="4029447444" sldId="289"/>
        </pc:sldMkLst>
        <pc:spChg chg="mod">
          <ac:chgData name="Inselmann, Veronica" userId="S::veronica.inselmann@heartland.edu::8d262d46-df9a-45c3-86dd-a19fe6fc2989" providerId="AD" clId="Web-{3CF9B17D-F20D-AA1C-348B-247A8C9CFD5E}" dt="2026-09-26T17:28:21.293" v="329" actId="20577"/>
          <ac:spMkLst>
            <pc:docMk/>
            <pc:sldMk cId="4029447444" sldId="289"/>
            <ac:spMk id="2" creationId="{F0E21445-1DB3-0F63-A9DE-D89FF3087EA3}"/>
          </ac:spMkLst>
        </pc:spChg>
        <pc:spChg chg="mod">
          <ac:chgData name="Inselmann, Veronica" userId="S::veronica.inselmann@heartland.edu::8d262d46-df9a-45c3-86dd-a19fe6fc2989" providerId="AD" clId="Web-{3CF9B17D-F20D-AA1C-348B-247A8C9CFD5E}" dt="2026-09-26T18:02:35.159" v="1998" actId="1076"/>
          <ac:spMkLst>
            <pc:docMk/>
            <pc:sldMk cId="4029447444" sldId="289"/>
            <ac:spMk id="3" creationId="{248191CD-40EB-EED3-4F86-B8580D791FEF}"/>
          </ac:spMkLst>
        </pc:spChg>
      </pc:sldChg>
      <pc:sldChg chg="modSp add ord replId">
        <pc:chgData name="Inselmann, Veronica" userId="S::veronica.inselmann@heartland.edu::8d262d46-df9a-45c3-86dd-a19fe6fc2989" providerId="AD" clId="Web-{3CF9B17D-F20D-AA1C-348B-247A8C9CFD5E}" dt="2026-09-26T17:46:17.892" v="1190" actId="20577"/>
        <pc:sldMkLst>
          <pc:docMk/>
          <pc:sldMk cId="2565234602" sldId="290"/>
        </pc:sldMkLst>
        <pc:spChg chg="mod">
          <ac:chgData name="Inselmann, Veronica" userId="S::veronica.inselmann@heartland.edu::8d262d46-df9a-45c3-86dd-a19fe6fc2989" providerId="AD" clId="Web-{3CF9B17D-F20D-AA1C-348B-247A8C9CFD5E}" dt="2026-09-26T17:41:02.975" v="778" actId="20577"/>
          <ac:spMkLst>
            <pc:docMk/>
            <pc:sldMk cId="2565234602" sldId="290"/>
            <ac:spMk id="2" creationId="{ACFEB604-E4B1-8BC9-FBB6-C6DA4A7F226A}"/>
          </ac:spMkLst>
        </pc:spChg>
        <pc:spChg chg="mod">
          <ac:chgData name="Inselmann, Veronica" userId="S::veronica.inselmann@heartland.edu::8d262d46-df9a-45c3-86dd-a19fe6fc2989" providerId="AD" clId="Web-{3CF9B17D-F20D-AA1C-348B-247A8C9CFD5E}" dt="2026-09-26T17:46:17.892" v="1190" actId="20577"/>
          <ac:spMkLst>
            <pc:docMk/>
            <pc:sldMk cId="2565234602" sldId="290"/>
            <ac:spMk id="3" creationId="{F3EDCB46-2BB4-7EB9-695A-A61E51104097}"/>
          </ac:spMkLst>
        </pc:spChg>
      </pc:sldChg>
      <pc:sldChg chg="modSp add ord replId">
        <pc:chgData name="Inselmann, Veronica" userId="S::veronica.inselmann@heartland.edu::8d262d46-df9a-45c3-86dd-a19fe6fc2989" providerId="AD" clId="Web-{3CF9B17D-F20D-AA1C-348B-247A8C9CFD5E}" dt="2026-09-26T18:34:49.100" v="2567" actId="1076"/>
        <pc:sldMkLst>
          <pc:docMk/>
          <pc:sldMk cId="617883294" sldId="291"/>
        </pc:sldMkLst>
        <pc:spChg chg="mod">
          <ac:chgData name="Inselmann, Veronica" userId="S::veronica.inselmann@heartland.edu::8d262d46-df9a-45c3-86dd-a19fe6fc2989" providerId="AD" clId="Web-{3CF9B17D-F20D-AA1C-348B-247A8C9CFD5E}" dt="2026-09-26T17:47:45.004" v="1209" actId="20577"/>
          <ac:spMkLst>
            <pc:docMk/>
            <pc:sldMk cId="617883294" sldId="291"/>
            <ac:spMk id="2" creationId="{55087A45-203C-64F7-EA17-98250421D067}"/>
          </ac:spMkLst>
        </pc:spChg>
        <pc:spChg chg="mod">
          <ac:chgData name="Inselmann, Veronica" userId="S::veronica.inselmann@heartland.edu::8d262d46-df9a-45c3-86dd-a19fe6fc2989" providerId="AD" clId="Web-{3CF9B17D-F20D-AA1C-348B-247A8C9CFD5E}" dt="2026-09-26T18:34:49.100" v="2567" actId="1076"/>
          <ac:spMkLst>
            <pc:docMk/>
            <pc:sldMk cId="617883294" sldId="291"/>
            <ac:spMk id="3" creationId="{FBCFEBE8-EAFA-A40C-21B5-20EEA8231255}"/>
          </ac:spMkLst>
        </pc:spChg>
      </pc:sldChg>
      <pc:sldChg chg="modSp add ord replId">
        <pc:chgData name="Inselmann, Veronica" userId="S::veronica.inselmann@heartland.edu::8d262d46-df9a-45c3-86dd-a19fe6fc2989" providerId="AD" clId="Web-{3CF9B17D-F20D-AA1C-348B-247A8C9CFD5E}" dt="2026-09-26T18:36:03.493" v="2571" actId="1076"/>
        <pc:sldMkLst>
          <pc:docMk/>
          <pc:sldMk cId="1285677085" sldId="292"/>
        </pc:sldMkLst>
        <pc:spChg chg="mod">
          <ac:chgData name="Inselmann, Veronica" userId="S::veronica.inselmann@heartland.edu::8d262d46-df9a-45c3-86dd-a19fe6fc2989" providerId="AD" clId="Web-{3CF9B17D-F20D-AA1C-348B-247A8C9CFD5E}" dt="2026-09-26T18:24:09.250" v="2036" actId="20577"/>
          <ac:spMkLst>
            <pc:docMk/>
            <pc:sldMk cId="1285677085" sldId="292"/>
            <ac:spMk id="2" creationId="{38765DEA-FC0B-CC9E-EE8F-59F80EFFB63B}"/>
          </ac:spMkLst>
        </pc:spChg>
        <pc:spChg chg="mod">
          <ac:chgData name="Inselmann, Veronica" userId="S::veronica.inselmann@heartland.edu::8d262d46-df9a-45c3-86dd-a19fe6fc2989" providerId="AD" clId="Web-{3CF9B17D-F20D-AA1C-348B-247A8C9CFD5E}" dt="2026-09-26T18:36:03.493" v="2571" actId="1076"/>
          <ac:spMkLst>
            <pc:docMk/>
            <pc:sldMk cId="1285677085" sldId="292"/>
            <ac:spMk id="3" creationId="{844E0C89-24A2-0D3E-D695-B9786772CF78}"/>
          </ac:spMkLst>
        </pc:spChg>
      </pc:sldChg>
      <pc:sldChg chg="addSp modSp add ord replId">
        <pc:chgData name="Inselmann, Veronica" userId="S::veronica.inselmann@heartland.edu::8d262d46-df9a-45c3-86dd-a19fe6fc2989" providerId="AD" clId="Web-{3CF9B17D-F20D-AA1C-348B-247A8C9CFD5E}" dt="2026-09-26T18:43:58.338" v="2981" actId="20577"/>
        <pc:sldMkLst>
          <pc:docMk/>
          <pc:sldMk cId="1458861653" sldId="293"/>
        </pc:sldMkLst>
        <pc:spChg chg="mod">
          <ac:chgData name="Inselmann, Veronica" userId="S::veronica.inselmann@heartland.edu::8d262d46-df9a-45c3-86dd-a19fe6fc2989" providerId="AD" clId="Web-{3CF9B17D-F20D-AA1C-348B-247A8C9CFD5E}" dt="2026-09-26T18:38:06.779" v="2628" actId="20577"/>
          <ac:spMkLst>
            <pc:docMk/>
            <pc:sldMk cId="1458861653" sldId="293"/>
            <ac:spMk id="2" creationId="{6763F175-B576-12E7-CF83-F1FB326114E9}"/>
          </ac:spMkLst>
        </pc:spChg>
        <pc:spChg chg="mod">
          <ac:chgData name="Inselmann, Veronica" userId="S::veronica.inselmann@heartland.edu::8d262d46-df9a-45c3-86dd-a19fe6fc2989" providerId="AD" clId="Web-{3CF9B17D-F20D-AA1C-348B-247A8C9CFD5E}" dt="2026-09-26T18:43:58.338" v="2981" actId="20577"/>
          <ac:spMkLst>
            <pc:docMk/>
            <pc:sldMk cId="1458861653" sldId="293"/>
            <ac:spMk id="3" creationId="{DF6203AC-3C79-A2D7-FA67-185203C4F0DE}"/>
          </ac:spMkLst>
        </pc:spChg>
        <pc:spChg chg="add mod">
          <ac:chgData name="Inselmann, Veronica" userId="S::veronica.inselmann@heartland.edu::8d262d46-df9a-45c3-86dd-a19fe6fc2989" providerId="AD" clId="Web-{3CF9B17D-F20D-AA1C-348B-247A8C9CFD5E}" dt="2026-09-26T18:41:23.973" v="2817" actId="20577"/>
          <ac:spMkLst>
            <pc:docMk/>
            <pc:sldMk cId="1458861653" sldId="293"/>
            <ac:spMk id="4" creationId="{055B706B-FA60-9C5B-EEDA-D21C8C91137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E06C3A-26C4-4886-99DD-1E8E615FAB44}"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13F1-09D9-4901-8BFD-ABA1DA105AF9}" type="slidenum">
              <a:rPr lang="en-US" smtClean="0"/>
              <a:t>‹#›</a:t>
            </a:fld>
            <a:endParaRPr lang="en-US"/>
          </a:p>
        </p:txBody>
      </p:sp>
    </p:spTree>
    <p:extLst>
      <p:ext uri="{BB962C8B-B14F-4D97-AF65-F5344CB8AC3E}">
        <p14:creationId xmlns:p14="http://schemas.microsoft.com/office/powerpoint/2010/main" val="1859637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Employer engagement is the foundation.</a:t>
            </a:r>
            <a:r>
              <a:rPr lang="en-US" dirty="0"/>
              <a:t> Apprenticeships work best when employers are actively involved in hiring, training, supporting, and retaining apprentices. </a:t>
            </a:r>
          </a:p>
          <a:p>
            <a:pPr lvl="0"/>
            <a:r>
              <a:rPr lang="en-US" b="1" dirty="0"/>
              <a:t>One model does not fit every employer.</a:t>
            </a:r>
            <a:r>
              <a:rPr lang="en-US" dirty="0"/>
              <a:t> Even within the same occupation, employers have different staffing structures, wage practices, and approaches to paid training time. </a:t>
            </a:r>
          </a:p>
          <a:p>
            <a:pPr lvl="0"/>
            <a:r>
              <a:rPr lang="en-US" b="1" dirty="0"/>
              <a:t>Paid time for RTI matters.</a:t>
            </a:r>
            <a:r>
              <a:rPr lang="en-US" dirty="0"/>
              <a:t> When employers compensate apprentices for time spent in classroom training, apprentices can participate without having to choose between wages and education. </a:t>
            </a:r>
          </a:p>
          <a:p>
            <a:pPr lvl="0"/>
            <a:r>
              <a:rPr lang="en-US" b="1" dirty="0"/>
              <a:t>Incumbent-worker apprenticeships create a strong pathway for advancement.</a:t>
            </a:r>
            <a:r>
              <a:rPr lang="en-US" dirty="0"/>
              <a:t> Apprentices can earn while they learn, build skills within their current workplace, and progress toward higher-level credentials. </a:t>
            </a:r>
          </a:p>
          <a:p>
            <a:pPr lvl="0"/>
            <a:r>
              <a:rPr lang="en-US" b="1" dirty="0"/>
              <a:t>Youth-to-career pathways require early employer partnerships.</a:t>
            </a:r>
            <a:r>
              <a:rPr lang="en-US" dirty="0"/>
              <a:t> The Advocate Good Shepherd model demonstrates how connecting with high schools can create a pipeline from graduation → employment → apprenticeship. </a:t>
            </a:r>
          </a:p>
          <a:p>
            <a:pPr lvl="0"/>
            <a:r>
              <a:rPr lang="en-US" b="1" dirty="0"/>
              <a:t>Flexibility is essential.</a:t>
            </a:r>
            <a:r>
              <a:rPr lang="en-US" dirty="0"/>
              <a:t> Healthcare employers have different operational needs, so apprenticeship programs need to be adaptable while maintaining the quality and requirements of the training.</a:t>
            </a:r>
          </a:p>
          <a:p>
            <a:endParaRPr lang="en-US" dirty="0"/>
          </a:p>
        </p:txBody>
      </p:sp>
      <p:sp>
        <p:nvSpPr>
          <p:cNvPr id="4" name="Slide Number Placeholder 3"/>
          <p:cNvSpPr>
            <a:spLocks noGrp="1"/>
          </p:cNvSpPr>
          <p:nvPr>
            <p:ph type="sldNum" sz="quarter" idx="5"/>
          </p:nvPr>
        </p:nvSpPr>
        <p:spPr/>
        <p:txBody>
          <a:bodyPr/>
          <a:lstStyle/>
          <a:p>
            <a:fld id="{E9E613F1-09D9-4901-8BFD-ABA1DA105AF9}" type="slidenum">
              <a:rPr lang="en-US" smtClean="0"/>
              <a:t>20</a:t>
            </a:fld>
            <a:endParaRPr lang="en-US"/>
          </a:p>
        </p:txBody>
      </p:sp>
    </p:spTree>
    <p:extLst>
      <p:ext uri="{BB962C8B-B14F-4D97-AF65-F5344CB8AC3E}">
        <p14:creationId xmlns:p14="http://schemas.microsoft.com/office/powerpoint/2010/main" val="6065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Healthcare apprenticeships are not just about training workers for today’s jobs. They create a pathway for people to enter healthcare, advance within the industry, and build sustainable careers—while helping employers develop and retain the talent they need.</a:t>
            </a:r>
          </a:p>
        </p:txBody>
      </p:sp>
      <p:sp>
        <p:nvSpPr>
          <p:cNvPr id="4" name="Slide Number Placeholder 3"/>
          <p:cNvSpPr>
            <a:spLocks noGrp="1"/>
          </p:cNvSpPr>
          <p:nvPr>
            <p:ph type="sldNum" sz="quarter" idx="5"/>
          </p:nvPr>
        </p:nvSpPr>
        <p:spPr/>
        <p:txBody>
          <a:bodyPr/>
          <a:lstStyle/>
          <a:p>
            <a:fld id="{E9E613F1-09D9-4901-8BFD-ABA1DA105AF9}" type="slidenum">
              <a:rPr lang="en-US" smtClean="0"/>
              <a:t>21</a:t>
            </a:fld>
            <a:endParaRPr lang="en-US"/>
          </a:p>
        </p:txBody>
      </p:sp>
    </p:spTree>
    <p:extLst>
      <p:ext uri="{BB962C8B-B14F-4D97-AF65-F5344CB8AC3E}">
        <p14:creationId xmlns:p14="http://schemas.microsoft.com/office/powerpoint/2010/main" val="2663559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520EED7-B6F2-4876-9BB6-99DB5832551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399624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810000" y="447188"/>
            <a:ext cx="10571998" cy="970450"/>
          </a:xfrm>
        </p:spPr>
        <p:txBody>
          <a:bodyPr/>
          <a:lstStyle/>
          <a:p>
            <a:r>
              <a:rPr lang="en-US"/>
              <a:t>Click to edit Master title style</a:t>
            </a:r>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20EED7-B6F2-4876-9BB6-99DB5832551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3180077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20EED7-B6F2-4876-9BB6-99DB5832551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4046889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20EED7-B6F2-4876-9BB6-99DB58325513}"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349184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20EED7-B6F2-4876-9BB6-99DB58325513}"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338457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20EED7-B6F2-4876-9BB6-99DB58325513}"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2927935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20EED7-B6F2-4876-9BB6-99DB58325513}"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318261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20EED7-B6F2-4876-9BB6-99DB58325513}"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605834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B520EED7-B6F2-4876-9BB6-99DB58325513}" type="datetimeFigureOut">
              <a:rPr lang="en-US" smtClean="0"/>
              <a:t>10/1/2026</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3321145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20EED7-B6F2-4876-9BB6-99DB58325513}"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2746176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B520EED7-B6F2-4876-9BB6-99DB5832551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414854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B520EED7-B6F2-4876-9BB6-99DB58325513}"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4148956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20EED7-B6F2-4876-9BB6-99DB5832551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1592238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20EED7-B6F2-4876-9BB6-99DB58325513}"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7FCA1F-ACDD-4192-9D43-14A171DDC632}" type="slidenum">
              <a:rPr lang="en-US" smtClean="0"/>
              <a:t>‹#›</a:t>
            </a:fld>
            <a:endParaRPr lang="en-US"/>
          </a:p>
        </p:txBody>
      </p:sp>
    </p:spTree>
    <p:extLst>
      <p:ext uri="{BB962C8B-B14F-4D97-AF65-F5344CB8AC3E}">
        <p14:creationId xmlns:p14="http://schemas.microsoft.com/office/powerpoint/2010/main" val="550416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520EED7-B6F2-4876-9BB6-99DB58325513}" type="datetimeFigureOut">
              <a:rPr lang="en-US" smtClean="0"/>
              <a:t>10/1/2026</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2B7FCA1F-ACDD-4192-9D43-14A171DDC632}" type="slidenum">
              <a:rPr lang="en-US" smtClean="0"/>
              <a:t>‹#›</a:t>
            </a:fld>
            <a:endParaRPr lang="en-US"/>
          </a:p>
        </p:txBody>
      </p:sp>
    </p:spTree>
    <p:extLst>
      <p:ext uri="{BB962C8B-B14F-4D97-AF65-F5344CB8AC3E}">
        <p14:creationId xmlns:p14="http://schemas.microsoft.com/office/powerpoint/2010/main" val="201439354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yiOGt6X0328?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bsadiku@harpercollege.edu" TargetMode="External"/><Relationship Id="rId2" Type="http://schemas.openxmlformats.org/officeDocument/2006/relationships/hyperlink" Target="mailto:Veronica.Inselmann@heartland.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6A1B-8F7A-5AA0-9DDE-24015E36C3D6}"/>
              </a:ext>
            </a:extLst>
          </p:cNvPr>
          <p:cNvSpPr>
            <a:spLocks noGrp="1"/>
          </p:cNvSpPr>
          <p:nvPr>
            <p:ph type="ctrTitle"/>
          </p:nvPr>
        </p:nvSpPr>
        <p:spPr>
          <a:xfrm>
            <a:off x="240912" y="1261040"/>
            <a:ext cx="11671594" cy="2255496"/>
          </a:xfrm>
        </p:spPr>
        <p:txBody>
          <a:bodyPr/>
          <a:lstStyle/>
          <a:p>
            <a:pPr algn="ctr"/>
            <a:r>
              <a:rPr lang="en-US" sz="4200" dirty="0"/>
              <a:t>Healthcare Apprenticeships:</a:t>
            </a:r>
            <a:br>
              <a:rPr lang="en-US" sz="4200" dirty="0"/>
            </a:br>
            <a:r>
              <a:rPr lang="en-US" sz="4200" dirty="0"/>
              <a:t>Peer Learning Session</a:t>
            </a:r>
            <a:br>
              <a:rPr lang="en-US" sz="4200" dirty="0"/>
            </a:br>
            <a:br>
              <a:rPr lang="en-US" sz="4200" dirty="0"/>
            </a:br>
            <a:r>
              <a:rPr lang="en-US" sz="2400" dirty="0"/>
              <a:t>ICCB Apprenticeship Learning Communities</a:t>
            </a:r>
          </a:p>
        </p:txBody>
      </p:sp>
      <p:sp>
        <p:nvSpPr>
          <p:cNvPr id="3" name="Subtitle 2">
            <a:extLst>
              <a:ext uri="{FF2B5EF4-FFF2-40B4-BE49-F238E27FC236}">
                <a16:creationId xmlns:a16="http://schemas.microsoft.com/office/drawing/2014/main" id="{BF439EDA-4A69-E3B7-1440-FCDB7F676C2C}"/>
              </a:ext>
            </a:extLst>
          </p:cNvPr>
          <p:cNvSpPr>
            <a:spLocks noGrp="1"/>
          </p:cNvSpPr>
          <p:nvPr>
            <p:ph type="subTitle" idx="1"/>
          </p:nvPr>
        </p:nvSpPr>
        <p:spPr>
          <a:xfrm>
            <a:off x="1679510" y="5779247"/>
            <a:ext cx="10388649" cy="847678"/>
          </a:xfrm>
        </p:spPr>
        <p:txBody>
          <a:bodyPr>
            <a:noAutofit/>
          </a:bodyPr>
          <a:lstStyle/>
          <a:p>
            <a:pPr algn="r"/>
            <a:r>
              <a:rPr lang="en-US" sz="1400" dirty="0"/>
              <a:t>Veronica Inselman, Associate Director, Apprenticeships, Heartland Community College</a:t>
            </a:r>
          </a:p>
          <a:p>
            <a:pPr algn="r"/>
            <a:r>
              <a:rPr lang="en-US" sz="1400" dirty="0"/>
              <a:t>Besa Sadiku, Manager, Workforce Initiatives, Harper College</a:t>
            </a:r>
          </a:p>
          <a:p>
            <a:pPr algn="r"/>
            <a:endParaRPr lang="en-US" sz="1400" dirty="0"/>
          </a:p>
        </p:txBody>
      </p:sp>
      <p:sp>
        <p:nvSpPr>
          <p:cNvPr id="4" name="TextBox 3">
            <a:extLst>
              <a:ext uri="{FF2B5EF4-FFF2-40B4-BE49-F238E27FC236}">
                <a16:creationId xmlns:a16="http://schemas.microsoft.com/office/drawing/2014/main" id="{2913D2D2-5B0D-E133-C24B-0866B645A5B8}"/>
              </a:ext>
            </a:extLst>
          </p:cNvPr>
          <p:cNvSpPr txBox="1"/>
          <p:nvPr/>
        </p:nvSpPr>
        <p:spPr>
          <a:xfrm>
            <a:off x="114510" y="5337284"/>
            <a:ext cx="2777261" cy="369332"/>
          </a:xfrm>
          <a:prstGeom prst="rect">
            <a:avLst/>
          </a:prstGeom>
          <a:noFill/>
        </p:spPr>
        <p:txBody>
          <a:bodyPr wrap="square" rtlCol="0">
            <a:spAutoFit/>
          </a:bodyPr>
          <a:lstStyle/>
          <a:p>
            <a:r>
              <a:rPr lang="en-US"/>
              <a:t>October 1, 2026	</a:t>
            </a:r>
          </a:p>
        </p:txBody>
      </p:sp>
    </p:spTree>
    <p:extLst>
      <p:ext uri="{BB962C8B-B14F-4D97-AF65-F5344CB8AC3E}">
        <p14:creationId xmlns:p14="http://schemas.microsoft.com/office/powerpoint/2010/main" val="2818747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C0F6-DFB4-9698-CA1A-7F3A961D803E}"/>
              </a:ext>
            </a:extLst>
          </p:cNvPr>
          <p:cNvSpPr>
            <a:spLocks noGrp="1"/>
          </p:cNvSpPr>
          <p:nvPr>
            <p:ph type="title"/>
          </p:nvPr>
        </p:nvSpPr>
        <p:spPr>
          <a:xfrm>
            <a:off x="810000" y="513976"/>
            <a:ext cx="10571998" cy="1156561"/>
          </a:xfrm>
        </p:spPr>
        <p:txBody>
          <a:bodyPr/>
          <a:lstStyle/>
          <a:p>
            <a:pPr algn="ctr"/>
            <a:br>
              <a:rPr lang="en-US" sz="4800" dirty="0"/>
            </a:br>
            <a:br>
              <a:rPr lang="en-US" sz="4800" dirty="0"/>
            </a:br>
            <a:br>
              <a:rPr lang="en-US" sz="4800" dirty="0"/>
            </a:br>
            <a:br>
              <a:rPr lang="en-US" sz="4800" dirty="0"/>
            </a:br>
            <a:br>
              <a:rPr lang="en-US" sz="4800" dirty="0"/>
            </a:br>
            <a:br>
              <a:rPr lang="en-US" sz="4800" dirty="0"/>
            </a:br>
            <a:br>
              <a:rPr lang="en-US" sz="4800" dirty="0"/>
            </a:br>
            <a:r>
              <a:rPr lang="en-US" dirty="0"/>
              <a:t>Welcome!</a:t>
            </a:r>
          </a:p>
        </p:txBody>
      </p:sp>
      <p:sp>
        <p:nvSpPr>
          <p:cNvPr id="3" name="Content Placeholder 2">
            <a:extLst>
              <a:ext uri="{FF2B5EF4-FFF2-40B4-BE49-F238E27FC236}">
                <a16:creationId xmlns:a16="http://schemas.microsoft.com/office/drawing/2014/main" id="{C909FAC9-DD0F-C94F-0377-A5D3010DD1F5}"/>
              </a:ext>
            </a:extLst>
          </p:cNvPr>
          <p:cNvSpPr>
            <a:spLocks noGrp="1"/>
          </p:cNvSpPr>
          <p:nvPr>
            <p:ph idx="1"/>
          </p:nvPr>
        </p:nvSpPr>
        <p:spPr>
          <a:xfrm>
            <a:off x="818712" y="2222287"/>
            <a:ext cx="10766484" cy="4121737"/>
          </a:xfrm>
        </p:spPr>
        <p:txBody>
          <a:bodyPr>
            <a:normAutofit/>
          </a:bodyPr>
          <a:lstStyle/>
          <a:p>
            <a:pPr marL="0" indent="0">
              <a:buNone/>
            </a:pPr>
            <a:r>
              <a:rPr lang="en-US" sz="2800" b="1" dirty="0">
                <a:latin typeface="Calibri" panose="020F0502020204030204" pitchFamily="34" charset="0"/>
                <a:cs typeface="Calibri" panose="020F0502020204030204" pitchFamily="34" charset="0"/>
              </a:rPr>
              <a:t>Agenda</a:t>
            </a:r>
          </a:p>
          <a:p>
            <a:pPr lvl="0"/>
            <a:r>
              <a:rPr lang="en-US" sz="2400" b="1" dirty="0">
                <a:latin typeface="Calibri" panose="020F0502020204030204" pitchFamily="34" charset="0"/>
                <a:ea typeface="Calibri" panose="020F0502020204030204" pitchFamily="34" charset="0"/>
                <a:cs typeface="Calibri" panose="020F0502020204030204" pitchFamily="34" charset="0"/>
              </a:rPr>
              <a:t>Heartland Community College Healthcare Apprenticeship Model</a:t>
            </a:r>
            <a:r>
              <a:rPr lang="en-US" sz="2400" dirty="0">
                <a:latin typeface="Calibri" panose="020F0502020204030204" pitchFamily="34" charset="0"/>
                <a:ea typeface="Calibri" panose="020F0502020204030204" pitchFamily="34" charset="0"/>
                <a:cs typeface="Calibri" panose="020F0502020204030204" pitchFamily="34" charset="0"/>
              </a:rPr>
              <a:t> </a:t>
            </a:r>
          </a:p>
          <a:p>
            <a:pPr lvl="0"/>
            <a:r>
              <a:rPr lang="en-US" sz="2400" b="1" dirty="0">
                <a:latin typeface="Calibri" panose="020F0502020204030204" pitchFamily="34" charset="0"/>
                <a:ea typeface="Calibri" panose="020F0502020204030204" pitchFamily="34" charset="0"/>
                <a:cs typeface="Calibri" panose="020F0502020204030204" pitchFamily="34" charset="0"/>
              </a:rPr>
              <a:t>Harper College Healthcare Apprenticeship Model</a:t>
            </a:r>
            <a:r>
              <a:rPr lang="en-US" sz="2400" dirty="0">
                <a:latin typeface="Calibri" panose="020F0502020204030204" pitchFamily="34" charset="0"/>
                <a:ea typeface="Calibri" panose="020F0502020204030204" pitchFamily="34" charset="0"/>
                <a:cs typeface="Calibri" panose="020F0502020204030204" pitchFamily="34" charset="0"/>
              </a:rPr>
              <a:t> </a:t>
            </a:r>
          </a:p>
          <a:p>
            <a:pPr lvl="0"/>
            <a:r>
              <a:rPr lang="en-US" sz="2400" b="1" dirty="0">
                <a:latin typeface="Calibri" panose="020F0502020204030204" pitchFamily="34" charset="0"/>
                <a:ea typeface="Calibri" panose="020F0502020204030204" pitchFamily="34" charset="0"/>
                <a:cs typeface="Calibri" panose="020F0502020204030204" pitchFamily="34" charset="0"/>
              </a:rPr>
              <a:t>Lessons Learned &amp; Key Takeaways</a:t>
            </a:r>
            <a:r>
              <a:rPr lang="en-US" sz="2400" dirty="0">
                <a:latin typeface="Calibri" panose="020F0502020204030204" pitchFamily="34" charset="0"/>
                <a:ea typeface="Calibri" panose="020F0502020204030204" pitchFamily="34" charset="0"/>
                <a:cs typeface="Calibri" panose="020F0502020204030204" pitchFamily="34" charset="0"/>
              </a:rPr>
              <a:t> </a:t>
            </a:r>
          </a:p>
          <a:p>
            <a:pPr lvl="0"/>
            <a:r>
              <a:rPr lang="en-US" sz="2400" b="1" dirty="0">
                <a:latin typeface="Calibri" panose="020F0502020204030204" pitchFamily="34" charset="0"/>
                <a:ea typeface="Calibri" panose="020F0502020204030204" pitchFamily="34" charset="0"/>
                <a:cs typeface="Calibri" panose="020F0502020204030204" pitchFamily="34" charset="0"/>
              </a:rPr>
              <a:t>Discussion &amp; Questions</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404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00AD7-C8E9-CA50-9EDD-9F27A2CD3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3F175-B576-12E7-CF83-F1FB326114E9}"/>
              </a:ext>
            </a:extLst>
          </p:cNvPr>
          <p:cNvSpPr>
            <a:spLocks noGrp="1"/>
          </p:cNvSpPr>
          <p:nvPr>
            <p:ph type="title"/>
          </p:nvPr>
        </p:nvSpPr>
        <p:spPr/>
        <p:txBody>
          <a:bodyPr/>
          <a:lstStyle/>
          <a:p>
            <a:r>
              <a:rPr lang="en-US" sz="4200" dirty="0">
                <a:latin typeface="Calibri"/>
                <a:ea typeface="Calibri"/>
                <a:cs typeface="Calibri"/>
              </a:rPr>
              <a:t>Heartland Community College</a:t>
            </a:r>
            <a:br>
              <a:rPr lang="en-US" sz="4200" dirty="0">
                <a:latin typeface="Calibri"/>
                <a:ea typeface="Calibri"/>
                <a:cs typeface="Calibri"/>
              </a:rPr>
            </a:br>
            <a:r>
              <a:rPr lang="en-US" sz="2400" dirty="0">
                <a:latin typeface="Calibri"/>
                <a:ea typeface="Calibri"/>
                <a:cs typeface="Calibri"/>
              </a:rPr>
              <a:t>Registered Nurse (RN) DOL Registered Apprenticeship Program</a:t>
            </a:r>
          </a:p>
        </p:txBody>
      </p:sp>
      <p:sp>
        <p:nvSpPr>
          <p:cNvPr id="3" name="Content Placeholder 2">
            <a:extLst>
              <a:ext uri="{FF2B5EF4-FFF2-40B4-BE49-F238E27FC236}">
                <a16:creationId xmlns:a16="http://schemas.microsoft.com/office/drawing/2014/main" id="{DF6203AC-3C79-A2D7-FA67-185203C4F0DE}"/>
              </a:ext>
            </a:extLst>
          </p:cNvPr>
          <p:cNvSpPr>
            <a:spLocks noGrp="1"/>
          </p:cNvSpPr>
          <p:nvPr>
            <p:ph idx="1"/>
          </p:nvPr>
        </p:nvSpPr>
        <p:spPr>
          <a:xfrm>
            <a:off x="808552" y="4601257"/>
            <a:ext cx="10554574" cy="2122950"/>
          </a:xfrm>
        </p:spPr>
        <p:txBody>
          <a:bodyPr vert="horz" lIns="91440" tIns="45720" rIns="91440" bIns="45720" rtlCol="0" anchor="ctr">
            <a:noAutofit/>
          </a:bodyPr>
          <a:lstStyle/>
          <a:p>
            <a:r>
              <a:rPr lang="en-US" dirty="0">
                <a:latin typeface="Calibri"/>
                <a:ea typeface="Calibri"/>
                <a:cs typeface="Calibri"/>
              </a:rPr>
              <a:t>3-Year Registered Apprenticeship</a:t>
            </a:r>
          </a:p>
          <a:p>
            <a:r>
              <a:rPr lang="en-US" dirty="0">
                <a:latin typeface="Calibri"/>
                <a:ea typeface="Calibri"/>
                <a:cs typeface="Calibri"/>
              </a:rPr>
              <a:t>Front-loaded Model:  RTI in Year 1, OJL in Years 2 and 3</a:t>
            </a:r>
          </a:p>
          <a:p>
            <a:r>
              <a:rPr lang="en-US" dirty="0">
                <a:latin typeface="Calibri"/>
                <a:ea typeface="Calibri"/>
                <a:cs typeface="Calibri"/>
              </a:rPr>
              <a:t>28 RN Apprentices Enrolled Since Spring 2024</a:t>
            </a:r>
          </a:p>
          <a:p>
            <a:r>
              <a:rPr lang="en-US" dirty="0">
                <a:latin typeface="Calibri"/>
                <a:ea typeface="Calibri"/>
                <a:cs typeface="Calibri"/>
              </a:rPr>
              <a:t>Employer Paid Education and Paid Work Experience</a:t>
            </a:r>
          </a:p>
          <a:p>
            <a:r>
              <a:rPr lang="en-US" dirty="0">
                <a:latin typeface="Calibri"/>
                <a:ea typeface="Calibri"/>
                <a:cs typeface="Calibri"/>
              </a:rPr>
              <a:t>Direct Pathway from Nursing Student to Registered Nurse</a:t>
            </a:r>
          </a:p>
          <a:p>
            <a:endParaRPr lang="en-US" dirty="0"/>
          </a:p>
        </p:txBody>
      </p:sp>
      <p:sp>
        <p:nvSpPr>
          <p:cNvPr id="4" name="TextBox 3">
            <a:extLst>
              <a:ext uri="{FF2B5EF4-FFF2-40B4-BE49-F238E27FC236}">
                <a16:creationId xmlns:a16="http://schemas.microsoft.com/office/drawing/2014/main" id="{055B706B-FA60-9C5B-EEDA-D21C8C911371}"/>
              </a:ext>
            </a:extLst>
          </p:cNvPr>
          <p:cNvSpPr txBox="1"/>
          <p:nvPr/>
        </p:nvSpPr>
        <p:spPr>
          <a:xfrm>
            <a:off x="941624" y="2339149"/>
            <a:ext cx="10425829"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Calibri"/>
                <a:ea typeface="Calibri"/>
                <a:cs typeface="Calibri"/>
              </a:rPr>
              <a:t>Building the Next Generation of Nursing Professionals Through Apprenticeship</a:t>
            </a:r>
          </a:p>
          <a:p>
            <a:endParaRPr lang="en-US" sz="2000" dirty="0">
              <a:latin typeface="Calibri"/>
              <a:ea typeface="Calibri"/>
              <a:cs typeface="Calibri"/>
            </a:endParaRPr>
          </a:p>
          <a:p>
            <a:r>
              <a:rPr lang="en-US" sz="2000" i="1" dirty="0">
                <a:latin typeface="Calibri"/>
                <a:ea typeface="Calibri"/>
                <a:cs typeface="Calibri"/>
              </a:rPr>
              <a:t>The RN Apprenticeship helps address workforce shortages while creating a sustainable pipeline of skilled nursing talent</a:t>
            </a:r>
          </a:p>
          <a:p>
            <a:endParaRPr lang="en-US" sz="2000" i="1" dirty="0">
              <a:latin typeface="Calibri"/>
              <a:ea typeface="Calibri"/>
              <a:cs typeface="Calibri"/>
            </a:endParaRPr>
          </a:p>
          <a:p>
            <a:r>
              <a:rPr lang="en-US" sz="2400" b="1" dirty="0">
                <a:latin typeface="Calibri"/>
                <a:ea typeface="Calibri"/>
                <a:cs typeface="Calibri"/>
              </a:rPr>
              <a:t>Program at a glance</a:t>
            </a:r>
          </a:p>
        </p:txBody>
      </p:sp>
    </p:spTree>
    <p:extLst>
      <p:ext uri="{BB962C8B-B14F-4D97-AF65-F5344CB8AC3E}">
        <p14:creationId xmlns:p14="http://schemas.microsoft.com/office/powerpoint/2010/main" val="145886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2774-43BF-139C-36CE-0C9375A653AE}"/>
              </a:ext>
            </a:extLst>
          </p:cNvPr>
          <p:cNvSpPr>
            <a:spLocks noGrp="1"/>
          </p:cNvSpPr>
          <p:nvPr>
            <p:ph type="title"/>
          </p:nvPr>
        </p:nvSpPr>
        <p:spPr>
          <a:xfrm>
            <a:off x="830320" y="1005988"/>
            <a:ext cx="10571998" cy="970450"/>
          </a:xfrm>
        </p:spPr>
        <p:txBody>
          <a:bodyPr/>
          <a:lstStyle/>
          <a:p>
            <a:br>
              <a:rPr lang="en-US" dirty="0"/>
            </a:br>
            <a:br>
              <a:rPr lang="en-US" dirty="0"/>
            </a:br>
            <a:r>
              <a:rPr lang="en-US" sz="4200" dirty="0">
                <a:latin typeface="Calibri"/>
                <a:ea typeface="Calibri"/>
                <a:cs typeface="Calibri"/>
              </a:rPr>
              <a:t>Program Overview</a:t>
            </a:r>
            <a:br>
              <a:rPr lang="en-US" dirty="0"/>
            </a:br>
            <a:r>
              <a:rPr lang="en-US" sz="2400" dirty="0">
                <a:solidFill>
                  <a:srgbClr val="FFFFFF"/>
                </a:solidFill>
                <a:latin typeface="Calibri"/>
                <a:ea typeface="Calibri"/>
                <a:cs typeface="Calibri"/>
              </a:rPr>
              <a:t>Registered Nurse (RN) DOL Registered Apprenticeship Program</a:t>
            </a:r>
            <a:endParaRPr lang="en-US" sz="2400" b="0" dirty="0">
              <a:solidFill>
                <a:srgbClr val="000000"/>
              </a:solidFill>
              <a:latin typeface="Calibri"/>
              <a:ea typeface="Calibri"/>
              <a:cs typeface="Calibri"/>
            </a:endParaRPr>
          </a:p>
          <a:p>
            <a:endParaRPr lang="en-US" dirty="0"/>
          </a:p>
        </p:txBody>
      </p:sp>
      <p:sp>
        <p:nvSpPr>
          <p:cNvPr id="3" name="Content Placeholder 2">
            <a:extLst>
              <a:ext uri="{FF2B5EF4-FFF2-40B4-BE49-F238E27FC236}">
                <a16:creationId xmlns:a16="http://schemas.microsoft.com/office/drawing/2014/main" id="{F90A0337-8811-E62C-01D6-7D00D89F7C87}"/>
              </a:ext>
            </a:extLst>
          </p:cNvPr>
          <p:cNvSpPr>
            <a:spLocks noGrp="1"/>
          </p:cNvSpPr>
          <p:nvPr>
            <p:ph idx="1"/>
          </p:nvPr>
        </p:nvSpPr>
        <p:spPr>
          <a:xfrm>
            <a:off x="828872" y="2699807"/>
            <a:ext cx="10554574" cy="3636511"/>
          </a:xfrm>
        </p:spPr>
        <p:txBody>
          <a:bodyPr vert="horz" lIns="91440" tIns="45720" rIns="91440" bIns="45720" rtlCol="0" anchor="ctr">
            <a:noAutofit/>
          </a:bodyPr>
          <a:lstStyle/>
          <a:p>
            <a:r>
              <a:rPr lang="en-US" sz="2000" dirty="0">
                <a:latin typeface="Calibri"/>
                <a:ea typeface="Calibri"/>
                <a:cs typeface="Calibri"/>
              </a:rPr>
              <a:t>Competency-based Registered Apprenticeship developed in partnership with our community health care employer.</a:t>
            </a:r>
          </a:p>
          <a:p>
            <a:r>
              <a:rPr lang="en-US" sz="2000" dirty="0">
                <a:latin typeface="Calibri"/>
                <a:ea typeface="Calibri"/>
                <a:cs typeface="Calibri"/>
              </a:rPr>
              <a:t>Designed for students enrolled in the second year of Heartland Community College's RN program.</a:t>
            </a:r>
          </a:p>
          <a:p>
            <a:r>
              <a:rPr lang="en-US" sz="2000" dirty="0">
                <a:latin typeface="Calibri"/>
                <a:ea typeface="Calibri"/>
                <a:cs typeface="Calibri"/>
              </a:rPr>
              <a:t>Addresses healthcare workforce shortages by creating a direct pathway from nursing education to RN employment.</a:t>
            </a:r>
          </a:p>
          <a:p>
            <a:r>
              <a:rPr lang="en-US" sz="2000" dirty="0">
                <a:latin typeface="Calibri"/>
                <a:ea typeface="Calibri"/>
                <a:cs typeface="Calibri"/>
              </a:rPr>
              <a:t>Covers tuition, fees, books, uniforms, NCLEX exam fees, and provides financial support while enrolled.</a:t>
            </a:r>
          </a:p>
          <a:p>
            <a:r>
              <a:rPr lang="en-US" sz="2000" dirty="0">
                <a:latin typeface="Calibri"/>
                <a:ea typeface="Calibri"/>
                <a:cs typeface="Calibri"/>
              </a:rPr>
              <a:t>Apprentices commit to a three-year employment pathway, supporting long-term workforce retention.</a:t>
            </a:r>
          </a:p>
          <a:p>
            <a:endParaRPr lang="en-US" dirty="0"/>
          </a:p>
        </p:txBody>
      </p:sp>
    </p:spTree>
    <p:extLst>
      <p:ext uri="{BB962C8B-B14F-4D97-AF65-F5344CB8AC3E}">
        <p14:creationId xmlns:p14="http://schemas.microsoft.com/office/powerpoint/2010/main" val="369013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97C00-FB10-5A00-4953-EB3CA186F4E5}"/>
              </a:ext>
            </a:extLst>
          </p:cNvPr>
          <p:cNvSpPr>
            <a:spLocks noGrp="1"/>
          </p:cNvSpPr>
          <p:nvPr>
            <p:ph type="title"/>
          </p:nvPr>
        </p:nvSpPr>
        <p:spPr/>
        <p:txBody>
          <a:bodyPr/>
          <a:lstStyle/>
          <a:p>
            <a:r>
              <a:rPr lang="en-US" sz="4200" dirty="0">
                <a:latin typeface="Calibri"/>
                <a:ea typeface="Calibri"/>
                <a:cs typeface="Calibri"/>
              </a:rPr>
              <a:t>Program Model</a:t>
            </a:r>
            <a:br>
              <a:rPr lang="en-US" sz="4200" dirty="0">
                <a:latin typeface="Calibri"/>
                <a:ea typeface="Calibri"/>
                <a:cs typeface="Calibri"/>
              </a:rPr>
            </a:br>
            <a:r>
              <a:rPr lang="en-US" sz="2400" dirty="0">
                <a:latin typeface="Calibri"/>
                <a:ea typeface="Calibri"/>
                <a:cs typeface="Calibri"/>
              </a:rPr>
              <a:t>How the Program Works</a:t>
            </a:r>
          </a:p>
        </p:txBody>
      </p:sp>
      <p:sp>
        <p:nvSpPr>
          <p:cNvPr id="3" name="Content Placeholder 2">
            <a:extLst>
              <a:ext uri="{FF2B5EF4-FFF2-40B4-BE49-F238E27FC236}">
                <a16:creationId xmlns:a16="http://schemas.microsoft.com/office/drawing/2014/main" id="{D87A996E-E895-F78C-FDCA-F82794C9E38F}"/>
              </a:ext>
            </a:extLst>
          </p:cNvPr>
          <p:cNvSpPr>
            <a:spLocks noGrp="1"/>
          </p:cNvSpPr>
          <p:nvPr>
            <p:ph idx="1"/>
          </p:nvPr>
        </p:nvSpPr>
        <p:spPr>
          <a:xfrm>
            <a:off x="808552" y="2638847"/>
            <a:ext cx="10554574" cy="3636511"/>
          </a:xfrm>
        </p:spPr>
        <p:txBody>
          <a:bodyPr vert="horz" lIns="91440" tIns="45720" rIns="91440" bIns="45720" rtlCol="0" anchor="ctr">
            <a:noAutofit/>
          </a:bodyPr>
          <a:lstStyle/>
          <a:p>
            <a:r>
              <a:rPr lang="en-US" sz="2000" dirty="0">
                <a:latin typeface="Calibri"/>
                <a:ea typeface="Calibri"/>
                <a:cs typeface="Calibri"/>
              </a:rPr>
              <a:t>Front-loaded apprenticeship model: RTI is completed during Year 1; OJL is completed during Years 2 and 3.</a:t>
            </a:r>
          </a:p>
          <a:p>
            <a:r>
              <a:rPr lang="en-US" sz="2000" dirty="0">
                <a:latin typeface="Calibri"/>
                <a:ea typeface="Calibri"/>
                <a:cs typeface="Calibri"/>
              </a:rPr>
              <a:t>Year 1 apprentices work 4 hours per week while completing nursing coursework and receive a living expense stipend.</a:t>
            </a:r>
          </a:p>
          <a:p>
            <a:r>
              <a:rPr lang="en-US" sz="2000" dirty="0">
                <a:latin typeface="Calibri"/>
                <a:ea typeface="Calibri"/>
                <a:cs typeface="Calibri"/>
              </a:rPr>
              <a:t>After graduation, apprentices work as Graduate Interns until RN licensure and then transition into RN roles.</a:t>
            </a:r>
          </a:p>
          <a:p>
            <a:r>
              <a:rPr lang="en-US" sz="2000" dirty="0">
                <a:latin typeface="Calibri"/>
                <a:ea typeface="Calibri"/>
                <a:cs typeface="Calibri"/>
              </a:rPr>
              <a:t>Recruitment includes nursing student information sessions, employer-led presentations, flyers, Canvas announcements, and direct application links.</a:t>
            </a:r>
          </a:p>
          <a:p>
            <a:r>
              <a:rPr lang="en-US" sz="2000" dirty="0">
                <a:latin typeface="Calibri"/>
                <a:ea typeface="Calibri"/>
                <a:cs typeface="Calibri"/>
              </a:rPr>
              <a:t>Apprentices receive preceptor (mentor) support, funded education costs, and access to employee benefits.</a:t>
            </a:r>
          </a:p>
          <a:p>
            <a:endParaRPr lang="en-US" dirty="0"/>
          </a:p>
        </p:txBody>
      </p:sp>
    </p:spTree>
    <p:extLst>
      <p:ext uri="{BB962C8B-B14F-4D97-AF65-F5344CB8AC3E}">
        <p14:creationId xmlns:p14="http://schemas.microsoft.com/office/powerpoint/2010/main" val="686878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70A7FC-C456-368E-C369-F8FD79CC5272}"/>
              </a:ext>
            </a:extLst>
          </p:cNvPr>
          <p:cNvPicPr>
            <a:picLocks noChangeAspect="1"/>
          </p:cNvPicPr>
          <p:nvPr/>
        </p:nvPicPr>
        <p:blipFill>
          <a:blip r:embed="rId2"/>
          <a:stretch>
            <a:fillRect/>
          </a:stretch>
        </p:blipFill>
        <p:spPr>
          <a:xfrm>
            <a:off x="3252788" y="247650"/>
            <a:ext cx="5686425" cy="6362700"/>
          </a:xfrm>
          <a:prstGeom prst="rect">
            <a:avLst/>
          </a:prstGeom>
        </p:spPr>
      </p:pic>
    </p:spTree>
    <p:extLst>
      <p:ext uri="{BB962C8B-B14F-4D97-AF65-F5344CB8AC3E}">
        <p14:creationId xmlns:p14="http://schemas.microsoft.com/office/powerpoint/2010/main" val="3484510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5E0D9-CFCC-74BB-EC54-7218C8DAAC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DC5A1-1B05-5AAC-FB61-0E81D8BE76F2}"/>
              </a:ext>
            </a:extLst>
          </p:cNvPr>
          <p:cNvSpPr>
            <a:spLocks noGrp="1"/>
          </p:cNvSpPr>
          <p:nvPr>
            <p:ph type="title"/>
          </p:nvPr>
        </p:nvSpPr>
        <p:spPr>
          <a:xfrm>
            <a:off x="694622" y="1079057"/>
            <a:ext cx="10707696" cy="970450"/>
          </a:xfrm>
        </p:spPr>
        <p:txBody>
          <a:bodyPr/>
          <a:lstStyle/>
          <a:p>
            <a:br>
              <a:rPr lang="en-US" dirty="0"/>
            </a:br>
            <a:br>
              <a:rPr lang="en-US" dirty="0"/>
            </a:br>
            <a:r>
              <a:rPr lang="en-US" sz="4200" dirty="0">
                <a:solidFill>
                  <a:srgbClr val="FFFFFF"/>
                </a:solidFill>
                <a:latin typeface="Calibri"/>
                <a:ea typeface="Calibri"/>
                <a:cs typeface="Calibri"/>
              </a:rPr>
              <a:t>Outcomes and Impacts</a:t>
            </a:r>
            <a:br>
              <a:rPr lang="en-US" dirty="0"/>
            </a:br>
            <a:r>
              <a:rPr lang="en-US" sz="2400" dirty="0">
                <a:solidFill>
                  <a:srgbClr val="FFFFFF"/>
                </a:solidFill>
                <a:latin typeface="Calibri"/>
                <a:ea typeface="Calibri"/>
                <a:cs typeface="Calibri"/>
              </a:rPr>
              <a:t>Program Results</a:t>
            </a:r>
            <a:endParaRPr lang="en-US" sz="2400" b="0" dirty="0">
              <a:solidFill>
                <a:srgbClr val="000000"/>
              </a:solidFill>
              <a:latin typeface="Calibri"/>
              <a:ea typeface="Calibri"/>
              <a:cs typeface="Calibri"/>
            </a:endParaRPr>
          </a:p>
          <a:p>
            <a:endParaRPr lang="en-US" dirty="0"/>
          </a:p>
        </p:txBody>
      </p:sp>
      <p:sp>
        <p:nvSpPr>
          <p:cNvPr id="3" name="Content Placeholder 2">
            <a:extLst>
              <a:ext uri="{FF2B5EF4-FFF2-40B4-BE49-F238E27FC236}">
                <a16:creationId xmlns:a16="http://schemas.microsoft.com/office/drawing/2014/main" id="{3B5C1BB7-D849-FE0E-4E64-23CD2277B00C}"/>
              </a:ext>
            </a:extLst>
          </p:cNvPr>
          <p:cNvSpPr>
            <a:spLocks noGrp="1"/>
          </p:cNvSpPr>
          <p:nvPr>
            <p:ph idx="1"/>
          </p:nvPr>
        </p:nvSpPr>
        <p:spPr>
          <a:xfrm>
            <a:off x="693174" y="2699807"/>
            <a:ext cx="11045176" cy="3636511"/>
          </a:xfrm>
        </p:spPr>
        <p:txBody>
          <a:bodyPr vert="horz" lIns="91440" tIns="45720" rIns="91440" bIns="45720" rtlCol="0" anchor="ctr">
            <a:noAutofit/>
          </a:bodyPr>
          <a:lstStyle/>
          <a:p>
            <a:r>
              <a:rPr lang="en-US" sz="2000" dirty="0">
                <a:latin typeface="Calibri"/>
                <a:ea typeface="Calibri"/>
                <a:cs typeface="Calibri"/>
              </a:rPr>
              <a:t>First cohort launched in Spring 2024 with 6 apprentices; five additional cohorts have brought total participation to 28 apprentices.</a:t>
            </a:r>
          </a:p>
          <a:p>
            <a:r>
              <a:rPr lang="en-US" sz="2000" dirty="0">
                <a:latin typeface="Calibri"/>
                <a:ea typeface="Calibri"/>
                <a:cs typeface="Calibri"/>
              </a:rPr>
              <a:t>21 apprentices have completed RTI and have completed the apprenticeship or are progressing through OJL competencies.</a:t>
            </a:r>
          </a:p>
          <a:p>
            <a:r>
              <a:rPr lang="en-US" sz="2000" dirty="0">
                <a:latin typeface="Calibri"/>
                <a:ea typeface="Calibri"/>
                <a:cs typeface="Calibri"/>
              </a:rPr>
              <a:t>4 apprentices are currently completing RTI and 3 participants exited the program.</a:t>
            </a:r>
          </a:p>
          <a:p>
            <a:r>
              <a:rPr lang="en-US" sz="2000" dirty="0">
                <a:latin typeface="Calibri"/>
                <a:ea typeface="Calibri"/>
                <a:cs typeface="Calibri"/>
              </a:rPr>
              <a:t>The apprenticeship has strengthened the employer's nursing pipeline and provided workforce stability through a three-year employment commitment. </a:t>
            </a:r>
          </a:p>
          <a:p>
            <a:r>
              <a:rPr lang="en-US" sz="2000" dirty="0">
                <a:latin typeface="Calibri"/>
                <a:ea typeface="Calibri"/>
                <a:cs typeface="Calibri"/>
              </a:rPr>
              <a:t>Success of the RN program has paved the way for CNA and Radiography Registered Apprenticeships.</a:t>
            </a:r>
          </a:p>
          <a:p>
            <a:endParaRPr lang="en-US" dirty="0"/>
          </a:p>
        </p:txBody>
      </p:sp>
    </p:spTree>
    <p:extLst>
      <p:ext uri="{BB962C8B-B14F-4D97-AF65-F5344CB8AC3E}">
        <p14:creationId xmlns:p14="http://schemas.microsoft.com/office/powerpoint/2010/main" val="4191582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EE9BF-AB17-4C25-A4F0-75F2F5B66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65DEA-FC0B-CC9E-EE8F-59F80EFFB63B}"/>
              </a:ext>
            </a:extLst>
          </p:cNvPr>
          <p:cNvSpPr>
            <a:spLocks noGrp="1"/>
          </p:cNvSpPr>
          <p:nvPr>
            <p:ph type="title"/>
          </p:nvPr>
        </p:nvSpPr>
        <p:spPr/>
        <p:txBody>
          <a:bodyPr/>
          <a:lstStyle/>
          <a:p>
            <a:r>
              <a:rPr lang="en-US" sz="4200" dirty="0">
                <a:latin typeface="Calibri"/>
                <a:ea typeface="Calibri"/>
                <a:cs typeface="Calibri"/>
              </a:rPr>
              <a:t>Responsive Program Design</a:t>
            </a:r>
            <a:br>
              <a:rPr lang="en-US" sz="4200" dirty="0">
                <a:latin typeface="Calibri"/>
                <a:ea typeface="Calibri"/>
                <a:cs typeface="Calibri"/>
              </a:rPr>
            </a:br>
            <a:r>
              <a:rPr lang="en-US" sz="2400" dirty="0">
                <a:latin typeface="Calibri"/>
                <a:ea typeface="Calibri"/>
                <a:cs typeface="Calibri"/>
              </a:rPr>
              <a:t>Responding to Apprentice Feedback</a:t>
            </a:r>
          </a:p>
        </p:txBody>
      </p:sp>
      <p:sp>
        <p:nvSpPr>
          <p:cNvPr id="3" name="Content Placeholder 2">
            <a:extLst>
              <a:ext uri="{FF2B5EF4-FFF2-40B4-BE49-F238E27FC236}">
                <a16:creationId xmlns:a16="http://schemas.microsoft.com/office/drawing/2014/main" id="{844E0C89-24A2-0D3E-D695-B9786772CF78}"/>
              </a:ext>
            </a:extLst>
          </p:cNvPr>
          <p:cNvSpPr>
            <a:spLocks noGrp="1"/>
          </p:cNvSpPr>
          <p:nvPr>
            <p:ph idx="1"/>
          </p:nvPr>
        </p:nvSpPr>
        <p:spPr>
          <a:xfrm>
            <a:off x="808552" y="2461395"/>
            <a:ext cx="10930354" cy="3584320"/>
          </a:xfrm>
        </p:spPr>
        <p:txBody>
          <a:bodyPr vert="horz" lIns="91440" tIns="45720" rIns="91440" bIns="45720" rtlCol="0" anchor="ctr">
            <a:noAutofit/>
          </a:bodyPr>
          <a:lstStyle/>
          <a:p>
            <a:r>
              <a:rPr lang="en-US" sz="2000" dirty="0">
                <a:latin typeface="Calibri"/>
                <a:ea typeface="Calibri"/>
                <a:cs typeface="Calibri"/>
              </a:rPr>
              <a:t>Early apprentice feedback revealed that many participants were working second jobs to meet living expenses while enrolled full-time in nursing school.</a:t>
            </a:r>
          </a:p>
          <a:p>
            <a:r>
              <a:rPr lang="en-US" sz="2000" dirty="0">
                <a:latin typeface="Calibri"/>
                <a:ea typeface="Calibri"/>
                <a:cs typeface="Calibri"/>
              </a:rPr>
              <a:t>HCC surveyed apprentices to better understand their monthly cost-of-living needs and shared the results with the employer partner to explore strategies for providing more consistent financial support.</a:t>
            </a:r>
          </a:p>
          <a:p>
            <a:r>
              <a:rPr lang="en-US" sz="2000" dirty="0">
                <a:latin typeface="Calibri"/>
                <a:ea typeface="Calibri"/>
                <a:cs typeface="Calibri"/>
              </a:rPr>
              <a:t>In response, the employer replaced the sign-on bonus with a bi-weekly stipend and reduced Year 1 work requirements from 12 hours to 4 hours per week.</a:t>
            </a:r>
          </a:p>
          <a:p>
            <a:r>
              <a:rPr lang="en-US" sz="2000" dirty="0">
                <a:latin typeface="Calibri"/>
                <a:ea typeface="Calibri"/>
                <a:cs typeface="Calibri"/>
              </a:rPr>
              <a:t>These program modifications allowed the apprenticeship to better align with student needs while supporting academic success, program persistence, and workforce development goals.</a:t>
            </a:r>
          </a:p>
        </p:txBody>
      </p:sp>
    </p:spTree>
    <p:extLst>
      <p:ext uri="{BB962C8B-B14F-4D97-AF65-F5344CB8AC3E}">
        <p14:creationId xmlns:p14="http://schemas.microsoft.com/office/powerpoint/2010/main" val="128567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2B4F3-D02F-7C7E-4F54-6F4068543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21445-1DB3-0F63-A9DE-D89FF3087EA3}"/>
              </a:ext>
            </a:extLst>
          </p:cNvPr>
          <p:cNvSpPr>
            <a:spLocks noGrp="1"/>
          </p:cNvSpPr>
          <p:nvPr>
            <p:ph type="title"/>
          </p:nvPr>
        </p:nvSpPr>
        <p:spPr/>
        <p:txBody>
          <a:bodyPr/>
          <a:lstStyle/>
          <a:p>
            <a:r>
              <a:rPr lang="en-US" sz="4200" dirty="0">
                <a:latin typeface="Calibri"/>
                <a:ea typeface="Calibri"/>
                <a:cs typeface="Calibri"/>
              </a:rPr>
              <a:t>Lessons Learned</a:t>
            </a:r>
            <a:br>
              <a:rPr lang="en-US" sz="4200" dirty="0">
                <a:latin typeface="Calibri"/>
                <a:ea typeface="Calibri"/>
                <a:cs typeface="Calibri"/>
              </a:rPr>
            </a:br>
            <a:r>
              <a:rPr lang="en-US" sz="2400" dirty="0">
                <a:latin typeface="Calibri"/>
                <a:ea typeface="Calibri"/>
                <a:cs typeface="Calibri"/>
              </a:rPr>
              <a:t>Challenges and Successful Strategies</a:t>
            </a:r>
          </a:p>
        </p:txBody>
      </p:sp>
      <p:sp>
        <p:nvSpPr>
          <p:cNvPr id="3" name="Content Placeholder 2">
            <a:extLst>
              <a:ext uri="{FF2B5EF4-FFF2-40B4-BE49-F238E27FC236}">
                <a16:creationId xmlns:a16="http://schemas.microsoft.com/office/drawing/2014/main" id="{248191CD-40EB-EED3-4F86-B8580D791FEF}"/>
              </a:ext>
            </a:extLst>
          </p:cNvPr>
          <p:cNvSpPr>
            <a:spLocks noGrp="1"/>
          </p:cNvSpPr>
          <p:nvPr>
            <p:ph idx="1"/>
          </p:nvPr>
        </p:nvSpPr>
        <p:spPr>
          <a:xfrm>
            <a:off x="808552" y="2471833"/>
            <a:ext cx="10554574" cy="3636511"/>
          </a:xfrm>
        </p:spPr>
        <p:txBody>
          <a:bodyPr vert="horz" lIns="91440" tIns="45720" rIns="91440" bIns="45720" rtlCol="0" anchor="ctr">
            <a:noAutofit/>
          </a:bodyPr>
          <a:lstStyle/>
          <a:p>
            <a:r>
              <a:rPr lang="en-US" sz="2000" dirty="0">
                <a:latin typeface="Calibri"/>
                <a:ea typeface="Calibri"/>
                <a:cs typeface="Calibri"/>
              </a:rPr>
              <a:t>Employer staff dedicated to coordination of OJL and preceptor assignments created important program infrastructure and improved communication.</a:t>
            </a:r>
          </a:p>
          <a:p>
            <a:r>
              <a:rPr lang="en-US" sz="2000" dirty="0">
                <a:latin typeface="Calibri"/>
                <a:ea typeface="Calibri"/>
                <a:cs typeface="Calibri"/>
              </a:rPr>
              <a:t>Establishing more consistent preceptor-apprentice pairings enhanced the apprentice experience and strengthened workplace learning.</a:t>
            </a:r>
          </a:p>
          <a:p>
            <a:r>
              <a:rPr lang="en-US" sz="2000" dirty="0">
                <a:latin typeface="Calibri"/>
                <a:ea typeface="Calibri"/>
                <a:cs typeface="Calibri"/>
              </a:rPr>
              <a:t>Coordinating tuition payments, financial aid, scholarships, and workforce funding sources requires close collaboration among apprenticeship, financial aid, and business office staff.</a:t>
            </a:r>
          </a:p>
          <a:p>
            <a:r>
              <a:rPr lang="en-US" sz="2000" dirty="0">
                <a:latin typeface="Calibri"/>
                <a:ea typeface="Calibri"/>
                <a:cs typeface="Calibri"/>
              </a:rPr>
              <a:t>As a competency-based apprenticeship, developing consistent and efficient processes for documenting OJL competencies remains an ongoing area for improvement. </a:t>
            </a:r>
          </a:p>
        </p:txBody>
      </p:sp>
    </p:spTree>
    <p:extLst>
      <p:ext uri="{BB962C8B-B14F-4D97-AF65-F5344CB8AC3E}">
        <p14:creationId xmlns:p14="http://schemas.microsoft.com/office/powerpoint/2010/main" val="4029447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DCF62-0FE6-86A4-757B-6DEB47A55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FEB604-E4B1-8BC9-FBB6-C6DA4A7F226A}"/>
              </a:ext>
            </a:extLst>
          </p:cNvPr>
          <p:cNvSpPr>
            <a:spLocks noGrp="1"/>
          </p:cNvSpPr>
          <p:nvPr>
            <p:ph type="title"/>
          </p:nvPr>
        </p:nvSpPr>
        <p:spPr>
          <a:xfrm>
            <a:off x="830320" y="1079057"/>
            <a:ext cx="10571998" cy="970450"/>
          </a:xfrm>
        </p:spPr>
        <p:txBody>
          <a:bodyPr/>
          <a:lstStyle/>
          <a:p>
            <a:br>
              <a:rPr lang="en-US" dirty="0"/>
            </a:br>
            <a:br>
              <a:rPr lang="en-US" dirty="0"/>
            </a:br>
            <a:r>
              <a:rPr lang="en-US" sz="4200" dirty="0">
                <a:solidFill>
                  <a:srgbClr val="FFFFFF"/>
                </a:solidFill>
                <a:latin typeface="Calibri"/>
                <a:ea typeface="Calibri"/>
                <a:cs typeface="Calibri"/>
              </a:rPr>
              <a:t>Partnerships and Future Opportunities</a:t>
            </a:r>
            <a:br>
              <a:rPr lang="en-US" dirty="0"/>
            </a:br>
            <a:r>
              <a:rPr lang="en-US" sz="2400" dirty="0">
                <a:solidFill>
                  <a:srgbClr val="FFFFFF"/>
                </a:solidFill>
                <a:latin typeface="Calibri"/>
                <a:ea typeface="Calibri"/>
                <a:cs typeface="Calibri"/>
              </a:rPr>
              <a:t>Building the Healthcare Workforce Pipeline</a:t>
            </a:r>
            <a:endParaRPr lang="en-US" sz="2400" b="0" dirty="0">
              <a:solidFill>
                <a:srgbClr val="000000"/>
              </a:solidFill>
              <a:latin typeface="Calibri"/>
              <a:ea typeface="Calibri"/>
              <a:cs typeface="Calibri"/>
            </a:endParaRPr>
          </a:p>
          <a:p>
            <a:endParaRPr lang="en-US" dirty="0"/>
          </a:p>
        </p:txBody>
      </p:sp>
      <p:sp>
        <p:nvSpPr>
          <p:cNvPr id="3" name="Content Placeholder 2">
            <a:extLst>
              <a:ext uri="{FF2B5EF4-FFF2-40B4-BE49-F238E27FC236}">
                <a16:creationId xmlns:a16="http://schemas.microsoft.com/office/drawing/2014/main" id="{F3EDCB46-2BB4-7EB9-695A-A61E51104097}"/>
              </a:ext>
            </a:extLst>
          </p:cNvPr>
          <p:cNvSpPr>
            <a:spLocks noGrp="1"/>
          </p:cNvSpPr>
          <p:nvPr>
            <p:ph idx="1"/>
          </p:nvPr>
        </p:nvSpPr>
        <p:spPr>
          <a:xfrm>
            <a:off x="828872" y="2699807"/>
            <a:ext cx="10554574" cy="3636511"/>
          </a:xfrm>
        </p:spPr>
        <p:txBody>
          <a:bodyPr vert="horz" lIns="91440" tIns="45720" rIns="91440" bIns="45720" rtlCol="0" anchor="ctr">
            <a:noAutofit/>
          </a:bodyPr>
          <a:lstStyle/>
          <a:p>
            <a:r>
              <a:rPr lang="en-US" sz="2000" dirty="0">
                <a:latin typeface="Calibri"/>
                <a:ea typeface="Calibri"/>
                <a:cs typeface="Calibri"/>
              </a:rPr>
              <a:t>Strong collaboration between HCC, employer partner leadership, recruiters, apprenticeship coordinators, preceptors, and nursing faculty were critical to program development.</a:t>
            </a:r>
          </a:p>
          <a:p>
            <a:r>
              <a:rPr lang="en-US" sz="2000" dirty="0">
                <a:latin typeface="Calibri"/>
                <a:ea typeface="Calibri"/>
                <a:cs typeface="Calibri"/>
              </a:rPr>
              <a:t>Regular planning meetings allowed partners to address challenges, share feedback, and continuously improve the apprentice experience.</a:t>
            </a:r>
          </a:p>
          <a:p>
            <a:r>
              <a:rPr lang="en-US" sz="2000" dirty="0">
                <a:latin typeface="Calibri"/>
                <a:ea typeface="Calibri"/>
                <a:cs typeface="Calibri"/>
              </a:rPr>
              <a:t>The RN apprenticeship has become a model for expanding apprenticeship opportunities into additional healthcare and other occupations.</a:t>
            </a:r>
          </a:p>
          <a:p>
            <a:r>
              <a:rPr lang="en-US" sz="2000" dirty="0">
                <a:latin typeface="Calibri"/>
                <a:ea typeface="Calibri"/>
                <a:cs typeface="Calibri"/>
              </a:rPr>
              <a:t>Future opportunities include expanding employer partnerships and developing additional healthcare apprenticeship pathways.</a:t>
            </a:r>
          </a:p>
          <a:p>
            <a:r>
              <a:rPr lang="en-US" sz="2000" dirty="0">
                <a:latin typeface="Calibri"/>
                <a:ea typeface="Calibri"/>
                <a:cs typeface="Calibri"/>
              </a:rPr>
              <a:t>Registered Apprenticeships provide healthcare employers with a structured strategy to recruit, develop, and retain skilled nursing talent.</a:t>
            </a:r>
          </a:p>
          <a:p>
            <a:endParaRPr lang="en-US" dirty="0"/>
          </a:p>
        </p:txBody>
      </p:sp>
    </p:spTree>
    <p:extLst>
      <p:ext uri="{BB962C8B-B14F-4D97-AF65-F5344CB8AC3E}">
        <p14:creationId xmlns:p14="http://schemas.microsoft.com/office/powerpoint/2010/main" val="2565234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9EB65-BC5F-2984-1ECC-CA2D5B19EA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087A45-203C-64F7-EA17-98250421D067}"/>
              </a:ext>
            </a:extLst>
          </p:cNvPr>
          <p:cNvSpPr>
            <a:spLocks noGrp="1"/>
          </p:cNvSpPr>
          <p:nvPr>
            <p:ph type="title"/>
          </p:nvPr>
        </p:nvSpPr>
        <p:spPr>
          <a:xfrm>
            <a:off x="791128" y="405190"/>
            <a:ext cx="10571998" cy="970450"/>
          </a:xfrm>
        </p:spPr>
        <p:txBody>
          <a:bodyPr/>
          <a:lstStyle/>
          <a:p>
            <a:r>
              <a:rPr lang="en-US" sz="4200" dirty="0">
                <a:latin typeface="Calibri"/>
                <a:ea typeface="Calibri"/>
                <a:cs typeface="Calibri"/>
              </a:rPr>
              <a:t>Closing Takeaway</a:t>
            </a:r>
            <a:br>
              <a:rPr lang="en-US" sz="4200" dirty="0">
                <a:latin typeface="Calibri"/>
                <a:ea typeface="Calibri"/>
                <a:cs typeface="Calibri"/>
              </a:rPr>
            </a:br>
            <a:r>
              <a:rPr lang="en-US" sz="2400" dirty="0">
                <a:latin typeface="Calibri"/>
                <a:ea typeface="Calibri"/>
                <a:cs typeface="Calibri"/>
              </a:rPr>
              <a:t>Key Lessons</a:t>
            </a:r>
          </a:p>
        </p:txBody>
      </p:sp>
      <p:sp>
        <p:nvSpPr>
          <p:cNvPr id="3" name="Content Placeholder 2">
            <a:extLst>
              <a:ext uri="{FF2B5EF4-FFF2-40B4-BE49-F238E27FC236}">
                <a16:creationId xmlns:a16="http://schemas.microsoft.com/office/drawing/2014/main" id="{FBCFEBE8-EAFA-A40C-21B5-20EEA8231255}"/>
              </a:ext>
            </a:extLst>
          </p:cNvPr>
          <p:cNvSpPr>
            <a:spLocks noGrp="1"/>
          </p:cNvSpPr>
          <p:nvPr>
            <p:ph idx="1"/>
          </p:nvPr>
        </p:nvSpPr>
        <p:spPr>
          <a:xfrm>
            <a:off x="808552" y="2816299"/>
            <a:ext cx="10554574" cy="3636511"/>
          </a:xfrm>
        </p:spPr>
        <p:txBody>
          <a:bodyPr vert="horz" lIns="91440" tIns="45720" rIns="91440" bIns="45720" rtlCol="0" anchor="ctr">
            <a:noAutofit/>
          </a:bodyPr>
          <a:lstStyle/>
          <a:p>
            <a:r>
              <a:rPr lang="en-US" sz="2000" dirty="0">
                <a:latin typeface="Calibri"/>
                <a:ea typeface="Calibri"/>
                <a:cs typeface="Calibri"/>
              </a:rPr>
              <a:t>Strong employer-college partnership was essential to creating a sustainable program that supports both student success and workforce needs.</a:t>
            </a:r>
          </a:p>
          <a:p>
            <a:r>
              <a:rPr lang="en-US" sz="2000" dirty="0">
                <a:latin typeface="Calibri"/>
                <a:ea typeface="Calibri"/>
                <a:cs typeface="Calibri"/>
              </a:rPr>
              <a:t>Listening to apprentice feedback and using data to inform decision-making enabled HCC and the employer partner to make meaningful program adjustments that strengthened student support and workforce development outcomes.</a:t>
            </a:r>
          </a:p>
          <a:p>
            <a:r>
              <a:rPr lang="en-US" sz="2000" dirty="0">
                <a:latin typeface="Calibri"/>
                <a:ea typeface="Calibri"/>
                <a:cs typeface="Calibri"/>
              </a:rPr>
              <a:t>Reducing financial barriers through tuition support, stipends, paid employment opportunities, and employee benefits helps students persist in nursing education and successfully transition into the workforce.</a:t>
            </a:r>
            <a:endParaRPr lang="en-US" dirty="0"/>
          </a:p>
          <a:p>
            <a:r>
              <a:rPr lang="en-US" sz="2000" dirty="0">
                <a:latin typeface="Calibri"/>
                <a:ea typeface="Calibri"/>
                <a:cs typeface="Calibri"/>
              </a:rPr>
              <a:t>We recommend keeping the apprenticeship OJL requirements as separate from the nursing program as possible. Apprentices must complete the same clinical requirements as all nursing students. Apprentices do not get paid for their clinical hours. Apprenticeship OJL remains distinct from clinical education to avoid potential accreditation concerns.</a:t>
            </a:r>
          </a:p>
          <a:p>
            <a:endParaRPr lang="en-US" dirty="0"/>
          </a:p>
        </p:txBody>
      </p:sp>
    </p:spTree>
    <p:extLst>
      <p:ext uri="{BB962C8B-B14F-4D97-AF65-F5344CB8AC3E}">
        <p14:creationId xmlns:p14="http://schemas.microsoft.com/office/powerpoint/2010/main" val="617883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9057561-0579-590C-3AC3-FB909AC68E7E}"/>
              </a:ext>
            </a:extLst>
          </p:cNvPr>
          <p:cNvSpPr>
            <a:spLocks noGrp="1"/>
          </p:cNvSpPr>
          <p:nvPr>
            <p:ph type="body" sz="half" idx="2"/>
          </p:nvPr>
        </p:nvSpPr>
        <p:spPr>
          <a:xfrm>
            <a:off x="377848" y="1054364"/>
            <a:ext cx="5310188" cy="5101325"/>
          </a:xfrm>
        </p:spPr>
        <p:txBody>
          <a:bodyPr vert="horz" lIns="91440" tIns="45720" rIns="91440" bIns="45720" rtlCol="0" anchor="t">
            <a:noAutofit/>
          </a:bodyPr>
          <a:lstStyle/>
          <a:p>
            <a:r>
              <a:rPr lang="en-US" sz="2000" b="1" i="1" dirty="0">
                <a:latin typeface="Calibri"/>
                <a:ea typeface="Calibri"/>
                <a:cs typeface="Calibri"/>
              </a:rPr>
              <a:t>Our greatest lesson learned is that building flexibility into the apprenticeship model and listening to apprentice feedback creates better outcomes for both students and employers.</a:t>
            </a:r>
            <a:endParaRPr lang="en-US" sz="2000" b="1">
              <a:latin typeface="Calibri"/>
              <a:ea typeface="Calibri"/>
              <a:cs typeface="Calibri"/>
            </a:endParaRPr>
          </a:p>
          <a:p>
            <a:endParaRPr lang="en-US" sz="2000" b="1" i="1" dirty="0">
              <a:latin typeface="Calibri"/>
              <a:ea typeface="Calibri"/>
              <a:cs typeface="Calibri"/>
            </a:endParaRPr>
          </a:p>
          <a:p>
            <a:r>
              <a:rPr lang="en-US" sz="2000" b="1" i="1" dirty="0">
                <a:latin typeface="Calibri"/>
                <a:ea typeface="Calibri"/>
                <a:cs typeface="Calibri"/>
              </a:rPr>
              <a:t>By reducing financial barriers, providing structured workplace learning, and creating a direct pathway to employment, Registered Apprenticeships can help healthcare organizations attract, develop, and retain the next generation of nursing professionals.</a:t>
            </a:r>
            <a:endParaRPr lang="en-US" sz="2000" b="1" dirty="0">
              <a:latin typeface="Calibri"/>
              <a:ea typeface="Calibri"/>
              <a:cs typeface="Calibri"/>
            </a:endParaRPr>
          </a:p>
          <a:p>
            <a:endParaRPr lang="en-US" dirty="0"/>
          </a:p>
        </p:txBody>
      </p:sp>
      <p:pic>
        <p:nvPicPr>
          <p:cNvPr id="11" name="Picture 10">
            <a:extLst>
              <a:ext uri="{FF2B5EF4-FFF2-40B4-BE49-F238E27FC236}">
                <a16:creationId xmlns:a16="http://schemas.microsoft.com/office/drawing/2014/main" id="{85B51965-A185-C868-2E37-B36E3D6A9CAE}"/>
              </a:ext>
            </a:extLst>
          </p:cNvPr>
          <p:cNvPicPr>
            <a:picLocks noChangeAspect="1"/>
          </p:cNvPicPr>
          <p:nvPr/>
        </p:nvPicPr>
        <p:blipFill>
          <a:blip r:embed="rId2"/>
          <a:stretch>
            <a:fillRect/>
          </a:stretch>
        </p:blipFill>
        <p:spPr>
          <a:xfrm>
            <a:off x="6567805" y="2337118"/>
            <a:ext cx="5233670" cy="3453765"/>
          </a:xfrm>
          <a:prstGeom prst="rect">
            <a:avLst/>
          </a:prstGeom>
        </p:spPr>
      </p:pic>
    </p:spTree>
    <p:extLst>
      <p:ext uri="{BB962C8B-B14F-4D97-AF65-F5344CB8AC3E}">
        <p14:creationId xmlns:p14="http://schemas.microsoft.com/office/powerpoint/2010/main" val="3640089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A4EF-929D-23B8-FD82-47D51AAA34E5}"/>
              </a:ext>
            </a:extLst>
          </p:cNvPr>
          <p:cNvSpPr>
            <a:spLocks noGrp="1"/>
          </p:cNvSpPr>
          <p:nvPr>
            <p:ph type="title"/>
          </p:nvPr>
        </p:nvSpPr>
        <p:spPr/>
        <p:txBody>
          <a:bodyPr/>
          <a:lstStyle/>
          <a:p>
            <a:pPr algn="ctr"/>
            <a:r>
              <a:rPr lang="en-US" sz="2400" dirty="0">
                <a:latin typeface="Aptos" panose="020B0004020202020204" pitchFamily="34" charset="0"/>
                <a:cs typeface="Calibri"/>
              </a:rPr>
              <a:t>Healthcare Apprenticeship Programs at Harper College</a:t>
            </a:r>
            <a:endParaRPr lang="en-US" sz="2400" dirty="0">
              <a:latin typeface="Aptos" panose="020B0004020202020204" pitchFamily="34" charset="0"/>
            </a:endParaRPr>
          </a:p>
        </p:txBody>
      </p:sp>
      <p:pic>
        <p:nvPicPr>
          <p:cNvPr id="6" name="Picture 5">
            <a:extLst>
              <a:ext uri="{FF2B5EF4-FFF2-40B4-BE49-F238E27FC236}">
                <a16:creationId xmlns:a16="http://schemas.microsoft.com/office/drawing/2014/main" id="{356C2139-3CA1-A196-DCDC-6295DD15AC1D}"/>
              </a:ext>
            </a:extLst>
          </p:cNvPr>
          <p:cNvPicPr>
            <a:picLocks noChangeAspect="1"/>
          </p:cNvPicPr>
          <p:nvPr/>
        </p:nvPicPr>
        <p:blipFill>
          <a:blip r:embed="rId2"/>
          <a:srcRect l="11765"/>
          <a:stretch>
            <a:fillRect/>
          </a:stretch>
        </p:blipFill>
        <p:spPr>
          <a:xfrm>
            <a:off x="7035201" y="2818907"/>
            <a:ext cx="3643997" cy="2789506"/>
          </a:xfrm>
          <a:prstGeom prst="rect">
            <a:avLst/>
          </a:prstGeom>
        </p:spPr>
      </p:pic>
      <p:graphicFrame>
        <p:nvGraphicFramePr>
          <p:cNvPr id="7" name="Table 6">
            <a:extLst>
              <a:ext uri="{FF2B5EF4-FFF2-40B4-BE49-F238E27FC236}">
                <a16:creationId xmlns:a16="http://schemas.microsoft.com/office/drawing/2014/main" id="{F2AC8BB9-9988-F622-CDBA-CA8991D409AC}"/>
              </a:ext>
            </a:extLst>
          </p:cNvPr>
          <p:cNvGraphicFramePr>
            <a:graphicFrameLocks noGrp="1"/>
          </p:cNvGraphicFramePr>
          <p:nvPr>
            <p:extLst>
              <p:ext uri="{D42A27DB-BD31-4B8C-83A1-F6EECF244321}">
                <p14:modId xmlns:p14="http://schemas.microsoft.com/office/powerpoint/2010/main" val="1928530054"/>
              </p:ext>
            </p:extLst>
          </p:nvPr>
        </p:nvGraphicFramePr>
        <p:xfrm>
          <a:off x="1899570" y="2942073"/>
          <a:ext cx="3638355" cy="2543175"/>
        </p:xfrm>
        <a:graphic>
          <a:graphicData uri="http://schemas.openxmlformats.org/drawingml/2006/table">
            <a:tbl>
              <a:tblPr/>
              <a:tblGrid>
                <a:gridCol w="3638355">
                  <a:extLst>
                    <a:ext uri="{9D8B030D-6E8A-4147-A177-3AD203B41FA5}">
                      <a16:colId xmlns:a16="http://schemas.microsoft.com/office/drawing/2014/main" val="890966932"/>
                    </a:ext>
                  </a:extLst>
                </a:gridCol>
              </a:tblGrid>
              <a:tr h="0">
                <a:tc>
                  <a:txBody>
                    <a:bodyPr/>
                    <a:lstStyle/>
                    <a:p>
                      <a:pPr algn="ctr" fontAlgn="b"/>
                      <a:r>
                        <a:rPr lang="en-US" sz="20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Health Care</a:t>
                      </a:r>
                    </a:p>
                  </a:txBody>
                  <a:tcPr marL="9525" marR="9525" marT="9525"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4300198"/>
                  </a:ext>
                </a:extLst>
              </a:tr>
              <a:tr h="280776">
                <a:tc>
                  <a:txBody>
                    <a:bodyPr/>
                    <a:lstStyle/>
                    <a:p>
                      <a:pPr algn="ctr" rtl="0" fontAlgn="ctr"/>
                      <a:r>
                        <a:rPr lang="en-US" sz="20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Certified Nursing Assistant*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9000244"/>
                  </a:ext>
                </a:extLst>
              </a:tr>
              <a:tr h="1905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Medical Assistant*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6650765"/>
                  </a:ext>
                </a:extLst>
              </a:tr>
              <a:tr h="12314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Practical Nurse*</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543389"/>
                  </a:ext>
                </a:extLst>
              </a:tr>
              <a:tr h="25896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Registered Nurse- AAS</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7558108"/>
                  </a:ext>
                </a:extLst>
              </a:tr>
              <a:tr h="3714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Sterile Processing Certificate</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2190128"/>
                  </a:ext>
                </a:extLst>
              </a:tr>
              <a:tr h="3714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Surgical Technology- AAS</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6535217"/>
                  </a:ext>
                </a:extLst>
              </a:tr>
            </a:tbl>
          </a:graphicData>
        </a:graphic>
      </p:graphicFrame>
      <p:sp>
        <p:nvSpPr>
          <p:cNvPr id="8" name="TextBox 7">
            <a:extLst>
              <a:ext uri="{FF2B5EF4-FFF2-40B4-BE49-F238E27FC236}">
                <a16:creationId xmlns:a16="http://schemas.microsoft.com/office/drawing/2014/main" id="{74321D66-D00B-4489-73F2-A2BD0FB677F4}"/>
              </a:ext>
            </a:extLst>
          </p:cNvPr>
          <p:cNvSpPr txBox="1"/>
          <p:nvPr/>
        </p:nvSpPr>
        <p:spPr>
          <a:xfrm>
            <a:off x="4433207" y="5600700"/>
            <a:ext cx="2601994" cy="369332"/>
          </a:xfrm>
          <a:prstGeom prst="rect">
            <a:avLst/>
          </a:prstGeom>
          <a:noFill/>
        </p:spPr>
        <p:txBody>
          <a:bodyPr wrap="none" rtlCol="0">
            <a:spAutoFit/>
          </a:bodyPr>
          <a:lstStyle/>
          <a:p>
            <a:r>
              <a:rPr lang="en-US" dirty="0"/>
              <a:t>* Registered with DOL</a:t>
            </a:r>
          </a:p>
        </p:txBody>
      </p:sp>
    </p:spTree>
    <p:extLst>
      <p:ext uri="{BB962C8B-B14F-4D97-AF65-F5344CB8AC3E}">
        <p14:creationId xmlns:p14="http://schemas.microsoft.com/office/powerpoint/2010/main" val="1683070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8EBDA-B410-F259-711C-2691974EF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00570-6125-53A0-88EC-DB8B7C2DE3D8}"/>
              </a:ext>
            </a:extLst>
          </p:cNvPr>
          <p:cNvSpPr>
            <a:spLocks noGrp="1"/>
          </p:cNvSpPr>
          <p:nvPr>
            <p:ph type="title"/>
          </p:nvPr>
        </p:nvSpPr>
        <p:spPr/>
        <p:txBody>
          <a:bodyPr/>
          <a:lstStyle/>
          <a:p>
            <a:pPr algn="ctr"/>
            <a:r>
              <a:rPr lang="en-US" sz="2400" dirty="0">
                <a:latin typeface="Aptos" panose="020B0004020202020204" pitchFamily="34" charset="0"/>
                <a:cs typeface="Calibri"/>
              </a:rPr>
              <a:t>Healthcare Apprenticeship Programs at Harper College</a:t>
            </a:r>
            <a:endParaRPr lang="en-US" sz="2400" dirty="0">
              <a:latin typeface="Aptos" panose="020B0004020202020204" pitchFamily="34" charset="0"/>
            </a:endParaRPr>
          </a:p>
        </p:txBody>
      </p:sp>
      <p:pic>
        <p:nvPicPr>
          <p:cNvPr id="3" name="Online Media 2" title="Meet Jessica, an Apprenticeship Student in Healthcare">
            <a:hlinkClick r:id="" action="ppaction://media"/>
            <a:extLst>
              <a:ext uri="{FF2B5EF4-FFF2-40B4-BE49-F238E27FC236}">
                <a16:creationId xmlns:a16="http://schemas.microsoft.com/office/drawing/2014/main" id="{549DB502-0296-0AF2-0D7C-27AF659F789C}"/>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406295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AA7D2-383C-B55F-546D-8EEF688D81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FB536-4F2B-A550-5A5A-203840697B3C}"/>
              </a:ext>
            </a:extLst>
          </p:cNvPr>
          <p:cNvSpPr>
            <a:spLocks noGrp="1"/>
          </p:cNvSpPr>
          <p:nvPr>
            <p:ph type="title"/>
          </p:nvPr>
        </p:nvSpPr>
        <p:spPr/>
        <p:txBody>
          <a:bodyPr/>
          <a:lstStyle/>
          <a:p>
            <a:pPr algn="ctr"/>
            <a:r>
              <a:rPr lang="en-US" sz="2400" dirty="0">
                <a:latin typeface="Aptos" panose="020B0004020202020204" pitchFamily="34" charset="0"/>
                <a:cs typeface="Calibri"/>
              </a:rPr>
              <a:t>Harper College Employer Apprenticeship Partners</a:t>
            </a:r>
            <a:endParaRPr lang="en-US" sz="2400" dirty="0">
              <a:latin typeface="Aptos" panose="020B0004020202020204" pitchFamily="34" charset="0"/>
            </a:endParaRPr>
          </a:p>
        </p:txBody>
      </p:sp>
      <p:sp>
        <p:nvSpPr>
          <p:cNvPr id="47" name="Rounded Rectangle 2">
            <a:extLst>
              <a:ext uri="{FF2B5EF4-FFF2-40B4-BE49-F238E27FC236}">
                <a16:creationId xmlns:a16="http://schemas.microsoft.com/office/drawing/2014/main" id="{7ED0EF0B-626F-1C31-184F-618704FE1140}"/>
              </a:ext>
            </a:extLst>
          </p:cNvPr>
          <p:cNvSpPr/>
          <p:nvPr/>
        </p:nvSpPr>
        <p:spPr>
          <a:xfrm>
            <a:off x="762000" y="3221701"/>
            <a:ext cx="1619250" cy="2095500"/>
          </a:xfrm>
          <a:prstGeom prst="roundRect">
            <a:avLst>
              <a:gd name="adj" fmla="val 941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Rounded Rectangle 3">
            <a:extLst>
              <a:ext uri="{FF2B5EF4-FFF2-40B4-BE49-F238E27FC236}">
                <a16:creationId xmlns:a16="http://schemas.microsoft.com/office/drawing/2014/main" id="{3E913E36-72C3-5D2D-DEB1-8D0740AF4B5E}"/>
              </a:ext>
            </a:extLst>
          </p:cNvPr>
          <p:cNvSpPr/>
          <p:nvPr/>
        </p:nvSpPr>
        <p:spPr>
          <a:xfrm>
            <a:off x="2571750" y="3221701"/>
            <a:ext cx="1619250" cy="2095500"/>
          </a:xfrm>
          <a:prstGeom prst="roundRect">
            <a:avLst>
              <a:gd name="adj" fmla="val 941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ounded Rectangle 4">
            <a:extLst>
              <a:ext uri="{FF2B5EF4-FFF2-40B4-BE49-F238E27FC236}">
                <a16:creationId xmlns:a16="http://schemas.microsoft.com/office/drawing/2014/main" id="{2B54A62C-C5F8-C453-C6EF-C7D2D985EE60}"/>
              </a:ext>
            </a:extLst>
          </p:cNvPr>
          <p:cNvSpPr/>
          <p:nvPr/>
        </p:nvSpPr>
        <p:spPr>
          <a:xfrm>
            <a:off x="4381500" y="3221701"/>
            <a:ext cx="1619250" cy="2095500"/>
          </a:xfrm>
          <a:prstGeom prst="roundRect">
            <a:avLst>
              <a:gd name="adj" fmla="val 941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ounded Rectangle 5">
            <a:extLst>
              <a:ext uri="{FF2B5EF4-FFF2-40B4-BE49-F238E27FC236}">
                <a16:creationId xmlns:a16="http://schemas.microsoft.com/office/drawing/2014/main" id="{45A2CBCD-96E4-2AFE-B81F-0FD349C017C5}"/>
              </a:ext>
            </a:extLst>
          </p:cNvPr>
          <p:cNvSpPr/>
          <p:nvPr/>
        </p:nvSpPr>
        <p:spPr>
          <a:xfrm>
            <a:off x="6191250" y="3221701"/>
            <a:ext cx="1619250" cy="2095500"/>
          </a:xfrm>
          <a:prstGeom prst="roundRect">
            <a:avLst>
              <a:gd name="adj" fmla="val 941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ounded Rectangle 6">
            <a:extLst>
              <a:ext uri="{FF2B5EF4-FFF2-40B4-BE49-F238E27FC236}">
                <a16:creationId xmlns:a16="http://schemas.microsoft.com/office/drawing/2014/main" id="{F03D6D6B-9D68-7748-C532-6F1FF5935BB3}"/>
              </a:ext>
            </a:extLst>
          </p:cNvPr>
          <p:cNvSpPr/>
          <p:nvPr/>
        </p:nvSpPr>
        <p:spPr>
          <a:xfrm>
            <a:off x="8001000" y="3221701"/>
            <a:ext cx="1619250" cy="2095500"/>
          </a:xfrm>
          <a:prstGeom prst="roundRect">
            <a:avLst>
              <a:gd name="adj" fmla="val 941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Rounded Rectangle 7">
            <a:extLst>
              <a:ext uri="{FF2B5EF4-FFF2-40B4-BE49-F238E27FC236}">
                <a16:creationId xmlns:a16="http://schemas.microsoft.com/office/drawing/2014/main" id="{712A9C61-C90F-DFC3-96F2-C3F8D4EF8F66}"/>
              </a:ext>
            </a:extLst>
          </p:cNvPr>
          <p:cNvSpPr/>
          <p:nvPr/>
        </p:nvSpPr>
        <p:spPr>
          <a:xfrm>
            <a:off x="9810750" y="3221701"/>
            <a:ext cx="1619250" cy="2095500"/>
          </a:xfrm>
          <a:prstGeom prst="roundRect">
            <a:avLst>
              <a:gd name="adj" fmla="val 941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1" name="Picture 60" descr="image.png">
            <a:extLst>
              <a:ext uri="{FF2B5EF4-FFF2-40B4-BE49-F238E27FC236}">
                <a16:creationId xmlns:a16="http://schemas.microsoft.com/office/drawing/2014/main" id="{6DAA3A37-3B09-37BF-070D-041D7B171AC2}"/>
              </a:ext>
            </a:extLst>
          </p:cNvPr>
          <p:cNvPicPr>
            <a:picLocks noChangeAspect="1"/>
          </p:cNvPicPr>
          <p:nvPr/>
        </p:nvPicPr>
        <p:blipFill>
          <a:blip r:embed="rId2"/>
          <a:stretch>
            <a:fillRect/>
          </a:stretch>
        </p:blipFill>
        <p:spPr>
          <a:xfrm>
            <a:off x="2733675" y="3981023"/>
            <a:ext cx="1295400" cy="243482"/>
          </a:xfrm>
          <a:prstGeom prst="rect">
            <a:avLst/>
          </a:prstGeom>
        </p:spPr>
      </p:pic>
      <p:pic>
        <p:nvPicPr>
          <p:cNvPr id="63" name="Picture 62" descr="image.png">
            <a:extLst>
              <a:ext uri="{FF2B5EF4-FFF2-40B4-BE49-F238E27FC236}">
                <a16:creationId xmlns:a16="http://schemas.microsoft.com/office/drawing/2014/main" id="{C5032499-F031-FE90-6974-9C98D4A9CBB7}"/>
              </a:ext>
            </a:extLst>
          </p:cNvPr>
          <p:cNvPicPr>
            <a:picLocks noChangeAspect="1"/>
          </p:cNvPicPr>
          <p:nvPr/>
        </p:nvPicPr>
        <p:blipFill>
          <a:blip r:embed="rId3"/>
          <a:stretch>
            <a:fillRect/>
          </a:stretch>
        </p:blipFill>
        <p:spPr>
          <a:xfrm>
            <a:off x="4655046" y="3797964"/>
            <a:ext cx="1072008" cy="609451"/>
          </a:xfrm>
          <a:prstGeom prst="rect">
            <a:avLst/>
          </a:prstGeom>
        </p:spPr>
      </p:pic>
      <p:pic>
        <p:nvPicPr>
          <p:cNvPr id="65" name="Picture 64" descr="image.png">
            <a:extLst>
              <a:ext uri="{FF2B5EF4-FFF2-40B4-BE49-F238E27FC236}">
                <a16:creationId xmlns:a16="http://schemas.microsoft.com/office/drawing/2014/main" id="{FC7585ED-25F2-A72A-0DF9-41CB0C24A408}"/>
              </a:ext>
            </a:extLst>
          </p:cNvPr>
          <p:cNvPicPr>
            <a:picLocks noChangeAspect="1"/>
          </p:cNvPicPr>
          <p:nvPr/>
        </p:nvPicPr>
        <p:blipFill>
          <a:blip r:embed="rId4"/>
          <a:stretch>
            <a:fillRect/>
          </a:stretch>
        </p:blipFill>
        <p:spPr>
          <a:xfrm>
            <a:off x="6353175" y="3937862"/>
            <a:ext cx="1295400" cy="148679"/>
          </a:xfrm>
          <a:prstGeom prst="rect">
            <a:avLst/>
          </a:prstGeom>
        </p:spPr>
      </p:pic>
      <p:pic>
        <p:nvPicPr>
          <p:cNvPr id="67" name="Picture 66" descr="image.png">
            <a:extLst>
              <a:ext uri="{FF2B5EF4-FFF2-40B4-BE49-F238E27FC236}">
                <a16:creationId xmlns:a16="http://schemas.microsoft.com/office/drawing/2014/main" id="{BAE29793-219F-1980-418E-FADEC6A59894}"/>
              </a:ext>
            </a:extLst>
          </p:cNvPr>
          <p:cNvPicPr>
            <a:picLocks noChangeAspect="1"/>
          </p:cNvPicPr>
          <p:nvPr/>
        </p:nvPicPr>
        <p:blipFill>
          <a:blip r:embed="rId5"/>
          <a:stretch>
            <a:fillRect/>
          </a:stretch>
        </p:blipFill>
        <p:spPr>
          <a:xfrm>
            <a:off x="8387357" y="3797964"/>
            <a:ext cx="846534" cy="609451"/>
          </a:xfrm>
          <a:prstGeom prst="rect">
            <a:avLst/>
          </a:prstGeom>
        </p:spPr>
      </p:pic>
      <p:pic>
        <p:nvPicPr>
          <p:cNvPr id="69" name="Picture 68" descr="image.png">
            <a:extLst>
              <a:ext uri="{FF2B5EF4-FFF2-40B4-BE49-F238E27FC236}">
                <a16:creationId xmlns:a16="http://schemas.microsoft.com/office/drawing/2014/main" id="{69B82D2E-E046-4D3E-0E1F-C3E1C51913BA}"/>
              </a:ext>
            </a:extLst>
          </p:cNvPr>
          <p:cNvPicPr>
            <a:picLocks noChangeAspect="1"/>
          </p:cNvPicPr>
          <p:nvPr/>
        </p:nvPicPr>
        <p:blipFill>
          <a:blip r:embed="rId6"/>
          <a:stretch>
            <a:fillRect/>
          </a:stretch>
        </p:blipFill>
        <p:spPr>
          <a:xfrm>
            <a:off x="9972675" y="3915538"/>
            <a:ext cx="1295400" cy="374302"/>
          </a:xfrm>
          <a:prstGeom prst="rect">
            <a:avLst/>
          </a:prstGeom>
        </p:spPr>
      </p:pic>
      <p:sp>
        <p:nvSpPr>
          <p:cNvPr id="71" name="TextBox 70">
            <a:extLst>
              <a:ext uri="{FF2B5EF4-FFF2-40B4-BE49-F238E27FC236}">
                <a16:creationId xmlns:a16="http://schemas.microsoft.com/office/drawing/2014/main" id="{88D301C9-04C0-2CBB-0CC8-3CF89738C0B9}"/>
              </a:ext>
            </a:extLst>
          </p:cNvPr>
          <p:cNvSpPr txBox="1"/>
          <p:nvPr/>
        </p:nvSpPr>
        <p:spPr>
          <a:xfrm>
            <a:off x="857250" y="4636164"/>
            <a:ext cx="1428750" cy="180975"/>
          </a:xfrm>
          <a:prstGeom prst="rect">
            <a:avLst/>
          </a:prstGeom>
          <a:noFill/>
        </p:spPr>
        <p:txBody>
          <a:bodyPr wrap="none" lIns="0" tIns="0" rIns="0" bIns="0" anchor="t">
            <a:spAutoFit/>
          </a:bodyPr>
          <a:lstStyle/>
          <a:p>
            <a:pPr algn="ctr"/>
            <a:r>
              <a:rPr sz="1125" b="1" i="0" u="none">
                <a:solidFill>
                  <a:srgbClr val="334155"/>
                </a:solidFill>
                <a:latin typeface="Inter"/>
              </a:rPr>
              <a:t>Endeavor Health</a:t>
            </a:r>
          </a:p>
        </p:txBody>
      </p:sp>
      <p:sp>
        <p:nvSpPr>
          <p:cNvPr id="73" name="TextBox 72">
            <a:extLst>
              <a:ext uri="{FF2B5EF4-FFF2-40B4-BE49-F238E27FC236}">
                <a16:creationId xmlns:a16="http://schemas.microsoft.com/office/drawing/2014/main" id="{51430871-2D42-C45C-EF71-19104EBF7AC1}"/>
              </a:ext>
            </a:extLst>
          </p:cNvPr>
          <p:cNvSpPr txBox="1"/>
          <p:nvPr/>
        </p:nvSpPr>
        <p:spPr>
          <a:xfrm>
            <a:off x="2852737" y="4636164"/>
            <a:ext cx="1057275" cy="180975"/>
          </a:xfrm>
          <a:prstGeom prst="rect">
            <a:avLst/>
          </a:prstGeom>
          <a:noFill/>
        </p:spPr>
        <p:txBody>
          <a:bodyPr wrap="none" lIns="0" tIns="0" rIns="0" bIns="0" anchor="t">
            <a:spAutoFit/>
          </a:bodyPr>
          <a:lstStyle/>
          <a:p>
            <a:pPr algn="ctr"/>
            <a:r>
              <a:rPr sz="1125" b="1" i="0" u="none" dirty="0">
                <a:solidFill>
                  <a:srgbClr val="334155"/>
                </a:solidFill>
                <a:latin typeface="Inter"/>
              </a:rPr>
              <a:t>Clearbrook</a:t>
            </a:r>
          </a:p>
        </p:txBody>
      </p:sp>
      <p:sp>
        <p:nvSpPr>
          <p:cNvPr id="75" name="TextBox 74">
            <a:extLst>
              <a:ext uri="{FF2B5EF4-FFF2-40B4-BE49-F238E27FC236}">
                <a16:creationId xmlns:a16="http://schemas.microsoft.com/office/drawing/2014/main" id="{BA999369-EE8D-AAFE-DBF2-F4570BE96B93}"/>
              </a:ext>
            </a:extLst>
          </p:cNvPr>
          <p:cNvSpPr txBox="1"/>
          <p:nvPr/>
        </p:nvSpPr>
        <p:spPr>
          <a:xfrm>
            <a:off x="4686300" y="4636164"/>
            <a:ext cx="1009650" cy="180975"/>
          </a:xfrm>
          <a:prstGeom prst="rect">
            <a:avLst/>
          </a:prstGeom>
          <a:noFill/>
        </p:spPr>
        <p:txBody>
          <a:bodyPr wrap="none" lIns="0" tIns="0" rIns="0" bIns="0" anchor="t">
            <a:spAutoFit/>
          </a:bodyPr>
          <a:lstStyle/>
          <a:p>
            <a:pPr algn="ctr"/>
            <a:r>
              <a:rPr sz="1125" b="1" i="0" u="none">
                <a:solidFill>
                  <a:srgbClr val="334155"/>
                </a:solidFill>
                <a:latin typeface="Inter"/>
              </a:rPr>
              <a:t>Ascension</a:t>
            </a:r>
          </a:p>
        </p:txBody>
      </p:sp>
      <p:sp>
        <p:nvSpPr>
          <p:cNvPr id="77" name="TextBox 76">
            <a:extLst>
              <a:ext uri="{FF2B5EF4-FFF2-40B4-BE49-F238E27FC236}">
                <a16:creationId xmlns:a16="http://schemas.microsoft.com/office/drawing/2014/main" id="{6A889DD7-FB1C-9F9F-F968-C19731F6ED47}"/>
              </a:ext>
            </a:extLst>
          </p:cNvPr>
          <p:cNvSpPr txBox="1"/>
          <p:nvPr/>
        </p:nvSpPr>
        <p:spPr>
          <a:xfrm>
            <a:off x="6191250" y="4545676"/>
            <a:ext cx="1619250" cy="361950"/>
          </a:xfrm>
          <a:prstGeom prst="rect">
            <a:avLst/>
          </a:prstGeom>
          <a:noFill/>
        </p:spPr>
        <p:txBody>
          <a:bodyPr wrap="square" lIns="0" tIns="0" rIns="0" bIns="0" anchor="t">
            <a:spAutoFit/>
          </a:bodyPr>
          <a:lstStyle/>
          <a:p>
            <a:pPr algn="ctr"/>
            <a:r>
              <a:rPr sz="1125" b="1" i="0" u="none">
                <a:solidFill>
                  <a:srgbClr val="334155"/>
                </a:solidFill>
                <a:latin typeface="Inter"/>
              </a:rPr>
              <a:t>Advocate Good Shepherd</a:t>
            </a:r>
          </a:p>
        </p:txBody>
      </p:sp>
      <p:sp>
        <p:nvSpPr>
          <p:cNvPr id="79" name="TextBox 78">
            <a:extLst>
              <a:ext uri="{FF2B5EF4-FFF2-40B4-BE49-F238E27FC236}">
                <a16:creationId xmlns:a16="http://schemas.microsoft.com/office/drawing/2014/main" id="{37751823-C2EB-CB67-B5F3-9E3CCB4C223F}"/>
              </a:ext>
            </a:extLst>
          </p:cNvPr>
          <p:cNvSpPr txBox="1"/>
          <p:nvPr/>
        </p:nvSpPr>
        <p:spPr>
          <a:xfrm>
            <a:off x="8196262" y="4636164"/>
            <a:ext cx="1228725" cy="180975"/>
          </a:xfrm>
          <a:prstGeom prst="rect">
            <a:avLst/>
          </a:prstGeom>
          <a:noFill/>
        </p:spPr>
        <p:txBody>
          <a:bodyPr wrap="none" lIns="0" tIns="0" rIns="0" bIns="0" anchor="t">
            <a:spAutoFit/>
          </a:bodyPr>
          <a:lstStyle/>
          <a:p>
            <a:pPr algn="ctr"/>
            <a:r>
              <a:rPr sz="1125" b="1" i="0" u="none">
                <a:solidFill>
                  <a:srgbClr val="334155"/>
                </a:solidFill>
                <a:latin typeface="Inter"/>
              </a:rPr>
              <a:t>Rush Hospital</a:t>
            </a:r>
          </a:p>
        </p:txBody>
      </p:sp>
      <p:sp>
        <p:nvSpPr>
          <p:cNvPr id="81" name="TextBox 80">
            <a:extLst>
              <a:ext uri="{FF2B5EF4-FFF2-40B4-BE49-F238E27FC236}">
                <a16:creationId xmlns:a16="http://schemas.microsoft.com/office/drawing/2014/main" id="{9722936C-96F7-CF73-914E-9528D8BCBD23}"/>
              </a:ext>
            </a:extLst>
          </p:cNvPr>
          <p:cNvSpPr txBox="1"/>
          <p:nvPr/>
        </p:nvSpPr>
        <p:spPr>
          <a:xfrm>
            <a:off x="10025062" y="4636164"/>
            <a:ext cx="1190625" cy="180975"/>
          </a:xfrm>
          <a:prstGeom prst="rect">
            <a:avLst/>
          </a:prstGeom>
          <a:noFill/>
        </p:spPr>
        <p:txBody>
          <a:bodyPr wrap="none" lIns="0" tIns="0" rIns="0" bIns="0" anchor="t">
            <a:spAutoFit/>
          </a:bodyPr>
          <a:lstStyle/>
          <a:p>
            <a:pPr algn="ctr"/>
            <a:r>
              <a:rPr sz="1125" b="1" i="0" u="none">
                <a:solidFill>
                  <a:srgbClr val="334155"/>
                </a:solidFill>
                <a:latin typeface="Inter"/>
              </a:rPr>
              <a:t>JourneyCare</a:t>
            </a:r>
          </a:p>
        </p:txBody>
      </p:sp>
      <p:sp>
        <p:nvSpPr>
          <p:cNvPr id="82" name="TextBox 81">
            <a:extLst>
              <a:ext uri="{FF2B5EF4-FFF2-40B4-BE49-F238E27FC236}">
                <a16:creationId xmlns:a16="http://schemas.microsoft.com/office/drawing/2014/main" id="{C2F0BEAE-4CDD-21C3-222B-1F38065E4175}"/>
              </a:ext>
            </a:extLst>
          </p:cNvPr>
          <p:cNvSpPr txBox="1"/>
          <p:nvPr/>
        </p:nvSpPr>
        <p:spPr>
          <a:xfrm>
            <a:off x="1114425" y="5420039"/>
            <a:ext cx="715260" cy="646331"/>
          </a:xfrm>
          <a:prstGeom prst="rect">
            <a:avLst/>
          </a:prstGeom>
          <a:noFill/>
        </p:spPr>
        <p:txBody>
          <a:bodyPr wrap="none" rtlCol="0">
            <a:spAutoFit/>
          </a:bodyPr>
          <a:lstStyle/>
          <a:p>
            <a:r>
              <a:rPr lang="en-US" b="1" dirty="0"/>
              <a:t>CNA</a:t>
            </a:r>
          </a:p>
          <a:p>
            <a:r>
              <a:rPr lang="en-US" b="1" dirty="0"/>
              <a:t>LPN</a:t>
            </a:r>
          </a:p>
        </p:txBody>
      </p:sp>
      <p:sp>
        <p:nvSpPr>
          <p:cNvPr id="84" name="TextBox 83">
            <a:extLst>
              <a:ext uri="{FF2B5EF4-FFF2-40B4-BE49-F238E27FC236}">
                <a16:creationId xmlns:a16="http://schemas.microsoft.com/office/drawing/2014/main" id="{71BA1BD1-03CF-BE9F-95FF-F8FAF11452FA}"/>
              </a:ext>
            </a:extLst>
          </p:cNvPr>
          <p:cNvSpPr txBox="1"/>
          <p:nvPr/>
        </p:nvSpPr>
        <p:spPr>
          <a:xfrm>
            <a:off x="3023744" y="5428203"/>
            <a:ext cx="715260" cy="369332"/>
          </a:xfrm>
          <a:prstGeom prst="rect">
            <a:avLst/>
          </a:prstGeom>
          <a:noFill/>
        </p:spPr>
        <p:txBody>
          <a:bodyPr wrap="none" rtlCol="0">
            <a:spAutoFit/>
          </a:bodyPr>
          <a:lstStyle/>
          <a:p>
            <a:r>
              <a:rPr lang="en-US" b="1" dirty="0"/>
              <a:t>CNA</a:t>
            </a:r>
          </a:p>
        </p:txBody>
      </p:sp>
      <p:sp>
        <p:nvSpPr>
          <p:cNvPr id="86" name="TextBox 85">
            <a:extLst>
              <a:ext uri="{FF2B5EF4-FFF2-40B4-BE49-F238E27FC236}">
                <a16:creationId xmlns:a16="http://schemas.microsoft.com/office/drawing/2014/main" id="{B6E4B8B0-818C-C965-21DB-15E3B03C520F}"/>
              </a:ext>
            </a:extLst>
          </p:cNvPr>
          <p:cNvSpPr txBox="1"/>
          <p:nvPr/>
        </p:nvSpPr>
        <p:spPr>
          <a:xfrm>
            <a:off x="6643700" y="5373092"/>
            <a:ext cx="715260" cy="369332"/>
          </a:xfrm>
          <a:prstGeom prst="rect">
            <a:avLst/>
          </a:prstGeom>
          <a:noFill/>
        </p:spPr>
        <p:txBody>
          <a:bodyPr wrap="none" rtlCol="0">
            <a:spAutoFit/>
          </a:bodyPr>
          <a:lstStyle/>
          <a:p>
            <a:r>
              <a:rPr lang="en-US" b="1" dirty="0"/>
              <a:t>CNA</a:t>
            </a:r>
          </a:p>
        </p:txBody>
      </p:sp>
      <p:sp>
        <p:nvSpPr>
          <p:cNvPr id="90" name="TextBox 89">
            <a:extLst>
              <a:ext uri="{FF2B5EF4-FFF2-40B4-BE49-F238E27FC236}">
                <a16:creationId xmlns:a16="http://schemas.microsoft.com/office/drawing/2014/main" id="{44491233-8D80-4B1D-7D0E-0C2EC8B48EC0}"/>
              </a:ext>
            </a:extLst>
          </p:cNvPr>
          <p:cNvSpPr txBox="1"/>
          <p:nvPr/>
        </p:nvSpPr>
        <p:spPr>
          <a:xfrm>
            <a:off x="4363736" y="5366761"/>
            <a:ext cx="2113079" cy="923330"/>
          </a:xfrm>
          <a:prstGeom prst="rect">
            <a:avLst/>
          </a:prstGeom>
          <a:noFill/>
        </p:spPr>
        <p:txBody>
          <a:bodyPr wrap="none" rtlCol="0">
            <a:spAutoFit/>
          </a:bodyPr>
          <a:lstStyle/>
          <a:p>
            <a:r>
              <a:rPr lang="en-US" b="1" dirty="0"/>
              <a:t>Sterile Processing</a:t>
            </a:r>
          </a:p>
          <a:p>
            <a:r>
              <a:rPr lang="en-US" b="1" dirty="0"/>
              <a:t>Surgical Tech</a:t>
            </a:r>
          </a:p>
          <a:p>
            <a:endParaRPr lang="en-US" dirty="0"/>
          </a:p>
        </p:txBody>
      </p:sp>
      <p:sp>
        <p:nvSpPr>
          <p:cNvPr id="92" name="TextBox 91">
            <a:extLst>
              <a:ext uri="{FF2B5EF4-FFF2-40B4-BE49-F238E27FC236}">
                <a16:creationId xmlns:a16="http://schemas.microsoft.com/office/drawing/2014/main" id="{6054D0AD-A6CF-B882-72AF-1D5C4631106E}"/>
              </a:ext>
            </a:extLst>
          </p:cNvPr>
          <p:cNvSpPr txBox="1"/>
          <p:nvPr/>
        </p:nvSpPr>
        <p:spPr>
          <a:xfrm>
            <a:off x="8542476" y="5428054"/>
            <a:ext cx="567784" cy="369332"/>
          </a:xfrm>
          <a:prstGeom prst="rect">
            <a:avLst/>
          </a:prstGeom>
          <a:noFill/>
        </p:spPr>
        <p:txBody>
          <a:bodyPr wrap="none" rtlCol="0">
            <a:spAutoFit/>
          </a:bodyPr>
          <a:lstStyle/>
          <a:p>
            <a:r>
              <a:rPr lang="en-US" b="1" dirty="0"/>
              <a:t>MA</a:t>
            </a:r>
          </a:p>
        </p:txBody>
      </p:sp>
      <p:sp>
        <p:nvSpPr>
          <p:cNvPr id="94" name="TextBox 93">
            <a:extLst>
              <a:ext uri="{FF2B5EF4-FFF2-40B4-BE49-F238E27FC236}">
                <a16:creationId xmlns:a16="http://schemas.microsoft.com/office/drawing/2014/main" id="{48C533C9-DFF4-EFED-EE97-E06BDA97ED6A}"/>
              </a:ext>
            </a:extLst>
          </p:cNvPr>
          <p:cNvSpPr txBox="1"/>
          <p:nvPr/>
        </p:nvSpPr>
        <p:spPr>
          <a:xfrm>
            <a:off x="10296676" y="5410528"/>
            <a:ext cx="495649" cy="369332"/>
          </a:xfrm>
          <a:prstGeom prst="rect">
            <a:avLst/>
          </a:prstGeom>
          <a:noFill/>
        </p:spPr>
        <p:txBody>
          <a:bodyPr wrap="none" rtlCol="0">
            <a:spAutoFit/>
          </a:bodyPr>
          <a:lstStyle/>
          <a:p>
            <a:r>
              <a:rPr lang="en-US" b="1" dirty="0"/>
              <a:t>RN</a:t>
            </a:r>
          </a:p>
        </p:txBody>
      </p:sp>
      <p:pic>
        <p:nvPicPr>
          <p:cNvPr id="98" name="Picture 97">
            <a:extLst>
              <a:ext uri="{FF2B5EF4-FFF2-40B4-BE49-F238E27FC236}">
                <a16:creationId xmlns:a16="http://schemas.microsoft.com/office/drawing/2014/main" id="{B1E4BA48-6606-C9C6-121B-34FA1EA29C7F}"/>
              </a:ext>
            </a:extLst>
          </p:cNvPr>
          <p:cNvPicPr>
            <a:picLocks noChangeAspect="1"/>
          </p:cNvPicPr>
          <p:nvPr/>
        </p:nvPicPr>
        <p:blipFill>
          <a:blip r:embed="rId7"/>
          <a:stretch>
            <a:fillRect/>
          </a:stretch>
        </p:blipFill>
        <p:spPr>
          <a:xfrm>
            <a:off x="857250" y="3937862"/>
            <a:ext cx="1384484" cy="466277"/>
          </a:xfrm>
          <a:prstGeom prst="rect">
            <a:avLst/>
          </a:prstGeom>
        </p:spPr>
      </p:pic>
    </p:spTree>
    <p:extLst>
      <p:ext uri="{BB962C8B-B14F-4D97-AF65-F5344CB8AC3E}">
        <p14:creationId xmlns:p14="http://schemas.microsoft.com/office/powerpoint/2010/main" val="4107732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D78DA-ECFC-F93C-C2D6-A284617E0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045EE5-9BFF-B3B7-CFA8-21E67B21610B}"/>
              </a:ext>
            </a:extLst>
          </p:cNvPr>
          <p:cNvSpPr>
            <a:spLocks noGrp="1"/>
          </p:cNvSpPr>
          <p:nvPr>
            <p:ph type="title"/>
          </p:nvPr>
        </p:nvSpPr>
        <p:spPr/>
        <p:txBody>
          <a:bodyPr/>
          <a:lstStyle/>
          <a:p>
            <a:pPr algn="ctr"/>
            <a:r>
              <a:rPr lang="en-US" sz="2400" dirty="0">
                <a:latin typeface="Aptos" panose="020B0004020202020204" pitchFamily="34" charset="0"/>
                <a:cs typeface="Calibri"/>
              </a:rPr>
              <a:t>Harper College Healthcare Apprenticeship Programs</a:t>
            </a:r>
            <a:endParaRPr lang="en-US" sz="2400" dirty="0">
              <a:latin typeface="Aptos" panose="020B0004020202020204" pitchFamily="34" charset="0"/>
            </a:endParaRPr>
          </a:p>
        </p:txBody>
      </p:sp>
      <p:sp>
        <p:nvSpPr>
          <p:cNvPr id="3" name="Content Placeholder 2">
            <a:extLst>
              <a:ext uri="{FF2B5EF4-FFF2-40B4-BE49-F238E27FC236}">
                <a16:creationId xmlns:a16="http://schemas.microsoft.com/office/drawing/2014/main" id="{58324264-A27D-F1AE-D7AF-18D83191899C}"/>
              </a:ext>
            </a:extLst>
          </p:cNvPr>
          <p:cNvSpPr>
            <a:spLocks noGrp="1"/>
          </p:cNvSpPr>
          <p:nvPr>
            <p:ph idx="1"/>
          </p:nvPr>
        </p:nvSpPr>
        <p:spPr>
          <a:xfrm>
            <a:off x="808552" y="2638847"/>
            <a:ext cx="10554574" cy="3636511"/>
          </a:xfrm>
        </p:spPr>
        <p:txBody>
          <a:bodyPr vert="horz" lIns="91440" tIns="45720" rIns="91440" bIns="45720" rtlCol="0" anchor="ctr">
            <a:noAutofit/>
          </a:bodyPr>
          <a:lstStyle/>
          <a:p>
            <a:pPr marL="0" indent="0">
              <a:buNone/>
            </a:pPr>
            <a:r>
              <a:rPr lang="en-US" b="1" dirty="0"/>
              <a:t>Employer &amp; Apprentice Model at Harper College</a:t>
            </a:r>
          </a:p>
          <a:p>
            <a:pPr lvl="1"/>
            <a:r>
              <a:rPr lang="en-US" dirty="0"/>
              <a:t>These programs primarily serve incumbent workers employed by Harper's healthcare employer partners. </a:t>
            </a:r>
          </a:p>
          <a:p>
            <a:pPr lvl="1"/>
            <a:r>
              <a:rPr lang="en-US" dirty="0"/>
              <a:t>Apprentices are already working for their employer while completing their RTI and, where applicable, clinical training. </a:t>
            </a:r>
          </a:p>
          <a:p>
            <a:pPr marL="0" lvl="0" indent="0">
              <a:buNone/>
            </a:pPr>
            <a:r>
              <a:rPr lang="en-US" b="1" dirty="0"/>
              <a:t>Advocate Good Shepherd follows a different pipeline model: </a:t>
            </a:r>
          </a:p>
          <a:p>
            <a:pPr lvl="1"/>
            <a:r>
              <a:rPr lang="en-US" dirty="0"/>
              <a:t>Partners with a local high school to identify and recruit graduating seniors. </a:t>
            </a:r>
          </a:p>
          <a:p>
            <a:pPr lvl="1"/>
            <a:r>
              <a:rPr lang="en-US" dirty="0"/>
              <a:t>Students are hired after completing high school. </a:t>
            </a:r>
          </a:p>
          <a:p>
            <a:pPr lvl="1"/>
            <a:r>
              <a:rPr lang="en-US" dirty="0"/>
              <a:t>They typically begin employment in June or July. </a:t>
            </a:r>
          </a:p>
          <a:p>
            <a:pPr lvl="1"/>
            <a:r>
              <a:rPr lang="en-US" dirty="0"/>
              <a:t>They begin the CNA program at Harper in August.</a:t>
            </a:r>
          </a:p>
        </p:txBody>
      </p:sp>
    </p:spTree>
    <p:extLst>
      <p:ext uri="{BB962C8B-B14F-4D97-AF65-F5344CB8AC3E}">
        <p14:creationId xmlns:p14="http://schemas.microsoft.com/office/powerpoint/2010/main" val="480544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2CAE0-7593-041F-0A5C-01471CDE7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461FC-90A8-4E4C-ED3E-DDCBCAAC3677}"/>
              </a:ext>
            </a:extLst>
          </p:cNvPr>
          <p:cNvSpPr>
            <a:spLocks noGrp="1"/>
          </p:cNvSpPr>
          <p:nvPr>
            <p:ph type="title"/>
          </p:nvPr>
        </p:nvSpPr>
        <p:spPr/>
        <p:txBody>
          <a:bodyPr/>
          <a:lstStyle/>
          <a:p>
            <a:pPr algn="ctr"/>
            <a:r>
              <a:rPr lang="en-US" sz="2400" dirty="0">
                <a:latin typeface="Aptos" panose="020B0004020202020204" pitchFamily="34" charset="0"/>
                <a:cs typeface="Calibri"/>
              </a:rPr>
              <a:t>Harper College Healthcare Apprenticeship Programs</a:t>
            </a:r>
            <a:endParaRPr lang="en-US" sz="2400" dirty="0">
              <a:latin typeface="Aptos" panose="020B0004020202020204" pitchFamily="34" charset="0"/>
            </a:endParaRPr>
          </a:p>
        </p:txBody>
      </p:sp>
      <p:sp>
        <p:nvSpPr>
          <p:cNvPr id="3" name="Content Placeholder 2">
            <a:extLst>
              <a:ext uri="{FF2B5EF4-FFF2-40B4-BE49-F238E27FC236}">
                <a16:creationId xmlns:a16="http://schemas.microsoft.com/office/drawing/2014/main" id="{973B2306-7645-6E81-1EC7-69273895B34A}"/>
              </a:ext>
            </a:extLst>
          </p:cNvPr>
          <p:cNvSpPr>
            <a:spLocks noGrp="1"/>
          </p:cNvSpPr>
          <p:nvPr>
            <p:ph idx="1"/>
          </p:nvPr>
        </p:nvSpPr>
        <p:spPr>
          <a:xfrm>
            <a:off x="827424" y="2627344"/>
            <a:ext cx="10554574" cy="3636511"/>
          </a:xfrm>
        </p:spPr>
        <p:txBody>
          <a:bodyPr vert="horz" lIns="91440" tIns="45720" rIns="91440" bIns="45720" rtlCol="0" anchor="ctr">
            <a:noAutofit/>
          </a:bodyPr>
          <a:lstStyle/>
          <a:p>
            <a:pPr marL="0" indent="0">
              <a:buNone/>
            </a:pPr>
            <a:r>
              <a:rPr lang="en-US" b="1" dirty="0"/>
              <a:t>Employer Differences in Paid Training Time</a:t>
            </a:r>
          </a:p>
          <a:p>
            <a:pPr marL="0" indent="0">
              <a:buNone/>
            </a:pPr>
            <a:r>
              <a:rPr lang="en-US" b="1" dirty="0"/>
              <a:t>Clearbrook</a:t>
            </a:r>
            <a:endParaRPr lang="en-US" dirty="0"/>
          </a:p>
          <a:p>
            <a:pPr lvl="1"/>
            <a:r>
              <a:rPr lang="en-US" dirty="0"/>
              <a:t>CNA apprentices are paid for their time at Harper. </a:t>
            </a:r>
          </a:p>
          <a:p>
            <a:pPr lvl="1"/>
            <a:r>
              <a:rPr lang="en-US" dirty="0"/>
              <a:t>Clearbrook provides 8 hours of paid time for the apprentice to attend Harper. </a:t>
            </a:r>
          </a:p>
          <a:p>
            <a:pPr lvl="1"/>
            <a:r>
              <a:rPr lang="en-US" dirty="0"/>
              <a:t>This allows the apprentice to attend RTI without losing a full day's wages. </a:t>
            </a:r>
          </a:p>
          <a:p>
            <a:pPr marL="0" indent="0">
              <a:buNone/>
            </a:pPr>
            <a:r>
              <a:rPr lang="en-US" b="1" dirty="0"/>
              <a:t>Advocate Good Shepherd</a:t>
            </a:r>
          </a:p>
          <a:p>
            <a:pPr lvl="1"/>
            <a:r>
              <a:rPr lang="en-US" dirty="0"/>
              <a:t>CNA apprentices are also provided 8 hours of paid time to complete their RTI at Harper. </a:t>
            </a:r>
          </a:p>
          <a:p>
            <a:pPr marL="0" indent="0">
              <a:buNone/>
            </a:pPr>
            <a:r>
              <a:rPr lang="en-US" b="1" dirty="0"/>
              <a:t>Ascension</a:t>
            </a:r>
          </a:p>
          <a:p>
            <a:pPr lvl="1"/>
            <a:r>
              <a:rPr lang="en-US" dirty="0"/>
              <a:t>Surgical Technology apprentices may work part-time or full-time. </a:t>
            </a:r>
          </a:p>
          <a:p>
            <a:pPr lvl="1"/>
            <a:r>
              <a:rPr lang="en-US" dirty="0"/>
              <a:t>Apprentices are not paid for time spent at Harper for RTI. </a:t>
            </a:r>
          </a:p>
          <a:p>
            <a:pPr lvl="1"/>
            <a:r>
              <a:rPr lang="en-US" dirty="0"/>
              <a:t>They are also not paid for clinical hours.</a:t>
            </a:r>
          </a:p>
          <a:p>
            <a:pPr marL="457200" lvl="1" indent="0">
              <a:buNone/>
            </a:pPr>
            <a:endParaRPr lang="en-US" dirty="0"/>
          </a:p>
        </p:txBody>
      </p:sp>
    </p:spTree>
    <p:extLst>
      <p:ext uri="{BB962C8B-B14F-4D97-AF65-F5344CB8AC3E}">
        <p14:creationId xmlns:p14="http://schemas.microsoft.com/office/powerpoint/2010/main" val="2553626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C05C-565C-D468-54DC-C36BA1198B23}"/>
              </a:ext>
            </a:extLst>
          </p:cNvPr>
          <p:cNvSpPr>
            <a:spLocks noGrp="1"/>
          </p:cNvSpPr>
          <p:nvPr>
            <p:ph type="title"/>
          </p:nvPr>
        </p:nvSpPr>
        <p:spPr/>
        <p:txBody>
          <a:bodyPr/>
          <a:lstStyle/>
          <a:p>
            <a:r>
              <a:rPr lang="en-US" sz="2800" dirty="0"/>
              <a:t>Harper’s Apprenticeship Support Model</a:t>
            </a:r>
          </a:p>
        </p:txBody>
      </p:sp>
      <p:sp>
        <p:nvSpPr>
          <p:cNvPr id="6" name="Content Placeholder 4">
            <a:extLst>
              <a:ext uri="{FF2B5EF4-FFF2-40B4-BE49-F238E27FC236}">
                <a16:creationId xmlns:a16="http://schemas.microsoft.com/office/drawing/2014/main" id="{92273D7B-B460-8D4E-ABE9-56B1652F6B5D}"/>
              </a:ext>
            </a:extLst>
          </p:cNvPr>
          <p:cNvSpPr>
            <a:spLocks noGrp="1"/>
          </p:cNvSpPr>
          <p:nvPr>
            <p:ph idx="1"/>
          </p:nvPr>
        </p:nvSpPr>
        <p:spPr>
          <a:xfrm>
            <a:off x="965669" y="2548859"/>
            <a:ext cx="10554574" cy="3636511"/>
          </a:xfrm>
          <a:prstGeom prst="rect">
            <a:avLst/>
          </a:prstGeom>
        </p:spPr>
        <p:txBody>
          <a:bodyPr vert="horz" lIns="91440" tIns="45720" rIns="91440" bIns="45720" rtlCol="0" anchor="ctr">
            <a:normAutofit fontScale="92500" lnSpcReduction="20000"/>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400" dirty="0"/>
              <a:t>Candidate Recruitment &amp; Job Postings </a:t>
            </a:r>
          </a:p>
          <a:p>
            <a:pPr lvl="0"/>
            <a:r>
              <a:rPr lang="en-US" sz="2400" dirty="0"/>
              <a:t>Recruitment &amp; Hiring Events </a:t>
            </a:r>
          </a:p>
          <a:p>
            <a:pPr lvl="0"/>
            <a:r>
              <a:rPr lang="en-US" sz="2400" dirty="0"/>
              <a:t>Resume &amp; Interview Preparation </a:t>
            </a:r>
          </a:p>
          <a:p>
            <a:pPr lvl="0"/>
            <a:r>
              <a:rPr lang="en-US" sz="2400" dirty="0"/>
              <a:t>Academic Advising &amp; Coaching </a:t>
            </a:r>
          </a:p>
          <a:p>
            <a:pPr lvl="0"/>
            <a:r>
              <a:rPr lang="en-US" sz="2400" dirty="0"/>
              <a:t>Class registration and textbook ordering</a:t>
            </a:r>
          </a:p>
          <a:p>
            <a:pPr lvl="0"/>
            <a:r>
              <a:rPr lang="en-US" sz="2400" dirty="0"/>
              <a:t>Tutoring &amp; Support Services </a:t>
            </a:r>
          </a:p>
          <a:p>
            <a:pPr lvl="0"/>
            <a:r>
              <a:rPr lang="en-US" sz="2400" dirty="0"/>
              <a:t>Mentor Training &amp; E-Course </a:t>
            </a:r>
          </a:p>
          <a:p>
            <a:pPr lvl="0"/>
            <a:r>
              <a:rPr lang="en-US" sz="2400" dirty="0"/>
              <a:t>Apprentice Progress &amp; Retention Support</a:t>
            </a:r>
          </a:p>
          <a:p>
            <a:pPr>
              <a:lnSpc>
                <a:spcPct val="120000"/>
              </a:lnSpc>
              <a:spcBef>
                <a:spcPts val="0"/>
              </a:spcBef>
              <a:buFont typeface="Arial" panose="020F0302020204030204"/>
              <a:buChar char="•"/>
            </a:pPr>
            <a:endParaRPr lang="en-US" dirty="0">
              <a:solidFill>
                <a:schemeClr val="bg1"/>
              </a:solidFill>
              <a:ea typeface="Calibri"/>
              <a:cs typeface="Calibri"/>
            </a:endParaRPr>
          </a:p>
        </p:txBody>
      </p:sp>
    </p:spTree>
    <p:extLst>
      <p:ext uri="{BB962C8B-B14F-4D97-AF65-F5344CB8AC3E}">
        <p14:creationId xmlns:p14="http://schemas.microsoft.com/office/powerpoint/2010/main" val="1670488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44BF5-EC55-2686-15EF-4D4B56D1E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8DC941-EFE4-4A7F-C02E-1D1E3E587FDC}"/>
              </a:ext>
            </a:extLst>
          </p:cNvPr>
          <p:cNvSpPr>
            <a:spLocks noGrp="1"/>
          </p:cNvSpPr>
          <p:nvPr>
            <p:ph type="title"/>
          </p:nvPr>
        </p:nvSpPr>
        <p:spPr/>
        <p:txBody>
          <a:bodyPr/>
          <a:lstStyle/>
          <a:p>
            <a:r>
              <a:rPr lang="en-US" dirty="0"/>
              <a:t>Apprentice Success &amp; Completion</a:t>
            </a:r>
          </a:p>
        </p:txBody>
      </p:sp>
      <p:graphicFrame>
        <p:nvGraphicFramePr>
          <p:cNvPr id="6" name="Content Placeholder 5">
            <a:extLst>
              <a:ext uri="{FF2B5EF4-FFF2-40B4-BE49-F238E27FC236}">
                <a16:creationId xmlns:a16="http://schemas.microsoft.com/office/drawing/2014/main" id="{01BE5F53-BF46-BD34-9DB2-0C35045A57A7}"/>
              </a:ext>
            </a:extLst>
          </p:cNvPr>
          <p:cNvGraphicFramePr>
            <a:graphicFrameLocks noGrp="1"/>
          </p:cNvGraphicFramePr>
          <p:nvPr>
            <p:ph idx="1"/>
            <p:extLst>
              <p:ext uri="{D42A27DB-BD31-4B8C-83A1-F6EECF244321}">
                <p14:modId xmlns:p14="http://schemas.microsoft.com/office/powerpoint/2010/main" val="2380066954"/>
              </p:ext>
            </p:extLst>
          </p:nvPr>
        </p:nvGraphicFramePr>
        <p:xfrm>
          <a:off x="3366018" y="3016055"/>
          <a:ext cx="8472196" cy="3252944"/>
        </p:xfrm>
        <a:graphic>
          <a:graphicData uri="http://schemas.openxmlformats.org/drawingml/2006/table">
            <a:tbl>
              <a:tblPr/>
              <a:tblGrid>
                <a:gridCol w="5209783">
                  <a:extLst>
                    <a:ext uri="{9D8B030D-6E8A-4147-A177-3AD203B41FA5}">
                      <a16:colId xmlns:a16="http://schemas.microsoft.com/office/drawing/2014/main" val="3006222629"/>
                    </a:ext>
                  </a:extLst>
                </a:gridCol>
                <a:gridCol w="3262413">
                  <a:extLst>
                    <a:ext uri="{9D8B030D-6E8A-4147-A177-3AD203B41FA5}">
                      <a16:colId xmlns:a16="http://schemas.microsoft.com/office/drawing/2014/main" val="3138450708"/>
                    </a:ext>
                  </a:extLst>
                </a:gridCol>
              </a:tblGrid>
              <a:tr h="446769">
                <a:tc>
                  <a:txBody>
                    <a:bodyPr/>
                    <a:lstStyle/>
                    <a:p>
                      <a:pPr marL="0" indent="0" algn="l" fontAlgn="base">
                        <a:lnSpc>
                          <a:spcPts val="3375"/>
                        </a:lnSpc>
                        <a:buNone/>
                      </a:pPr>
                      <a:r>
                        <a:rPr lang="en-US" sz="2600" b="1" i="0">
                          <a:solidFill>
                            <a:srgbClr val="FFFFFF"/>
                          </a:solidFill>
                          <a:effectLst/>
                          <a:latin typeface="Calibri" panose="020F0502020204030204" pitchFamily="34" charset="0"/>
                        </a:rPr>
                        <a:t>Group​</a:t>
                      </a:r>
                      <a:endParaRPr lang="en-US" sz="1700" b="1" i="0">
                        <a:solidFill>
                          <a:srgbClr val="FFFFFF"/>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23241" cap="flat" cmpd="sng" algn="ctr">
                      <a:solidFill>
                        <a:srgbClr val="FFFFFF"/>
                      </a:solidFill>
                      <a:prstDash val="solid"/>
                      <a:round/>
                      <a:headEnd type="none" w="med" len="med"/>
                      <a:tailEnd type="none" w="med" len="med"/>
                    </a:lnB>
                    <a:solidFill>
                      <a:srgbClr val="4472C4"/>
                    </a:solidFill>
                  </a:tcPr>
                </a:tc>
                <a:tc>
                  <a:txBody>
                    <a:bodyPr/>
                    <a:lstStyle/>
                    <a:p>
                      <a:pPr marL="0" indent="0" algn="l" fontAlgn="base">
                        <a:lnSpc>
                          <a:spcPts val="3375"/>
                        </a:lnSpc>
                        <a:buNone/>
                      </a:pPr>
                      <a:r>
                        <a:rPr lang="en-US" sz="2600" b="1" i="0">
                          <a:solidFill>
                            <a:srgbClr val="FFFFFF"/>
                          </a:solidFill>
                          <a:effectLst/>
                          <a:latin typeface="Calibri" panose="020F0502020204030204" pitchFamily="34" charset="0"/>
                        </a:rPr>
                        <a:t>Graduation Rate %​</a:t>
                      </a:r>
                      <a:endParaRPr lang="en-US" sz="1700" b="1" i="0">
                        <a:solidFill>
                          <a:srgbClr val="FFFFFF"/>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23241"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3025759546"/>
                  </a:ext>
                </a:extLst>
              </a:tr>
              <a:tr h="415243">
                <a:tc>
                  <a:txBody>
                    <a:bodyPr/>
                    <a:lstStyle/>
                    <a:p>
                      <a:pPr marL="0" indent="0" algn="l" fontAlgn="base">
                        <a:lnSpc>
                          <a:spcPts val="2850"/>
                        </a:lnSpc>
                        <a:buNone/>
                      </a:pPr>
                      <a:r>
                        <a:rPr lang="en-US" sz="1800" b="1" i="0" spc="0" dirty="0">
                          <a:solidFill>
                            <a:srgbClr val="000000"/>
                          </a:solidFill>
                          <a:effectLst/>
                          <a:latin typeface="Calibri" panose="020F0502020204030204" pitchFamily="34" charset="0"/>
                        </a:rPr>
                        <a:t>Apprentices at Harper</a:t>
                      </a:r>
                      <a:r>
                        <a:rPr lang="en-US" sz="1800" b="0" i="0" dirty="0">
                          <a:solidFill>
                            <a:srgbClr val="000000"/>
                          </a:solidFill>
                          <a:effectLst/>
                          <a:latin typeface="Calibri" panose="020F0502020204030204" pitchFamily="34" charset="0"/>
                        </a:rPr>
                        <a:t>​</a:t>
                      </a:r>
                      <a:endParaRPr lang="en-US" sz="1800" b="0" i="0" dirty="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23241"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lnSpc>
                          <a:spcPts val="2850"/>
                        </a:lnSpc>
                        <a:buNone/>
                      </a:pPr>
                      <a:r>
                        <a:rPr lang="en-US" sz="1800" b="1" i="0" spc="0" dirty="0">
                          <a:solidFill>
                            <a:srgbClr val="000000"/>
                          </a:solidFill>
                          <a:effectLst/>
                          <a:latin typeface="Calibri" panose="020F0502020204030204" pitchFamily="34" charset="0"/>
                        </a:rPr>
                        <a:t>73</a:t>
                      </a:r>
                      <a:endParaRPr lang="en-US" sz="1800" b="1" i="0" dirty="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23241"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544764425"/>
                  </a:ext>
                </a:extLst>
              </a:tr>
              <a:tr h="532388">
                <a:tc>
                  <a:txBody>
                    <a:bodyPr/>
                    <a:lstStyle/>
                    <a:p>
                      <a:pPr marL="0" indent="0" algn="l" fontAlgn="base">
                        <a:lnSpc>
                          <a:spcPts val="2850"/>
                        </a:lnSpc>
                        <a:buNone/>
                      </a:pPr>
                      <a:r>
                        <a:rPr lang="en-US" sz="1800" b="1" i="0" spc="0">
                          <a:solidFill>
                            <a:srgbClr val="000000"/>
                          </a:solidFill>
                          <a:effectLst/>
                          <a:latin typeface="Calibri" panose="020F0502020204030204" pitchFamily="34" charset="0"/>
                        </a:rPr>
                        <a:t>Business Administration Apprentices</a:t>
                      </a:r>
                      <a:r>
                        <a:rPr lang="en-US" sz="1800" b="0" i="0">
                          <a:solidFill>
                            <a:srgbClr val="000000"/>
                          </a:solidFill>
                          <a:effectLst/>
                          <a:latin typeface="Calibri" panose="020F0502020204030204" pitchFamily="34" charset="0"/>
                        </a:rPr>
                        <a:t>​</a:t>
                      </a:r>
                      <a:endParaRPr lang="en-US" sz="1800" b="0" i="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lnSpc>
                          <a:spcPts val="2850"/>
                        </a:lnSpc>
                        <a:buNone/>
                      </a:pPr>
                      <a:r>
                        <a:rPr lang="en-US" sz="1800" b="1" i="0" spc="0">
                          <a:solidFill>
                            <a:srgbClr val="000000"/>
                          </a:solidFill>
                          <a:effectLst/>
                          <a:latin typeface="Calibri" panose="020F0502020204030204" pitchFamily="34" charset="0"/>
                        </a:rPr>
                        <a:t>89</a:t>
                      </a:r>
                      <a:r>
                        <a:rPr lang="en-US" sz="1800" b="0" i="0">
                          <a:solidFill>
                            <a:srgbClr val="000000"/>
                          </a:solidFill>
                          <a:effectLst/>
                          <a:latin typeface="Calibri" panose="020F0502020204030204" pitchFamily="34" charset="0"/>
                        </a:rPr>
                        <a:t>​</a:t>
                      </a:r>
                      <a:endParaRPr lang="en-US" sz="1800" b="0" i="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487973885"/>
                  </a:ext>
                </a:extLst>
              </a:tr>
              <a:tr h="557544">
                <a:tc>
                  <a:txBody>
                    <a:bodyPr/>
                    <a:lstStyle/>
                    <a:p>
                      <a:pPr marL="0" indent="0" algn="l" fontAlgn="base">
                        <a:lnSpc>
                          <a:spcPts val="2850"/>
                        </a:lnSpc>
                        <a:buNone/>
                      </a:pPr>
                      <a:r>
                        <a:rPr lang="en-US" sz="1800" b="1" i="0" spc="0">
                          <a:solidFill>
                            <a:srgbClr val="000000"/>
                          </a:solidFill>
                          <a:effectLst/>
                          <a:latin typeface="Calibri" panose="020F0502020204030204" pitchFamily="34" charset="0"/>
                        </a:rPr>
                        <a:t>Non-apprentices in Similar Programs</a:t>
                      </a:r>
                      <a:r>
                        <a:rPr lang="en-US" sz="1800" b="0" i="0">
                          <a:solidFill>
                            <a:srgbClr val="000000"/>
                          </a:solidFill>
                          <a:effectLst/>
                          <a:latin typeface="Calibri" panose="020F0502020204030204" pitchFamily="34" charset="0"/>
                        </a:rPr>
                        <a:t>​</a:t>
                      </a:r>
                      <a:endParaRPr lang="en-US" sz="1800" b="0" i="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lnSpc>
                          <a:spcPts val="2850"/>
                        </a:lnSpc>
                        <a:buNone/>
                      </a:pPr>
                      <a:r>
                        <a:rPr lang="en-US" sz="1800" b="1" i="0" spc="0">
                          <a:solidFill>
                            <a:srgbClr val="000000"/>
                          </a:solidFill>
                          <a:effectLst/>
                          <a:latin typeface="Calibri" panose="020F0502020204030204" pitchFamily="34" charset="0"/>
                        </a:rPr>
                        <a:t>35.8</a:t>
                      </a:r>
                      <a:r>
                        <a:rPr lang="en-US" sz="1800" b="1" i="0">
                          <a:solidFill>
                            <a:srgbClr val="000000"/>
                          </a:solidFill>
                          <a:effectLst/>
                          <a:latin typeface="Calibri" panose="020F0502020204030204" pitchFamily="34" charset="0"/>
                        </a:rPr>
                        <a:t>​</a:t>
                      </a:r>
                      <a:endParaRPr lang="en-US" sz="1800" b="1" i="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087980277"/>
                  </a:ext>
                </a:extLst>
              </a:tr>
              <a:tr h="415243">
                <a:tc>
                  <a:txBody>
                    <a:bodyPr/>
                    <a:lstStyle/>
                    <a:p>
                      <a:pPr marL="0" marR="0" lvl="0" indent="0" algn="l" defTabSz="457200" rtl="0" eaLnBrk="1" fontAlgn="base" latinLnBrk="0" hangingPunct="1">
                        <a:lnSpc>
                          <a:spcPts val="2850"/>
                        </a:lnSpc>
                        <a:spcBef>
                          <a:spcPts val="0"/>
                        </a:spcBef>
                        <a:spcAft>
                          <a:spcPts val="0"/>
                        </a:spcAft>
                        <a:buClrTx/>
                        <a:buSzTx/>
                        <a:buFontTx/>
                        <a:buNone/>
                        <a:tabLst/>
                        <a:defRPr/>
                      </a:pPr>
                      <a:r>
                        <a:rPr lang="en-US" sz="1800" b="1" i="0" dirty="0">
                          <a:solidFill>
                            <a:srgbClr val="000000"/>
                          </a:solidFill>
                          <a:effectLst/>
                        </a:rPr>
                        <a:t>Healthcare Apprenticeships</a:t>
                      </a: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FFFF00"/>
                    </a:solidFill>
                  </a:tcPr>
                </a:tc>
                <a:tc>
                  <a:txBody>
                    <a:bodyPr/>
                    <a:lstStyle/>
                    <a:p>
                      <a:pPr marL="0" indent="0" algn="l" fontAlgn="base">
                        <a:lnSpc>
                          <a:spcPts val="2850"/>
                        </a:lnSpc>
                        <a:buNone/>
                      </a:pPr>
                      <a:r>
                        <a:rPr lang="en-US" sz="1800" b="1" i="0" dirty="0">
                          <a:solidFill>
                            <a:srgbClr val="000000"/>
                          </a:solidFill>
                          <a:effectLst/>
                        </a:rPr>
                        <a:t>57</a:t>
                      </a: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FFFF00"/>
                    </a:solidFill>
                  </a:tcPr>
                </a:tc>
                <a:extLst>
                  <a:ext uri="{0D108BD9-81ED-4DB2-BD59-A6C34878D82A}">
                    <a16:rowId xmlns:a16="http://schemas.microsoft.com/office/drawing/2014/main" val="657275932"/>
                  </a:ext>
                </a:extLst>
              </a:tr>
              <a:tr h="415243">
                <a:tc>
                  <a:txBody>
                    <a:bodyPr/>
                    <a:lstStyle/>
                    <a:p>
                      <a:pPr marL="0" indent="0" algn="l" fontAlgn="base">
                        <a:lnSpc>
                          <a:spcPts val="2850"/>
                        </a:lnSpc>
                        <a:buNone/>
                      </a:pPr>
                      <a:r>
                        <a:rPr lang="en-US" sz="1800" b="1" i="0" dirty="0">
                          <a:solidFill>
                            <a:srgbClr val="000000"/>
                          </a:solidFill>
                          <a:effectLst/>
                        </a:rPr>
                        <a:t>Surgical Technology</a:t>
                      </a: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FFFF00"/>
                    </a:solidFill>
                  </a:tcPr>
                </a:tc>
                <a:tc>
                  <a:txBody>
                    <a:bodyPr/>
                    <a:lstStyle/>
                    <a:p>
                      <a:pPr marL="0" indent="0" algn="l" fontAlgn="base">
                        <a:lnSpc>
                          <a:spcPts val="2850"/>
                        </a:lnSpc>
                        <a:buNone/>
                      </a:pPr>
                      <a:r>
                        <a:rPr lang="en-US" sz="1800" b="1" i="0">
                          <a:solidFill>
                            <a:srgbClr val="000000"/>
                          </a:solidFill>
                          <a:effectLst/>
                        </a:rPr>
                        <a:t>84</a:t>
                      </a: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FFFF00"/>
                    </a:solidFill>
                  </a:tcPr>
                </a:tc>
                <a:extLst>
                  <a:ext uri="{0D108BD9-81ED-4DB2-BD59-A6C34878D82A}">
                    <a16:rowId xmlns:a16="http://schemas.microsoft.com/office/drawing/2014/main" val="3492021244"/>
                  </a:ext>
                </a:extLst>
              </a:tr>
              <a:tr h="415243">
                <a:tc>
                  <a:txBody>
                    <a:bodyPr/>
                    <a:lstStyle/>
                    <a:p>
                      <a:pPr marL="0" indent="0" algn="l" fontAlgn="base">
                        <a:lnSpc>
                          <a:spcPts val="2850"/>
                        </a:lnSpc>
                        <a:buNone/>
                      </a:pPr>
                      <a:r>
                        <a:rPr lang="en-US" sz="1800" b="1" i="0" dirty="0">
                          <a:solidFill>
                            <a:srgbClr val="000000"/>
                          </a:solidFill>
                          <a:effectLst/>
                          <a:latin typeface="Calibri" panose="020F0502020204030204" pitchFamily="34" charset="0"/>
                        </a:rPr>
                        <a:t>National Graduation Rate</a:t>
                      </a:r>
                      <a:r>
                        <a:rPr lang="en-US" sz="1800" b="0" i="0" dirty="0">
                          <a:solidFill>
                            <a:srgbClr val="000000"/>
                          </a:solidFill>
                          <a:effectLst/>
                          <a:latin typeface="Calibri" panose="020F0502020204030204" pitchFamily="34" charset="0"/>
                        </a:rPr>
                        <a:t>​ (AAS)</a:t>
                      </a:r>
                      <a:endParaRPr lang="en-US" sz="1800" b="0" i="0" dirty="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lnSpc>
                          <a:spcPts val="2850"/>
                        </a:lnSpc>
                        <a:buNone/>
                      </a:pPr>
                      <a:r>
                        <a:rPr lang="en-US" sz="1800" b="0" i="0" dirty="0">
                          <a:solidFill>
                            <a:srgbClr val="000000"/>
                          </a:solidFill>
                          <a:effectLst/>
                          <a:latin typeface="Calibri" panose="020F0502020204030204" pitchFamily="34" charset="0"/>
                        </a:rPr>
                        <a:t>43​ (6 years)</a:t>
                      </a:r>
                      <a:endParaRPr lang="en-US" sz="1800" b="0" i="0" dirty="0">
                        <a:solidFill>
                          <a:srgbClr val="000000"/>
                        </a:solidFill>
                        <a:effectLst/>
                      </a:endParaRPr>
                    </a:p>
                  </a:txBody>
                  <a:tcPr marL="85251" marR="85251" marT="42626" marB="42626" anchor="ctr">
                    <a:lnL w="7742" cap="flat" cmpd="sng" algn="ctr">
                      <a:solidFill>
                        <a:srgbClr val="FFFFFF"/>
                      </a:solidFill>
                      <a:prstDash val="solid"/>
                      <a:round/>
                      <a:headEnd type="none" w="med" len="med"/>
                      <a:tailEnd type="none" w="med" len="med"/>
                    </a:lnL>
                    <a:lnR w="7742" cap="flat" cmpd="sng" algn="ctr">
                      <a:solidFill>
                        <a:srgbClr val="FFFFFF"/>
                      </a:solidFill>
                      <a:prstDash val="solid"/>
                      <a:round/>
                      <a:headEnd type="none" w="med" len="med"/>
                      <a:tailEnd type="none" w="med" len="med"/>
                    </a:lnR>
                    <a:lnT w="7742" cap="flat" cmpd="sng" algn="ctr">
                      <a:solidFill>
                        <a:srgbClr val="FFFFFF"/>
                      </a:solidFill>
                      <a:prstDash val="solid"/>
                      <a:round/>
                      <a:headEnd type="none" w="med" len="med"/>
                      <a:tailEnd type="none" w="med" len="med"/>
                    </a:lnT>
                    <a:lnB w="7742"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369824726"/>
                  </a:ext>
                </a:extLst>
              </a:tr>
            </a:tbl>
          </a:graphicData>
        </a:graphic>
      </p:graphicFrame>
      <p:sp>
        <p:nvSpPr>
          <p:cNvPr id="3" name="TextBox 2">
            <a:extLst>
              <a:ext uri="{FF2B5EF4-FFF2-40B4-BE49-F238E27FC236}">
                <a16:creationId xmlns:a16="http://schemas.microsoft.com/office/drawing/2014/main" id="{DEB6946F-D86A-4968-3660-4B476301F044}"/>
              </a:ext>
            </a:extLst>
          </p:cNvPr>
          <p:cNvSpPr txBox="1"/>
          <p:nvPr/>
        </p:nvSpPr>
        <p:spPr>
          <a:xfrm>
            <a:off x="541565" y="3429000"/>
            <a:ext cx="2409634" cy="2308324"/>
          </a:xfrm>
          <a:prstGeom prst="rect">
            <a:avLst/>
          </a:prstGeom>
          <a:noFill/>
        </p:spPr>
        <p:txBody>
          <a:bodyPr wrap="none" rtlCol="0">
            <a:spAutoFit/>
          </a:bodyPr>
          <a:lstStyle/>
          <a:p>
            <a:r>
              <a:rPr lang="en-US" b="1" dirty="0"/>
              <a:t>Apprentices at </a:t>
            </a:r>
          </a:p>
          <a:p>
            <a:r>
              <a:rPr lang="en-US" b="1" dirty="0"/>
              <a:t>Harper College: 674</a:t>
            </a:r>
          </a:p>
          <a:p>
            <a:endParaRPr lang="en-US" b="1" dirty="0"/>
          </a:p>
          <a:p>
            <a:r>
              <a:rPr lang="en-US" b="1" dirty="0"/>
              <a:t>24 programs</a:t>
            </a:r>
          </a:p>
          <a:p>
            <a:endParaRPr lang="en-US" b="1" dirty="0"/>
          </a:p>
          <a:p>
            <a:r>
              <a:rPr lang="en-US" b="1" dirty="0"/>
              <a:t>Graduated:  390</a:t>
            </a:r>
          </a:p>
          <a:p>
            <a:endParaRPr lang="en-US" b="1" dirty="0"/>
          </a:p>
          <a:p>
            <a:r>
              <a:rPr lang="en-US" b="1" dirty="0"/>
              <a:t> Active: 102</a:t>
            </a:r>
          </a:p>
        </p:txBody>
      </p:sp>
    </p:spTree>
    <p:extLst>
      <p:ext uri="{BB962C8B-B14F-4D97-AF65-F5344CB8AC3E}">
        <p14:creationId xmlns:p14="http://schemas.microsoft.com/office/powerpoint/2010/main" val="4257556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0B444-0E3D-D773-6F82-61C158F9B6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C0EEED-934D-62D5-0AAF-2B5C9AD4FA35}"/>
              </a:ext>
            </a:extLst>
          </p:cNvPr>
          <p:cNvSpPr>
            <a:spLocks noGrp="1"/>
          </p:cNvSpPr>
          <p:nvPr>
            <p:ph type="title"/>
          </p:nvPr>
        </p:nvSpPr>
        <p:spPr/>
        <p:txBody>
          <a:bodyPr/>
          <a:lstStyle/>
          <a:p>
            <a:r>
              <a:rPr lang="en-US" dirty="0"/>
              <a:t>Closing Takeaways: Lessons Learned</a:t>
            </a:r>
          </a:p>
        </p:txBody>
      </p:sp>
      <p:sp>
        <p:nvSpPr>
          <p:cNvPr id="5" name="Content Placeholder 4">
            <a:extLst>
              <a:ext uri="{FF2B5EF4-FFF2-40B4-BE49-F238E27FC236}">
                <a16:creationId xmlns:a16="http://schemas.microsoft.com/office/drawing/2014/main" id="{F6272303-B800-FDF1-A3D6-9E444C1A5F36}"/>
              </a:ext>
            </a:extLst>
          </p:cNvPr>
          <p:cNvSpPr>
            <a:spLocks noGrp="1"/>
          </p:cNvSpPr>
          <p:nvPr>
            <p:ph idx="1"/>
          </p:nvPr>
        </p:nvSpPr>
        <p:spPr/>
        <p:txBody>
          <a:bodyPr>
            <a:normAutofit/>
          </a:bodyPr>
          <a:lstStyle/>
          <a:p>
            <a:pPr lvl="0"/>
            <a:r>
              <a:rPr lang="en-US" b="1" dirty="0"/>
              <a:t>Employer engagement is the foundation.</a:t>
            </a:r>
            <a:r>
              <a:rPr lang="en-US" dirty="0"/>
              <a:t> </a:t>
            </a:r>
          </a:p>
          <a:p>
            <a:pPr lvl="0"/>
            <a:r>
              <a:rPr lang="en-US" b="1" dirty="0"/>
              <a:t>One model does not fit every employer.</a:t>
            </a:r>
            <a:r>
              <a:rPr lang="en-US" dirty="0"/>
              <a:t> </a:t>
            </a:r>
          </a:p>
          <a:p>
            <a:pPr lvl="0"/>
            <a:r>
              <a:rPr lang="en-US" b="1" dirty="0"/>
              <a:t>Paid time for RTI matters.</a:t>
            </a:r>
            <a:r>
              <a:rPr lang="en-US" dirty="0"/>
              <a:t> </a:t>
            </a:r>
          </a:p>
          <a:p>
            <a:pPr lvl="0"/>
            <a:r>
              <a:rPr lang="en-US" b="1" dirty="0"/>
              <a:t>Incumbent-worker apprenticeships create a strong pathway for advancement.</a:t>
            </a:r>
            <a:r>
              <a:rPr lang="en-US" dirty="0"/>
              <a:t> </a:t>
            </a:r>
          </a:p>
          <a:p>
            <a:r>
              <a:rPr lang="en-US" b="1" dirty="0"/>
              <a:t>Youth-to-career pathways require early employer partnerships.</a:t>
            </a:r>
          </a:p>
          <a:p>
            <a:pPr lvl="0"/>
            <a:r>
              <a:rPr lang="en-US" b="1" dirty="0"/>
              <a:t>Flexibility is essential.</a:t>
            </a:r>
            <a:r>
              <a:rPr lang="en-US" dirty="0"/>
              <a:t> </a:t>
            </a:r>
          </a:p>
          <a:p>
            <a:pPr lvl="0"/>
            <a:r>
              <a:rPr lang="en-US" b="1" dirty="0"/>
              <a:t>The ultimate goal is retention and career mobility - not simply program completion.</a:t>
            </a:r>
            <a:endParaRPr lang="en-US" dirty="0"/>
          </a:p>
          <a:p>
            <a:pPr marL="0" indent="0">
              <a:buNone/>
            </a:pPr>
            <a:endParaRPr lang="en-US" dirty="0"/>
          </a:p>
        </p:txBody>
      </p:sp>
    </p:spTree>
    <p:extLst>
      <p:ext uri="{BB962C8B-B14F-4D97-AF65-F5344CB8AC3E}">
        <p14:creationId xmlns:p14="http://schemas.microsoft.com/office/powerpoint/2010/main" val="3541453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04643-2DA9-D8C5-7BFD-2F9DEF27E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5F62C4-C32A-B70B-C08C-B1EE9DD8F761}"/>
              </a:ext>
            </a:extLst>
          </p:cNvPr>
          <p:cNvSpPr>
            <a:spLocks noGrp="1"/>
          </p:cNvSpPr>
          <p:nvPr>
            <p:ph type="title"/>
          </p:nvPr>
        </p:nvSpPr>
        <p:spPr>
          <a:xfrm>
            <a:off x="810000" y="447188"/>
            <a:ext cx="10897586" cy="1153012"/>
          </a:xfrm>
        </p:spPr>
        <p:txBody>
          <a:bodyPr/>
          <a:lstStyle/>
          <a:p>
            <a:r>
              <a:rPr lang="en-US" sz="2800" dirty="0"/>
              <a:t>Looking Ahead: Strengthening the Healthcare Talent Pipeline</a:t>
            </a:r>
          </a:p>
        </p:txBody>
      </p:sp>
      <p:sp>
        <p:nvSpPr>
          <p:cNvPr id="5" name="Content Placeholder 4">
            <a:extLst>
              <a:ext uri="{FF2B5EF4-FFF2-40B4-BE49-F238E27FC236}">
                <a16:creationId xmlns:a16="http://schemas.microsoft.com/office/drawing/2014/main" id="{62B55DCB-14A0-05B2-C737-DBF9B764C62E}"/>
              </a:ext>
            </a:extLst>
          </p:cNvPr>
          <p:cNvSpPr>
            <a:spLocks noGrp="1"/>
          </p:cNvSpPr>
          <p:nvPr>
            <p:ph idx="1"/>
          </p:nvPr>
        </p:nvSpPr>
        <p:spPr>
          <a:xfrm>
            <a:off x="483430" y="2426394"/>
            <a:ext cx="4692728" cy="3636511"/>
          </a:xfrm>
        </p:spPr>
        <p:txBody>
          <a:bodyPr>
            <a:normAutofit/>
          </a:bodyPr>
          <a:lstStyle/>
          <a:p>
            <a:pPr marL="0" lvl="0" indent="0" algn="ctr">
              <a:buNone/>
            </a:pPr>
            <a:r>
              <a:rPr lang="en-US" sz="2400" b="1" dirty="0"/>
              <a:t>Let’s work together to build pathways that work for employers, apprentices, and our communities.</a:t>
            </a:r>
          </a:p>
        </p:txBody>
      </p:sp>
      <p:pic>
        <p:nvPicPr>
          <p:cNvPr id="4" name="Picture 3">
            <a:extLst>
              <a:ext uri="{FF2B5EF4-FFF2-40B4-BE49-F238E27FC236}">
                <a16:creationId xmlns:a16="http://schemas.microsoft.com/office/drawing/2014/main" id="{D9F58893-DF0C-EAF7-061D-0DD82AA2F93E}"/>
              </a:ext>
            </a:extLst>
          </p:cNvPr>
          <p:cNvPicPr>
            <a:picLocks noChangeAspect="1"/>
          </p:cNvPicPr>
          <p:nvPr/>
        </p:nvPicPr>
        <p:blipFill>
          <a:blip r:embed="rId3"/>
          <a:stretch>
            <a:fillRect/>
          </a:stretch>
        </p:blipFill>
        <p:spPr>
          <a:xfrm>
            <a:off x="5965878" y="2907930"/>
            <a:ext cx="5268179" cy="2851334"/>
          </a:xfrm>
          <a:prstGeom prst="rect">
            <a:avLst/>
          </a:prstGeom>
        </p:spPr>
      </p:pic>
    </p:spTree>
    <p:extLst>
      <p:ext uri="{BB962C8B-B14F-4D97-AF65-F5344CB8AC3E}">
        <p14:creationId xmlns:p14="http://schemas.microsoft.com/office/powerpoint/2010/main" val="565755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709BC-92E5-F403-65C0-287306069655}"/>
              </a:ext>
            </a:extLst>
          </p:cNvPr>
          <p:cNvSpPr>
            <a:spLocks noGrp="1"/>
          </p:cNvSpPr>
          <p:nvPr>
            <p:ph type="title"/>
          </p:nvPr>
        </p:nvSpPr>
        <p:spPr/>
        <p:txBody>
          <a:bodyPr/>
          <a:lstStyle/>
          <a:p>
            <a:r>
              <a:rPr lang="en-US"/>
              <a:t>Thank You</a:t>
            </a:r>
          </a:p>
        </p:txBody>
      </p:sp>
      <p:sp>
        <p:nvSpPr>
          <p:cNvPr id="3" name="Content Placeholder 2">
            <a:extLst>
              <a:ext uri="{FF2B5EF4-FFF2-40B4-BE49-F238E27FC236}">
                <a16:creationId xmlns:a16="http://schemas.microsoft.com/office/drawing/2014/main" id="{0296BDC3-C0BA-3729-BBB9-AAC7FCD9E473}"/>
              </a:ext>
            </a:extLst>
          </p:cNvPr>
          <p:cNvSpPr>
            <a:spLocks noGrp="1"/>
          </p:cNvSpPr>
          <p:nvPr>
            <p:ph idx="1"/>
          </p:nvPr>
        </p:nvSpPr>
        <p:spPr>
          <a:xfrm>
            <a:off x="482859" y="2388578"/>
            <a:ext cx="11226281" cy="4022234"/>
          </a:xfrm>
        </p:spPr>
        <p:txBody>
          <a:bodyPr>
            <a:normAutofit/>
          </a:bodyPr>
          <a:lstStyle/>
          <a:p>
            <a:pPr marL="0" indent="0">
              <a:buNone/>
            </a:pPr>
            <a:r>
              <a:rPr lang="en-US" sz="2400" b="1" dirty="0"/>
              <a:t>Contact information:</a:t>
            </a:r>
          </a:p>
          <a:p>
            <a:pPr marL="0" indent="0">
              <a:buNone/>
            </a:pPr>
            <a:endParaRPr lang="en-US" sz="2400" dirty="0"/>
          </a:p>
          <a:p>
            <a:pPr marL="0" indent="0">
              <a:buNone/>
            </a:pPr>
            <a:r>
              <a:rPr lang="en-US" sz="2000" b="1" dirty="0"/>
              <a:t>Veronica Inselman								Besa Sadiku</a:t>
            </a:r>
          </a:p>
          <a:p>
            <a:pPr marL="0" indent="0">
              <a:buNone/>
            </a:pPr>
            <a:r>
              <a:rPr lang="en-US" sz="2000" b="1" dirty="0"/>
              <a:t>Associate Director, Apprenticeships				Manager, Workforce Initiatives</a:t>
            </a:r>
          </a:p>
          <a:p>
            <a:pPr marL="0" indent="0">
              <a:buNone/>
            </a:pPr>
            <a:r>
              <a:rPr lang="en-US" sz="2000" b="1" dirty="0"/>
              <a:t>Heartland Community College					Harper College</a:t>
            </a:r>
          </a:p>
          <a:p>
            <a:pPr marL="0" indent="0">
              <a:buNone/>
            </a:pPr>
            <a:r>
              <a:rPr lang="en-US" sz="2000" b="1" dirty="0">
                <a:hlinkClick r:id="rId2"/>
              </a:rPr>
              <a:t>Veronica.Inselmann@heartland.edu</a:t>
            </a:r>
            <a:r>
              <a:rPr lang="en-US" sz="2000" b="1" dirty="0"/>
              <a:t>				</a:t>
            </a:r>
            <a:r>
              <a:rPr lang="en-US" sz="2000" b="1" dirty="0">
                <a:hlinkClick r:id="rId3"/>
              </a:rPr>
              <a:t>bsadiku@harpercollege.edu</a:t>
            </a:r>
            <a:endParaRPr lang="en-US" sz="2000" b="1" dirty="0"/>
          </a:p>
          <a:p>
            <a:pPr marL="0" indent="0">
              <a:buNone/>
            </a:pPr>
            <a:r>
              <a:rPr lang="en-US" sz="2000" b="1" dirty="0"/>
              <a:t>309 268 8078										847 925 6452</a:t>
            </a:r>
          </a:p>
        </p:txBody>
      </p:sp>
    </p:spTree>
    <p:extLst>
      <p:ext uri="{BB962C8B-B14F-4D97-AF65-F5344CB8AC3E}">
        <p14:creationId xmlns:p14="http://schemas.microsoft.com/office/powerpoint/2010/main" val="2477285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beacdc05-24c2-4b59-9891-a5d8dfce1293" xsi:nil="true"/>
    <lcf76f155ced4ddcb4097134ff3c332f xmlns="51c7c8b3-8592-46bc-a798-80d78b7b8b2a">
      <Terms xmlns="http://schemas.microsoft.com/office/infopath/2007/PartnerControls"/>
    </lcf76f155ced4ddcb4097134ff3c332f>
    <ProgramofInterest xmlns="51c7c8b3-8592-46bc-a798-80d78b7b8b2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3632BD9BBD1E4781B1476C7C21881A" ma:contentTypeVersion="22" ma:contentTypeDescription="Create a new document." ma:contentTypeScope="" ma:versionID="016b5563f3b46b0b224b65d247e11e9d">
  <xsd:schema xmlns:xsd="http://www.w3.org/2001/XMLSchema" xmlns:xs="http://www.w3.org/2001/XMLSchema" xmlns:p="http://schemas.microsoft.com/office/2006/metadata/properties" xmlns:ns1="http://schemas.microsoft.com/sharepoint/v3" xmlns:ns2="51c7c8b3-8592-46bc-a798-80d78b7b8b2a" xmlns:ns3="beacdc05-24c2-4b59-9891-a5d8dfce1293" targetNamespace="http://schemas.microsoft.com/office/2006/metadata/properties" ma:root="true" ma:fieldsID="d4fb09b7223fa304f156490633f97562" ns1:_="" ns2:_="" ns3:_="">
    <xsd:import namespace="http://schemas.microsoft.com/sharepoint/v3"/>
    <xsd:import namespace="51c7c8b3-8592-46bc-a798-80d78b7b8b2a"/>
    <xsd:import namespace="beacdc05-24c2-4b59-9891-a5d8dfce129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ProgramofInteres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c7c8b3-8592-46bc-a798-80d78b7b8b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433601d-bfcb-4ac3-ac9b-de9983f37a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ProgramofInterest" ma:index="28" nillable="true" ma:displayName="Program of Interest" ma:format="Dropdown" ma:internalName="ProgramofInterest">
      <xsd:simpleType>
        <xsd:restriction base="dms:Text">
          <xsd:maxLength value="255"/>
        </xsd:restrictio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acdc05-24c2-4b59-9891-a5d8dfce129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009f6b-3aa7-485f-a8bb-dfe7134580d5}" ma:internalName="TaxCatchAll" ma:showField="CatchAllData" ma:web="beacdc05-24c2-4b59-9891-a5d8dfce12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3BE355-9329-44CF-AEAA-84F327AF8443}">
  <ds:schemaRefs>
    <ds:schemaRef ds:uri="090c282b-d89e-4d4e-9ab3-34df1f47b2e0"/>
    <ds:schemaRef ds:uri="51c7c8b3-8592-46bc-a798-80d78b7b8b2a"/>
    <ds:schemaRef ds:uri="be8bda8b-66d9-4225-abff-b2698cdb8837"/>
    <ds:schemaRef ds:uri="beacdc05-24c2-4b59-9891-a5d8dfce12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871DFE5-EBB7-4541-B8E4-7C86B6CCFF96}">
  <ds:schemaRefs>
    <ds:schemaRef ds:uri="51c7c8b3-8592-46bc-a798-80d78b7b8b2a"/>
    <ds:schemaRef ds:uri="beacdc05-24c2-4b59-9891-a5d8dfce12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099E79-5769-4E0B-959E-FE7642D281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TM03457503[[fn=Quotable]]</Template>
  <TotalTime>40</TotalTime>
  <Words>1664</Words>
  <Application>Microsoft Office PowerPoint</Application>
  <PresentationFormat>Widescreen</PresentationFormat>
  <Paragraphs>168</Paragraphs>
  <Slides>22</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Arial</vt:lpstr>
      <vt:lpstr>Calibri</vt:lpstr>
      <vt:lpstr>Century Gothic</vt:lpstr>
      <vt:lpstr>Inter</vt:lpstr>
      <vt:lpstr>Wingdings 2</vt:lpstr>
      <vt:lpstr>Quotable</vt:lpstr>
      <vt:lpstr>Healthcare Apprenticeships: Peer Learning Session  ICCB Apprenticeship Learning Communities</vt:lpstr>
      <vt:lpstr>       Welcome!</vt:lpstr>
      <vt:lpstr>Heartland Community College Registered Nurse (RN) DOL Registered Apprenticeship Program</vt:lpstr>
      <vt:lpstr>  Program Overview Registered Nurse (RN) DOL Registered Apprenticeship Program </vt:lpstr>
      <vt:lpstr>Program Model How the Program Works</vt:lpstr>
      <vt:lpstr>PowerPoint Presentation</vt:lpstr>
      <vt:lpstr>  Outcomes and Impacts Program Results </vt:lpstr>
      <vt:lpstr>Responsive Program Design Responding to Apprentice Feedback</vt:lpstr>
      <vt:lpstr>Lessons Learned Challenges and Successful Strategies</vt:lpstr>
      <vt:lpstr>  Partnerships and Future Opportunities Building the Healthcare Workforce Pipeline </vt:lpstr>
      <vt:lpstr>Closing Takeaway Key Lessons</vt:lpstr>
      <vt:lpstr>PowerPoint Presentation</vt:lpstr>
      <vt:lpstr>Healthcare Apprenticeship Programs at Harper College</vt:lpstr>
      <vt:lpstr>Healthcare Apprenticeship Programs at Harper College</vt:lpstr>
      <vt:lpstr>Harper College Employer Apprenticeship Partners</vt:lpstr>
      <vt:lpstr>Harper College Healthcare Apprenticeship Programs</vt:lpstr>
      <vt:lpstr>Harper College Healthcare Apprenticeship Programs</vt:lpstr>
      <vt:lpstr>Harper’s Apprenticeship Support Model</vt:lpstr>
      <vt:lpstr>Apprentice Success &amp; Completion</vt:lpstr>
      <vt:lpstr>Closing Takeaways: Lessons Learned</vt:lpstr>
      <vt:lpstr>Looking Ahead: Strengthening the Healthcare Talent Pipeline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Learninig Community </dc:title>
  <dc:creator>Nelson, Lavon</dc:creator>
  <cp:lastModifiedBy>Besa Sadiku</cp:lastModifiedBy>
  <cp:revision>889</cp:revision>
  <dcterms:created xsi:type="dcterms:W3CDTF">2023-12-05T20:07:56Z</dcterms:created>
  <dcterms:modified xsi:type="dcterms:W3CDTF">2026-10-01T14:28:53Z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0x010100033632BD9BBD1E4781B1476C7C21881A</vt:lpwstr>
  </property>
</Properties>
</file>