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2" d="100"/>
          <a:sy n="122" d="100"/>
        </p:scale>
        <p:origin x="114" y="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8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479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562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6263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817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8492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373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855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41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399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568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49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944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03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5933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9542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514010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0941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2109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11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655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54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221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7830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5784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5539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4587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  <p:sldLayoutId id="2147483704" r:id="rId16"/>
    <p:sldLayoutId id="2147483705" r:id="rId17"/>
    <p:sldLayoutId id="2147483706" r:id="rId18"/>
    <p:sldLayoutId id="2147483707" r:id="rId19"/>
    <p:sldLayoutId id="2147483708" r:id="rId20"/>
    <p:sldLayoutId id="2147483709" r:id="rId21"/>
    <p:sldLayoutId id="2147483710" r:id="rId22"/>
    <p:sldLayoutId id="2147483711" r:id="rId23"/>
    <p:sldLayoutId id="2147483712" r:id="rId24"/>
    <p:sldLayoutId id="2147483713" r:id="rId25"/>
    <p:sldLayoutId id="2147483714" r:id="rId26"/>
    <p:sldLayoutId id="2147483715" r:id="rId2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11480"/>
            <a:ext cx="2312709" cy="1051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22960" y="1828800"/>
            <a:ext cx="1060704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400" b="1">
                <a:solidFill>
                  <a:srgbClr val="184069"/>
                </a:solidFill>
                <a:latin typeface="Aptos Display"/>
              </a:defRPr>
            </a:pPr>
            <a:r>
              <a:t>FY27 Digital Instruction</a:t>
            </a:r>
            <a:br/>
            <a:r>
              <a:t>for Adult Education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" y="3520440"/>
            <a:ext cx="960120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0071BC"/>
                </a:solidFill>
              </a:defRPr>
            </a:pPr>
            <a:r>
              <a:rPr dirty="0"/>
              <a:t>Bidder’s Conference</a:t>
            </a:r>
          </a:p>
          <a:p>
            <a:pPr>
              <a:defRPr sz="1600">
                <a:solidFill>
                  <a:srgbClr val="20262B"/>
                </a:solidFill>
              </a:defRPr>
            </a:pPr>
            <a:r>
              <a:rPr dirty="0"/>
              <a:t>October 7, 2026 • 10:00 a.m.</a:t>
            </a:r>
          </a:p>
          <a:p>
            <a:pPr>
              <a:defRPr sz="1500">
                <a:solidFill>
                  <a:srgbClr val="5D7180"/>
                </a:solidFill>
              </a:defRPr>
            </a:pPr>
            <a:r>
              <a:rPr dirty="0"/>
              <a:t>Illinois Community College Board</a:t>
            </a:r>
          </a:p>
        </p:txBody>
      </p:sp>
      <p:sp>
        <p:nvSpPr>
          <p:cNvPr id="6" name="Rectangle 5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Today’s Agenda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2672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100" b="0">
                <a:solidFill>
                  <a:srgbClr val="20262B"/>
                </a:solidFill>
                <a:latin typeface="Aptos"/>
              </a:defRPr>
            </a:pPr>
            <a:r>
              <a:rPr dirty="0"/>
              <a:t>Grant purpose and FY27 emphasis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100" b="0">
                <a:solidFill>
                  <a:srgbClr val="20262B"/>
                </a:solidFill>
                <a:latin typeface="Aptos"/>
              </a:defRPr>
            </a:pPr>
            <a:r>
              <a:rPr dirty="0"/>
              <a:t>Eligibility, funding, and grant period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100" b="0">
                <a:solidFill>
                  <a:srgbClr val="20262B"/>
                </a:solidFill>
                <a:latin typeface="Aptos"/>
              </a:defRPr>
            </a:pPr>
            <a:r>
              <a:rPr dirty="0"/>
              <a:t>Allowable activities and expenditures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100" b="0">
                <a:solidFill>
                  <a:srgbClr val="20262B"/>
                </a:solidFill>
                <a:latin typeface="Aptos"/>
              </a:defRPr>
            </a:pPr>
            <a:r>
              <a:rPr dirty="0"/>
              <a:t>Application package and pre-qualification requirements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100" b="0">
                <a:solidFill>
                  <a:srgbClr val="20262B"/>
                </a:solidFill>
                <a:latin typeface="Aptos"/>
              </a:defRPr>
            </a:pPr>
            <a:r>
              <a:rPr dirty="0"/>
              <a:t>Review criteria and scoring</a:t>
            </a:r>
          </a:p>
          <a:p>
            <a:pPr marL="342900" indent="-342900">
              <a:spcAft>
                <a:spcPts val="1000"/>
              </a:spcAft>
              <a:buFont typeface="Arial" panose="020B0604020202020204" pitchFamily="34" charset="0"/>
              <a:buChar char="•"/>
              <a:defRPr sz="2100" b="0">
                <a:solidFill>
                  <a:srgbClr val="20262B"/>
                </a:solidFill>
                <a:latin typeface="Aptos"/>
              </a:defRPr>
            </a:pPr>
            <a:r>
              <a:rPr dirty="0"/>
              <a:t>Submission process, deadline, and 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Funding Opportunity at a Glance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2546604" cy="1874519"/>
          </a:xfrm>
          <a:prstGeom prst="roundRect">
            <a:avLst/>
          </a:prstGeom>
          <a:solidFill>
            <a:srgbClr val="EEF5FA"/>
          </a:solidFill>
          <a:ln>
            <a:solidFill>
              <a:srgbClr val="D2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947672"/>
            <a:ext cx="227228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0071BC"/>
                </a:solidFill>
              </a:defRPr>
            </a:pPr>
            <a:r>
              <a:t>$2M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2624328"/>
            <a:ext cx="22174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0262B"/>
                </a:solidFill>
              </a:defRPr>
            </a:pPr>
            <a:r>
              <a:t>Estimated total program funding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33572" y="1600200"/>
            <a:ext cx="2546604" cy="1874519"/>
          </a:xfrm>
          <a:prstGeom prst="roundRect">
            <a:avLst/>
          </a:prstGeom>
          <a:solidFill>
            <a:srgbClr val="EEF5FA"/>
          </a:solidFill>
          <a:ln>
            <a:solidFill>
              <a:srgbClr val="D2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570732" y="1947672"/>
            <a:ext cx="227228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0071BC"/>
                </a:solidFill>
              </a:defRPr>
            </a:pPr>
            <a:r>
              <a:t>Up to $75K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8164" y="2624328"/>
            <a:ext cx="22174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0262B"/>
                </a:solidFill>
              </a:defRPr>
            </a:pPr>
            <a:r>
              <a:t>Maximum award per program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181344" y="1600200"/>
            <a:ext cx="2546604" cy="1874519"/>
          </a:xfrm>
          <a:prstGeom prst="roundRect">
            <a:avLst/>
          </a:prstGeom>
          <a:solidFill>
            <a:srgbClr val="EEF5FA"/>
          </a:solidFill>
          <a:ln>
            <a:solidFill>
              <a:srgbClr val="D2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318504" y="1947672"/>
            <a:ext cx="227228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0071BC"/>
                </a:solidFill>
              </a:defRPr>
            </a:pPr>
            <a:r>
              <a:t>25–40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5936" y="2624328"/>
            <a:ext cx="22174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0262B"/>
                </a:solidFill>
              </a:defRPr>
            </a:pPr>
            <a:r>
              <a:t>Anticipated awards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929116" y="1600200"/>
            <a:ext cx="2546604" cy="1874519"/>
          </a:xfrm>
          <a:prstGeom prst="roundRect">
            <a:avLst/>
          </a:prstGeom>
          <a:solidFill>
            <a:srgbClr val="EEF5FA"/>
          </a:solidFill>
          <a:ln>
            <a:solidFill>
              <a:srgbClr val="D2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066276" y="1947672"/>
            <a:ext cx="227228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0071BC"/>
                </a:solidFill>
              </a:defRPr>
            </a:pPr>
            <a:r>
              <a:t>12 months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93708" y="2624328"/>
            <a:ext cx="221742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0262B"/>
                </a:solidFill>
              </a:defRPr>
            </a:pPr>
            <a:r>
              <a:t>Jan. 1–Dec. 31, 2027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4069080"/>
            <a:ext cx="10149840" cy="774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rPr dirty="0"/>
              <a:t>State-funded • No cost sharing or match required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rPr dirty="0"/>
              <a:t>Only one application per </a:t>
            </a:r>
            <a:r>
              <a:rPr lang="en-US" dirty="0"/>
              <a:t>A</a:t>
            </a:r>
            <a:r>
              <a:rPr dirty="0"/>
              <a:t>dult </a:t>
            </a:r>
            <a:r>
              <a:rPr lang="en-US" dirty="0"/>
              <a:t>E</a:t>
            </a:r>
            <a:r>
              <a:rPr dirty="0"/>
              <a:t>ducation program will be considered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5074920"/>
            <a:ext cx="10332720" cy="868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700" b="1">
                <a:solidFill>
                  <a:srgbClr val="184069"/>
                </a:solidFill>
                <a:latin typeface="Aptos"/>
              </a:defRPr>
            </a:pPr>
            <a:r>
              <a:rPr dirty="0"/>
              <a:t>Published: September 28, 2026   •   Applications Due: November 16, 2026 by 5:00 p.m. CST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What Is Different About the FY27 Focus?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D7180"/>
                </a:solidFill>
                <a:latin typeface="Aptos"/>
              </a:defRPr>
            </a:pPr>
            <a:r>
              <a:t>Move beyond technology access alone toward intentional integration.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698480" cy="25442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0262B"/>
                </a:solidFill>
                <a:latin typeface="Aptos"/>
              </a:defRPr>
            </a:pPr>
            <a:r>
              <a:rPr dirty="0"/>
              <a:t>Strengthen high-quality, technology-supported adult education instruction.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0262B"/>
                </a:solidFill>
                <a:latin typeface="Aptos"/>
              </a:defRPr>
            </a:pPr>
            <a:r>
              <a:rPr dirty="0"/>
              <a:t>Improve technology infrastructure and expand distance and flexible learning opportunities.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0262B"/>
                </a:solidFill>
                <a:latin typeface="Aptos"/>
              </a:defRPr>
            </a:pPr>
            <a:r>
              <a:rPr dirty="0"/>
              <a:t>Reduce technology-related barriers experienced by adult learners.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0262B"/>
                </a:solidFill>
                <a:latin typeface="Aptos"/>
              </a:defRPr>
            </a:pPr>
            <a:r>
              <a:rPr dirty="0"/>
              <a:t>Connect technology investments to measurable outcomes: persistence, skill gains, postsecondary/training transitions, credentials, and employment preparation.</a:t>
            </a:r>
          </a:p>
          <a:p>
            <a:pPr marL="285750" indent="-285750">
              <a:spcAft>
                <a:spcPts val="1000"/>
              </a:spcAft>
              <a:buFont typeface="Arial" panose="020B0604020202020204" pitchFamily="34" charset="0"/>
              <a:buChar char="•"/>
              <a:defRPr sz="1800" b="0">
                <a:solidFill>
                  <a:srgbClr val="20262B"/>
                </a:solidFill>
                <a:latin typeface="Aptos"/>
              </a:defRPr>
            </a:pPr>
            <a:r>
              <a:rPr dirty="0"/>
              <a:t>AI and emerging technologies may be included when appropriate—but AI is not required to be the primary focus.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Who May Apply?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 b="0">
                <a:solidFill>
                  <a:srgbClr val="20262B"/>
                </a:solidFill>
                <a:latin typeface="Aptos"/>
              </a:defRPr>
            </a:pPr>
            <a:r>
              <a:rPr dirty="0"/>
              <a:t>Currently ICCB-funded Title II Adult Education and Literacy programs.</a:t>
            </a:r>
          </a:p>
          <a:p>
            <a:pPr>
              <a:spcAft>
                <a:spcPts val="1000"/>
              </a:spcAft>
              <a:defRPr sz="2000" b="0">
                <a:solidFill>
                  <a:srgbClr val="20262B"/>
                </a:solidFill>
                <a:latin typeface="Aptos"/>
              </a:defRPr>
            </a:pPr>
            <a:r>
              <a:rPr dirty="0"/>
              <a:t>Currently ICCB-funded Integrated English Literacy and Civics Education (IELCE) programs.</a:t>
            </a:r>
          </a:p>
          <a:p>
            <a:pPr>
              <a:spcAft>
                <a:spcPts val="1000"/>
              </a:spcAft>
              <a:defRPr sz="2000" b="0">
                <a:solidFill>
                  <a:srgbClr val="20262B"/>
                </a:solidFill>
                <a:latin typeface="Aptos"/>
              </a:defRPr>
            </a:pPr>
            <a:r>
              <a:rPr dirty="0"/>
              <a:t>Projects must serve eligible </a:t>
            </a:r>
            <a:r>
              <a:rPr lang="en-US" dirty="0"/>
              <a:t>A</a:t>
            </a:r>
            <a:r>
              <a:rPr dirty="0"/>
              <a:t>dult </a:t>
            </a:r>
            <a:r>
              <a:rPr lang="en-US" dirty="0"/>
              <a:t>E</a:t>
            </a:r>
            <a:r>
              <a:rPr dirty="0"/>
              <a:t>ducation learners and align with </a:t>
            </a:r>
            <a:r>
              <a:rPr lang="en-US" dirty="0"/>
              <a:t>A</a:t>
            </a:r>
            <a:r>
              <a:rPr dirty="0"/>
              <a:t>dult </a:t>
            </a:r>
            <a:r>
              <a:rPr lang="en-US" dirty="0"/>
              <a:t>E</a:t>
            </a:r>
            <a:r>
              <a:rPr dirty="0"/>
              <a:t>ducation purposes.</a:t>
            </a:r>
          </a:p>
          <a:p>
            <a:pPr>
              <a:spcAft>
                <a:spcPts val="1000"/>
              </a:spcAft>
              <a:defRPr sz="2000" b="0">
                <a:solidFill>
                  <a:srgbClr val="20262B"/>
                </a:solidFill>
                <a:latin typeface="Aptos"/>
              </a:defRPr>
            </a:pPr>
            <a:r>
              <a:rPr dirty="0"/>
              <a:t>Consortia must identify all partners, each partner’s role and contribution, and the fiscal agent.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Allowable Activities and Expenditures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D7180"/>
                </a:solidFill>
                <a:latin typeface="Aptos"/>
              </a:defRPr>
            </a:pPr>
            <a:r>
              <a:t>Proposals should be purposeful, learner-centered, and tied to educational outcomes.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20262B"/>
                </a:solidFill>
                <a:latin typeface="Aptos"/>
              </a:defRPr>
            </a:pPr>
            <a:r>
              <a:t>Technology supporting distance/virtual instruction and measurable skill gains or transitions.</a:t>
            </a:r>
          </a:p>
          <a:p>
            <a:pPr>
              <a:spcAft>
                <a:spcPts val="1000"/>
              </a:spcAft>
              <a:defRPr sz="1700" b="0">
                <a:solidFill>
                  <a:srgbClr val="20262B"/>
                </a:solidFill>
                <a:latin typeface="Aptos"/>
              </a:defRPr>
            </a:pPr>
            <a:r>
              <a:t>Computers for lending libraries and wireless hotspots/digital tools that reduce access barriers.</a:t>
            </a:r>
          </a:p>
          <a:p>
            <a:pPr>
              <a:spcAft>
                <a:spcPts val="1000"/>
              </a:spcAft>
              <a:defRPr sz="1700" b="0">
                <a:solidFill>
                  <a:srgbClr val="20262B"/>
                </a:solidFill>
                <a:latin typeface="Aptos"/>
              </a:defRPr>
            </a:pPr>
            <a:r>
              <a:t>Upgrades to onsite computer labs with technology more than five years old.</a:t>
            </a:r>
          </a:p>
          <a:p>
            <a:pPr>
              <a:spcAft>
                <a:spcPts val="1000"/>
              </a:spcAft>
              <a:defRPr sz="1700" b="0">
                <a:solidFill>
                  <a:srgbClr val="20262B"/>
                </a:solidFill>
                <a:latin typeface="Aptos"/>
              </a:defRPr>
            </a:pPr>
            <a:r>
              <a:t>Technology that improves program operational efficiency or supports flipped/flex classrooms.</a:t>
            </a:r>
          </a:p>
          <a:p>
            <a:pPr>
              <a:spcAft>
                <a:spcPts val="1000"/>
              </a:spcAft>
              <a:defRPr sz="1700" b="0">
                <a:solidFill>
                  <a:srgbClr val="20262B"/>
                </a:solidFill>
                <a:latin typeface="Aptos"/>
              </a:defRPr>
            </a:pPr>
            <a:r>
              <a:t>Secure tablets and technology infrastructure for justice-involved learners.</a:t>
            </a:r>
          </a:p>
          <a:p>
            <a:pPr>
              <a:spcAft>
                <a:spcPts val="1000"/>
              </a:spcAft>
              <a:defRPr sz="1700" b="0">
                <a:solidFill>
                  <a:srgbClr val="20262B"/>
                </a:solidFill>
                <a:latin typeface="Aptos"/>
              </a:defRPr>
            </a:pPr>
            <a:r>
              <a:t>New curriculum and/or ICAPS programming with an emphasis on AI.</a:t>
            </a:r>
          </a:p>
          <a:p>
            <a:pPr>
              <a:spcAft>
                <a:spcPts val="1000"/>
              </a:spcAft>
              <a:defRPr sz="1700" b="0">
                <a:solidFill>
                  <a:srgbClr val="20262B"/>
                </a:solidFill>
                <a:latin typeface="Aptos"/>
              </a:defRPr>
            </a:pPr>
            <a:r>
              <a:t>Local procurement policies and procedures still apply.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Required Application Package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Uniform Grant Application — completed in Euna.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Uniform Budget — download, complete, and upload; the certificate worksheet must be signed by the CEO or authorized party.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Grant Narrative — use the provided template and 12-point font.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Scope of Work — answer the questions and upload the Word document with the Grant Narrative.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Programmatic Risk Assessment — complete and upload for this grant program; it must remain an Excel file.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Grant Narrative: What Applicants Must Address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52120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Executive Summary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Program Background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Current Technology Infrastructure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Challenges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Impact on Adult Learners &amp; Equitable Access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3640" y="1508760"/>
            <a:ext cx="516636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Digital Literacy, AI &amp; Emerging Technologies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Alignment with Organizational Goals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Stakeholder Input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Conclusion &amp; Sustainability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Grant Pre-Qualification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0262B"/>
                </a:solidFill>
                <a:latin typeface="Aptos"/>
              </a:defRPr>
            </a:pPr>
            <a:r>
              <a:t>Applicants must meet applicable Grant Accountability and Transparency Act (GATA) pre-qualification requirements before an award can be made.</a:t>
            </a:r>
          </a:p>
          <a:p>
            <a:pPr>
              <a:spcAft>
                <a:spcPts val="1000"/>
              </a:spcAft>
              <a:defRPr sz="1900" b="0">
                <a:solidFill>
                  <a:srgbClr val="20262B"/>
                </a:solidFill>
                <a:latin typeface="Aptos"/>
              </a:defRPr>
            </a:pPr>
            <a:r>
              <a:t>Maintain required registration and qualification status in the GATA Grantee Portal.</a:t>
            </a:r>
          </a:p>
          <a:p>
            <a:pPr>
              <a:spcAft>
                <a:spcPts val="1000"/>
              </a:spcAft>
              <a:defRPr sz="1900" b="0">
                <a:solidFill>
                  <a:srgbClr val="20262B"/>
                </a:solidFill>
                <a:latin typeface="Aptos"/>
              </a:defRPr>
            </a:pPr>
            <a:r>
              <a:t>Be registered in SAM, provide a valid UEI, and maintain active SAM registration while the award is active.</a:t>
            </a:r>
          </a:p>
          <a:p>
            <a:pPr>
              <a:spcAft>
                <a:spcPts val="1000"/>
              </a:spcAft>
              <a:defRPr sz="1900" b="0">
                <a:solidFill>
                  <a:srgbClr val="20262B"/>
                </a:solidFill>
                <a:latin typeface="Aptos"/>
              </a:defRPr>
            </a:pPr>
            <a:r>
              <a:t>ICCB will not make an award until applicable GATA, UEI, and SAM requirements are satisfied.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Budget and Indirect Cost Reminders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No cost sharing or matching is required.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Indirect costs may be charged using an applicable negotiated rate or an elected de minimis rate in the GATA system.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The NOFO identifies a 15% de minimis rate of modified total direct costs for eligible organizations.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Beginning in FY2027, allowable direct student support is categorized in the Grant Exclusive tab.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Tangible items retained by the institution—such as loaner laptops or lending-library devices—remain in the applicable budget tab, not Grant Exclusive.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How Applications Will Be Scored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32688"/>
            <a:ext cx="10789920" cy="3840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5D7180"/>
                </a:solidFill>
                <a:latin typeface="Aptos"/>
              </a:defRPr>
            </a:pPr>
            <a:r>
              <a:t>Total possible score: 100 points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417320"/>
            <a:ext cx="5294376" cy="1874519"/>
          </a:xfrm>
          <a:prstGeom prst="roundRect">
            <a:avLst/>
          </a:prstGeom>
          <a:solidFill>
            <a:srgbClr val="EEF5FA"/>
          </a:solidFill>
          <a:ln>
            <a:solidFill>
              <a:srgbClr val="D2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60" y="1764792"/>
            <a:ext cx="5020056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0071BC"/>
                </a:solidFill>
              </a:defRPr>
            </a:pPr>
            <a:r>
              <a:t>75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441448"/>
            <a:ext cx="4965192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0262B"/>
                </a:solidFill>
              </a:defRPr>
            </a:pPr>
            <a:r>
              <a:t>Statement of Need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81344" y="1417320"/>
            <a:ext cx="5294376" cy="1874519"/>
          </a:xfrm>
          <a:prstGeom prst="roundRect">
            <a:avLst/>
          </a:prstGeom>
          <a:solidFill>
            <a:srgbClr val="EEF5FA"/>
          </a:solidFill>
          <a:ln>
            <a:solidFill>
              <a:srgbClr val="D2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18504" y="1764792"/>
            <a:ext cx="5020056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0071BC"/>
                </a:solidFill>
              </a:defRPr>
            </a:pPr>
            <a:r>
              <a:t>25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5936" y="2441448"/>
            <a:ext cx="4965192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0262B"/>
                </a:solidFill>
              </a:defRPr>
            </a:pPr>
            <a:r>
              <a:t>Project Work Plan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3639311"/>
            <a:ext cx="10515600" cy="7130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 b="0">
                <a:solidFill>
                  <a:srgbClr val="20262B"/>
                </a:solidFill>
                <a:latin typeface="Aptos"/>
              </a:defRPr>
            </a:pPr>
            <a:r>
              <a:rPr lang="en-US" dirty="0"/>
              <a:t>Statement of Need consists of 75 points and </a:t>
            </a:r>
            <a:r>
              <a:rPr lang="en-US"/>
              <a:t>the </a:t>
            </a:r>
          </a:p>
          <a:p>
            <a:pPr>
              <a:spcAft>
                <a:spcPts val="1000"/>
              </a:spcAft>
              <a:defRPr sz="1600" b="0">
                <a:solidFill>
                  <a:srgbClr val="20262B"/>
                </a:solidFill>
                <a:latin typeface="Aptos"/>
              </a:defRPr>
            </a:pPr>
            <a:r>
              <a:rPr lang="en-US"/>
              <a:t>Project </a:t>
            </a:r>
            <a:r>
              <a:rPr lang="en-US" dirty="0"/>
              <a:t>work plan </a:t>
            </a:r>
            <a:r>
              <a:rPr lang="en-US"/>
              <a:t>25 points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What Reviewers Will Be Looking For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20262B"/>
                </a:solidFill>
                <a:latin typeface="Aptos"/>
              </a:defRPr>
            </a:pPr>
            <a:r>
              <a:t>A clear need supported by program data, learner feedback, utilization information, or other evidence.</a:t>
            </a:r>
          </a:p>
          <a:p>
            <a:pPr>
              <a:spcAft>
                <a:spcPts val="1000"/>
              </a:spcAft>
              <a:defRPr sz="1900" b="0">
                <a:solidFill>
                  <a:srgbClr val="20262B"/>
                </a:solidFill>
                <a:latin typeface="Aptos"/>
              </a:defRPr>
            </a:pPr>
            <a:r>
              <a:t>A direct connection between the technology request and instruction—not equipment for equipment’s sake.</a:t>
            </a:r>
          </a:p>
          <a:p>
            <a:pPr>
              <a:spcAft>
                <a:spcPts val="1000"/>
              </a:spcAft>
              <a:defRPr sz="1900" b="0">
                <a:solidFill>
                  <a:srgbClr val="20262B"/>
                </a:solidFill>
                <a:latin typeface="Aptos"/>
              </a:defRPr>
            </a:pPr>
            <a:r>
              <a:t>Specific, measurable learner outcomes and a method for assessing effectiveness.</a:t>
            </a:r>
          </a:p>
          <a:p>
            <a:pPr>
              <a:spcAft>
                <a:spcPts val="1000"/>
              </a:spcAft>
              <a:defRPr sz="1900" b="0">
                <a:solidFill>
                  <a:srgbClr val="20262B"/>
                </a:solidFill>
                <a:latin typeface="Aptos"/>
              </a:defRPr>
            </a:pPr>
            <a:r>
              <a:t>Meaningful attention to access, digital literacy, responsible technology use, and the learners served.</a:t>
            </a:r>
          </a:p>
          <a:p>
            <a:pPr>
              <a:spcAft>
                <a:spcPts val="1000"/>
              </a:spcAft>
              <a:defRPr sz="1900" b="0">
                <a:solidFill>
                  <a:srgbClr val="20262B"/>
                </a:solidFill>
                <a:latin typeface="Aptos"/>
              </a:defRPr>
            </a:pPr>
            <a:r>
              <a:t>A realistic implementation plan with timelines, responsible staff, professional development, and sustainability.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Submission and Key Dates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462528" cy="1874519"/>
          </a:xfrm>
          <a:prstGeom prst="roundRect">
            <a:avLst/>
          </a:prstGeom>
          <a:solidFill>
            <a:srgbClr val="EEF5FA"/>
          </a:solidFill>
          <a:ln>
            <a:solidFill>
              <a:srgbClr val="D2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764792"/>
            <a:ext cx="3188208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0071BC"/>
                </a:solidFill>
              </a:defRPr>
            </a:pPr>
            <a:r>
              <a:t>Sept. 28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0392" y="2441448"/>
            <a:ext cx="313334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0262B"/>
                </a:solidFill>
              </a:defRPr>
            </a:pPr>
            <a:r>
              <a:t>NOFO posted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9496" y="1417320"/>
            <a:ext cx="3462528" cy="1874519"/>
          </a:xfrm>
          <a:prstGeom prst="roundRect">
            <a:avLst/>
          </a:prstGeom>
          <a:solidFill>
            <a:srgbClr val="EEF5FA"/>
          </a:solidFill>
          <a:ln>
            <a:solidFill>
              <a:srgbClr val="D2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6656" y="1764792"/>
            <a:ext cx="3188208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0071BC"/>
                </a:solidFill>
              </a:defRPr>
            </a:pPr>
            <a:r>
              <a:t>Oct. 7 • 10 AM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4088" y="2441448"/>
            <a:ext cx="313334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0262B"/>
                </a:solidFill>
              </a:defRPr>
            </a:pPr>
            <a:r>
              <a:t>Bidder’s Conference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13192" y="1417320"/>
            <a:ext cx="3462528" cy="1874519"/>
          </a:xfrm>
          <a:prstGeom prst="roundRect">
            <a:avLst/>
          </a:prstGeom>
          <a:solidFill>
            <a:srgbClr val="EEF5FA"/>
          </a:solidFill>
          <a:ln>
            <a:solidFill>
              <a:srgbClr val="D2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50352" y="1764792"/>
            <a:ext cx="3188208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700" b="1">
                <a:solidFill>
                  <a:srgbClr val="0071BC"/>
                </a:solidFill>
              </a:defRPr>
            </a:pPr>
            <a:r>
              <a:t>Nov. 16 • 5 PM CST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7784" y="2441448"/>
            <a:ext cx="3133344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300">
                <a:solidFill>
                  <a:srgbClr val="20262B"/>
                </a:solidFill>
              </a:defRPr>
            </a:pPr>
            <a:r>
              <a:t>Application deadline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3840480"/>
            <a:ext cx="1033272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Applications must be submitted through Euna; applications received after the deadline will not be considered.</a:t>
            </a:r>
          </a:p>
          <a:p>
            <a:pPr>
              <a:spcAft>
                <a:spcPts val="1000"/>
              </a:spcAft>
              <a:defRPr sz="1800" b="0">
                <a:solidFill>
                  <a:srgbClr val="20262B"/>
                </a:solidFill>
                <a:latin typeface="Aptos"/>
              </a:defRPr>
            </a:pPr>
            <a:r>
              <a:t>Bidder’s Conference recording and FAQ will be posted publicly on the ICCB Grant Opportunities webpage.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074920"/>
            <a:ext cx="8100679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800" b="1">
                <a:solidFill>
                  <a:srgbClr val="0071BC"/>
                </a:solidFill>
                <a:latin typeface="Aptos"/>
              </a:defRPr>
            </a:pPr>
            <a:endParaRPr lang="en-US" dirty="0"/>
          </a:p>
          <a:p>
            <a:pPr algn="l">
              <a:defRPr sz="1800" b="1">
                <a:solidFill>
                  <a:srgbClr val="0071BC"/>
                </a:solidFill>
                <a:latin typeface="Aptos"/>
              </a:defRPr>
            </a:pPr>
            <a:r>
              <a:rPr dirty="0"/>
              <a:t>FY27 Funding Available: $2,000,000 total • Awards up to $75,000 per program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Questions and Weekly FAQ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20262B"/>
                </a:solidFill>
                <a:latin typeface="Aptos"/>
              </a:defRPr>
            </a:pPr>
            <a:r>
              <a:t>We welcome questions from programs throughout the application period.</a:t>
            </a:r>
          </a:p>
          <a:p>
            <a:pPr>
              <a:spcAft>
                <a:spcPts val="1200"/>
              </a:spcAft>
              <a:defRPr sz="2000">
                <a:solidFill>
                  <a:srgbClr val="20262B"/>
                </a:solidFill>
                <a:latin typeface="Aptos"/>
              </a:defRPr>
            </a:pPr>
            <a:r>
              <a:t>Questions can be sent directly to Rupa Sameer at Rupa.sameer@illinois.gov.</a:t>
            </a:r>
          </a:p>
          <a:p>
            <a:pPr>
              <a:spcAft>
                <a:spcPts val="1200"/>
              </a:spcAft>
              <a:defRPr sz="2000">
                <a:solidFill>
                  <a:srgbClr val="20262B"/>
                </a:solidFill>
                <a:latin typeface="Aptos"/>
              </a:defRPr>
            </a:pPr>
            <a:r>
              <a:t>ICCB will compile responses into a public Frequently Asked Questions (FAQ) document.</a:t>
            </a:r>
          </a:p>
          <a:p>
            <a:pPr>
              <a:spcAft>
                <a:spcPts val="1200"/>
              </a:spcAft>
              <a:defRPr sz="2000">
                <a:solidFill>
                  <a:srgbClr val="20262B"/>
                </a:solidFill>
                <a:latin typeface="Aptos"/>
              </a:defRPr>
            </a:pPr>
            <a:r>
              <a:t>The updated FAQ will be uploaded to the ICCB website every Thursday.</a:t>
            </a:r>
          </a:p>
          <a:p>
            <a:pPr>
              <a:spcAft>
                <a:spcPts val="1200"/>
              </a:spcAft>
              <a:defRPr sz="2000">
                <a:solidFill>
                  <a:srgbClr val="20262B"/>
                </a:solidFill>
                <a:latin typeface="Aptos"/>
              </a:defRPr>
            </a:pPr>
            <a:r>
              <a:t>Using the FAQ ensures that all potential applicants have access to the same grant guidance and clarifications.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071B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88136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600" b="1">
                <a:solidFill>
                  <a:srgbClr val="184069"/>
                </a:solidFill>
                <a:latin typeface="Aptos Display"/>
              </a:defRPr>
            </a:pPr>
            <a:r>
              <a:t>Questions?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6473952"/>
            <a:ext cx="10972800" cy="18288"/>
          </a:xfrm>
          <a:prstGeom prst="rect">
            <a:avLst/>
          </a:prstGeom>
          <a:solidFill>
            <a:srgbClr val="CDD6D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21792" y="6510528"/>
            <a:ext cx="10881360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5D7180"/>
                </a:solidFill>
              </a:defRPr>
            </a:pPr>
            <a:r>
              <a:t>Illinois Community College Board  |  FY27 Digital Instruction for Adult Education  |  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00200"/>
            <a:ext cx="10089109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600" b="1">
                <a:solidFill>
                  <a:srgbClr val="5D7180"/>
                </a:solidFill>
                <a:latin typeface="Aptos"/>
              </a:defRPr>
            </a:pPr>
            <a:r>
              <a:rPr dirty="0"/>
              <a:t>We welcome your questions. Questions may be sent directly to Rupa Sameer at Rupa.sameer@illinois.gov. </a:t>
            </a:r>
            <a:endParaRPr lang="en-US" dirty="0"/>
          </a:p>
          <a:p>
            <a:pPr algn="l">
              <a:defRPr sz="1600" b="1">
                <a:solidFill>
                  <a:srgbClr val="5D7180"/>
                </a:solidFill>
                <a:latin typeface="Aptos"/>
              </a:defRPr>
            </a:pPr>
            <a:r>
              <a:rPr dirty="0"/>
              <a:t>To ensure all applicants receive the same information, responses will be compiled into an FAQ and</a:t>
            </a:r>
            <a:endParaRPr lang="en-US" dirty="0"/>
          </a:p>
          <a:p>
            <a:pPr algn="l">
              <a:defRPr sz="1600" b="1">
                <a:solidFill>
                  <a:srgbClr val="5D7180"/>
                </a:solidFill>
                <a:latin typeface="Aptos"/>
              </a:defRPr>
            </a:pPr>
            <a:r>
              <a:rPr dirty="0"/>
              <a:t> uploaded to the ICCB website every Thursday.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9</TotalTime>
  <Words>1182</Words>
  <Application>Microsoft Office PowerPoint</Application>
  <PresentationFormat>Widescreen</PresentationFormat>
  <Paragraphs>121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Felix Titling</vt:lpstr>
      <vt:lpstr>Goudy Old Style</vt:lpstr>
      <vt:lpstr>Archway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Sameer, Rupa</cp:lastModifiedBy>
  <cp:revision>3</cp:revision>
  <dcterms:created xsi:type="dcterms:W3CDTF">2013-01-27T09:14:16Z</dcterms:created>
  <dcterms:modified xsi:type="dcterms:W3CDTF">2026-10-07T13:30:52Z</dcterms:modified>
  <cp:category/>
</cp:coreProperties>
</file>