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6"/>
  </p:notesMasterIdLst>
  <p:sldIdLst>
    <p:sldId id="256" r:id="rId5"/>
    <p:sldId id="257" r:id="rId6"/>
    <p:sldId id="259" r:id="rId7"/>
    <p:sldId id="315" r:id="rId8"/>
    <p:sldId id="316" r:id="rId9"/>
    <p:sldId id="265" r:id="rId10"/>
    <p:sldId id="260" r:id="rId11"/>
    <p:sldId id="262" r:id="rId12"/>
    <p:sldId id="263" r:id="rId13"/>
    <p:sldId id="303" r:id="rId14"/>
    <p:sldId id="291" r:id="rId15"/>
    <p:sldId id="313" r:id="rId16"/>
    <p:sldId id="319" r:id="rId17"/>
    <p:sldId id="318" r:id="rId18"/>
    <p:sldId id="314" r:id="rId19"/>
    <p:sldId id="294" r:id="rId20"/>
    <p:sldId id="295" r:id="rId21"/>
    <p:sldId id="296" r:id="rId22"/>
    <p:sldId id="297" r:id="rId23"/>
    <p:sldId id="302" r:id="rId24"/>
    <p:sldId id="298" r:id="rId25"/>
    <p:sldId id="275" r:id="rId26"/>
    <p:sldId id="277" r:id="rId27"/>
    <p:sldId id="278" r:id="rId28"/>
    <p:sldId id="279" r:id="rId29"/>
    <p:sldId id="305" r:id="rId30"/>
    <p:sldId id="310" r:id="rId31"/>
    <p:sldId id="311" r:id="rId32"/>
    <p:sldId id="312" r:id="rId33"/>
    <p:sldId id="309" r:id="rId34"/>
    <p:sldId id="299" r:id="rId35"/>
    <p:sldId id="280" r:id="rId36"/>
    <p:sldId id="281" r:id="rId37"/>
    <p:sldId id="300" r:id="rId38"/>
    <p:sldId id="282" r:id="rId39"/>
    <p:sldId id="283" r:id="rId40"/>
    <p:sldId id="306" r:id="rId41"/>
    <p:sldId id="307" r:id="rId42"/>
    <p:sldId id="308" r:id="rId43"/>
    <p:sldId id="301" r:id="rId44"/>
    <p:sldId id="28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DD66F-50DD-40FE-A9FE-7ECD52816F30}" v="111" dt="2024-05-14T18:30:54.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906" autoAdjust="0"/>
  </p:normalViewPr>
  <p:slideViewPr>
    <p:cSldViewPr snapToGrid="0">
      <p:cViewPr varScale="1">
        <p:scale>
          <a:sx n="49" d="100"/>
          <a:sy n="49" d="100"/>
        </p:scale>
        <p:origin x="12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0DCAC-225E-44CB-A6C2-E185E5E77B7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48931C9-E24C-4B1E-A6F8-88D6814E5958}">
      <dgm:prSet/>
      <dgm:spPr/>
      <dgm:t>
        <a:bodyPr/>
        <a:lstStyle/>
        <a:p>
          <a:r>
            <a:rPr lang="en-US" dirty="0"/>
            <a:t>Applicants are able to select from </a:t>
          </a:r>
          <a:r>
            <a:rPr lang="en-US" b="1" u="sng" dirty="0"/>
            <a:t>one</a:t>
          </a:r>
          <a:r>
            <a:rPr lang="en-US" dirty="0"/>
            <a:t> of two objectives. The objectives differ in funding ranges, allowable activities, and scope.</a:t>
          </a:r>
        </a:p>
      </dgm:t>
    </dgm:pt>
    <dgm:pt modelId="{23D29229-1C31-4303-A640-4BA7DF8BE5BA}" type="parTrans" cxnId="{28A410A7-E033-406D-8154-6DC810655A6D}">
      <dgm:prSet/>
      <dgm:spPr/>
      <dgm:t>
        <a:bodyPr/>
        <a:lstStyle/>
        <a:p>
          <a:endParaRPr lang="en-US"/>
        </a:p>
      </dgm:t>
    </dgm:pt>
    <dgm:pt modelId="{969EF2C4-C80A-46EA-A98E-98BB616B8534}" type="sibTrans" cxnId="{28A410A7-E033-406D-8154-6DC810655A6D}">
      <dgm:prSet/>
      <dgm:spPr/>
      <dgm:t>
        <a:bodyPr/>
        <a:lstStyle/>
        <a:p>
          <a:endParaRPr lang="en-US"/>
        </a:p>
      </dgm:t>
    </dgm:pt>
    <dgm:pt modelId="{1493AECD-CE21-49FF-8D01-9B7E40A844F9}">
      <dgm:prSet/>
      <dgm:spPr/>
      <dgm:t>
        <a:bodyPr/>
        <a:lstStyle/>
        <a:p>
          <a:r>
            <a:rPr lang="en-US"/>
            <a:t>Each objective will be cohort-based receiving specialized support from the Illinois Community College Board, the Illinois Green Economy Network (IGEN), and other partners through the EV Network.</a:t>
          </a:r>
        </a:p>
      </dgm:t>
    </dgm:pt>
    <dgm:pt modelId="{64ED70B2-87CB-4F9C-853F-6863C906A35C}" type="parTrans" cxnId="{EAFF0113-1DD9-4324-A163-778ABC4C9E8D}">
      <dgm:prSet/>
      <dgm:spPr/>
      <dgm:t>
        <a:bodyPr/>
        <a:lstStyle/>
        <a:p>
          <a:endParaRPr lang="en-US"/>
        </a:p>
      </dgm:t>
    </dgm:pt>
    <dgm:pt modelId="{3482B254-885D-426B-B861-DFD756A3D9B7}" type="sibTrans" cxnId="{EAFF0113-1DD9-4324-A163-778ABC4C9E8D}">
      <dgm:prSet/>
      <dgm:spPr/>
      <dgm:t>
        <a:bodyPr/>
        <a:lstStyle/>
        <a:p>
          <a:endParaRPr lang="en-US"/>
        </a:p>
      </dgm:t>
    </dgm:pt>
    <dgm:pt modelId="{E543C949-9C9A-4919-A2E8-6E5610085A64}" type="pres">
      <dgm:prSet presAssocID="{2D50DCAC-225E-44CB-A6C2-E185E5E77B7D}" presName="hierChild1" presStyleCnt="0">
        <dgm:presLayoutVars>
          <dgm:chPref val="1"/>
          <dgm:dir/>
          <dgm:animOne val="branch"/>
          <dgm:animLvl val="lvl"/>
          <dgm:resizeHandles/>
        </dgm:presLayoutVars>
      </dgm:prSet>
      <dgm:spPr/>
    </dgm:pt>
    <dgm:pt modelId="{5E6C1870-96A8-4C51-980B-AB9192C2C2BC}" type="pres">
      <dgm:prSet presAssocID="{B48931C9-E24C-4B1E-A6F8-88D6814E5958}" presName="hierRoot1" presStyleCnt="0"/>
      <dgm:spPr/>
    </dgm:pt>
    <dgm:pt modelId="{29CE5C02-321A-411B-96DA-B0FE9E65757C}" type="pres">
      <dgm:prSet presAssocID="{B48931C9-E24C-4B1E-A6F8-88D6814E5958}" presName="composite" presStyleCnt="0"/>
      <dgm:spPr/>
    </dgm:pt>
    <dgm:pt modelId="{C6431480-19FE-443F-B04E-6CF01F4A545F}" type="pres">
      <dgm:prSet presAssocID="{B48931C9-E24C-4B1E-A6F8-88D6814E5958}" presName="background" presStyleLbl="node0" presStyleIdx="0" presStyleCnt="2"/>
      <dgm:spPr/>
    </dgm:pt>
    <dgm:pt modelId="{6CFC9000-1D5D-461A-AA26-C630C050B67C}" type="pres">
      <dgm:prSet presAssocID="{B48931C9-E24C-4B1E-A6F8-88D6814E5958}" presName="text" presStyleLbl="fgAcc0" presStyleIdx="0" presStyleCnt="2" custScaleX="112138">
        <dgm:presLayoutVars>
          <dgm:chPref val="3"/>
        </dgm:presLayoutVars>
      </dgm:prSet>
      <dgm:spPr/>
    </dgm:pt>
    <dgm:pt modelId="{E5640AEC-9701-4CD5-8571-F4E87FE18F6E}" type="pres">
      <dgm:prSet presAssocID="{B48931C9-E24C-4B1E-A6F8-88D6814E5958}" presName="hierChild2" presStyleCnt="0"/>
      <dgm:spPr/>
    </dgm:pt>
    <dgm:pt modelId="{8B7DE95F-DABB-41ED-9A21-50E43E0F47A4}" type="pres">
      <dgm:prSet presAssocID="{1493AECD-CE21-49FF-8D01-9B7E40A844F9}" presName="hierRoot1" presStyleCnt="0"/>
      <dgm:spPr/>
    </dgm:pt>
    <dgm:pt modelId="{4FCD20E1-790E-4E55-9218-2A6EED7BDA45}" type="pres">
      <dgm:prSet presAssocID="{1493AECD-CE21-49FF-8D01-9B7E40A844F9}" presName="composite" presStyleCnt="0"/>
      <dgm:spPr/>
    </dgm:pt>
    <dgm:pt modelId="{1FF74426-5570-410A-8F4B-4C7DFE223DC0}" type="pres">
      <dgm:prSet presAssocID="{1493AECD-CE21-49FF-8D01-9B7E40A844F9}" presName="background" presStyleLbl="node0" presStyleIdx="1" presStyleCnt="2"/>
      <dgm:spPr/>
    </dgm:pt>
    <dgm:pt modelId="{76CAD62E-1802-4578-91F6-5B7FB49C66B9}" type="pres">
      <dgm:prSet presAssocID="{1493AECD-CE21-49FF-8D01-9B7E40A844F9}" presName="text" presStyleLbl="fgAcc0" presStyleIdx="1" presStyleCnt="2" custScaleX="114864">
        <dgm:presLayoutVars>
          <dgm:chPref val="3"/>
        </dgm:presLayoutVars>
      </dgm:prSet>
      <dgm:spPr/>
    </dgm:pt>
    <dgm:pt modelId="{8A7FD219-D146-4E1B-B6E6-BD20DA1EF985}" type="pres">
      <dgm:prSet presAssocID="{1493AECD-CE21-49FF-8D01-9B7E40A844F9}" presName="hierChild2" presStyleCnt="0"/>
      <dgm:spPr/>
    </dgm:pt>
  </dgm:ptLst>
  <dgm:cxnLst>
    <dgm:cxn modelId="{EAFF0113-1DD9-4324-A163-778ABC4C9E8D}" srcId="{2D50DCAC-225E-44CB-A6C2-E185E5E77B7D}" destId="{1493AECD-CE21-49FF-8D01-9B7E40A844F9}" srcOrd="1" destOrd="0" parTransId="{64ED70B2-87CB-4F9C-853F-6863C906A35C}" sibTransId="{3482B254-885D-426B-B861-DFD756A3D9B7}"/>
    <dgm:cxn modelId="{0D745A86-F301-4386-B18F-85E345FA784E}" type="presOf" srcId="{1493AECD-CE21-49FF-8D01-9B7E40A844F9}" destId="{76CAD62E-1802-4578-91F6-5B7FB49C66B9}" srcOrd="0" destOrd="0" presId="urn:microsoft.com/office/officeart/2005/8/layout/hierarchy1"/>
    <dgm:cxn modelId="{E113C588-F370-47F8-81D6-74CFBDC61F18}" type="presOf" srcId="{B48931C9-E24C-4B1E-A6F8-88D6814E5958}" destId="{6CFC9000-1D5D-461A-AA26-C630C050B67C}" srcOrd="0" destOrd="0" presId="urn:microsoft.com/office/officeart/2005/8/layout/hierarchy1"/>
    <dgm:cxn modelId="{28A410A7-E033-406D-8154-6DC810655A6D}" srcId="{2D50DCAC-225E-44CB-A6C2-E185E5E77B7D}" destId="{B48931C9-E24C-4B1E-A6F8-88D6814E5958}" srcOrd="0" destOrd="0" parTransId="{23D29229-1C31-4303-A640-4BA7DF8BE5BA}" sibTransId="{969EF2C4-C80A-46EA-A98E-98BB616B8534}"/>
    <dgm:cxn modelId="{24E36AC4-CB81-4E8B-8F6B-BDDF06F86BCB}" type="presOf" srcId="{2D50DCAC-225E-44CB-A6C2-E185E5E77B7D}" destId="{E543C949-9C9A-4919-A2E8-6E5610085A64}" srcOrd="0" destOrd="0" presId="urn:microsoft.com/office/officeart/2005/8/layout/hierarchy1"/>
    <dgm:cxn modelId="{2AEC5C4A-F0F5-4860-9BDD-2726E3505AE7}" type="presParOf" srcId="{E543C949-9C9A-4919-A2E8-6E5610085A64}" destId="{5E6C1870-96A8-4C51-980B-AB9192C2C2BC}" srcOrd="0" destOrd="0" presId="urn:microsoft.com/office/officeart/2005/8/layout/hierarchy1"/>
    <dgm:cxn modelId="{74B04F18-F086-4094-8E55-BD9DB280BA2B}" type="presParOf" srcId="{5E6C1870-96A8-4C51-980B-AB9192C2C2BC}" destId="{29CE5C02-321A-411B-96DA-B0FE9E65757C}" srcOrd="0" destOrd="0" presId="urn:microsoft.com/office/officeart/2005/8/layout/hierarchy1"/>
    <dgm:cxn modelId="{F51CD3AE-8A74-4BD1-92F4-95E79C16F76A}" type="presParOf" srcId="{29CE5C02-321A-411B-96DA-B0FE9E65757C}" destId="{C6431480-19FE-443F-B04E-6CF01F4A545F}" srcOrd="0" destOrd="0" presId="urn:microsoft.com/office/officeart/2005/8/layout/hierarchy1"/>
    <dgm:cxn modelId="{63DD70DB-7A49-47B6-9196-F86017D12B82}" type="presParOf" srcId="{29CE5C02-321A-411B-96DA-B0FE9E65757C}" destId="{6CFC9000-1D5D-461A-AA26-C630C050B67C}" srcOrd="1" destOrd="0" presId="urn:microsoft.com/office/officeart/2005/8/layout/hierarchy1"/>
    <dgm:cxn modelId="{DB95F91A-6851-46F8-8B2B-E738CC401E82}" type="presParOf" srcId="{5E6C1870-96A8-4C51-980B-AB9192C2C2BC}" destId="{E5640AEC-9701-4CD5-8571-F4E87FE18F6E}" srcOrd="1" destOrd="0" presId="urn:microsoft.com/office/officeart/2005/8/layout/hierarchy1"/>
    <dgm:cxn modelId="{C2DC10B3-90E9-45B4-826E-009BA6D7B8FA}" type="presParOf" srcId="{E543C949-9C9A-4919-A2E8-6E5610085A64}" destId="{8B7DE95F-DABB-41ED-9A21-50E43E0F47A4}" srcOrd="1" destOrd="0" presId="urn:microsoft.com/office/officeart/2005/8/layout/hierarchy1"/>
    <dgm:cxn modelId="{9FED1581-6826-4532-B2EF-84ED77152CF2}" type="presParOf" srcId="{8B7DE95F-DABB-41ED-9A21-50E43E0F47A4}" destId="{4FCD20E1-790E-4E55-9218-2A6EED7BDA45}" srcOrd="0" destOrd="0" presId="urn:microsoft.com/office/officeart/2005/8/layout/hierarchy1"/>
    <dgm:cxn modelId="{23DFFB45-BF4D-4B60-9021-12B9F9DE90E0}" type="presParOf" srcId="{4FCD20E1-790E-4E55-9218-2A6EED7BDA45}" destId="{1FF74426-5570-410A-8F4B-4C7DFE223DC0}" srcOrd="0" destOrd="0" presId="urn:microsoft.com/office/officeart/2005/8/layout/hierarchy1"/>
    <dgm:cxn modelId="{C3A5CDBC-A8C8-4463-A7DF-7479B54CF43A}" type="presParOf" srcId="{4FCD20E1-790E-4E55-9218-2A6EED7BDA45}" destId="{76CAD62E-1802-4578-91F6-5B7FB49C66B9}" srcOrd="1" destOrd="0" presId="urn:microsoft.com/office/officeart/2005/8/layout/hierarchy1"/>
    <dgm:cxn modelId="{0F5F5374-1B8C-481E-830B-73A3023640E9}" type="presParOf" srcId="{8B7DE95F-DABB-41ED-9A21-50E43E0F47A4}" destId="{8A7FD219-D146-4E1B-B6E6-BD20DA1EF98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A8D236-3E26-4321-92BA-58A202C17E8C}" type="doc">
      <dgm:prSet loTypeId="urn:microsoft.com/office/officeart/2005/8/layout/default" loCatId="list" qsTypeId="urn:microsoft.com/office/officeart/2005/8/quickstyle/simple1" qsCatId="simple" csTypeId="urn:microsoft.com/office/officeart/2005/8/colors/colorful3" csCatId="colorful"/>
      <dgm:spPr/>
      <dgm:t>
        <a:bodyPr/>
        <a:lstStyle/>
        <a:p>
          <a:endParaRPr lang="en-US"/>
        </a:p>
      </dgm:t>
    </dgm:pt>
    <dgm:pt modelId="{B16764F4-EACF-4142-BF9D-B09D94EDBF87}">
      <dgm:prSet/>
      <dgm:spPr/>
      <dgm:t>
        <a:bodyPr/>
        <a:lstStyle/>
        <a:p>
          <a:pPr algn="l">
            <a:buNone/>
          </a:pPr>
          <a:r>
            <a:rPr lang="en-US" sz="1800" dirty="0"/>
            <a:t>Carry out</a:t>
          </a:r>
        </a:p>
      </dgm:t>
    </dgm:pt>
    <dgm:pt modelId="{E9BC0061-6C21-4EAA-B7AE-1DA9D7B753FA}" type="parTrans" cxnId="{1E357FD9-871A-4BB4-A89A-3DDD1AABD337}">
      <dgm:prSet/>
      <dgm:spPr/>
      <dgm:t>
        <a:bodyPr/>
        <a:lstStyle/>
        <a:p>
          <a:endParaRPr lang="en-US"/>
        </a:p>
      </dgm:t>
    </dgm:pt>
    <dgm:pt modelId="{66E41C1B-8B59-41AF-A455-EFFDF037FC3A}" type="sibTrans" cxnId="{1E357FD9-871A-4BB4-A89A-3DDD1AABD337}">
      <dgm:prSet/>
      <dgm:spPr/>
      <dgm:t>
        <a:bodyPr/>
        <a:lstStyle/>
        <a:p>
          <a:endParaRPr lang="en-US"/>
        </a:p>
      </dgm:t>
    </dgm:pt>
    <dgm:pt modelId="{9F65C30C-6669-4C5A-AD00-FE095DE31641}">
      <dgm:prSet/>
      <dgm:spPr/>
      <dgm:t>
        <a:bodyPr/>
        <a:lstStyle/>
        <a:p>
          <a:pPr>
            <a:buNone/>
          </a:pPr>
          <a:r>
            <a:rPr lang="en-US" sz="1800"/>
            <a:t>Report on</a:t>
          </a:r>
        </a:p>
      </dgm:t>
    </dgm:pt>
    <dgm:pt modelId="{4B556B96-7E5E-4A10-8C27-AC8EAF45A014}" type="parTrans" cxnId="{DF078415-AA64-4037-8465-A854766DA418}">
      <dgm:prSet/>
      <dgm:spPr/>
      <dgm:t>
        <a:bodyPr/>
        <a:lstStyle/>
        <a:p>
          <a:endParaRPr lang="en-US"/>
        </a:p>
      </dgm:t>
    </dgm:pt>
    <dgm:pt modelId="{5D78AC5F-1279-4BD6-BADD-7182F0D4D869}" type="sibTrans" cxnId="{DF078415-AA64-4037-8465-A854766DA418}">
      <dgm:prSet/>
      <dgm:spPr/>
      <dgm:t>
        <a:bodyPr/>
        <a:lstStyle/>
        <a:p>
          <a:endParaRPr lang="en-US"/>
        </a:p>
      </dgm:t>
    </dgm:pt>
    <dgm:pt modelId="{3425466A-CDEA-4F40-B68A-2F953ED17483}">
      <dgm:prSet custT="1"/>
      <dgm:spPr/>
      <dgm:t>
        <a:bodyPr/>
        <a:lstStyle/>
        <a:p>
          <a:pPr>
            <a:buNone/>
          </a:pPr>
          <a:r>
            <a:rPr lang="en-US" sz="1800" dirty="0"/>
            <a:t>Report on achievement of performance metrics via required quarterly reporting and other supplemental reports as necessary</a:t>
          </a:r>
          <a:r>
            <a:rPr lang="en-US" sz="1400" dirty="0"/>
            <a:t>.</a:t>
          </a:r>
        </a:p>
      </dgm:t>
    </dgm:pt>
    <dgm:pt modelId="{C35657E8-3B42-414E-991C-728D59C43BBF}" type="parTrans" cxnId="{C91D5423-FC7F-45CB-ADB6-527467E350DC}">
      <dgm:prSet/>
      <dgm:spPr/>
      <dgm:t>
        <a:bodyPr/>
        <a:lstStyle/>
        <a:p>
          <a:endParaRPr lang="en-US"/>
        </a:p>
      </dgm:t>
    </dgm:pt>
    <dgm:pt modelId="{54144F5D-4341-42A0-9EA6-A4012F5207D4}" type="sibTrans" cxnId="{C91D5423-FC7F-45CB-ADB6-527467E350DC}">
      <dgm:prSet/>
      <dgm:spPr/>
      <dgm:t>
        <a:bodyPr/>
        <a:lstStyle/>
        <a:p>
          <a:endParaRPr lang="en-US"/>
        </a:p>
      </dgm:t>
    </dgm:pt>
    <dgm:pt modelId="{2C9CF289-4B8C-4678-A3E9-6A3D153BE972}">
      <dgm:prSet/>
      <dgm:spPr/>
      <dgm:t>
        <a:bodyPr/>
        <a:lstStyle/>
        <a:p>
          <a:r>
            <a:rPr lang="en-US" dirty="0"/>
            <a:t>Submit</a:t>
          </a:r>
        </a:p>
      </dgm:t>
    </dgm:pt>
    <dgm:pt modelId="{416E94C6-E293-4890-BC78-96CA154A83A8}" type="parTrans" cxnId="{1A7E55AA-B8E7-44F6-9237-6380E2CE7185}">
      <dgm:prSet/>
      <dgm:spPr/>
      <dgm:t>
        <a:bodyPr/>
        <a:lstStyle/>
        <a:p>
          <a:endParaRPr lang="en-US"/>
        </a:p>
      </dgm:t>
    </dgm:pt>
    <dgm:pt modelId="{4C9CAFD7-38C8-43BD-AFA2-D65340B68A68}" type="sibTrans" cxnId="{1A7E55AA-B8E7-44F6-9237-6380E2CE7185}">
      <dgm:prSet/>
      <dgm:spPr/>
      <dgm:t>
        <a:bodyPr/>
        <a:lstStyle/>
        <a:p>
          <a:endParaRPr lang="en-US"/>
        </a:p>
      </dgm:t>
    </dgm:pt>
    <dgm:pt modelId="{D8F39CA0-FF81-4EB0-B81A-F02C5DB0FF06}">
      <dgm:prSet/>
      <dgm:spPr/>
      <dgm:t>
        <a:bodyPr/>
        <a:lstStyle/>
        <a:p>
          <a:r>
            <a:rPr lang="en-US" dirty="0"/>
            <a:t>Submit required programmatic and fiscal reports on a quarterly basis per the schedule below to ICCB.cte@illinois.gov.   Reporting templates and other instructions will be made available to grant recipients at a later date.</a:t>
          </a:r>
        </a:p>
      </dgm:t>
    </dgm:pt>
    <dgm:pt modelId="{9D78C560-B253-4B8C-B52E-743425441C38}" type="parTrans" cxnId="{1D97A382-128A-4905-B9B1-0C5A45F16682}">
      <dgm:prSet/>
      <dgm:spPr/>
      <dgm:t>
        <a:bodyPr/>
        <a:lstStyle/>
        <a:p>
          <a:endParaRPr lang="en-US"/>
        </a:p>
      </dgm:t>
    </dgm:pt>
    <dgm:pt modelId="{85B5E33F-FC5A-4834-AC39-B5BD256F50BB}" type="sibTrans" cxnId="{1D97A382-128A-4905-B9B1-0C5A45F16682}">
      <dgm:prSet/>
      <dgm:spPr/>
      <dgm:t>
        <a:bodyPr/>
        <a:lstStyle/>
        <a:p>
          <a:endParaRPr lang="en-US"/>
        </a:p>
      </dgm:t>
    </dgm:pt>
    <dgm:pt modelId="{58438CC2-F3D6-4AC4-A0E9-4E4977D92C83}">
      <dgm:prSet/>
      <dgm:spPr/>
      <dgm:t>
        <a:bodyPr/>
        <a:lstStyle/>
        <a:p>
          <a:pPr>
            <a:buNone/>
          </a:pPr>
          <a:r>
            <a:rPr lang="en-US" sz="1800" dirty="0"/>
            <a:t>Participate in</a:t>
          </a:r>
        </a:p>
      </dgm:t>
    </dgm:pt>
    <dgm:pt modelId="{0C8A42D3-5C3B-4CA0-8879-FBE00CA30F5D}" type="parTrans" cxnId="{9E080754-870A-4AA7-9C24-90068ABFB566}">
      <dgm:prSet/>
      <dgm:spPr/>
      <dgm:t>
        <a:bodyPr/>
        <a:lstStyle/>
        <a:p>
          <a:endParaRPr lang="en-US"/>
        </a:p>
      </dgm:t>
    </dgm:pt>
    <dgm:pt modelId="{D889AA3D-987B-4306-88AB-E7F37C1EE0B0}" type="sibTrans" cxnId="{9E080754-870A-4AA7-9C24-90068ABFB566}">
      <dgm:prSet/>
      <dgm:spPr/>
      <dgm:t>
        <a:bodyPr/>
        <a:lstStyle/>
        <a:p>
          <a:endParaRPr lang="en-US"/>
        </a:p>
      </dgm:t>
    </dgm:pt>
    <dgm:pt modelId="{9F1BE439-6A11-41E5-A72C-B069276B1DB6}">
      <dgm:prSet custT="1"/>
      <dgm:spPr/>
      <dgm:t>
        <a:bodyPr/>
        <a:lstStyle/>
        <a:p>
          <a:pPr>
            <a:buNone/>
          </a:pPr>
          <a:r>
            <a:rPr lang="en-US" sz="1800" dirty="0"/>
            <a:t>Participate in any required Operational Meetings or learning workshops, including those led by IGEN through the EV Network. </a:t>
          </a:r>
        </a:p>
      </dgm:t>
    </dgm:pt>
    <dgm:pt modelId="{CDC7D1CE-9DB0-4F40-A66B-E2341912EF32}" type="parTrans" cxnId="{3BB8AD1F-9E34-4977-A428-FB1BF7564497}">
      <dgm:prSet/>
      <dgm:spPr/>
      <dgm:t>
        <a:bodyPr/>
        <a:lstStyle/>
        <a:p>
          <a:endParaRPr lang="en-US"/>
        </a:p>
      </dgm:t>
    </dgm:pt>
    <dgm:pt modelId="{688F2B89-DB34-4B20-82D3-CACF41EAAEC2}" type="sibTrans" cxnId="{3BB8AD1F-9E34-4977-A428-FB1BF7564497}">
      <dgm:prSet/>
      <dgm:spPr/>
      <dgm:t>
        <a:bodyPr/>
        <a:lstStyle/>
        <a:p>
          <a:endParaRPr lang="en-US"/>
        </a:p>
      </dgm:t>
    </dgm:pt>
    <dgm:pt modelId="{EEAD37F3-8181-44FF-AB0F-646C3D450FC7}">
      <dgm:prSet/>
      <dgm:spPr/>
      <dgm:t>
        <a:bodyPr/>
        <a:lstStyle/>
        <a:p>
          <a:pPr>
            <a:buNone/>
          </a:pPr>
          <a:r>
            <a:rPr lang="en-US" sz="1800" dirty="0"/>
            <a:t>Provide</a:t>
          </a:r>
        </a:p>
      </dgm:t>
    </dgm:pt>
    <dgm:pt modelId="{CED0CBB4-45E5-4F1B-BA52-84D2A57F26EA}" type="parTrans" cxnId="{9F60CDF5-05BE-449E-8AFD-44FDA88B7100}">
      <dgm:prSet/>
      <dgm:spPr/>
      <dgm:t>
        <a:bodyPr/>
        <a:lstStyle/>
        <a:p>
          <a:endParaRPr lang="en-US"/>
        </a:p>
      </dgm:t>
    </dgm:pt>
    <dgm:pt modelId="{11D71248-ADCB-460B-A304-A196066B3E96}" type="sibTrans" cxnId="{9F60CDF5-05BE-449E-8AFD-44FDA88B7100}">
      <dgm:prSet/>
      <dgm:spPr/>
      <dgm:t>
        <a:bodyPr/>
        <a:lstStyle/>
        <a:p>
          <a:endParaRPr lang="en-US"/>
        </a:p>
      </dgm:t>
    </dgm:pt>
    <dgm:pt modelId="{F9D9B573-619A-463A-A0C3-50B8159C6811}">
      <dgm:prSet custT="1"/>
      <dgm:spPr/>
      <dgm:t>
        <a:bodyPr/>
        <a:lstStyle/>
        <a:p>
          <a:pPr>
            <a:buNone/>
          </a:pPr>
          <a:r>
            <a:rPr lang="en-US" sz="1800" dirty="0"/>
            <a:t>Provide to the ICCB copies of any curriculum, documents, toolkits, modules, etc., that are developed because of these grant funds.</a:t>
          </a:r>
        </a:p>
      </dgm:t>
    </dgm:pt>
    <dgm:pt modelId="{988AEF2A-78DD-442C-A5BD-3F9DA6DD66C3}" type="parTrans" cxnId="{E057F871-1FB0-4A7C-9B0A-625234A11F56}">
      <dgm:prSet/>
      <dgm:spPr/>
      <dgm:t>
        <a:bodyPr/>
        <a:lstStyle/>
        <a:p>
          <a:endParaRPr lang="en-US"/>
        </a:p>
      </dgm:t>
    </dgm:pt>
    <dgm:pt modelId="{D7C6EC2A-389E-4D69-8B40-455F68684094}" type="sibTrans" cxnId="{E057F871-1FB0-4A7C-9B0A-625234A11F56}">
      <dgm:prSet/>
      <dgm:spPr/>
      <dgm:t>
        <a:bodyPr/>
        <a:lstStyle/>
        <a:p>
          <a:endParaRPr lang="en-US"/>
        </a:p>
      </dgm:t>
    </dgm:pt>
    <dgm:pt modelId="{6E7F4F72-100D-4631-8B7F-F0DA35C8ACD5}">
      <dgm:prSet custT="1"/>
      <dgm:spPr/>
      <dgm:t>
        <a:bodyPr/>
        <a:lstStyle/>
        <a:p>
          <a:pPr algn="l">
            <a:buNone/>
          </a:pPr>
          <a:r>
            <a:rPr lang="en-US" sz="1800" dirty="0"/>
            <a:t>Carry out deliverables of the proposed scope of work, encompassing all required activities for the selected Objective. </a:t>
          </a:r>
        </a:p>
      </dgm:t>
    </dgm:pt>
    <dgm:pt modelId="{7C9E2FD7-6BFE-46EF-9116-78468AECD927}" type="sibTrans" cxnId="{FB34321A-BED2-4248-BECC-0A8859065679}">
      <dgm:prSet/>
      <dgm:spPr/>
      <dgm:t>
        <a:bodyPr/>
        <a:lstStyle/>
        <a:p>
          <a:endParaRPr lang="en-US"/>
        </a:p>
      </dgm:t>
    </dgm:pt>
    <dgm:pt modelId="{8859F705-9E4F-4734-B8B0-A28CBD062A3F}" type="parTrans" cxnId="{FB34321A-BED2-4248-BECC-0A8859065679}">
      <dgm:prSet/>
      <dgm:spPr/>
      <dgm:t>
        <a:bodyPr/>
        <a:lstStyle/>
        <a:p>
          <a:endParaRPr lang="en-US"/>
        </a:p>
      </dgm:t>
    </dgm:pt>
    <dgm:pt modelId="{82B60D84-3C4A-4A78-8F70-D9DF468CC51F}" type="pres">
      <dgm:prSet presAssocID="{E0A8D236-3E26-4321-92BA-58A202C17E8C}" presName="diagram" presStyleCnt="0">
        <dgm:presLayoutVars>
          <dgm:dir/>
          <dgm:resizeHandles val="exact"/>
        </dgm:presLayoutVars>
      </dgm:prSet>
      <dgm:spPr/>
    </dgm:pt>
    <dgm:pt modelId="{1D74826E-48EC-4BAC-8BA8-82F430E526D5}" type="pres">
      <dgm:prSet presAssocID="{B16764F4-EACF-4142-BF9D-B09D94EDBF87}" presName="node" presStyleLbl="node1" presStyleIdx="0" presStyleCnt="5">
        <dgm:presLayoutVars>
          <dgm:bulletEnabled val="1"/>
        </dgm:presLayoutVars>
      </dgm:prSet>
      <dgm:spPr/>
    </dgm:pt>
    <dgm:pt modelId="{DF6F70A1-820D-4CB0-8598-A713CAEC413D}" type="pres">
      <dgm:prSet presAssocID="{66E41C1B-8B59-41AF-A455-EFFDF037FC3A}" presName="sibTrans" presStyleCnt="0"/>
      <dgm:spPr/>
    </dgm:pt>
    <dgm:pt modelId="{037DA06C-2B96-42BA-AA93-ED245D3063A7}" type="pres">
      <dgm:prSet presAssocID="{9F65C30C-6669-4C5A-AD00-FE095DE31641}" presName="node" presStyleLbl="node1" presStyleIdx="1" presStyleCnt="5">
        <dgm:presLayoutVars>
          <dgm:bulletEnabled val="1"/>
        </dgm:presLayoutVars>
      </dgm:prSet>
      <dgm:spPr/>
    </dgm:pt>
    <dgm:pt modelId="{BC098D28-6780-4412-A8B2-DED5477B081D}" type="pres">
      <dgm:prSet presAssocID="{5D78AC5F-1279-4BD6-BADD-7182F0D4D869}" presName="sibTrans" presStyleCnt="0"/>
      <dgm:spPr/>
    </dgm:pt>
    <dgm:pt modelId="{0B84984A-704C-495D-925E-51CFE26AE2F2}" type="pres">
      <dgm:prSet presAssocID="{2C9CF289-4B8C-4678-A3E9-6A3D153BE972}" presName="node" presStyleLbl="node1" presStyleIdx="2" presStyleCnt="5">
        <dgm:presLayoutVars>
          <dgm:bulletEnabled val="1"/>
        </dgm:presLayoutVars>
      </dgm:prSet>
      <dgm:spPr/>
    </dgm:pt>
    <dgm:pt modelId="{DF2ED9FC-D983-4FAE-A3EE-7D1DC8E87071}" type="pres">
      <dgm:prSet presAssocID="{4C9CAFD7-38C8-43BD-AFA2-D65340B68A68}" presName="sibTrans" presStyleCnt="0"/>
      <dgm:spPr/>
    </dgm:pt>
    <dgm:pt modelId="{666129F0-0504-4DA4-903E-2B6FE2F4450F}" type="pres">
      <dgm:prSet presAssocID="{58438CC2-F3D6-4AC4-A0E9-4E4977D92C83}" presName="node" presStyleLbl="node1" presStyleIdx="3" presStyleCnt="5">
        <dgm:presLayoutVars>
          <dgm:bulletEnabled val="1"/>
        </dgm:presLayoutVars>
      </dgm:prSet>
      <dgm:spPr/>
    </dgm:pt>
    <dgm:pt modelId="{E675691D-827D-4E66-83E5-E9394A42F4E4}" type="pres">
      <dgm:prSet presAssocID="{D889AA3D-987B-4306-88AB-E7F37C1EE0B0}" presName="sibTrans" presStyleCnt="0"/>
      <dgm:spPr/>
    </dgm:pt>
    <dgm:pt modelId="{29B9F29A-3B2F-4B56-9AA9-28AA4342CE7D}" type="pres">
      <dgm:prSet presAssocID="{EEAD37F3-8181-44FF-AB0F-646C3D450FC7}" presName="node" presStyleLbl="node1" presStyleIdx="4" presStyleCnt="5">
        <dgm:presLayoutVars>
          <dgm:bulletEnabled val="1"/>
        </dgm:presLayoutVars>
      </dgm:prSet>
      <dgm:spPr/>
    </dgm:pt>
  </dgm:ptLst>
  <dgm:cxnLst>
    <dgm:cxn modelId="{50965700-7EDF-4556-85F1-11AE8835E38F}" type="presOf" srcId="{E0A8D236-3E26-4321-92BA-58A202C17E8C}" destId="{82B60D84-3C4A-4A78-8F70-D9DF468CC51F}" srcOrd="0" destOrd="0" presId="urn:microsoft.com/office/officeart/2005/8/layout/default"/>
    <dgm:cxn modelId="{BF8C2A02-F5F1-42E1-B87D-EF4A3A354991}" type="presOf" srcId="{F9D9B573-619A-463A-A0C3-50B8159C6811}" destId="{29B9F29A-3B2F-4B56-9AA9-28AA4342CE7D}" srcOrd="0" destOrd="1" presId="urn:microsoft.com/office/officeart/2005/8/layout/default"/>
    <dgm:cxn modelId="{DF078415-AA64-4037-8465-A854766DA418}" srcId="{E0A8D236-3E26-4321-92BA-58A202C17E8C}" destId="{9F65C30C-6669-4C5A-AD00-FE095DE31641}" srcOrd="1" destOrd="0" parTransId="{4B556B96-7E5E-4A10-8C27-AC8EAF45A014}" sibTransId="{5D78AC5F-1279-4BD6-BADD-7182F0D4D869}"/>
    <dgm:cxn modelId="{FB34321A-BED2-4248-BECC-0A8859065679}" srcId="{B16764F4-EACF-4142-BF9D-B09D94EDBF87}" destId="{6E7F4F72-100D-4631-8B7F-F0DA35C8ACD5}" srcOrd="0" destOrd="0" parTransId="{8859F705-9E4F-4734-B8B0-A28CBD062A3F}" sibTransId="{7C9E2FD7-6BFE-46EF-9116-78468AECD927}"/>
    <dgm:cxn modelId="{3BB8AD1F-9E34-4977-A428-FB1BF7564497}" srcId="{58438CC2-F3D6-4AC4-A0E9-4E4977D92C83}" destId="{9F1BE439-6A11-41E5-A72C-B069276B1DB6}" srcOrd="0" destOrd="0" parTransId="{CDC7D1CE-9DB0-4F40-A66B-E2341912EF32}" sibTransId="{688F2B89-DB34-4B20-82D3-CACF41EAAEC2}"/>
    <dgm:cxn modelId="{C91D5423-FC7F-45CB-ADB6-527467E350DC}" srcId="{9F65C30C-6669-4C5A-AD00-FE095DE31641}" destId="{3425466A-CDEA-4F40-B68A-2F953ED17483}" srcOrd="0" destOrd="0" parTransId="{C35657E8-3B42-414E-991C-728D59C43BBF}" sibTransId="{54144F5D-4341-42A0-9EA6-A4012F5207D4}"/>
    <dgm:cxn modelId="{AD16A224-C2A4-4738-8CE9-F7C7056B74F9}" type="presOf" srcId="{B16764F4-EACF-4142-BF9D-B09D94EDBF87}" destId="{1D74826E-48EC-4BAC-8BA8-82F430E526D5}" srcOrd="0" destOrd="0" presId="urn:microsoft.com/office/officeart/2005/8/layout/default"/>
    <dgm:cxn modelId="{444AA628-67FB-44E4-91D4-FF0FD639DE46}" type="presOf" srcId="{EEAD37F3-8181-44FF-AB0F-646C3D450FC7}" destId="{29B9F29A-3B2F-4B56-9AA9-28AA4342CE7D}" srcOrd="0" destOrd="0" presId="urn:microsoft.com/office/officeart/2005/8/layout/default"/>
    <dgm:cxn modelId="{B793282A-6641-4FC5-97FD-12156A7FEB36}" type="presOf" srcId="{6E7F4F72-100D-4631-8B7F-F0DA35C8ACD5}" destId="{1D74826E-48EC-4BAC-8BA8-82F430E526D5}" srcOrd="0" destOrd="1" presId="urn:microsoft.com/office/officeart/2005/8/layout/default"/>
    <dgm:cxn modelId="{37D69F61-9244-42F0-A401-6A39ECD58C67}" type="presOf" srcId="{D8F39CA0-FF81-4EB0-B81A-F02C5DB0FF06}" destId="{0B84984A-704C-495D-925E-51CFE26AE2F2}" srcOrd="0" destOrd="1" presId="urn:microsoft.com/office/officeart/2005/8/layout/default"/>
    <dgm:cxn modelId="{8354A76D-B980-4C80-987F-0A68714358E0}" type="presOf" srcId="{2C9CF289-4B8C-4678-A3E9-6A3D153BE972}" destId="{0B84984A-704C-495D-925E-51CFE26AE2F2}" srcOrd="0" destOrd="0" presId="urn:microsoft.com/office/officeart/2005/8/layout/default"/>
    <dgm:cxn modelId="{E057F871-1FB0-4A7C-9B0A-625234A11F56}" srcId="{EEAD37F3-8181-44FF-AB0F-646C3D450FC7}" destId="{F9D9B573-619A-463A-A0C3-50B8159C6811}" srcOrd="0" destOrd="0" parTransId="{988AEF2A-78DD-442C-A5BD-3F9DA6DD66C3}" sibTransId="{D7C6EC2A-389E-4D69-8B40-455F68684094}"/>
    <dgm:cxn modelId="{9E080754-870A-4AA7-9C24-90068ABFB566}" srcId="{E0A8D236-3E26-4321-92BA-58A202C17E8C}" destId="{58438CC2-F3D6-4AC4-A0E9-4E4977D92C83}" srcOrd="3" destOrd="0" parTransId="{0C8A42D3-5C3B-4CA0-8879-FBE00CA30F5D}" sibTransId="{D889AA3D-987B-4306-88AB-E7F37C1EE0B0}"/>
    <dgm:cxn modelId="{E0B2B954-0FFB-4418-9220-36CF78AF217A}" type="presOf" srcId="{9F1BE439-6A11-41E5-A72C-B069276B1DB6}" destId="{666129F0-0504-4DA4-903E-2B6FE2F4450F}" srcOrd="0" destOrd="1" presId="urn:microsoft.com/office/officeart/2005/8/layout/default"/>
    <dgm:cxn modelId="{1D97A382-128A-4905-B9B1-0C5A45F16682}" srcId="{2C9CF289-4B8C-4678-A3E9-6A3D153BE972}" destId="{D8F39CA0-FF81-4EB0-B81A-F02C5DB0FF06}" srcOrd="0" destOrd="0" parTransId="{9D78C560-B253-4B8C-B52E-743425441C38}" sibTransId="{85B5E33F-FC5A-4834-AC39-B5BD256F50BB}"/>
    <dgm:cxn modelId="{65085D8B-32C0-4534-BE65-417F79239776}" type="presOf" srcId="{58438CC2-F3D6-4AC4-A0E9-4E4977D92C83}" destId="{666129F0-0504-4DA4-903E-2B6FE2F4450F}" srcOrd="0" destOrd="0" presId="urn:microsoft.com/office/officeart/2005/8/layout/default"/>
    <dgm:cxn modelId="{9F423397-BFDB-4178-B5BE-1A7FC606A7E5}" type="presOf" srcId="{3425466A-CDEA-4F40-B68A-2F953ED17483}" destId="{037DA06C-2B96-42BA-AA93-ED245D3063A7}" srcOrd="0" destOrd="1" presId="urn:microsoft.com/office/officeart/2005/8/layout/default"/>
    <dgm:cxn modelId="{1A7E55AA-B8E7-44F6-9237-6380E2CE7185}" srcId="{E0A8D236-3E26-4321-92BA-58A202C17E8C}" destId="{2C9CF289-4B8C-4678-A3E9-6A3D153BE972}" srcOrd="2" destOrd="0" parTransId="{416E94C6-E293-4890-BC78-96CA154A83A8}" sibTransId="{4C9CAFD7-38C8-43BD-AFA2-D65340B68A68}"/>
    <dgm:cxn modelId="{807926D8-6F71-4814-B0B5-8C161D173639}" type="presOf" srcId="{9F65C30C-6669-4C5A-AD00-FE095DE31641}" destId="{037DA06C-2B96-42BA-AA93-ED245D3063A7}" srcOrd="0" destOrd="0" presId="urn:microsoft.com/office/officeart/2005/8/layout/default"/>
    <dgm:cxn modelId="{1E357FD9-871A-4BB4-A89A-3DDD1AABD337}" srcId="{E0A8D236-3E26-4321-92BA-58A202C17E8C}" destId="{B16764F4-EACF-4142-BF9D-B09D94EDBF87}" srcOrd="0" destOrd="0" parTransId="{E9BC0061-6C21-4EAA-B7AE-1DA9D7B753FA}" sibTransId="{66E41C1B-8B59-41AF-A455-EFFDF037FC3A}"/>
    <dgm:cxn modelId="{9F60CDF5-05BE-449E-8AFD-44FDA88B7100}" srcId="{E0A8D236-3E26-4321-92BA-58A202C17E8C}" destId="{EEAD37F3-8181-44FF-AB0F-646C3D450FC7}" srcOrd="4" destOrd="0" parTransId="{CED0CBB4-45E5-4F1B-BA52-84D2A57F26EA}" sibTransId="{11D71248-ADCB-460B-A304-A196066B3E96}"/>
    <dgm:cxn modelId="{18071DBA-108D-4D1F-AEF7-1A6524A1023C}" type="presParOf" srcId="{82B60D84-3C4A-4A78-8F70-D9DF468CC51F}" destId="{1D74826E-48EC-4BAC-8BA8-82F430E526D5}" srcOrd="0" destOrd="0" presId="urn:microsoft.com/office/officeart/2005/8/layout/default"/>
    <dgm:cxn modelId="{0945A898-B2A4-4962-BBDA-CC2530A8A0C9}" type="presParOf" srcId="{82B60D84-3C4A-4A78-8F70-D9DF468CC51F}" destId="{DF6F70A1-820D-4CB0-8598-A713CAEC413D}" srcOrd="1" destOrd="0" presId="urn:microsoft.com/office/officeart/2005/8/layout/default"/>
    <dgm:cxn modelId="{D4CA153E-E5AB-4582-9B09-E849B8ABA9AE}" type="presParOf" srcId="{82B60D84-3C4A-4A78-8F70-D9DF468CC51F}" destId="{037DA06C-2B96-42BA-AA93-ED245D3063A7}" srcOrd="2" destOrd="0" presId="urn:microsoft.com/office/officeart/2005/8/layout/default"/>
    <dgm:cxn modelId="{303728C4-DCC1-446C-99AB-D4127816CD6A}" type="presParOf" srcId="{82B60D84-3C4A-4A78-8F70-D9DF468CC51F}" destId="{BC098D28-6780-4412-A8B2-DED5477B081D}" srcOrd="3" destOrd="0" presId="urn:microsoft.com/office/officeart/2005/8/layout/default"/>
    <dgm:cxn modelId="{DDE6B123-C2E7-4018-9D61-38EE013F51C4}" type="presParOf" srcId="{82B60D84-3C4A-4A78-8F70-D9DF468CC51F}" destId="{0B84984A-704C-495D-925E-51CFE26AE2F2}" srcOrd="4" destOrd="0" presId="urn:microsoft.com/office/officeart/2005/8/layout/default"/>
    <dgm:cxn modelId="{7B9FDC12-CBA3-43BC-BD4C-69AF63665A2B}" type="presParOf" srcId="{82B60D84-3C4A-4A78-8F70-D9DF468CC51F}" destId="{DF2ED9FC-D983-4FAE-A3EE-7D1DC8E87071}" srcOrd="5" destOrd="0" presId="urn:microsoft.com/office/officeart/2005/8/layout/default"/>
    <dgm:cxn modelId="{355EDC6D-FC6C-4FB1-B358-D7A70D5661CD}" type="presParOf" srcId="{82B60D84-3C4A-4A78-8F70-D9DF468CC51F}" destId="{666129F0-0504-4DA4-903E-2B6FE2F4450F}" srcOrd="6" destOrd="0" presId="urn:microsoft.com/office/officeart/2005/8/layout/default"/>
    <dgm:cxn modelId="{5343024A-1E6E-4B8E-8005-91810E75A7A9}" type="presParOf" srcId="{82B60D84-3C4A-4A78-8F70-D9DF468CC51F}" destId="{E675691D-827D-4E66-83E5-E9394A42F4E4}" srcOrd="7" destOrd="0" presId="urn:microsoft.com/office/officeart/2005/8/layout/default"/>
    <dgm:cxn modelId="{EF48336C-5DC2-4CD9-9D90-82CA1C8B9A5F}" type="presParOf" srcId="{82B60D84-3C4A-4A78-8F70-D9DF468CC51F}" destId="{29B9F29A-3B2F-4B56-9AA9-28AA4342CE7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FABE1D-63B7-4426-8A37-B10719570ED8}" type="doc">
      <dgm:prSet loTypeId="urn:microsoft.com/office/officeart/2009/3/layout/HorizontalOrganizationChart" loCatId="hierarchy" qsTypeId="urn:microsoft.com/office/officeart/2005/8/quickstyle/simple4" qsCatId="simple" csTypeId="urn:microsoft.com/office/officeart/2005/8/colors/colorful5" csCatId="colorful"/>
      <dgm:spPr/>
      <dgm:t>
        <a:bodyPr/>
        <a:lstStyle/>
        <a:p>
          <a:endParaRPr lang="en-US"/>
        </a:p>
      </dgm:t>
    </dgm:pt>
    <dgm:pt modelId="{DB601C8D-FD6E-498A-93A6-0C8274E6F19B}">
      <dgm:prSet/>
      <dgm:spPr/>
      <dgm:t>
        <a:bodyPr/>
        <a:lstStyle/>
        <a:p>
          <a:r>
            <a:rPr lang="en-US"/>
            <a:t>Letters of Commitment/Support must be included for all external partners for </a:t>
          </a:r>
          <a:r>
            <a:rPr lang="en-US" u="sng"/>
            <a:t>Objective B: Development and Expansion</a:t>
          </a:r>
          <a:r>
            <a:rPr lang="en-US"/>
            <a:t>.</a:t>
          </a:r>
        </a:p>
      </dgm:t>
    </dgm:pt>
    <dgm:pt modelId="{65D550FB-B684-4A57-97CB-2F7FBE915492}" type="parTrans" cxnId="{98ACA99F-B86D-433C-A039-4498E9D60EE7}">
      <dgm:prSet/>
      <dgm:spPr/>
      <dgm:t>
        <a:bodyPr/>
        <a:lstStyle/>
        <a:p>
          <a:endParaRPr lang="en-US"/>
        </a:p>
      </dgm:t>
    </dgm:pt>
    <dgm:pt modelId="{20B8AFD9-4245-44D7-81EC-5BC98CF13D6D}" type="sibTrans" cxnId="{98ACA99F-B86D-433C-A039-4498E9D60EE7}">
      <dgm:prSet/>
      <dgm:spPr/>
      <dgm:t>
        <a:bodyPr/>
        <a:lstStyle/>
        <a:p>
          <a:endParaRPr lang="en-US"/>
        </a:p>
      </dgm:t>
    </dgm:pt>
    <dgm:pt modelId="{8ADD9561-30CE-434A-A833-502B8260D3D2}">
      <dgm:prSet/>
      <dgm:spPr/>
      <dgm:t>
        <a:bodyPr/>
        <a:lstStyle/>
        <a:p>
          <a:r>
            <a:rPr lang="en-US" i="1"/>
            <a:t>MOUs and Charters specific to this project, with signatures will suffice</a:t>
          </a:r>
          <a:r>
            <a:rPr lang="en-US"/>
            <a:t>.</a:t>
          </a:r>
        </a:p>
      </dgm:t>
    </dgm:pt>
    <dgm:pt modelId="{972999A9-FC6C-44AF-8F46-D3CD00B20D56}" type="parTrans" cxnId="{297DBEF1-BD3E-4B91-94C3-52998441908C}">
      <dgm:prSet/>
      <dgm:spPr/>
      <dgm:t>
        <a:bodyPr/>
        <a:lstStyle/>
        <a:p>
          <a:endParaRPr lang="en-US"/>
        </a:p>
      </dgm:t>
    </dgm:pt>
    <dgm:pt modelId="{4CB04924-A280-4501-A16B-28584CDD386E}" type="sibTrans" cxnId="{297DBEF1-BD3E-4B91-94C3-52998441908C}">
      <dgm:prSet/>
      <dgm:spPr/>
      <dgm:t>
        <a:bodyPr/>
        <a:lstStyle/>
        <a:p>
          <a:endParaRPr lang="en-US"/>
        </a:p>
      </dgm:t>
    </dgm:pt>
    <dgm:pt modelId="{86C194C0-5E1B-44B1-83C6-CDD9D0E2BE54}">
      <dgm:prSet/>
      <dgm:spPr/>
      <dgm:t>
        <a:bodyPr/>
        <a:lstStyle/>
        <a:p>
          <a:r>
            <a:rPr lang="en-US"/>
            <a:t>Not needed for </a:t>
          </a:r>
          <a:r>
            <a:rPr lang="en-US" u="sng"/>
            <a:t>Objective A: Capacity-Building</a:t>
          </a:r>
          <a:r>
            <a:rPr lang="en-US"/>
            <a:t> Submissions</a:t>
          </a:r>
        </a:p>
      </dgm:t>
    </dgm:pt>
    <dgm:pt modelId="{FF38EA5D-1DB6-476F-878B-B774B4A0F019}" type="parTrans" cxnId="{D9A06182-9EF0-46F9-8DA6-898F129825DA}">
      <dgm:prSet/>
      <dgm:spPr/>
      <dgm:t>
        <a:bodyPr/>
        <a:lstStyle/>
        <a:p>
          <a:endParaRPr lang="en-US"/>
        </a:p>
      </dgm:t>
    </dgm:pt>
    <dgm:pt modelId="{17E39439-92FA-4170-96EF-ABD5DF28131D}" type="sibTrans" cxnId="{D9A06182-9EF0-46F9-8DA6-898F129825DA}">
      <dgm:prSet/>
      <dgm:spPr/>
      <dgm:t>
        <a:bodyPr/>
        <a:lstStyle/>
        <a:p>
          <a:endParaRPr lang="en-US"/>
        </a:p>
      </dgm:t>
    </dgm:pt>
    <dgm:pt modelId="{A92AA87D-CB53-4A17-BF05-07B9344CA5AA}" type="pres">
      <dgm:prSet presAssocID="{BAFABE1D-63B7-4426-8A37-B10719570ED8}" presName="hierChild1" presStyleCnt="0">
        <dgm:presLayoutVars>
          <dgm:orgChart val="1"/>
          <dgm:chPref val="1"/>
          <dgm:dir/>
          <dgm:animOne val="branch"/>
          <dgm:animLvl val="lvl"/>
          <dgm:resizeHandles/>
        </dgm:presLayoutVars>
      </dgm:prSet>
      <dgm:spPr/>
    </dgm:pt>
    <dgm:pt modelId="{FE0F0D2C-1770-495B-8295-95198BD1C49E}" type="pres">
      <dgm:prSet presAssocID="{DB601C8D-FD6E-498A-93A6-0C8274E6F19B}" presName="hierRoot1" presStyleCnt="0">
        <dgm:presLayoutVars>
          <dgm:hierBranch val="init"/>
        </dgm:presLayoutVars>
      </dgm:prSet>
      <dgm:spPr/>
    </dgm:pt>
    <dgm:pt modelId="{8A08E7EE-BBDC-4B56-9C69-1C910F43F1AE}" type="pres">
      <dgm:prSet presAssocID="{DB601C8D-FD6E-498A-93A6-0C8274E6F19B}" presName="rootComposite1" presStyleCnt="0"/>
      <dgm:spPr/>
    </dgm:pt>
    <dgm:pt modelId="{35194CF1-2ECB-4311-9A21-77AFB9EA843D}" type="pres">
      <dgm:prSet presAssocID="{DB601C8D-FD6E-498A-93A6-0C8274E6F19B}" presName="rootText1" presStyleLbl="node0" presStyleIdx="0" presStyleCnt="3">
        <dgm:presLayoutVars>
          <dgm:chPref val="3"/>
        </dgm:presLayoutVars>
      </dgm:prSet>
      <dgm:spPr/>
    </dgm:pt>
    <dgm:pt modelId="{CA05933C-074F-4DD1-A43B-AA3CCACD8FF6}" type="pres">
      <dgm:prSet presAssocID="{DB601C8D-FD6E-498A-93A6-0C8274E6F19B}" presName="rootConnector1" presStyleLbl="node1" presStyleIdx="0" presStyleCnt="0"/>
      <dgm:spPr/>
    </dgm:pt>
    <dgm:pt modelId="{D487488A-BFE3-4665-A801-EB1CF08240D1}" type="pres">
      <dgm:prSet presAssocID="{DB601C8D-FD6E-498A-93A6-0C8274E6F19B}" presName="hierChild2" presStyleCnt="0"/>
      <dgm:spPr/>
    </dgm:pt>
    <dgm:pt modelId="{81D9B783-5E1F-4C62-AAD0-B440BCE4933C}" type="pres">
      <dgm:prSet presAssocID="{DB601C8D-FD6E-498A-93A6-0C8274E6F19B}" presName="hierChild3" presStyleCnt="0"/>
      <dgm:spPr/>
    </dgm:pt>
    <dgm:pt modelId="{AB1B8E43-6424-4E18-A3F9-AA2C2AD80566}" type="pres">
      <dgm:prSet presAssocID="{8ADD9561-30CE-434A-A833-502B8260D3D2}" presName="hierRoot1" presStyleCnt="0">
        <dgm:presLayoutVars>
          <dgm:hierBranch val="init"/>
        </dgm:presLayoutVars>
      </dgm:prSet>
      <dgm:spPr/>
    </dgm:pt>
    <dgm:pt modelId="{91182DC4-B8E3-4E6D-8DC9-157AA1E965E5}" type="pres">
      <dgm:prSet presAssocID="{8ADD9561-30CE-434A-A833-502B8260D3D2}" presName="rootComposite1" presStyleCnt="0"/>
      <dgm:spPr/>
    </dgm:pt>
    <dgm:pt modelId="{41EF0674-78B3-49A0-B6C5-EFFF24000731}" type="pres">
      <dgm:prSet presAssocID="{8ADD9561-30CE-434A-A833-502B8260D3D2}" presName="rootText1" presStyleLbl="node0" presStyleIdx="1" presStyleCnt="3">
        <dgm:presLayoutVars>
          <dgm:chPref val="3"/>
        </dgm:presLayoutVars>
      </dgm:prSet>
      <dgm:spPr/>
    </dgm:pt>
    <dgm:pt modelId="{2D036225-3B5F-4CAA-9D40-859BE544A9E0}" type="pres">
      <dgm:prSet presAssocID="{8ADD9561-30CE-434A-A833-502B8260D3D2}" presName="rootConnector1" presStyleLbl="node1" presStyleIdx="0" presStyleCnt="0"/>
      <dgm:spPr/>
    </dgm:pt>
    <dgm:pt modelId="{17DA20CF-64DF-45E9-8633-711D45540930}" type="pres">
      <dgm:prSet presAssocID="{8ADD9561-30CE-434A-A833-502B8260D3D2}" presName="hierChild2" presStyleCnt="0"/>
      <dgm:spPr/>
    </dgm:pt>
    <dgm:pt modelId="{4D05097D-BD15-4527-B384-314871D3F68B}" type="pres">
      <dgm:prSet presAssocID="{8ADD9561-30CE-434A-A833-502B8260D3D2}" presName="hierChild3" presStyleCnt="0"/>
      <dgm:spPr/>
    </dgm:pt>
    <dgm:pt modelId="{4EBA5B7F-BA67-4308-A27A-256F96D9C7DF}" type="pres">
      <dgm:prSet presAssocID="{86C194C0-5E1B-44B1-83C6-CDD9D0E2BE54}" presName="hierRoot1" presStyleCnt="0">
        <dgm:presLayoutVars>
          <dgm:hierBranch val="init"/>
        </dgm:presLayoutVars>
      </dgm:prSet>
      <dgm:spPr/>
    </dgm:pt>
    <dgm:pt modelId="{F17BC965-BD61-4063-9C1C-932F934E026B}" type="pres">
      <dgm:prSet presAssocID="{86C194C0-5E1B-44B1-83C6-CDD9D0E2BE54}" presName="rootComposite1" presStyleCnt="0"/>
      <dgm:spPr/>
    </dgm:pt>
    <dgm:pt modelId="{38CEB03B-8792-4B8B-85D8-66EAB168010B}" type="pres">
      <dgm:prSet presAssocID="{86C194C0-5E1B-44B1-83C6-CDD9D0E2BE54}" presName="rootText1" presStyleLbl="node0" presStyleIdx="2" presStyleCnt="3">
        <dgm:presLayoutVars>
          <dgm:chPref val="3"/>
        </dgm:presLayoutVars>
      </dgm:prSet>
      <dgm:spPr/>
    </dgm:pt>
    <dgm:pt modelId="{77044052-E479-4F96-821C-2C9DDAA1B178}" type="pres">
      <dgm:prSet presAssocID="{86C194C0-5E1B-44B1-83C6-CDD9D0E2BE54}" presName="rootConnector1" presStyleLbl="node1" presStyleIdx="0" presStyleCnt="0"/>
      <dgm:spPr/>
    </dgm:pt>
    <dgm:pt modelId="{C822D205-9325-41DB-8A48-2DF6B857AFE4}" type="pres">
      <dgm:prSet presAssocID="{86C194C0-5E1B-44B1-83C6-CDD9D0E2BE54}" presName="hierChild2" presStyleCnt="0"/>
      <dgm:spPr/>
    </dgm:pt>
    <dgm:pt modelId="{18EEF95F-0488-4852-9581-2DE097625C62}" type="pres">
      <dgm:prSet presAssocID="{86C194C0-5E1B-44B1-83C6-CDD9D0E2BE54}" presName="hierChild3" presStyleCnt="0"/>
      <dgm:spPr/>
    </dgm:pt>
  </dgm:ptLst>
  <dgm:cxnLst>
    <dgm:cxn modelId="{A4D2FB00-CF71-4F14-A5A8-434213DE91A2}" type="presOf" srcId="{BAFABE1D-63B7-4426-8A37-B10719570ED8}" destId="{A92AA87D-CB53-4A17-BF05-07B9344CA5AA}" srcOrd="0" destOrd="0" presId="urn:microsoft.com/office/officeart/2009/3/layout/HorizontalOrganizationChart"/>
    <dgm:cxn modelId="{45F94E14-0440-433A-8140-2FC23A56C7A3}" type="presOf" srcId="{DB601C8D-FD6E-498A-93A6-0C8274E6F19B}" destId="{CA05933C-074F-4DD1-A43B-AA3CCACD8FF6}" srcOrd="1" destOrd="0" presId="urn:microsoft.com/office/officeart/2009/3/layout/HorizontalOrganizationChart"/>
    <dgm:cxn modelId="{F2B6BB26-52B4-4180-8BE8-70C7FCCA8F27}" type="presOf" srcId="{86C194C0-5E1B-44B1-83C6-CDD9D0E2BE54}" destId="{77044052-E479-4F96-821C-2C9DDAA1B178}" srcOrd="1" destOrd="0" presId="urn:microsoft.com/office/officeart/2009/3/layout/HorizontalOrganizationChart"/>
    <dgm:cxn modelId="{73431E31-9EEE-4B2D-BDE2-D735503809E7}" type="presOf" srcId="{DB601C8D-FD6E-498A-93A6-0C8274E6F19B}" destId="{35194CF1-2ECB-4311-9A21-77AFB9EA843D}" srcOrd="0" destOrd="0" presId="urn:microsoft.com/office/officeart/2009/3/layout/HorizontalOrganizationChart"/>
    <dgm:cxn modelId="{8B1EA156-2E4C-40C4-B1A2-7ABE124F10C5}" type="presOf" srcId="{8ADD9561-30CE-434A-A833-502B8260D3D2}" destId="{2D036225-3B5F-4CAA-9D40-859BE544A9E0}" srcOrd="1" destOrd="0" presId="urn:microsoft.com/office/officeart/2009/3/layout/HorizontalOrganizationChart"/>
    <dgm:cxn modelId="{D9A06182-9EF0-46F9-8DA6-898F129825DA}" srcId="{BAFABE1D-63B7-4426-8A37-B10719570ED8}" destId="{86C194C0-5E1B-44B1-83C6-CDD9D0E2BE54}" srcOrd="2" destOrd="0" parTransId="{FF38EA5D-1DB6-476F-878B-B774B4A0F019}" sibTransId="{17E39439-92FA-4170-96EF-ABD5DF28131D}"/>
    <dgm:cxn modelId="{2B67A387-0AD1-4A04-B6B4-6E80D7EFB8A2}" type="presOf" srcId="{86C194C0-5E1B-44B1-83C6-CDD9D0E2BE54}" destId="{38CEB03B-8792-4B8B-85D8-66EAB168010B}" srcOrd="0" destOrd="0" presId="urn:microsoft.com/office/officeart/2009/3/layout/HorizontalOrganizationChart"/>
    <dgm:cxn modelId="{98ACA99F-B86D-433C-A039-4498E9D60EE7}" srcId="{BAFABE1D-63B7-4426-8A37-B10719570ED8}" destId="{DB601C8D-FD6E-498A-93A6-0C8274E6F19B}" srcOrd="0" destOrd="0" parTransId="{65D550FB-B684-4A57-97CB-2F7FBE915492}" sibTransId="{20B8AFD9-4245-44D7-81EC-5BC98CF13D6D}"/>
    <dgm:cxn modelId="{DF275DB8-373C-4A85-B4F2-F8D956F347F0}" type="presOf" srcId="{8ADD9561-30CE-434A-A833-502B8260D3D2}" destId="{41EF0674-78B3-49A0-B6C5-EFFF24000731}" srcOrd="0" destOrd="0" presId="urn:microsoft.com/office/officeart/2009/3/layout/HorizontalOrganizationChart"/>
    <dgm:cxn modelId="{297DBEF1-BD3E-4B91-94C3-52998441908C}" srcId="{BAFABE1D-63B7-4426-8A37-B10719570ED8}" destId="{8ADD9561-30CE-434A-A833-502B8260D3D2}" srcOrd="1" destOrd="0" parTransId="{972999A9-FC6C-44AF-8F46-D3CD00B20D56}" sibTransId="{4CB04924-A280-4501-A16B-28584CDD386E}"/>
    <dgm:cxn modelId="{C5F1EDEE-29B1-473C-BE55-15D9208DC6CC}" type="presParOf" srcId="{A92AA87D-CB53-4A17-BF05-07B9344CA5AA}" destId="{FE0F0D2C-1770-495B-8295-95198BD1C49E}" srcOrd="0" destOrd="0" presId="urn:microsoft.com/office/officeart/2009/3/layout/HorizontalOrganizationChart"/>
    <dgm:cxn modelId="{2A3A5804-0659-4249-AE38-B9663BDAEFE0}" type="presParOf" srcId="{FE0F0D2C-1770-495B-8295-95198BD1C49E}" destId="{8A08E7EE-BBDC-4B56-9C69-1C910F43F1AE}" srcOrd="0" destOrd="0" presId="urn:microsoft.com/office/officeart/2009/3/layout/HorizontalOrganizationChart"/>
    <dgm:cxn modelId="{30E6F382-D315-47DE-ACDA-A59741524F72}" type="presParOf" srcId="{8A08E7EE-BBDC-4B56-9C69-1C910F43F1AE}" destId="{35194CF1-2ECB-4311-9A21-77AFB9EA843D}" srcOrd="0" destOrd="0" presId="urn:microsoft.com/office/officeart/2009/3/layout/HorizontalOrganizationChart"/>
    <dgm:cxn modelId="{5BBD20ED-37D2-4FB7-83F6-BF168EBCB3EA}" type="presParOf" srcId="{8A08E7EE-BBDC-4B56-9C69-1C910F43F1AE}" destId="{CA05933C-074F-4DD1-A43B-AA3CCACD8FF6}" srcOrd="1" destOrd="0" presId="urn:microsoft.com/office/officeart/2009/3/layout/HorizontalOrganizationChart"/>
    <dgm:cxn modelId="{1F1C2E4F-0D2E-4A4C-89A7-543E6BC58C9F}" type="presParOf" srcId="{FE0F0D2C-1770-495B-8295-95198BD1C49E}" destId="{D487488A-BFE3-4665-A801-EB1CF08240D1}" srcOrd="1" destOrd="0" presId="urn:microsoft.com/office/officeart/2009/3/layout/HorizontalOrganizationChart"/>
    <dgm:cxn modelId="{F696F81B-D7A7-4452-93D1-766C1788B236}" type="presParOf" srcId="{FE0F0D2C-1770-495B-8295-95198BD1C49E}" destId="{81D9B783-5E1F-4C62-AAD0-B440BCE4933C}" srcOrd="2" destOrd="0" presId="urn:microsoft.com/office/officeart/2009/3/layout/HorizontalOrganizationChart"/>
    <dgm:cxn modelId="{6DCFB85E-BCF0-4B0F-8BEC-3BBE05FCA4C3}" type="presParOf" srcId="{A92AA87D-CB53-4A17-BF05-07B9344CA5AA}" destId="{AB1B8E43-6424-4E18-A3F9-AA2C2AD80566}" srcOrd="1" destOrd="0" presId="urn:microsoft.com/office/officeart/2009/3/layout/HorizontalOrganizationChart"/>
    <dgm:cxn modelId="{EF118B51-2A6F-4E94-9D15-1DB03CF8BAD2}" type="presParOf" srcId="{AB1B8E43-6424-4E18-A3F9-AA2C2AD80566}" destId="{91182DC4-B8E3-4E6D-8DC9-157AA1E965E5}" srcOrd="0" destOrd="0" presId="urn:microsoft.com/office/officeart/2009/3/layout/HorizontalOrganizationChart"/>
    <dgm:cxn modelId="{D6E6BB22-CB0A-4236-9BE7-7B46753937A6}" type="presParOf" srcId="{91182DC4-B8E3-4E6D-8DC9-157AA1E965E5}" destId="{41EF0674-78B3-49A0-B6C5-EFFF24000731}" srcOrd="0" destOrd="0" presId="urn:microsoft.com/office/officeart/2009/3/layout/HorizontalOrganizationChart"/>
    <dgm:cxn modelId="{943B6493-0775-413B-B7B3-6A33EF920A58}" type="presParOf" srcId="{91182DC4-B8E3-4E6D-8DC9-157AA1E965E5}" destId="{2D036225-3B5F-4CAA-9D40-859BE544A9E0}" srcOrd="1" destOrd="0" presId="urn:microsoft.com/office/officeart/2009/3/layout/HorizontalOrganizationChart"/>
    <dgm:cxn modelId="{41FBFF73-0A5E-4EBE-8048-F1D2CA2C357B}" type="presParOf" srcId="{AB1B8E43-6424-4E18-A3F9-AA2C2AD80566}" destId="{17DA20CF-64DF-45E9-8633-711D45540930}" srcOrd="1" destOrd="0" presId="urn:microsoft.com/office/officeart/2009/3/layout/HorizontalOrganizationChart"/>
    <dgm:cxn modelId="{06E1032C-8A3B-41D3-BC1F-46E3DF4C7E2F}" type="presParOf" srcId="{AB1B8E43-6424-4E18-A3F9-AA2C2AD80566}" destId="{4D05097D-BD15-4527-B384-314871D3F68B}" srcOrd="2" destOrd="0" presId="urn:microsoft.com/office/officeart/2009/3/layout/HorizontalOrganizationChart"/>
    <dgm:cxn modelId="{35FEB36F-14B7-458B-9B25-8439378B425E}" type="presParOf" srcId="{A92AA87D-CB53-4A17-BF05-07B9344CA5AA}" destId="{4EBA5B7F-BA67-4308-A27A-256F96D9C7DF}" srcOrd="2" destOrd="0" presId="urn:microsoft.com/office/officeart/2009/3/layout/HorizontalOrganizationChart"/>
    <dgm:cxn modelId="{C800B5C8-E5D5-42AF-AABA-6119E7DA813C}" type="presParOf" srcId="{4EBA5B7F-BA67-4308-A27A-256F96D9C7DF}" destId="{F17BC965-BD61-4063-9C1C-932F934E026B}" srcOrd="0" destOrd="0" presId="urn:microsoft.com/office/officeart/2009/3/layout/HorizontalOrganizationChart"/>
    <dgm:cxn modelId="{D8548E9B-2CEF-4AB9-A4EF-87EFB2AB2F9D}" type="presParOf" srcId="{F17BC965-BD61-4063-9C1C-932F934E026B}" destId="{38CEB03B-8792-4B8B-85D8-66EAB168010B}" srcOrd="0" destOrd="0" presId="urn:microsoft.com/office/officeart/2009/3/layout/HorizontalOrganizationChart"/>
    <dgm:cxn modelId="{D378EE90-A5A2-4D9A-ABC5-AFC45372D235}" type="presParOf" srcId="{F17BC965-BD61-4063-9C1C-932F934E026B}" destId="{77044052-E479-4F96-821C-2C9DDAA1B178}" srcOrd="1" destOrd="0" presId="urn:microsoft.com/office/officeart/2009/3/layout/HorizontalOrganizationChart"/>
    <dgm:cxn modelId="{6005F430-0815-44C6-8C07-355D310D5072}" type="presParOf" srcId="{4EBA5B7F-BA67-4308-A27A-256F96D9C7DF}" destId="{C822D205-9325-41DB-8A48-2DF6B857AFE4}" srcOrd="1" destOrd="0" presId="urn:microsoft.com/office/officeart/2009/3/layout/HorizontalOrganizationChart"/>
    <dgm:cxn modelId="{3AAED7B2-704B-4210-9472-11EFE62326B1}" type="presParOf" srcId="{4EBA5B7F-BA67-4308-A27A-256F96D9C7DF}" destId="{18EEF95F-0488-4852-9581-2DE097625C62}"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C4EC96-2DC0-4A43-9AE4-2572B1E31146}"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8CD3BD72-2103-42D8-A9A0-D1BF2836D082}">
      <dgm:prSet phldrT="[Text]"/>
      <dgm:spPr/>
      <dgm:t>
        <a:bodyPr/>
        <a:lstStyle/>
        <a:p>
          <a:r>
            <a:rPr lang="en-US" dirty="0"/>
            <a:t>June-July: Grant Negotiations</a:t>
          </a:r>
        </a:p>
      </dgm:t>
    </dgm:pt>
    <dgm:pt modelId="{890370CE-AFDC-4B04-8E66-B03A1E02B1D7}" type="parTrans" cxnId="{917E4F12-88F9-4040-8BCA-EA21D68E1855}">
      <dgm:prSet/>
      <dgm:spPr/>
      <dgm:t>
        <a:bodyPr/>
        <a:lstStyle/>
        <a:p>
          <a:endParaRPr lang="en-US"/>
        </a:p>
      </dgm:t>
    </dgm:pt>
    <dgm:pt modelId="{11934529-F8F3-4577-84D1-2A0B6017CFDB}" type="sibTrans" cxnId="{917E4F12-88F9-4040-8BCA-EA21D68E1855}">
      <dgm:prSet/>
      <dgm:spPr/>
      <dgm:t>
        <a:bodyPr/>
        <a:lstStyle/>
        <a:p>
          <a:endParaRPr lang="en-US"/>
        </a:p>
      </dgm:t>
    </dgm:pt>
    <dgm:pt modelId="{CCC31994-4C60-4138-932F-97F2EC723B10}">
      <dgm:prSet phldrT="[Text]"/>
      <dgm:spPr/>
      <dgm:t>
        <a:bodyPr/>
        <a:lstStyle/>
        <a:p>
          <a:r>
            <a:rPr lang="en-US" dirty="0"/>
            <a:t>July 1, 2024: Grant Start Date; Funds can begin to be expended</a:t>
          </a:r>
        </a:p>
      </dgm:t>
    </dgm:pt>
    <dgm:pt modelId="{C7270720-6D07-47C3-9F68-0AB78016FDFE}" type="parTrans" cxnId="{295078ED-4379-40F9-82CB-6D0BD2AE118D}">
      <dgm:prSet/>
      <dgm:spPr/>
      <dgm:t>
        <a:bodyPr/>
        <a:lstStyle/>
        <a:p>
          <a:endParaRPr lang="en-US"/>
        </a:p>
      </dgm:t>
    </dgm:pt>
    <dgm:pt modelId="{8F36DC1A-D969-426E-923D-2ACFE82132A7}" type="sibTrans" cxnId="{295078ED-4379-40F9-82CB-6D0BD2AE118D}">
      <dgm:prSet/>
      <dgm:spPr/>
      <dgm:t>
        <a:bodyPr/>
        <a:lstStyle/>
        <a:p>
          <a:endParaRPr lang="en-US"/>
        </a:p>
      </dgm:t>
    </dgm:pt>
    <dgm:pt modelId="{C9313449-7265-482A-8E62-112284FFB402}">
      <dgm:prSet phldrT="[Text]"/>
      <dgm:spPr/>
      <dgm:t>
        <a:bodyPr/>
        <a:lstStyle/>
        <a:p>
          <a:r>
            <a:rPr lang="en-US" dirty="0"/>
            <a:t>October 30, 2024: Quarter 1 Report Due to iccb.cte@illinois.gov</a:t>
          </a:r>
        </a:p>
      </dgm:t>
    </dgm:pt>
    <dgm:pt modelId="{FC3B1EDB-5382-4452-8889-E33FB72A4F7C}" type="parTrans" cxnId="{94921B0F-2AD4-490A-9430-82626D27F863}">
      <dgm:prSet/>
      <dgm:spPr/>
      <dgm:t>
        <a:bodyPr/>
        <a:lstStyle/>
        <a:p>
          <a:endParaRPr lang="en-US"/>
        </a:p>
      </dgm:t>
    </dgm:pt>
    <dgm:pt modelId="{0B34C440-2D81-48E0-A7E4-54F8ED2959DC}" type="sibTrans" cxnId="{94921B0F-2AD4-490A-9430-82626D27F863}">
      <dgm:prSet/>
      <dgm:spPr/>
      <dgm:t>
        <a:bodyPr/>
        <a:lstStyle/>
        <a:p>
          <a:endParaRPr lang="en-US"/>
        </a:p>
      </dgm:t>
    </dgm:pt>
    <dgm:pt modelId="{73DDB589-EDC6-40BA-91F1-D28485CD63AA}">
      <dgm:prSet phldrT="[Text]"/>
      <dgm:spPr/>
      <dgm:t>
        <a:bodyPr/>
        <a:lstStyle/>
        <a:p>
          <a:r>
            <a:rPr lang="en-US" dirty="0"/>
            <a:t>January 30, 2025: Quarter 2 Report Due</a:t>
          </a:r>
        </a:p>
      </dgm:t>
    </dgm:pt>
    <dgm:pt modelId="{53FC37E2-2B88-4F49-A5FE-07EE53FAC686}" type="parTrans" cxnId="{26666A33-9869-42E3-AB74-302A2347421F}">
      <dgm:prSet/>
      <dgm:spPr/>
      <dgm:t>
        <a:bodyPr/>
        <a:lstStyle/>
        <a:p>
          <a:endParaRPr lang="en-US"/>
        </a:p>
      </dgm:t>
    </dgm:pt>
    <dgm:pt modelId="{AB16A570-CB40-4373-ADA6-E57B6DCEE57B}" type="sibTrans" cxnId="{26666A33-9869-42E3-AB74-302A2347421F}">
      <dgm:prSet/>
      <dgm:spPr/>
      <dgm:t>
        <a:bodyPr/>
        <a:lstStyle/>
        <a:p>
          <a:endParaRPr lang="en-US"/>
        </a:p>
      </dgm:t>
    </dgm:pt>
    <dgm:pt modelId="{F401EDAB-375E-43BE-A685-5E659A7CE365}">
      <dgm:prSet phldrT="[Text]"/>
      <dgm:spPr/>
      <dgm:t>
        <a:bodyPr/>
        <a:lstStyle/>
        <a:p>
          <a:r>
            <a:rPr lang="en-US" dirty="0"/>
            <a:t>April 30, 2025: Quarter 3 Report Due</a:t>
          </a:r>
        </a:p>
      </dgm:t>
    </dgm:pt>
    <dgm:pt modelId="{6E2D8884-BB5A-4A7F-99F3-C989B9821883}" type="parTrans" cxnId="{47D2A524-4894-47DC-944A-4FCBF26A49E6}">
      <dgm:prSet/>
      <dgm:spPr/>
      <dgm:t>
        <a:bodyPr/>
        <a:lstStyle/>
        <a:p>
          <a:endParaRPr lang="en-US"/>
        </a:p>
      </dgm:t>
    </dgm:pt>
    <dgm:pt modelId="{4831A817-02DD-4716-B068-FCAE6307E1D6}" type="sibTrans" cxnId="{47D2A524-4894-47DC-944A-4FCBF26A49E6}">
      <dgm:prSet/>
      <dgm:spPr/>
      <dgm:t>
        <a:bodyPr/>
        <a:lstStyle/>
        <a:p>
          <a:endParaRPr lang="en-US"/>
        </a:p>
      </dgm:t>
    </dgm:pt>
    <dgm:pt modelId="{EA7A393E-63F0-40A4-A9D8-0091AD675338}">
      <dgm:prSet phldrT="[Text]"/>
      <dgm:spPr/>
      <dgm:t>
        <a:bodyPr/>
        <a:lstStyle/>
        <a:p>
          <a:r>
            <a:rPr lang="en-US" dirty="0"/>
            <a:t>May 30, 2025: Budget Modifications/Extension Requests due for Obj. A</a:t>
          </a:r>
        </a:p>
      </dgm:t>
    </dgm:pt>
    <dgm:pt modelId="{9189FCAE-CCEF-48EC-A399-A52003B44030}" type="parTrans" cxnId="{93E772F1-BC4E-47A1-ADDC-938A3FD72594}">
      <dgm:prSet/>
      <dgm:spPr/>
      <dgm:t>
        <a:bodyPr/>
        <a:lstStyle/>
        <a:p>
          <a:endParaRPr lang="en-US"/>
        </a:p>
      </dgm:t>
    </dgm:pt>
    <dgm:pt modelId="{27988348-1802-4A78-92EC-923EAACC6219}" type="sibTrans" cxnId="{93E772F1-BC4E-47A1-ADDC-938A3FD72594}">
      <dgm:prSet/>
      <dgm:spPr/>
      <dgm:t>
        <a:bodyPr/>
        <a:lstStyle/>
        <a:p>
          <a:endParaRPr lang="en-US"/>
        </a:p>
      </dgm:t>
    </dgm:pt>
    <dgm:pt modelId="{635C5FEA-CB01-4FF5-9042-A67F4039BEA8}">
      <dgm:prSet phldrT="[Text]"/>
      <dgm:spPr/>
      <dgm:t>
        <a:bodyPr/>
        <a:lstStyle/>
        <a:p>
          <a:r>
            <a:rPr lang="en-US" dirty="0"/>
            <a:t>June 30, 2025: Capacity-Building Grant End Date</a:t>
          </a:r>
        </a:p>
      </dgm:t>
    </dgm:pt>
    <dgm:pt modelId="{E2844B45-1A25-473C-89A4-F517101CC55C}" type="parTrans" cxnId="{EC041B02-E135-4710-95FC-59B6E5080E26}">
      <dgm:prSet/>
      <dgm:spPr/>
      <dgm:t>
        <a:bodyPr/>
        <a:lstStyle/>
        <a:p>
          <a:endParaRPr lang="en-US"/>
        </a:p>
      </dgm:t>
    </dgm:pt>
    <dgm:pt modelId="{2B3D88C6-4CD2-4D52-A401-81F65E57E39F}" type="sibTrans" cxnId="{EC041B02-E135-4710-95FC-59B6E5080E26}">
      <dgm:prSet/>
      <dgm:spPr/>
      <dgm:t>
        <a:bodyPr/>
        <a:lstStyle/>
        <a:p>
          <a:endParaRPr lang="en-US"/>
        </a:p>
      </dgm:t>
    </dgm:pt>
    <dgm:pt modelId="{C42F834A-1DEA-4ACE-BE7C-47C60F5B1CC7}">
      <dgm:prSet phldrT="[Text]"/>
      <dgm:spPr/>
      <dgm:t>
        <a:bodyPr/>
        <a:lstStyle/>
        <a:p>
          <a:r>
            <a:rPr lang="en-US" dirty="0"/>
            <a:t>July 30, 2025: Quarter 4 Report Due</a:t>
          </a:r>
        </a:p>
      </dgm:t>
    </dgm:pt>
    <dgm:pt modelId="{49A440B3-41A8-46D0-B32A-0902CA31CEC4}" type="parTrans" cxnId="{61AF65E6-FC28-4FFB-AC43-3AA56F3C2A8E}">
      <dgm:prSet/>
      <dgm:spPr/>
      <dgm:t>
        <a:bodyPr/>
        <a:lstStyle/>
        <a:p>
          <a:endParaRPr lang="en-US"/>
        </a:p>
      </dgm:t>
    </dgm:pt>
    <dgm:pt modelId="{51B96794-24CF-4222-9350-C91E0D0967E1}" type="sibTrans" cxnId="{61AF65E6-FC28-4FFB-AC43-3AA56F3C2A8E}">
      <dgm:prSet/>
      <dgm:spPr/>
      <dgm:t>
        <a:bodyPr/>
        <a:lstStyle/>
        <a:p>
          <a:endParaRPr lang="en-US"/>
        </a:p>
      </dgm:t>
    </dgm:pt>
    <dgm:pt modelId="{52E7084D-29FD-4FFA-B2D8-377F22527519}">
      <dgm:prSet phldrT="[Text]"/>
      <dgm:spPr/>
      <dgm:t>
        <a:bodyPr/>
        <a:lstStyle/>
        <a:p>
          <a:r>
            <a:rPr lang="en-US" dirty="0"/>
            <a:t>October 30, 2025: Quarter 5 Report Due (For B Grants Only)</a:t>
          </a:r>
        </a:p>
      </dgm:t>
    </dgm:pt>
    <dgm:pt modelId="{A6402B52-EE1B-4996-900C-7BC2EBEE2447}" type="parTrans" cxnId="{DE90BAFB-1923-4FB5-8619-6355A07E0083}">
      <dgm:prSet/>
      <dgm:spPr/>
      <dgm:t>
        <a:bodyPr/>
        <a:lstStyle/>
        <a:p>
          <a:endParaRPr lang="en-US"/>
        </a:p>
      </dgm:t>
    </dgm:pt>
    <dgm:pt modelId="{9DB48A83-8257-45C5-8755-8B1E6D358FD4}" type="sibTrans" cxnId="{DE90BAFB-1923-4FB5-8619-6355A07E0083}">
      <dgm:prSet/>
      <dgm:spPr/>
      <dgm:t>
        <a:bodyPr/>
        <a:lstStyle/>
        <a:p>
          <a:endParaRPr lang="en-US"/>
        </a:p>
      </dgm:t>
    </dgm:pt>
    <dgm:pt modelId="{A7C4CA8B-BBE8-4B1D-B301-F2AAEE746835}">
      <dgm:prSet phldrT="[Text]"/>
      <dgm:spPr/>
      <dgm:t>
        <a:bodyPr/>
        <a:lstStyle/>
        <a:p>
          <a:r>
            <a:rPr lang="en-US" dirty="0"/>
            <a:t>November 30, 2025: Budget Modifications due for Obj. B</a:t>
          </a:r>
        </a:p>
      </dgm:t>
    </dgm:pt>
    <dgm:pt modelId="{4826D91F-4DA6-4405-ABF7-15F64D5E7AD6}" type="parTrans" cxnId="{22A7BC2B-2F86-4139-B3AE-903619CBE279}">
      <dgm:prSet/>
      <dgm:spPr/>
      <dgm:t>
        <a:bodyPr/>
        <a:lstStyle/>
        <a:p>
          <a:endParaRPr lang="en-US"/>
        </a:p>
      </dgm:t>
    </dgm:pt>
    <dgm:pt modelId="{FC1AA1EE-3F38-4001-87DA-655EDCF13969}" type="sibTrans" cxnId="{22A7BC2B-2F86-4139-B3AE-903619CBE279}">
      <dgm:prSet/>
      <dgm:spPr/>
      <dgm:t>
        <a:bodyPr/>
        <a:lstStyle/>
        <a:p>
          <a:endParaRPr lang="en-US"/>
        </a:p>
      </dgm:t>
    </dgm:pt>
    <dgm:pt modelId="{C1FFBEA4-93E4-4216-9193-1F552913DD0C}">
      <dgm:prSet phldrT="[Text]"/>
      <dgm:spPr/>
      <dgm:t>
        <a:bodyPr/>
        <a:lstStyle/>
        <a:p>
          <a:r>
            <a:rPr lang="en-US" dirty="0"/>
            <a:t>December 31, 2025: Development/Expansion Grants End Date</a:t>
          </a:r>
        </a:p>
      </dgm:t>
    </dgm:pt>
    <dgm:pt modelId="{BEDAB7F7-0089-48FD-B57D-46D1B1C43849}" type="parTrans" cxnId="{14ABB157-E990-4657-BB32-48F3950A96CB}">
      <dgm:prSet/>
      <dgm:spPr/>
      <dgm:t>
        <a:bodyPr/>
        <a:lstStyle/>
        <a:p>
          <a:endParaRPr lang="en-US"/>
        </a:p>
      </dgm:t>
    </dgm:pt>
    <dgm:pt modelId="{29082F4F-74C3-4707-83DA-08EB4ADB4CA4}" type="sibTrans" cxnId="{14ABB157-E990-4657-BB32-48F3950A96CB}">
      <dgm:prSet/>
      <dgm:spPr/>
      <dgm:t>
        <a:bodyPr/>
        <a:lstStyle/>
        <a:p>
          <a:endParaRPr lang="en-US"/>
        </a:p>
      </dgm:t>
    </dgm:pt>
    <dgm:pt modelId="{7C514DAD-BA91-4F92-9B34-16800080E32E}">
      <dgm:prSet phldrT="[Text]"/>
      <dgm:spPr/>
      <dgm:t>
        <a:bodyPr/>
        <a:lstStyle/>
        <a:p>
          <a:r>
            <a:rPr lang="en-US" dirty="0"/>
            <a:t>January 30, 2025:  Quarter 6 Report Due (For B Grants Only)</a:t>
          </a:r>
        </a:p>
      </dgm:t>
    </dgm:pt>
    <dgm:pt modelId="{84C0B027-1F1A-4571-9ABD-992C28CD312C}" type="parTrans" cxnId="{D2EADD29-67E7-482B-B63E-9CF0C577C182}">
      <dgm:prSet/>
      <dgm:spPr/>
      <dgm:t>
        <a:bodyPr/>
        <a:lstStyle/>
        <a:p>
          <a:endParaRPr lang="en-US"/>
        </a:p>
      </dgm:t>
    </dgm:pt>
    <dgm:pt modelId="{1F301D51-1011-42D1-A8F4-9247D9E594EB}" type="sibTrans" cxnId="{D2EADD29-67E7-482B-B63E-9CF0C577C182}">
      <dgm:prSet/>
      <dgm:spPr/>
      <dgm:t>
        <a:bodyPr/>
        <a:lstStyle/>
        <a:p>
          <a:endParaRPr lang="en-US"/>
        </a:p>
      </dgm:t>
    </dgm:pt>
    <dgm:pt modelId="{F0C97A94-3DE0-41BD-BA6A-7D8F8D1CF601}" type="pres">
      <dgm:prSet presAssocID="{43C4EC96-2DC0-4A43-9AE4-2572B1E31146}" presName="linear" presStyleCnt="0">
        <dgm:presLayoutVars>
          <dgm:animLvl val="lvl"/>
          <dgm:resizeHandles val="exact"/>
        </dgm:presLayoutVars>
      </dgm:prSet>
      <dgm:spPr/>
    </dgm:pt>
    <dgm:pt modelId="{44E95D5F-3C01-448A-A9FD-D47E40C1441E}" type="pres">
      <dgm:prSet presAssocID="{8CD3BD72-2103-42D8-A9A0-D1BF2836D082}" presName="parentText" presStyleLbl="node1" presStyleIdx="0" presStyleCnt="12">
        <dgm:presLayoutVars>
          <dgm:chMax val="0"/>
          <dgm:bulletEnabled val="1"/>
        </dgm:presLayoutVars>
      </dgm:prSet>
      <dgm:spPr/>
    </dgm:pt>
    <dgm:pt modelId="{2175C100-1B67-4D4A-90A0-787E480E399A}" type="pres">
      <dgm:prSet presAssocID="{11934529-F8F3-4577-84D1-2A0B6017CFDB}" presName="spacer" presStyleCnt="0"/>
      <dgm:spPr/>
    </dgm:pt>
    <dgm:pt modelId="{C03A4FDF-EC10-456A-86C3-665FD60DCBEE}" type="pres">
      <dgm:prSet presAssocID="{CCC31994-4C60-4138-932F-97F2EC723B10}" presName="parentText" presStyleLbl="node1" presStyleIdx="1" presStyleCnt="12">
        <dgm:presLayoutVars>
          <dgm:chMax val="0"/>
          <dgm:bulletEnabled val="1"/>
        </dgm:presLayoutVars>
      </dgm:prSet>
      <dgm:spPr/>
    </dgm:pt>
    <dgm:pt modelId="{3CD30B89-6740-45EA-861C-596418A17444}" type="pres">
      <dgm:prSet presAssocID="{8F36DC1A-D969-426E-923D-2ACFE82132A7}" presName="spacer" presStyleCnt="0"/>
      <dgm:spPr/>
    </dgm:pt>
    <dgm:pt modelId="{77636845-C54D-49F6-84CB-9A064AD6EFC8}" type="pres">
      <dgm:prSet presAssocID="{C9313449-7265-482A-8E62-112284FFB402}" presName="parentText" presStyleLbl="node1" presStyleIdx="2" presStyleCnt="12">
        <dgm:presLayoutVars>
          <dgm:chMax val="0"/>
          <dgm:bulletEnabled val="1"/>
        </dgm:presLayoutVars>
      </dgm:prSet>
      <dgm:spPr/>
    </dgm:pt>
    <dgm:pt modelId="{1170663C-81B1-42C1-9C7A-5A7A246909CC}" type="pres">
      <dgm:prSet presAssocID="{0B34C440-2D81-48E0-A7E4-54F8ED2959DC}" presName="spacer" presStyleCnt="0"/>
      <dgm:spPr/>
    </dgm:pt>
    <dgm:pt modelId="{E7F67767-4902-4E02-AC89-B74EE0BCB360}" type="pres">
      <dgm:prSet presAssocID="{73DDB589-EDC6-40BA-91F1-D28485CD63AA}" presName="parentText" presStyleLbl="node1" presStyleIdx="3" presStyleCnt="12">
        <dgm:presLayoutVars>
          <dgm:chMax val="0"/>
          <dgm:bulletEnabled val="1"/>
        </dgm:presLayoutVars>
      </dgm:prSet>
      <dgm:spPr/>
    </dgm:pt>
    <dgm:pt modelId="{B0212DFF-ED6F-4A3E-BEF3-C0490AE9B71B}" type="pres">
      <dgm:prSet presAssocID="{AB16A570-CB40-4373-ADA6-E57B6DCEE57B}" presName="spacer" presStyleCnt="0"/>
      <dgm:spPr/>
    </dgm:pt>
    <dgm:pt modelId="{86176F7C-DD0F-4E78-89B7-5614C366108B}" type="pres">
      <dgm:prSet presAssocID="{F401EDAB-375E-43BE-A685-5E659A7CE365}" presName="parentText" presStyleLbl="node1" presStyleIdx="4" presStyleCnt="12">
        <dgm:presLayoutVars>
          <dgm:chMax val="0"/>
          <dgm:bulletEnabled val="1"/>
        </dgm:presLayoutVars>
      </dgm:prSet>
      <dgm:spPr/>
    </dgm:pt>
    <dgm:pt modelId="{68C463BC-1180-4C67-A32F-9F5F481E05BE}" type="pres">
      <dgm:prSet presAssocID="{4831A817-02DD-4716-B068-FCAE6307E1D6}" presName="spacer" presStyleCnt="0"/>
      <dgm:spPr/>
    </dgm:pt>
    <dgm:pt modelId="{B407F412-E9DF-4220-B2B1-45F67E761E73}" type="pres">
      <dgm:prSet presAssocID="{EA7A393E-63F0-40A4-A9D8-0091AD675338}" presName="parentText" presStyleLbl="node1" presStyleIdx="5" presStyleCnt="12">
        <dgm:presLayoutVars>
          <dgm:chMax val="0"/>
          <dgm:bulletEnabled val="1"/>
        </dgm:presLayoutVars>
      </dgm:prSet>
      <dgm:spPr/>
    </dgm:pt>
    <dgm:pt modelId="{F445FD84-7DF4-4E8E-9BEE-51942B028290}" type="pres">
      <dgm:prSet presAssocID="{27988348-1802-4A78-92EC-923EAACC6219}" presName="spacer" presStyleCnt="0"/>
      <dgm:spPr/>
    </dgm:pt>
    <dgm:pt modelId="{F320FB7C-2190-4913-92C1-116F9BC3B82D}" type="pres">
      <dgm:prSet presAssocID="{635C5FEA-CB01-4FF5-9042-A67F4039BEA8}" presName="parentText" presStyleLbl="node1" presStyleIdx="6" presStyleCnt="12">
        <dgm:presLayoutVars>
          <dgm:chMax val="0"/>
          <dgm:bulletEnabled val="1"/>
        </dgm:presLayoutVars>
      </dgm:prSet>
      <dgm:spPr/>
    </dgm:pt>
    <dgm:pt modelId="{2B35C7DC-63FE-4DFC-BDB3-56AE11DDCAE1}" type="pres">
      <dgm:prSet presAssocID="{2B3D88C6-4CD2-4D52-A401-81F65E57E39F}" presName="spacer" presStyleCnt="0"/>
      <dgm:spPr/>
    </dgm:pt>
    <dgm:pt modelId="{712A450C-A926-484D-AF2B-C9C3A34FEEE4}" type="pres">
      <dgm:prSet presAssocID="{C42F834A-1DEA-4ACE-BE7C-47C60F5B1CC7}" presName="parentText" presStyleLbl="node1" presStyleIdx="7" presStyleCnt="12">
        <dgm:presLayoutVars>
          <dgm:chMax val="0"/>
          <dgm:bulletEnabled val="1"/>
        </dgm:presLayoutVars>
      </dgm:prSet>
      <dgm:spPr/>
    </dgm:pt>
    <dgm:pt modelId="{C6407ABD-3F97-4829-B317-31F7C02B5DDC}" type="pres">
      <dgm:prSet presAssocID="{51B96794-24CF-4222-9350-C91E0D0967E1}" presName="spacer" presStyleCnt="0"/>
      <dgm:spPr/>
    </dgm:pt>
    <dgm:pt modelId="{B72AF509-B955-4495-ABB6-E045950724A6}" type="pres">
      <dgm:prSet presAssocID="{52E7084D-29FD-4FFA-B2D8-377F22527519}" presName="parentText" presStyleLbl="node1" presStyleIdx="8" presStyleCnt="12">
        <dgm:presLayoutVars>
          <dgm:chMax val="0"/>
          <dgm:bulletEnabled val="1"/>
        </dgm:presLayoutVars>
      </dgm:prSet>
      <dgm:spPr/>
    </dgm:pt>
    <dgm:pt modelId="{E895F42C-BBBA-42B0-8554-ACA543EAA752}" type="pres">
      <dgm:prSet presAssocID="{9DB48A83-8257-45C5-8755-8B1E6D358FD4}" presName="spacer" presStyleCnt="0"/>
      <dgm:spPr/>
    </dgm:pt>
    <dgm:pt modelId="{C1F1AEF2-22F4-4EA3-9D23-633E2C5E1BF1}" type="pres">
      <dgm:prSet presAssocID="{A7C4CA8B-BBE8-4B1D-B301-F2AAEE746835}" presName="parentText" presStyleLbl="node1" presStyleIdx="9" presStyleCnt="12">
        <dgm:presLayoutVars>
          <dgm:chMax val="0"/>
          <dgm:bulletEnabled val="1"/>
        </dgm:presLayoutVars>
      </dgm:prSet>
      <dgm:spPr/>
    </dgm:pt>
    <dgm:pt modelId="{03B3DC96-04AD-466E-95FF-886FB637E6A2}" type="pres">
      <dgm:prSet presAssocID="{FC1AA1EE-3F38-4001-87DA-655EDCF13969}" presName="spacer" presStyleCnt="0"/>
      <dgm:spPr/>
    </dgm:pt>
    <dgm:pt modelId="{A867AC01-CD01-475D-8ECC-549A29126809}" type="pres">
      <dgm:prSet presAssocID="{C1FFBEA4-93E4-4216-9193-1F552913DD0C}" presName="parentText" presStyleLbl="node1" presStyleIdx="10" presStyleCnt="12">
        <dgm:presLayoutVars>
          <dgm:chMax val="0"/>
          <dgm:bulletEnabled val="1"/>
        </dgm:presLayoutVars>
      </dgm:prSet>
      <dgm:spPr/>
    </dgm:pt>
    <dgm:pt modelId="{96AE8B77-5D85-4B5E-A952-E4B65A42CEF1}" type="pres">
      <dgm:prSet presAssocID="{29082F4F-74C3-4707-83DA-08EB4ADB4CA4}" presName="spacer" presStyleCnt="0"/>
      <dgm:spPr/>
    </dgm:pt>
    <dgm:pt modelId="{92301D6B-9C1B-4A66-A51B-391951E2D1F4}" type="pres">
      <dgm:prSet presAssocID="{7C514DAD-BA91-4F92-9B34-16800080E32E}" presName="parentText" presStyleLbl="node1" presStyleIdx="11" presStyleCnt="12">
        <dgm:presLayoutVars>
          <dgm:chMax val="0"/>
          <dgm:bulletEnabled val="1"/>
        </dgm:presLayoutVars>
      </dgm:prSet>
      <dgm:spPr/>
    </dgm:pt>
  </dgm:ptLst>
  <dgm:cxnLst>
    <dgm:cxn modelId="{72199E01-09A9-4D50-B609-43E38F7B90EB}" type="presOf" srcId="{A7C4CA8B-BBE8-4B1D-B301-F2AAEE746835}" destId="{C1F1AEF2-22F4-4EA3-9D23-633E2C5E1BF1}" srcOrd="0" destOrd="0" presId="urn:microsoft.com/office/officeart/2005/8/layout/vList2"/>
    <dgm:cxn modelId="{EC041B02-E135-4710-95FC-59B6E5080E26}" srcId="{43C4EC96-2DC0-4A43-9AE4-2572B1E31146}" destId="{635C5FEA-CB01-4FF5-9042-A67F4039BEA8}" srcOrd="6" destOrd="0" parTransId="{E2844B45-1A25-473C-89A4-F517101CC55C}" sibTransId="{2B3D88C6-4CD2-4D52-A401-81F65E57E39F}"/>
    <dgm:cxn modelId="{94921B0F-2AD4-490A-9430-82626D27F863}" srcId="{43C4EC96-2DC0-4A43-9AE4-2572B1E31146}" destId="{C9313449-7265-482A-8E62-112284FFB402}" srcOrd="2" destOrd="0" parTransId="{FC3B1EDB-5382-4452-8889-E33FB72A4F7C}" sibTransId="{0B34C440-2D81-48E0-A7E4-54F8ED2959DC}"/>
    <dgm:cxn modelId="{917E4F12-88F9-4040-8BCA-EA21D68E1855}" srcId="{43C4EC96-2DC0-4A43-9AE4-2572B1E31146}" destId="{8CD3BD72-2103-42D8-A9A0-D1BF2836D082}" srcOrd="0" destOrd="0" parTransId="{890370CE-AFDC-4B04-8E66-B03A1E02B1D7}" sibTransId="{11934529-F8F3-4577-84D1-2A0B6017CFDB}"/>
    <dgm:cxn modelId="{47D2A524-4894-47DC-944A-4FCBF26A49E6}" srcId="{43C4EC96-2DC0-4A43-9AE4-2572B1E31146}" destId="{F401EDAB-375E-43BE-A685-5E659A7CE365}" srcOrd="4" destOrd="0" parTransId="{6E2D8884-BB5A-4A7F-99F3-C989B9821883}" sibTransId="{4831A817-02DD-4716-B068-FCAE6307E1D6}"/>
    <dgm:cxn modelId="{D2EADD29-67E7-482B-B63E-9CF0C577C182}" srcId="{43C4EC96-2DC0-4A43-9AE4-2572B1E31146}" destId="{7C514DAD-BA91-4F92-9B34-16800080E32E}" srcOrd="11" destOrd="0" parTransId="{84C0B027-1F1A-4571-9ABD-992C28CD312C}" sibTransId="{1F301D51-1011-42D1-A8F4-9247D9E594EB}"/>
    <dgm:cxn modelId="{22A7BC2B-2F86-4139-B3AE-903619CBE279}" srcId="{43C4EC96-2DC0-4A43-9AE4-2572B1E31146}" destId="{A7C4CA8B-BBE8-4B1D-B301-F2AAEE746835}" srcOrd="9" destOrd="0" parTransId="{4826D91F-4DA6-4405-ABF7-15F64D5E7AD6}" sibTransId="{FC1AA1EE-3F38-4001-87DA-655EDCF13969}"/>
    <dgm:cxn modelId="{BC1DED32-332C-4C85-8B96-B93448825D21}" type="presOf" srcId="{C1FFBEA4-93E4-4216-9193-1F552913DD0C}" destId="{A867AC01-CD01-475D-8ECC-549A29126809}" srcOrd="0" destOrd="0" presId="urn:microsoft.com/office/officeart/2005/8/layout/vList2"/>
    <dgm:cxn modelId="{26666A33-9869-42E3-AB74-302A2347421F}" srcId="{43C4EC96-2DC0-4A43-9AE4-2572B1E31146}" destId="{73DDB589-EDC6-40BA-91F1-D28485CD63AA}" srcOrd="3" destOrd="0" parTransId="{53FC37E2-2B88-4F49-A5FE-07EE53FAC686}" sibTransId="{AB16A570-CB40-4373-ADA6-E57B6DCEE57B}"/>
    <dgm:cxn modelId="{5447143B-2E88-485C-A13F-928010FC13B3}" type="presOf" srcId="{C9313449-7265-482A-8E62-112284FFB402}" destId="{77636845-C54D-49F6-84CB-9A064AD6EFC8}" srcOrd="0" destOrd="0" presId="urn:microsoft.com/office/officeart/2005/8/layout/vList2"/>
    <dgm:cxn modelId="{DA02E960-3790-4624-A078-D96B84818CD3}" type="presOf" srcId="{F401EDAB-375E-43BE-A685-5E659A7CE365}" destId="{86176F7C-DD0F-4E78-89B7-5614C366108B}" srcOrd="0" destOrd="0" presId="urn:microsoft.com/office/officeart/2005/8/layout/vList2"/>
    <dgm:cxn modelId="{1738D863-4136-4D98-97BC-539542009F34}" type="presOf" srcId="{CCC31994-4C60-4138-932F-97F2EC723B10}" destId="{C03A4FDF-EC10-456A-86C3-665FD60DCBEE}" srcOrd="0" destOrd="0" presId="urn:microsoft.com/office/officeart/2005/8/layout/vList2"/>
    <dgm:cxn modelId="{94486444-B0C5-47A0-85B9-9C030A99D126}" type="presOf" srcId="{C42F834A-1DEA-4ACE-BE7C-47C60F5B1CC7}" destId="{712A450C-A926-484D-AF2B-C9C3A34FEEE4}" srcOrd="0" destOrd="0" presId="urn:microsoft.com/office/officeart/2005/8/layout/vList2"/>
    <dgm:cxn modelId="{4DA91846-9A73-437A-8D7D-3EDBEE063759}" type="presOf" srcId="{73DDB589-EDC6-40BA-91F1-D28485CD63AA}" destId="{E7F67767-4902-4E02-AC89-B74EE0BCB360}" srcOrd="0" destOrd="0" presId="urn:microsoft.com/office/officeart/2005/8/layout/vList2"/>
    <dgm:cxn modelId="{24C99D67-C656-4E40-A148-EF2A1899C624}" type="presOf" srcId="{7C514DAD-BA91-4F92-9B34-16800080E32E}" destId="{92301D6B-9C1B-4A66-A51B-391951E2D1F4}" srcOrd="0" destOrd="0" presId="urn:microsoft.com/office/officeart/2005/8/layout/vList2"/>
    <dgm:cxn modelId="{521BA848-CC2E-49C3-9AB7-D672D0E3D7BB}" type="presOf" srcId="{EA7A393E-63F0-40A4-A9D8-0091AD675338}" destId="{B407F412-E9DF-4220-B2B1-45F67E761E73}" srcOrd="0" destOrd="0" presId="urn:microsoft.com/office/officeart/2005/8/layout/vList2"/>
    <dgm:cxn modelId="{21A63A4C-0AD7-48CA-8220-40E36B2C80A2}" type="presOf" srcId="{635C5FEA-CB01-4FF5-9042-A67F4039BEA8}" destId="{F320FB7C-2190-4913-92C1-116F9BC3B82D}" srcOrd="0" destOrd="0" presId="urn:microsoft.com/office/officeart/2005/8/layout/vList2"/>
    <dgm:cxn modelId="{416DB572-5FCF-4A40-A9DE-BC47D8095B8C}" type="presOf" srcId="{52E7084D-29FD-4FFA-B2D8-377F22527519}" destId="{B72AF509-B955-4495-ABB6-E045950724A6}" srcOrd="0" destOrd="0" presId="urn:microsoft.com/office/officeart/2005/8/layout/vList2"/>
    <dgm:cxn modelId="{14ABB157-E990-4657-BB32-48F3950A96CB}" srcId="{43C4EC96-2DC0-4A43-9AE4-2572B1E31146}" destId="{C1FFBEA4-93E4-4216-9193-1F552913DD0C}" srcOrd="10" destOrd="0" parTransId="{BEDAB7F7-0089-48FD-B57D-46D1B1C43849}" sibTransId="{29082F4F-74C3-4707-83DA-08EB4ADB4CA4}"/>
    <dgm:cxn modelId="{79937BA2-5E4F-4F58-9BEC-5FE64E951ADE}" type="presOf" srcId="{8CD3BD72-2103-42D8-A9A0-D1BF2836D082}" destId="{44E95D5F-3C01-448A-A9FD-D47E40C1441E}" srcOrd="0" destOrd="0" presId="urn:microsoft.com/office/officeart/2005/8/layout/vList2"/>
    <dgm:cxn modelId="{9F4C6FB4-D86F-468C-9451-3BBAB3FF2E58}" type="presOf" srcId="{43C4EC96-2DC0-4A43-9AE4-2572B1E31146}" destId="{F0C97A94-3DE0-41BD-BA6A-7D8F8D1CF601}" srcOrd="0" destOrd="0" presId="urn:microsoft.com/office/officeart/2005/8/layout/vList2"/>
    <dgm:cxn modelId="{61AF65E6-FC28-4FFB-AC43-3AA56F3C2A8E}" srcId="{43C4EC96-2DC0-4A43-9AE4-2572B1E31146}" destId="{C42F834A-1DEA-4ACE-BE7C-47C60F5B1CC7}" srcOrd="7" destOrd="0" parTransId="{49A440B3-41A8-46D0-B32A-0902CA31CEC4}" sibTransId="{51B96794-24CF-4222-9350-C91E0D0967E1}"/>
    <dgm:cxn modelId="{295078ED-4379-40F9-82CB-6D0BD2AE118D}" srcId="{43C4EC96-2DC0-4A43-9AE4-2572B1E31146}" destId="{CCC31994-4C60-4138-932F-97F2EC723B10}" srcOrd="1" destOrd="0" parTransId="{C7270720-6D07-47C3-9F68-0AB78016FDFE}" sibTransId="{8F36DC1A-D969-426E-923D-2ACFE82132A7}"/>
    <dgm:cxn modelId="{93E772F1-BC4E-47A1-ADDC-938A3FD72594}" srcId="{43C4EC96-2DC0-4A43-9AE4-2572B1E31146}" destId="{EA7A393E-63F0-40A4-A9D8-0091AD675338}" srcOrd="5" destOrd="0" parTransId="{9189FCAE-CCEF-48EC-A399-A52003B44030}" sibTransId="{27988348-1802-4A78-92EC-923EAACC6219}"/>
    <dgm:cxn modelId="{DE90BAFB-1923-4FB5-8619-6355A07E0083}" srcId="{43C4EC96-2DC0-4A43-9AE4-2572B1E31146}" destId="{52E7084D-29FD-4FFA-B2D8-377F22527519}" srcOrd="8" destOrd="0" parTransId="{A6402B52-EE1B-4996-900C-7BC2EBEE2447}" sibTransId="{9DB48A83-8257-45C5-8755-8B1E6D358FD4}"/>
    <dgm:cxn modelId="{6B7867C3-8DEA-4887-8B4F-6D280B9E258D}" type="presParOf" srcId="{F0C97A94-3DE0-41BD-BA6A-7D8F8D1CF601}" destId="{44E95D5F-3C01-448A-A9FD-D47E40C1441E}" srcOrd="0" destOrd="0" presId="urn:microsoft.com/office/officeart/2005/8/layout/vList2"/>
    <dgm:cxn modelId="{0151F06A-F283-4D63-B20F-D86DB31818E7}" type="presParOf" srcId="{F0C97A94-3DE0-41BD-BA6A-7D8F8D1CF601}" destId="{2175C100-1B67-4D4A-90A0-787E480E399A}" srcOrd="1" destOrd="0" presId="urn:microsoft.com/office/officeart/2005/8/layout/vList2"/>
    <dgm:cxn modelId="{FA5722FD-01C9-4263-9329-47944DB43E5D}" type="presParOf" srcId="{F0C97A94-3DE0-41BD-BA6A-7D8F8D1CF601}" destId="{C03A4FDF-EC10-456A-86C3-665FD60DCBEE}" srcOrd="2" destOrd="0" presId="urn:microsoft.com/office/officeart/2005/8/layout/vList2"/>
    <dgm:cxn modelId="{99D423BA-3A61-4206-B9BE-1A3FEB19E670}" type="presParOf" srcId="{F0C97A94-3DE0-41BD-BA6A-7D8F8D1CF601}" destId="{3CD30B89-6740-45EA-861C-596418A17444}" srcOrd="3" destOrd="0" presId="urn:microsoft.com/office/officeart/2005/8/layout/vList2"/>
    <dgm:cxn modelId="{3D565C2E-72CF-4E83-968B-176ABEC52553}" type="presParOf" srcId="{F0C97A94-3DE0-41BD-BA6A-7D8F8D1CF601}" destId="{77636845-C54D-49F6-84CB-9A064AD6EFC8}" srcOrd="4" destOrd="0" presId="urn:microsoft.com/office/officeart/2005/8/layout/vList2"/>
    <dgm:cxn modelId="{13094563-217C-466D-9FE0-2FA77B58E133}" type="presParOf" srcId="{F0C97A94-3DE0-41BD-BA6A-7D8F8D1CF601}" destId="{1170663C-81B1-42C1-9C7A-5A7A246909CC}" srcOrd="5" destOrd="0" presId="urn:microsoft.com/office/officeart/2005/8/layout/vList2"/>
    <dgm:cxn modelId="{687BD7EC-F7BB-410A-B990-61289EB69FA0}" type="presParOf" srcId="{F0C97A94-3DE0-41BD-BA6A-7D8F8D1CF601}" destId="{E7F67767-4902-4E02-AC89-B74EE0BCB360}" srcOrd="6" destOrd="0" presId="urn:microsoft.com/office/officeart/2005/8/layout/vList2"/>
    <dgm:cxn modelId="{162E931B-6D42-42BA-8A77-42C710EF53C5}" type="presParOf" srcId="{F0C97A94-3DE0-41BD-BA6A-7D8F8D1CF601}" destId="{B0212DFF-ED6F-4A3E-BEF3-C0490AE9B71B}" srcOrd="7" destOrd="0" presId="urn:microsoft.com/office/officeart/2005/8/layout/vList2"/>
    <dgm:cxn modelId="{D2675047-9B6B-4AE0-BB34-0E0215177954}" type="presParOf" srcId="{F0C97A94-3DE0-41BD-BA6A-7D8F8D1CF601}" destId="{86176F7C-DD0F-4E78-89B7-5614C366108B}" srcOrd="8" destOrd="0" presId="urn:microsoft.com/office/officeart/2005/8/layout/vList2"/>
    <dgm:cxn modelId="{7D1570EB-64C0-4B4C-8E07-2C024A4F4F2B}" type="presParOf" srcId="{F0C97A94-3DE0-41BD-BA6A-7D8F8D1CF601}" destId="{68C463BC-1180-4C67-A32F-9F5F481E05BE}" srcOrd="9" destOrd="0" presId="urn:microsoft.com/office/officeart/2005/8/layout/vList2"/>
    <dgm:cxn modelId="{A92EF2CA-A060-4F32-AC9A-815BFF42A791}" type="presParOf" srcId="{F0C97A94-3DE0-41BD-BA6A-7D8F8D1CF601}" destId="{B407F412-E9DF-4220-B2B1-45F67E761E73}" srcOrd="10" destOrd="0" presId="urn:microsoft.com/office/officeart/2005/8/layout/vList2"/>
    <dgm:cxn modelId="{A72A7694-8C8B-4B6E-A6A7-8DAC3DA1B260}" type="presParOf" srcId="{F0C97A94-3DE0-41BD-BA6A-7D8F8D1CF601}" destId="{F445FD84-7DF4-4E8E-9BEE-51942B028290}" srcOrd="11" destOrd="0" presId="urn:microsoft.com/office/officeart/2005/8/layout/vList2"/>
    <dgm:cxn modelId="{B59B8F98-145D-4045-8787-B1061B860600}" type="presParOf" srcId="{F0C97A94-3DE0-41BD-BA6A-7D8F8D1CF601}" destId="{F320FB7C-2190-4913-92C1-116F9BC3B82D}" srcOrd="12" destOrd="0" presId="urn:microsoft.com/office/officeart/2005/8/layout/vList2"/>
    <dgm:cxn modelId="{1FFFF01A-3BDA-43E9-A49E-E3848E207912}" type="presParOf" srcId="{F0C97A94-3DE0-41BD-BA6A-7D8F8D1CF601}" destId="{2B35C7DC-63FE-4DFC-BDB3-56AE11DDCAE1}" srcOrd="13" destOrd="0" presId="urn:microsoft.com/office/officeart/2005/8/layout/vList2"/>
    <dgm:cxn modelId="{4C4C9BF8-274A-4276-A486-3D95B5085E3A}" type="presParOf" srcId="{F0C97A94-3DE0-41BD-BA6A-7D8F8D1CF601}" destId="{712A450C-A926-484D-AF2B-C9C3A34FEEE4}" srcOrd="14" destOrd="0" presId="urn:microsoft.com/office/officeart/2005/8/layout/vList2"/>
    <dgm:cxn modelId="{310129F9-66AE-4033-8F11-9713887BEB53}" type="presParOf" srcId="{F0C97A94-3DE0-41BD-BA6A-7D8F8D1CF601}" destId="{C6407ABD-3F97-4829-B317-31F7C02B5DDC}" srcOrd="15" destOrd="0" presId="urn:microsoft.com/office/officeart/2005/8/layout/vList2"/>
    <dgm:cxn modelId="{FC9528F3-4286-4D77-AA5C-C2720646BC60}" type="presParOf" srcId="{F0C97A94-3DE0-41BD-BA6A-7D8F8D1CF601}" destId="{B72AF509-B955-4495-ABB6-E045950724A6}" srcOrd="16" destOrd="0" presId="urn:microsoft.com/office/officeart/2005/8/layout/vList2"/>
    <dgm:cxn modelId="{D54A922F-4C4B-40BC-96B9-D19A6CAFA8A1}" type="presParOf" srcId="{F0C97A94-3DE0-41BD-BA6A-7D8F8D1CF601}" destId="{E895F42C-BBBA-42B0-8554-ACA543EAA752}" srcOrd="17" destOrd="0" presId="urn:microsoft.com/office/officeart/2005/8/layout/vList2"/>
    <dgm:cxn modelId="{6FD5D3B9-48EC-42A9-B95D-0E477EC419FB}" type="presParOf" srcId="{F0C97A94-3DE0-41BD-BA6A-7D8F8D1CF601}" destId="{C1F1AEF2-22F4-4EA3-9D23-633E2C5E1BF1}" srcOrd="18" destOrd="0" presId="urn:microsoft.com/office/officeart/2005/8/layout/vList2"/>
    <dgm:cxn modelId="{B8ECA6BD-AF13-4B3F-A0E7-85F7978D8E12}" type="presParOf" srcId="{F0C97A94-3DE0-41BD-BA6A-7D8F8D1CF601}" destId="{03B3DC96-04AD-466E-95FF-886FB637E6A2}" srcOrd="19" destOrd="0" presId="urn:microsoft.com/office/officeart/2005/8/layout/vList2"/>
    <dgm:cxn modelId="{3E6F43FA-B46B-4979-BE52-69A6ADD83C91}" type="presParOf" srcId="{F0C97A94-3DE0-41BD-BA6A-7D8F8D1CF601}" destId="{A867AC01-CD01-475D-8ECC-549A29126809}" srcOrd="20" destOrd="0" presId="urn:microsoft.com/office/officeart/2005/8/layout/vList2"/>
    <dgm:cxn modelId="{06D3BC34-09AD-434A-869B-0C64595B6E8B}" type="presParOf" srcId="{F0C97A94-3DE0-41BD-BA6A-7D8F8D1CF601}" destId="{96AE8B77-5D85-4B5E-A952-E4B65A42CEF1}" srcOrd="21" destOrd="0" presId="urn:microsoft.com/office/officeart/2005/8/layout/vList2"/>
    <dgm:cxn modelId="{BC0DC26B-AF75-4449-BEB4-270C0C0B61B7}" type="presParOf" srcId="{F0C97A94-3DE0-41BD-BA6A-7D8F8D1CF601}" destId="{92301D6B-9C1B-4A66-A51B-391951E2D1F4}" srcOrd="2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480-19FE-443F-B04E-6CF01F4A545F}">
      <dsp:nvSpPr>
        <dsp:cNvPr id="0" name=""/>
        <dsp:cNvSpPr/>
      </dsp:nvSpPr>
      <dsp:spPr>
        <a:xfrm>
          <a:off x="571" y="279751"/>
          <a:ext cx="4984032" cy="28222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FC9000-1D5D-461A-AA26-C630C050B67C}">
      <dsp:nvSpPr>
        <dsp:cNvPr id="0" name=""/>
        <dsp:cNvSpPr/>
      </dsp:nvSpPr>
      <dsp:spPr>
        <a:xfrm>
          <a:off x="494410" y="748899"/>
          <a:ext cx="4984032" cy="282229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Applicants are able to select from </a:t>
          </a:r>
          <a:r>
            <a:rPr lang="en-US" sz="2500" b="1" u="sng" kern="1200" dirty="0"/>
            <a:t>one</a:t>
          </a:r>
          <a:r>
            <a:rPr lang="en-US" sz="2500" kern="1200" dirty="0"/>
            <a:t> of two objectives. The objectives differ in funding ranges, allowable activities, and scope.</a:t>
          </a:r>
        </a:p>
      </dsp:txBody>
      <dsp:txXfrm>
        <a:off x="577072" y="831561"/>
        <a:ext cx="4818708" cy="2656967"/>
      </dsp:txXfrm>
    </dsp:sp>
    <dsp:sp modelId="{1FF74426-5570-410A-8F4B-4C7DFE223DC0}">
      <dsp:nvSpPr>
        <dsp:cNvPr id="0" name=""/>
        <dsp:cNvSpPr/>
      </dsp:nvSpPr>
      <dsp:spPr>
        <a:xfrm>
          <a:off x="5972282" y="279751"/>
          <a:ext cx="5105191" cy="28222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CAD62E-1802-4578-91F6-5B7FB49C66B9}">
      <dsp:nvSpPr>
        <dsp:cNvPr id="0" name=""/>
        <dsp:cNvSpPr/>
      </dsp:nvSpPr>
      <dsp:spPr>
        <a:xfrm>
          <a:off x="6466122" y="748899"/>
          <a:ext cx="5105191" cy="2822291"/>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Each objective will be cohort-based receiving specialized support from the Illinois Community College Board, the Illinois Green Economy Network (IGEN), and other partners through the EV Network.</a:t>
          </a:r>
        </a:p>
      </dsp:txBody>
      <dsp:txXfrm>
        <a:off x="6548784" y="831561"/>
        <a:ext cx="4939867" cy="26569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4826E-48EC-4BAC-8BA8-82F430E526D5}">
      <dsp:nvSpPr>
        <dsp:cNvPr id="0" name=""/>
        <dsp:cNvSpPr/>
      </dsp:nvSpPr>
      <dsp:spPr>
        <a:xfrm>
          <a:off x="307345" y="1546"/>
          <a:ext cx="3222855" cy="193371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Carry out</a:t>
          </a:r>
        </a:p>
        <a:p>
          <a:pPr marL="171450" lvl="1" indent="-171450" algn="l" defTabSz="800100">
            <a:lnSpc>
              <a:spcPct val="90000"/>
            </a:lnSpc>
            <a:spcBef>
              <a:spcPct val="0"/>
            </a:spcBef>
            <a:spcAft>
              <a:spcPct val="15000"/>
            </a:spcAft>
            <a:buNone/>
          </a:pPr>
          <a:r>
            <a:rPr lang="en-US" sz="1800" kern="1200" dirty="0"/>
            <a:t>Carry out deliverables of the proposed scope of work, encompassing all required activities for the selected Objective. </a:t>
          </a:r>
        </a:p>
      </dsp:txBody>
      <dsp:txXfrm>
        <a:off x="307345" y="1546"/>
        <a:ext cx="3222855" cy="1933713"/>
      </dsp:txXfrm>
    </dsp:sp>
    <dsp:sp modelId="{037DA06C-2B96-42BA-AA93-ED245D3063A7}">
      <dsp:nvSpPr>
        <dsp:cNvPr id="0" name=""/>
        <dsp:cNvSpPr/>
      </dsp:nvSpPr>
      <dsp:spPr>
        <a:xfrm>
          <a:off x="3852486" y="1546"/>
          <a:ext cx="3222855" cy="1933713"/>
        </a:xfrm>
        <a:prstGeom prst="rect">
          <a:avLst/>
        </a:prstGeom>
        <a:solidFill>
          <a:schemeClr val="accent3">
            <a:hueOff val="1029291"/>
            <a:satOff val="6178"/>
            <a:lumOff val="470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Report on</a:t>
          </a:r>
        </a:p>
        <a:p>
          <a:pPr marL="171450" lvl="1" indent="-171450" algn="l" defTabSz="800100">
            <a:lnSpc>
              <a:spcPct val="90000"/>
            </a:lnSpc>
            <a:spcBef>
              <a:spcPct val="0"/>
            </a:spcBef>
            <a:spcAft>
              <a:spcPct val="15000"/>
            </a:spcAft>
            <a:buNone/>
          </a:pPr>
          <a:r>
            <a:rPr lang="en-US" sz="1800" kern="1200" dirty="0"/>
            <a:t>Report on achievement of performance metrics via required quarterly reporting and other supplemental reports as necessary</a:t>
          </a:r>
          <a:r>
            <a:rPr lang="en-US" sz="1400" kern="1200" dirty="0"/>
            <a:t>.</a:t>
          </a:r>
        </a:p>
      </dsp:txBody>
      <dsp:txXfrm>
        <a:off x="3852486" y="1546"/>
        <a:ext cx="3222855" cy="1933713"/>
      </dsp:txXfrm>
    </dsp:sp>
    <dsp:sp modelId="{0B84984A-704C-495D-925E-51CFE26AE2F2}">
      <dsp:nvSpPr>
        <dsp:cNvPr id="0" name=""/>
        <dsp:cNvSpPr/>
      </dsp:nvSpPr>
      <dsp:spPr>
        <a:xfrm>
          <a:off x="7397627" y="1546"/>
          <a:ext cx="3222855" cy="1933713"/>
        </a:xfrm>
        <a:prstGeom prst="rect">
          <a:avLst/>
        </a:prstGeom>
        <a:solidFill>
          <a:schemeClr val="accent3">
            <a:hueOff val="2058582"/>
            <a:satOff val="12356"/>
            <a:lumOff val="941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Submit</a:t>
          </a:r>
        </a:p>
        <a:p>
          <a:pPr marL="114300" lvl="1" indent="-114300" algn="l" defTabSz="622300">
            <a:lnSpc>
              <a:spcPct val="90000"/>
            </a:lnSpc>
            <a:spcBef>
              <a:spcPct val="0"/>
            </a:spcBef>
            <a:spcAft>
              <a:spcPct val="15000"/>
            </a:spcAft>
            <a:buChar char="•"/>
          </a:pPr>
          <a:r>
            <a:rPr lang="en-US" sz="1400" kern="1200" dirty="0"/>
            <a:t>Submit required programmatic and fiscal reports on a quarterly basis per the schedule below to ICCB.cte@illinois.gov.   Reporting templates and other instructions will be made available to grant recipients at a later date.</a:t>
          </a:r>
        </a:p>
      </dsp:txBody>
      <dsp:txXfrm>
        <a:off x="7397627" y="1546"/>
        <a:ext cx="3222855" cy="1933713"/>
      </dsp:txXfrm>
    </dsp:sp>
    <dsp:sp modelId="{666129F0-0504-4DA4-903E-2B6FE2F4450F}">
      <dsp:nvSpPr>
        <dsp:cNvPr id="0" name=""/>
        <dsp:cNvSpPr/>
      </dsp:nvSpPr>
      <dsp:spPr>
        <a:xfrm>
          <a:off x="2079915" y="2257545"/>
          <a:ext cx="3222855" cy="1933713"/>
        </a:xfrm>
        <a:prstGeom prst="rect">
          <a:avLst/>
        </a:prstGeom>
        <a:solidFill>
          <a:schemeClr val="accent3">
            <a:hueOff val="3087872"/>
            <a:satOff val="18534"/>
            <a:lumOff val="141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Participate in</a:t>
          </a:r>
        </a:p>
        <a:p>
          <a:pPr marL="171450" lvl="1" indent="-171450" algn="l" defTabSz="800100">
            <a:lnSpc>
              <a:spcPct val="90000"/>
            </a:lnSpc>
            <a:spcBef>
              <a:spcPct val="0"/>
            </a:spcBef>
            <a:spcAft>
              <a:spcPct val="15000"/>
            </a:spcAft>
            <a:buNone/>
          </a:pPr>
          <a:r>
            <a:rPr lang="en-US" sz="1800" kern="1200" dirty="0"/>
            <a:t>Participate in any required Operational Meetings or learning workshops, including those led by IGEN through the EV Network. </a:t>
          </a:r>
        </a:p>
      </dsp:txBody>
      <dsp:txXfrm>
        <a:off x="2079915" y="2257545"/>
        <a:ext cx="3222855" cy="1933713"/>
      </dsp:txXfrm>
    </dsp:sp>
    <dsp:sp modelId="{29B9F29A-3B2F-4B56-9AA9-28AA4342CE7D}">
      <dsp:nvSpPr>
        <dsp:cNvPr id="0" name=""/>
        <dsp:cNvSpPr/>
      </dsp:nvSpPr>
      <dsp:spPr>
        <a:xfrm>
          <a:off x="5625057" y="2257545"/>
          <a:ext cx="3222855" cy="1933713"/>
        </a:xfrm>
        <a:prstGeom prst="rect">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Provide</a:t>
          </a:r>
        </a:p>
        <a:p>
          <a:pPr marL="171450" lvl="1" indent="-171450" algn="l" defTabSz="800100">
            <a:lnSpc>
              <a:spcPct val="90000"/>
            </a:lnSpc>
            <a:spcBef>
              <a:spcPct val="0"/>
            </a:spcBef>
            <a:spcAft>
              <a:spcPct val="15000"/>
            </a:spcAft>
            <a:buNone/>
          </a:pPr>
          <a:r>
            <a:rPr lang="en-US" sz="1800" kern="1200" dirty="0"/>
            <a:t>Provide to the ICCB copies of any curriculum, documents, toolkits, modules, etc., that are developed because of these grant funds.</a:t>
          </a:r>
        </a:p>
      </dsp:txBody>
      <dsp:txXfrm>
        <a:off x="5625057" y="2257545"/>
        <a:ext cx="3222855" cy="1933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94CF1-2ECB-4311-9A21-77AFB9EA843D}">
      <dsp:nvSpPr>
        <dsp:cNvPr id="0" name=""/>
        <dsp:cNvSpPr/>
      </dsp:nvSpPr>
      <dsp:spPr>
        <a:xfrm>
          <a:off x="993677" y="1163"/>
          <a:ext cx="4679478" cy="142724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Letters of Commitment/Support must be included for all external partners for </a:t>
          </a:r>
          <a:r>
            <a:rPr lang="en-US" sz="2400" u="sng" kern="1200"/>
            <a:t>Objective B: Development and Expansion</a:t>
          </a:r>
          <a:r>
            <a:rPr lang="en-US" sz="2400" kern="1200"/>
            <a:t>.</a:t>
          </a:r>
        </a:p>
      </dsp:txBody>
      <dsp:txXfrm>
        <a:off x="993677" y="1163"/>
        <a:ext cx="4679478" cy="1427241"/>
      </dsp:txXfrm>
    </dsp:sp>
    <dsp:sp modelId="{41EF0674-78B3-49A0-B6C5-EFFF24000731}">
      <dsp:nvSpPr>
        <dsp:cNvPr id="0" name=""/>
        <dsp:cNvSpPr/>
      </dsp:nvSpPr>
      <dsp:spPr>
        <a:xfrm>
          <a:off x="993677" y="2013339"/>
          <a:ext cx="4679478" cy="142724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i="1" kern="1200"/>
            <a:t>MOUs and Charters specific to this project, with signatures will suffice</a:t>
          </a:r>
          <a:r>
            <a:rPr lang="en-US" sz="2400" kern="1200"/>
            <a:t>.</a:t>
          </a:r>
        </a:p>
      </dsp:txBody>
      <dsp:txXfrm>
        <a:off x="993677" y="2013339"/>
        <a:ext cx="4679478" cy="1427241"/>
      </dsp:txXfrm>
    </dsp:sp>
    <dsp:sp modelId="{38CEB03B-8792-4B8B-85D8-66EAB168010B}">
      <dsp:nvSpPr>
        <dsp:cNvPr id="0" name=""/>
        <dsp:cNvSpPr/>
      </dsp:nvSpPr>
      <dsp:spPr>
        <a:xfrm>
          <a:off x="993677" y="4025515"/>
          <a:ext cx="4679478" cy="142724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Not needed for </a:t>
          </a:r>
          <a:r>
            <a:rPr lang="en-US" sz="2400" u="sng" kern="1200"/>
            <a:t>Objective A: Capacity-Building</a:t>
          </a:r>
          <a:r>
            <a:rPr lang="en-US" sz="2400" kern="1200"/>
            <a:t> Submissions</a:t>
          </a:r>
        </a:p>
      </dsp:txBody>
      <dsp:txXfrm>
        <a:off x="993677" y="4025515"/>
        <a:ext cx="4679478" cy="14272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95D5F-3C01-448A-A9FD-D47E40C1441E}">
      <dsp:nvSpPr>
        <dsp:cNvPr id="0" name=""/>
        <dsp:cNvSpPr/>
      </dsp:nvSpPr>
      <dsp:spPr>
        <a:xfrm>
          <a:off x="0" y="308303"/>
          <a:ext cx="5111971" cy="3194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June-July: Grant Negotiations</a:t>
          </a:r>
        </a:p>
      </dsp:txBody>
      <dsp:txXfrm>
        <a:off x="15592" y="323895"/>
        <a:ext cx="5080787" cy="288226"/>
      </dsp:txXfrm>
    </dsp:sp>
    <dsp:sp modelId="{C03A4FDF-EC10-456A-86C3-665FD60DCBEE}">
      <dsp:nvSpPr>
        <dsp:cNvPr id="0" name=""/>
        <dsp:cNvSpPr/>
      </dsp:nvSpPr>
      <dsp:spPr>
        <a:xfrm>
          <a:off x="0" y="665153"/>
          <a:ext cx="5111971" cy="31941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July 1, 2024: Grant Start Date; Funds can begin to be expended</a:t>
          </a:r>
        </a:p>
      </dsp:txBody>
      <dsp:txXfrm>
        <a:off x="15592" y="680745"/>
        <a:ext cx="5080787" cy="288226"/>
      </dsp:txXfrm>
    </dsp:sp>
    <dsp:sp modelId="{77636845-C54D-49F6-84CB-9A064AD6EFC8}">
      <dsp:nvSpPr>
        <dsp:cNvPr id="0" name=""/>
        <dsp:cNvSpPr/>
      </dsp:nvSpPr>
      <dsp:spPr>
        <a:xfrm>
          <a:off x="0" y="1022003"/>
          <a:ext cx="5111971" cy="31941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October 30, 2024: Quarter 1 Report Due to iccb.cte@illinois.gov</a:t>
          </a:r>
        </a:p>
      </dsp:txBody>
      <dsp:txXfrm>
        <a:off x="15592" y="1037595"/>
        <a:ext cx="5080787" cy="288226"/>
      </dsp:txXfrm>
    </dsp:sp>
    <dsp:sp modelId="{E7F67767-4902-4E02-AC89-B74EE0BCB360}">
      <dsp:nvSpPr>
        <dsp:cNvPr id="0" name=""/>
        <dsp:cNvSpPr/>
      </dsp:nvSpPr>
      <dsp:spPr>
        <a:xfrm>
          <a:off x="0" y="1378853"/>
          <a:ext cx="5111971" cy="3194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January 30, 2025: Quarter 2 Report Due</a:t>
          </a:r>
        </a:p>
      </dsp:txBody>
      <dsp:txXfrm>
        <a:off x="15592" y="1394445"/>
        <a:ext cx="5080787" cy="288226"/>
      </dsp:txXfrm>
    </dsp:sp>
    <dsp:sp modelId="{86176F7C-DD0F-4E78-89B7-5614C366108B}">
      <dsp:nvSpPr>
        <dsp:cNvPr id="0" name=""/>
        <dsp:cNvSpPr/>
      </dsp:nvSpPr>
      <dsp:spPr>
        <a:xfrm>
          <a:off x="0" y="1735703"/>
          <a:ext cx="5111971" cy="31941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April 30, 2025: Quarter 3 Report Due</a:t>
          </a:r>
        </a:p>
      </dsp:txBody>
      <dsp:txXfrm>
        <a:off x="15592" y="1751295"/>
        <a:ext cx="5080787" cy="288226"/>
      </dsp:txXfrm>
    </dsp:sp>
    <dsp:sp modelId="{B407F412-E9DF-4220-B2B1-45F67E761E73}">
      <dsp:nvSpPr>
        <dsp:cNvPr id="0" name=""/>
        <dsp:cNvSpPr/>
      </dsp:nvSpPr>
      <dsp:spPr>
        <a:xfrm>
          <a:off x="0" y="2092553"/>
          <a:ext cx="5111971" cy="3194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May 30, 2025: Budget Modifications/Extension Requests due for Obj. A</a:t>
          </a:r>
        </a:p>
      </dsp:txBody>
      <dsp:txXfrm>
        <a:off x="15592" y="2108145"/>
        <a:ext cx="5080787" cy="288226"/>
      </dsp:txXfrm>
    </dsp:sp>
    <dsp:sp modelId="{F320FB7C-2190-4913-92C1-116F9BC3B82D}">
      <dsp:nvSpPr>
        <dsp:cNvPr id="0" name=""/>
        <dsp:cNvSpPr/>
      </dsp:nvSpPr>
      <dsp:spPr>
        <a:xfrm>
          <a:off x="0" y="2449403"/>
          <a:ext cx="5111971" cy="31941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June 30, 2025: Capacity-Building Grant End Date</a:t>
          </a:r>
        </a:p>
      </dsp:txBody>
      <dsp:txXfrm>
        <a:off x="15592" y="2464995"/>
        <a:ext cx="5080787" cy="288226"/>
      </dsp:txXfrm>
    </dsp:sp>
    <dsp:sp modelId="{712A450C-A926-484D-AF2B-C9C3A34FEEE4}">
      <dsp:nvSpPr>
        <dsp:cNvPr id="0" name=""/>
        <dsp:cNvSpPr/>
      </dsp:nvSpPr>
      <dsp:spPr>
        <a:xfrm>
          <a:off x="0" y="2806254"/>
          <a:ext cx="5111971" cy="31941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July 30, 2025: Quarter 4 Report Due</a:t>
          </a:r>
        </a:p>
      </dsp:txBody>
      <dsp:txXfrm>
        <a:off x="15592" y="2821846"/>
        <a:ext cx="5080787" cy="288226"/>
      </dsp:txXfrm>
    </dsp:sp>
    <dsp:sp modelId="{B72AF509-B955-4495-ABB6-E045950724A6}">
      <dsp:nvSpPr>
        <dsp:cNvPr id="0" name=""/>
        <dsp:cNvSpPr/>
      </dsp:nvSpPr>
      <dsp:spPr>
        <a:xfrm>
          <a:off x="0" y="3163104"/>
          <a:ext cx="5111971" cy="31941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October 30, 2025: Quarter 5 Report Due (For B Grants Only)</a:t>
          </a:r>
        </a:p>
      </dsp:txBody>
      <dsp:txXfrm>
        <a:off x="15592" y="3178696"/>
        <a:ext cx="5080787" cy="288226"/>
      </dsp:txXfrm>
    </dsp:sp>
    <dsp:sp modelId="{C1F1AEF2-22F4-4EA3-9D23-633E2C5E1BF1}">
      <dsp:nvSpPr>
        <dsp:cNvPr id="0" name=""/>
        <dsp:cNvSpPr/>
      </dsp:nvSpPr>
      <dsp:spPr>
        <a:xfrm>
          <a:off x="0" y="3519954"/>
          <a:ext cx="5111971" cy="31941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November 30, 2025: Budget Modifications due for Obj. B</a:t>
          </a:r>
        </a:p>
      </dsp:txBody>
      <dsp:txXfrm>
        <a:off x="15592" y="3535546"/>
        <a:ext cx="5080787" cy="288226"/>
      </dsp:txXfrm>
    </dsp:sp>
    <dsp:sp modelId="{A867AC01-CD01-475D-8ECC-549A29126809}">
      <dsp:nvSpPr>
        <dsp:cNvPr id="0" name=""/>
        <dsp:cNvSpPr/>
      </dsp:nvSpPr>
      <dsp:spPr>
        <a:xfrm>
          <a:off x="0" y="3876804"/>
          <a:ext cx="5111971" cy="31941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December 31, 2025: Development/Expansion Grants End Date</a:t>
          </a:r>
        </a:p>
      </dsp:txBody>
      <dsp:txXfrm>
        <a:off x="15592" y="3892396"/>
        <a:ext cx="5080787" cy="288226"/>
      </dsp:txXfrm>
    </dsp:sp>
    <dsp:sp modelId="{92301D6B-9C1B-4A66-A51B-391951E2D1F4}">
      <dsp:nvSpPr>
        <dsp:cNvPr id="0" name=""/>
        <dsp:cNvSpPr/>
      </dsp:nvSpPr>
      <dsp:spPr>
        <a:xfrm>
          <a:off x="0" y="4233654"/>
          <a:ext cx="5111971" cy="31941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January 30, 2025:  Quarter 6 Report Due (For B Grants Only)</a:t>
          </a:r>
        </a:p>
      </dsp:txBody>
      <dsp:txXfrm>
        <a:off x="15592" y="4249246"/>
        <a:ext cx="5080787" cy="2882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3B4B1-5DA5-4D6C-B6D0-BA4EE2EC59AA}"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C2EE0-00B2-4CFA-BF85-514341527A1F}" type="slidenum">
              <a:rPr lang="en-US" smtClean="0"/>
              <a:t>‹#›</a:t>
            </a:fld>
            <a:endParaRPr lang="en-US"/>
          </a:p>
        </p:txBody>
      </p:sp>
    </p:spTree>
    <p:extLst>
      <p:ext uri="{BB962C8B-B14F-4D97-AF65-F5344CB8AC3E}">
        <p14:creationId xmlns:p14="http://schemas.microsoft.com/office/powerpoint/2010/main" val="4241820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EC2EE0-00B2-4CFA-BF85-514341527A1F}" type="slidenum">
              <a:rPr lang="en-US" smtClean="0"/>
              <a:t>1</a:t>
            </a:fld>
            <a:endParaRPr lang="en-US"/>
          </a:p>
        </p:txBody>
      </p:sp>
    </p:spTree>
    <p:extLst>
      <p:ext uri="{BB962C8B-B14F-4D97-AF65-F5344CB8AC3E}">
        <p14:creationId xmlns:p14="http://schemas.microsoft.com/office/powerpoint/2010/main" val="147207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robust portion of your application where you should spend the most time. </a:t>
            </a:r>
          </a:p>
        </p:txBody>
      </p:sp>
      <p:sp>
        <p:nvSpPr>
          <p:cNvPr id="4" name="Slide Number Placeholder 3"/>
          <p:cNvSpPr>
            <a:spLocks noGrp="1"/>
          </p:cNvSpPr>
          <p:nvPr>
            <p:ph type="sldNum" sz="quarter" idx="5"/>
          </p:nvPr>
        </p:nvSpPr>
        <p:spPr/>
        <p:txBody>
          <a:bodyPr/>
          <a:lstStyle/>
          <a:p>
            <a:fld id="{19EC2EE0-00B2-4CFA-BF85-514341527A1F}" type="slidenum">
              <a:rPr lang="en-US" smtClean="0"/>
              <a:t>38</a:t>
            </a:fld>
            <a:endParaRPr lang="en-US"/>
          </a:p>
        </p:txBody>
      </p:sp>
    </p:spTree>
    <p:extLst>
      <p:ext uri="{BB962C8B-B14F-4D97-AF65-F5344CB8AC3E}">
        <p14:creationId xmlns:p14="http://schemas.microsoft.com/office/powerpoint/2010/main" val="825256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EC2EE0-00B2-4CFA-BF85-514341527A1F}" type="slidenum">
              <a:rPr lang="en-US" smtClean="0"/>
              <a:t>2</a:t>
            </a:fld>
            <a:endParaRPr lang="en-US"/>
          </a:p>
        </p:txBody>
      </p:sp>
    </p:spTree>
    <p:extLst>
      <p:ext uri="{BB962C8B-B14F-4D97-AF65-F5344CB8AC3E}">
        <p14:creationId xmlns:p14="http://schemas.microsoft.com/office/powerpoint/2010/main" val="4237984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distributed but there are gaps on the western side of the state.</a:t>
            </a:r>
          </a:p>
          <a:p>
            <a:endParaRPr lang="en-US" dirty="0"/>
          </a:p>
        </p:txBody>
      </p:sp>
      <p:sp>
        <p:nvSpPr>
          <p:cNvPr id="4" name="Slide Number Placeholder 3"/>
          <p:cNvSpPr>
            <a:spLocks noGrp="1"/>
          </p:cNvSpPr>
          <p:nvPr>
            <p:ph type="sldNum" sz="quarter" idx="5"/>
          </p:nvPr>
        </p:nvSpPr>
        <p:spPr/>
        <p:txBody>
          <a:bodyPr/>
          <a:lstStyle/>
          <a:p>
            <a:fld id="{19EC2EE0-00B2-4CFA-BF85-514341527A1F}" type="slidenum">
              <a:rPr lang="en-US" smtClean="0"/>
              <a:t>4</a:t>
            </a:fld>
            <a:endParaRPr lang="en-US"/>
          </a:p>
        </p:txBody>
      </p:sp>
    </p:spTree>
    <p:extLst>
      <p:ext uri="{BB962C8B-B14F-4D97-AF65-F5344CB8AC3E}">
        <p14:creationId xmlns:p14="http://schemas.microsoft.com/office/powerpoint/2010/main" val="310112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https://www.iccb.org/grant-opportunities/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 to 3 Obj. A, Up to 8 Obj. B.</a:t>
            </a:r>
          </a:p>
          <a:p>
            <a:endParaRPr lang="en-US" dirty="0"/>
          </a:p>
        </p:txBody>
      </p:sp>
      <p:sp>
        <p:nvSpPr>
          <p:cNvPr id="4" name="Slide Number Placeholder 3"/>
          <p:cNvSpPr>
            <a:spLocks noGrp="1"/>
          </p:cNvSpPr>
          <p:nvPr>
            <p:ph type="sldNum" sz="quarter" idx="5"/>
          </p:nvPr>
        </p:nvSpPr>
        <p:spPr/>
        <p:txBody>
          <a:bodyPr/>
          <a:lstStyle/>
          <a:p>
            <a:fld id="{19EC2EE0-00B2-4CFA-BF85-514341527A1F}" type="slidenum">
              <a:rPr lang="en-US" smtClean="0"/>
              <a:t>6</a:t>
            </a:fld>
            <a:endParaRPr lang="en-US"/>
          </a:p>
        </p:txBody>
      </p:sp>
    </p:spTree>
    <p:extLst>
      <p:ext uri="{BB962C8B-B14F-4D97-AF65-F5344CB8AC3E}">
        <p14:creationId xmlns:p14="http://schemas.microsoft.com/office/powerpoint/2010/main" val="3541841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look unfamiliar to some. For those of you who apply for IBT grant or have seen the PATH program grant, this process is very similar. </a:t>
            </a:r>
          </a:p>
        </p:txBody>
      </p:sp>
      <p:sp>
        <p:nvSpPr>
          <p:cNvPr id="4" name="Slide Number Placeholder 3"/>
          <p:cNvSpPr>
            <a:spLocks noGrp="1"/>
          </p:cNvSpPr>
          <p:nvPr>
            <p:ph type="sldNum" sz="quarter" idx="5"/>
          </p:nvPr>
        </p:nvSpPr>
        <p:spPr/>
        <p:txBody>
          <a:bodyPr/>
          <a:lstStyle/>
          <a:p>
            <a:fld id="{19EC2EE0-00B2-4CFA-BF85-514341527A1F}" type="slidenum">
              <a:rPr lang="en-US" smtClean="0"/>
              <a:t>24</a:t>
            </a:fld>
            <a:endParaRPr lang="en-US"/>
          </a:p>
        </p:txBody>
      </p:sp>
    </p:spTree>
    <p:extLst>
      <p:ext uri="{BB962C8B-B14F-4D97-AF65-F5344CB8AC3E}">
        <p14:creationId xmlns:p14="http://schemas.microsoft.com/office/powerpoint/2010/main" val="428869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EC2EE0-00B2-4CFA-BF85-514341527A1F}" type="slidenum">
              <a:rPr lang="en-US" smtClean="0"/>
              <a:t>25</a:t>
            </a:fld>
            <a:endParaRPr lang="en-US"/>
          </a:p>
        </p:txBody>
      </p:sp>
    </p:spTree>
    <p:extLst>
      <p:ext uri="{BB962C8B-B14F-4D97-AF65-F5344CB8AC3E}">
        <p14:creationId xmlns:p14="http://schemas.microsoft.com/office/powerpoint/2010/main" val="3768568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EC2EE0-00B2-4CFA-BF85-514341527A1F}" type="slidenum">
              <a:rPr lang="en-US" smtClean="0"/>
              <a:t>26</a:t>
            </a:fld>
            <a:endParaRPr lang="en-US"/>
          </a:p>
        </p:txBody>
      </p:sp>
    </p:spTree>
    <p:extLst>
      <p:ext uri="{BB962C8B-B14F-4D97-AF65-F5344CB8AC3E}">
        <p14:creationId xmlns:p14="http://schemas.microsoft.com/office/powerpoint/2010/main" val="1469243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robust portion of your application where you should spend the most time. </a:t>
            </a:r>
          </a:p>
        </p:txBody>
      </p:sp>
      <p:sp>
        <p:nvSpPr>
          <p:cNvPr id="4" name="Slide Number Placeholder 3"/>
          <p:cNvSpPr>
            <a:spLocks noGrp="1"/>
          </p:cNvSpPr>
          <p:nvPr>
            <p:ph type="sldNum" sz="quarter" idx="5"/>
          </p:nvPr>
        </p:nvSpPr>
        <p:spPr/>
        <p:txBody>
          <a:bodyPr/>
          <a:lstStyle/>
          <a:p>
            <a:fld id="{19EC2EE0-00B2-4CFA-BF85-514341527A1F}" type="slidenum">
              <a:rPr lang="en-US" smtClean="0"/>
              <a:t>31</a:t>
            </a:fld>
            <a:endParaRPr lang="en-US"/>
          </a:p>
        </p:txBody>
      </p:sp>
    </p:spTree>
    <p:extLst>
      <p:ext uri="{BB962C8B-B14F-4D97-AF65-F5344CB8AC3E}">
        <p14:creationId xmlns:p14="http://schemas.microsoft.com/office/powerpoint/2010/main" val="2760816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robust portion of your application where you should spend the most time. </a:t>
            </a:r>
          </a:p>
        </p:txBody>
      </p:sp>
      <p:sp>
        <p:nvSpPr>
          <p:cNvPr id="4" name="Slide Number Placeholder 3"/>
          <p:cNvSpPr>
            <a:spLocks noGrp="1"/>
          </p:cNvSpPr>
          <p:nvPr>
            <p:ph type="sldNum" sz="quarter" idx="5"/>
          </p:nvPr>
        </p:nvSpPr>
        <p:spPr/>
        <p:txBody>
          <a:bodyPr/>
          <a:lstStyle/>
          <a:p>
            <a:fld id="{19EC2EE0-00B2-4CFA-BF85-514341527A1F}" type="slidenum">
              <a:rPr lang="en-US" smtClean="0"/>
              <a:t>37</a:t>
            </a:fld>
            <a:endParaRPr lang="en-US"/>
          </a:p>
        </p:txBody>
      </p:sp>
    </p:spTree>
    <p:extLst>
      <p:ext uri="{BB962C8B-B14F-4D97-AF65-F5344CB8AC3E}">
        <p14:creationId xmlns:p14="http://schemas.microsoft.com/office/powerpoint/2010/main" val="405313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1EA4-C88B-F431-D19D-2E42AD4227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2C546-6F1F-C9BB-D693-CEC3E530A7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6C5EBB-8B9B-3A9F-9865-0327CD1EAF7C}"/>
              </a:ext>
            </a:extLst>
          </p:cNvPr>
          <p:cNvSpPr>
            <a:spLocks noGrp="1"/>
          </p:cNvSpPr>
          <p:nvPr>
            <p:ph type="dt" sz="half" idx="10"/>
          </p:nvPr>
        </p:nvSpPr>
        <p:spPr/>
        <p:txBody>
          <a:bodyPr/>
          <a:lstStyle/>
          <a:p>
            <a:fld id="{BE9D35DD-F71E-45BF-AE21-4DBA19DFD0AD}" type="datetimeFigureOut">
              <a:rPr lang="en-US" smtClean="0"/>
              <a:t>5/15/2024</a:t>
            </a:fld>
            <a:endParaRPr lang="en-US"/>
          </a:p>
        </p:txBody>
      </p:sp>
      <p:sp>
        <p:nvSpPr>
          <p:cNvPr id="5" name="Footer Placeholder 4">
            <a:extLst>
              <a:ext uri="{FF2B5EF4-FFF2-40B4-BE49-F238E27FC236}">
                <a16:creationId xmlns:a16="http://schemas.microsoft.com/office/drawing/2014/main" id="{DED3EABC-E284-F701-2559-98BBD55AF2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A0F32-5B9F-CEFC-84F5-F93A4B455A6D}"/>
              </a:ext>
            </a:extLst>
          </p:cNvPr>
          <p:cNvSpPr>
            <a:spLocks noGrp="1"/>
          </p:cNvSpPr>
          <p:nvPr>
            <p:ph type="sldNum" sz="quarter" idx="12"/>
          </p:nvPr>
        </p:nvSpPr>
        <p:spPr/>
        <p:txBody>
          <a:bodyPr/>
          <a:lstStyle/>
          <a:p>
            <a:fld id="{10A13EE8-70F3-415B-9BFB-98E3DAB97374}" type="slidenum">
              <a:rPr lang="en-US" smtClean="0"/>
              <a:t>‹#›</a:t>
            </a:fld>
            <a:endParaRPr lang="en-US"/>
          </a:p>
        </p:txBody>
      </p:sp>
    </p:spTree>
    <p:extLst>
      <p:ext uri="{BB962C8B-B14F-4D97-AF65-F5344CB8AC3E}">
        <p14:creationId xmlns:p14="http://schemas.microsoft.com/office/powerpoint/2010/main" val="3758603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F7CF2-C201-A2AC-CF87-23914A3535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BB415E-5EE5-D470-C2F7-610B1C9BA3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2FB50-FB7B-A25C-9B04-0F62D3A984A0}"/>
              </a:ext>
            </a:extLst>
          </p:cNvPr>
          <p:cNvSpPr>
            <a:spLocks noGrp="1"/>
          </p:cNvSpPr>
          <p:nvPr>
            <p:ph type="dt" sz="half" idx="10"/>
          </p:nvPr>
        </p:nvSpPr>
        <p:spPr/>
        <p:txBody>
          <a:bodyPr/>
          <a:lstStyle/>
          <a:p>
            <a:fld id="{BE9D35DD-F71E-45BF-AE21-4DBA19DFD0AD}" type="datetimeFigureOut">
              <a:rPr lang="en-US" smtClean="0"/>
              <a:t>5/15/2024</a:t>
            </a:fld>
            <a:endParaRPr lang="en-US"/>
          </a:p>
        </p:txBody>
      </p:sp>
      <p:sp>
        <p:nvSpPr>
          <p:cNvPr id="5" name="Footer Placeholder 4">
            <a:extLst>
              <a:ext uri="{FF2B5EF4-FFF2-40B4-BE49-F238E27FC236}">
                <a16:creationId xmlns:a16="http://schemas.microsoft.com/office/drawing/2014/main" id="{F17ADD99-9D84-1E35-857E-2F5E0AAEC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55263-F1D5-4DB7-6A46-C0582BFF0B31}"/>
              </a:ext>
            </a:extLst>
          </p:cNvPr>
          <p:cNvSpPr>
            <a:spLocks noGrp="1"/>
          </p:cNvSpPr>
          <p:nvPr>
            <p:ph type="sldNum" sz="quarter" idx="12"/>
          </p:nvPr>
        </p:nvSpPr>
        <p:spPr/>
        <p:txBody>
          <a:bodyPr/>
          <a:lstStyle/>
          <a:p>
            <a:fld id="{10A13EE8-70F3-415B-9BFB-98E3DAB97374}" type="slidenum">
              <a:rPr lang="en-US" smtClean="0"/>
              <a:t>‹#›</a:t>
            </a:fld>
            <a:endParaRPr lang="en-US"/>
          </a:p>
        </p:txBody>
      </p:sp>
    </p:spTree>
    <p:extLst>
      <p:ext uri="{BB962C8B-B14F-4D97-AF65-F5344CB8AC3E}">
        <p14:creationId xmlns:p14="http://schemas.microsoft.com/office/powerpoint/2010/main" val="99937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B8059D-CBE4-7B23-2540-88F884EC67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42E323-36CD-91A9-6E44-6034A519ED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38EB1-19B8-17C2-E1E2-73F66A1D4B5E}"/>
              </a:ext>
            </a:extLst>
          </p:cNvPr>
          <p:cNvSpPr>
            <a:spLocks noGrp="1"/>
          </p:cNvSpPr>
          <p:nvPr>
            <p:ph type="dt" sz="half" idx="10"/>
          </p:nvPr>
        </p:nvSpPr>
        <p:spPr/>
        <p:txBody>
          <a:bodyPr/>
          <a:lstStyle/>
          <a:p>
            <a:fld id="{BE9D35DD-F71E-45BF-AE21-4DBA19DFD0AD}" type="datetimeFigureOut">
              <a:rPr lang="en-US" smtClean="0"/>
              <a:t>5/15/2024</a:t>
            </a:fld>
            <a:endParaRPr lang="en-US"/>
          </a:p>
        </p:txBody>
      </p:sp>
      <p:sp>
        <p:nvSpPr>
          <p:cNvPr id="5" name="Footer Placeholder 4">
            <a:extLst>
              <a:ext uri="{FF2B5EF4-FFF2-40B4-BE49-F238E27FC236}">
                <a16:creationId xmlns:a16="http://schemas.microsoft.com/office/drawing/2014/main" id="{86C1C48C-7268-E65B-EE99-E49434B6D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A68C9-CEE1-E63E-F495-21B17F5FD75A}"/>
              </a:ext>
            </a:extLst>
          </p:cNvPr>
          <p:cNvSpPr>
            <a:spLocks noGrp="1"/>
          </p:cNvSpPr>
          <p:nvPr>
            <p:ph type="sldNum" sz="quarter" idx="12"/>
          </p:nvPr>
        </p:nvSpPr>
        <p:spPr/>
        <p:txBody>
          <a:bodyPr/>
          <a:lstStyle/>
          <a:p>
            <a:fld id="{10A13EE8-70F3-415B-9BFB-98E3DAB97374}" type="slidenum">
              <a:rPr lang="en-US" smtClean="0"/>
              <a:t>‹#›</a:t>
            </a:fld>
            <a:endParaRPr lang="en-US"/>
          </a:p>
        </p:txBody>
      </p:sp>
    </p:spTree>
    <p:extLst>
      <p:ext uri="{BB962C8B-B14F-4D97-AF65-F5344CB8AC3E}">
        <p14:creationId xmlns:p14="http://schemas.microsoft.com/office/powerpoint/2010/main" val="209237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8D9F-6AAF-70F3-93D1-2C86BB16B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8A83BC-DCA7-BFBA-60B4-5F5022FC39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9836A-0770-9420-9E52-09BE41563F95}"/>
              </a:ext>
            </a:extLst>
          </p:cNvPr>
          <p:cNvSpPr>
            <a:spLocks noGrp="1"/>
          </p:cNvSpPr>
          <p:nvPr>
            <p:ph type="dt" sz="half" idx="10"/>
          </p:nvPr>
        </p:nvSpPr>
        <p:spPr/>
        <p:txBody>
          <a:bodyPr/>
          <a:lstStyle/>
          <a:p>
            <a:fld id="{BE9D35DD-F71E-45BF-AE21-4DBA19DFD0AD}" type="datetimeFigureOut">
              <a:rPr lang="en-US" smtClean="0"/>
              <a:t>5/15/2024</a:t>
            </a:fld>
            <a:endParaRPr lang="en-US"/>
          </a:p>
        </p:txBody>
      </p:sp>
      <p:sp>
        <p:nvSpPr>
          <p:cNvPr id="5" name="Footer Placeholder 4">
            <a:extLst>
              <a:ext uri="{FF2B5EF4-FFF2-40B4-BE49-F238E27FC236}">
                <a16:creationId xmlns:a16="http://schemas.microsoft.com/office/drawing/2014/main" id="{39CBFD85-F5A3-0DD6-401F-BFE186372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011DA-0A26-A569-B65C-DE8CB107B8E6}"/>
              </a:ext>
            </a:extLst>
          </p:cNvPr>
          <p:cNvSpPr>
            <a:spLocks noGrp="1"/>
          </p:cNvSpPr>
          <p:nvPr>
            <p:ph type="sldNum" sz="quarter" idx="12"/>
          </p:nvPr>
        </p:nvSpPr>
        <p:spPr/>
        <p:txBody>
          <a:bodyPr/>
          <a:lstStyle/>
          <a:p>
            <a:fld id="{10A13EE8-70F3-415B-9BFB-98E3DAB97374}" type="slidenum">
              <a:rPr lang="en-US" smtClean="0"/>
              <a:t>‹#›</a:t>
            </a:fld>
            <a:endParaRPr lang="en-US"/>
          </a:p>
        </p:txBody>
      </p:sp>
    </p:spTree>
    <p:extLst>
      <p:ext uri="{BB962C8B-B14F-4D97-AF65-F5344CB8AC3E}">
        <p14:creationId xmlns:p14="http://schemas.microsoft.com/office/powerpoint/2010/main" val="393396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A5FEF-665F-880C-49EA-A5870CA43E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ADB6D7-8A49-4611-2792-C25C7DB9B2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F08CD8-C8C7-A5F5-BDDE-97BD68BCD0A5}"/>
              </a:ext>
            </a:extLst>
          </p:cNvPr>
          <p:cNvSpPr>
            <a:spLocks noGrp="1"/>
          </p:cNvSpPr>
          <p:nvPr>
            <p:ph type="dt" sz="half" idx="10"/>
          </p:nvPr>
        </p:nvSpPr>
        <p:spPr/>
        <p:txBody>
          <a:bodyPr/>
          <a:lstStyle/>
          <a:p>
            <a:fld id="{BE9D35DD-F71E-45BF-AE21-4DBA19DFD0AD}" type="datetimeFigureOut">
              <a:rPr lang="en-US" smtClean="0"/>
              <a:t>5/15/2024</a:t>
            </a:fld>
            <a:endParaRPr lang="en-US"/>
          </a:p>
        </p:txBody>
      </p:sp>
      <p:sp>
        <p:nvSpPr>
          <p:cNvPr id="5" name="Footer Placeholder 4">
            <a:extLst>
              <a:ext uri="{FF2B5EF4-FFF2-40B4-BE49-F238E27FC236}">
                <a16:creationId xmlns:a16="http://schemas.microsoft.com/office/drawing/2014/main" id="{7DF70AD3-61D8-BD65-6690-FCC71841F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BC954-241E-0642-1D7B-625FD038D88A}"/>
              </a:ext>
            </a:extLst>
          </p:cNvPr>
          <p:cNvSpPr>
            <a:spLocks noGrp="1"/>
          </p:cNvSpPr>
          <p:nvPr>
            <p:ph type="sldNum" sz="quarter" idx="12"/>
          </p:nvPr>
        </p:nvSpPr>
        <p:spPr/>
        <p:txBody>
          <a:bodyPr/>
          <a:lstStyle/>
          <a:p>
            <a:fld id="{10A13EE8-70F3-415B-9BFB-98E3DAB97374}" type="slidenum">
              <a:rPr lang="en-US" smtClean="0"/>
              <a:t>‹#›</a:t>
            </a:fld>
            <a:endParaRPr lang="en-US"/>
          </a:p>
        </p:txBody>
      </p:sp>
    </p:spTree>
    <p:extLst>
      <p:ext uri="{BB962C8B-B14F-4D97-AF65-F5344CB8AC3E}">
        <p14:creationId xmlns:p14="http://schemas.microsoft.com/office/powerpoint/2010/main" val="1812081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A28B-6956-CDB7-8F00-A89965D9E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2079A4-F262-EB0B-B13C-8356EB3000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1AD42D-18C8-335D-02FD-BF00979395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B90D97-B998-77C7-5AF9-BE61C3E96BEA}"/>
              </a:ext>
            </a:extLst>
          </p:cNvPr>
          <p:cNvSpPr>
            <a:spLocks noGrp="1"/>
          </p:cNvSpPr>
          <p:nvPr>
            <p:ph type="dt" sz="half" idx="10"/>
          </p:nvPr>
        </p:nvSpPr>
        <p:spPr/>
        <p:txBody>
          <a:bodyPr/>
          <a:lstStyle/>
          <a:p>
            <a:fld id="{BE9D35DD-F71E-45BF-AE21-4DBA19DFD0AD}" type="datetimeFigureOut">
              <a:rPr lang="en-US" smtClean="0"/>
              <a:t>5/15/2024</a:t>
            </a:fld>
            <a:endParaRPr lang="en-US"/>
          </a:p>
        </p:txBody>
      </p:sp>
      <p:sp>
        <p:nvSpPr>
          <p:cNvPr id="6" name="Footer Placeholder 5">
            <a:extLst>
              <a:ext uri="{FF2B5EF4-FFF2-40B4-BE49-F238E27FC236}">
                <a16:creationId xmlns:a16="http://schemas.microsoft.com/office/drawing/2014/main" id="{D907D6FE-A1AD-1669-BAF9-0FC77F79A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44405B-D6D4-6772-5620-A90902869DEB}"/>
              </a:ext>
            </a:extLst>
          </p:cNvPr>
          <p:cNvSpPr>
            <a:spLocks noGrp="1"/>
          </p:cNvSpPr>
          <p:nvPr>
            <p:ph type="sldNum" sz="quarter" idx="12"/>
          </p:nvPr>
        </p:nvSpPr>
        <p:spPr/>
        <p:txBody>
          <a:bodyPr/>
          <a:lstStyle/>
          <a:p>
            <a:fld id="{10A13EE8-70F3-415B-9BFB-98E3DAB97374}" type="slidenum">
              <a:rPr lang="en-US" smtClean="0"/>
              <a:t>‹#›</a:t>
            </a:fld>
            <a:endParaRPr lang="en-US"/>
          </a:p>
        </p:txBody>
      </p:sp>
    </p:spTree>
    <p:extLst>
      <p:ext uri="{BB962C8B-B14F-4D97-AF65-F5344CB8AC3E}">
        <p14:creationId xmlns:p14="http://schemas.microsoft.com/office/powerpoint/2010/main" val="136592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26819-4DCE-B50C-52B0-E3CAE1085A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EAB3E6-EFE7-EEFF-0863-94587D6F88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E76229-9820-54E7-C919-167C9C9624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EADD06-6E0E-A519-1E82-05D772D169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70A4AE-63A1-BCD2-F54E-B6DCB3DEB6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52E789-0113-21E7-AE55-DAE362E31B85}"/>
              </a:ext>
            </a:extLst>
          </p:cNvPr>
          <p:cNvSpPr>
            <a:spLocks noGrp="1"/>
          </p:cNvSpPr>
          <p:nvPr>
            <p:ph type="dt" sz="half" idx="10"/>
          </p:nvPr>
        </p:nvSpPr>
        <p:spPr/>
        <p:txBody>
          <a:bodyPr/>
          <a:lstStyle/>
          <a:p>
            <a:fld id="{BE9D35DD-F71E-45BF-AE21-4DBA19DFD0AD}" type="datetimeFigureOut">
              <a:rPr lang="en-US" smtClean="0"/>
              <a:t>5/15/2024</a:t>
            </a:fld>
            <a:endParaRPr lang="en-US"/>
          </a:p>
        </p:txBody>
      </p:sp>
      <p:sp>
        <p:nvSpPr>
          <p:cNvPr id="8" name="Footer Placeholder 7">
            <a:extLst>
              <a:ext uri="{FF2B5EF4-FFF2-40B4-BE49-F238E27FC236}">
                <a16:creationId xmlns:a16="http://schemas.microsoft.com/office/drawing/2014/main" id="{E8E10F90-1F13-605A-F36C-89E0D4C9AE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9B2D0D-0A74-A1BD-1BB6-13817288218D}"/>
              </a:ext>
            </a:extLst>
          </p:cNvPr>
          <p:cNvSpPr>
            <a:spLocks noGrp="1"/>
          </p:cNvSpPr>
          <p:nvPr>
            <p:ph type="sldNum" sz="quarter" idx="12"/>
          </p:nvPr>
        </p:nvSpPr>
        <p:spPr/>
        <p:txBody>
          <a:bodyPr/>
          <a:lstStyle/>
          <a:p>
            <a:fld id="{10A13EE8-70F3-415B-9BFB-98E3DAB97374}" type="slidenum">
              <a:rPr lang="en-US" smtClean="0"/>
              <a:t>‹#›</a:t>
            </a:fld>
            <a:endParaRPr lang="en-US"/>
          </a:p>
        </p:txBody>
      </p:sp>
    </p:spTree>
    <p:extLst>
      <p:ext uri="{BB962C8B-B14F-4D97-AF65-F5344CB8AC3E}">
        <p14:creationId xmlns:p14="http://schemas.microsoft.com/office/powerpoint/2010/main" val="264494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63E6-7A18-56DA-F1A1-C570A6277D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0F4973-9069-0F29-9572-4CD559694187}"/>
              </a:ext>
            </a:extLst>
          </p:cNvPr>
          <p:cNvSpPr>
            <a:spLocks noGrp="1"/>
          </p:cNvSpPr>
          <p:nvPr>
            <p:ph type="dt" sz="half" idx="10"/>
          </p:nvPr>
        </p:nvSpPr>
        <p:spPr/>
        <p:txBody>
          <a:bodyPr/>
          <a:lstStyle/>
          <a:p>
            <a:fld id="{BE9D35DD-F71E-45BF-AE21-4DBA19DFD0AD}" type="datetimeFigureOut">
              <a:rPr lang="en-US" smtClean="0"/>
              <a:t>5/15/2024</a:t>
            </a:fld>
            <a:endParaRPr lang="en-US"/>
          </a:p>
        </p:txBody>
      </p:sp>
      <p:sp>
        <p:nvSpPr>
          <p:cNvPr id="4" name="Footer Placeholder 3">
            <a:extLst>
              <a:ext uri="{FF2B5EF4-FFF2-40B4-BE49-F238E27FC236}">
                <a16:creationId xmlns:a16="http://schemas.microsoft.com/office/drawing/2014/main" id="{E5AB5148-B451-E3AF-8B55-3BC0C9DAEC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49DFC3-AFD4-0C7A-E398-F4906D21E964}"/>
              </a:ext>
            </a:extLst>
          </p:cNvPr>
          <p:cNvSpPr>
            <a:spLocks noGrp="1"/>
          </p:cNvSpPr>
          <p:nvPr>
            <p:ph type="sldNum" sz="quarter" idx="12"/>
          </p:nvPr>
        </p:nvSpPr>
        <p:spPr/>
        <p:txBody>
          <a:bodyPr/>
          <a:lstStyle/>
          <a:p>
            <a:fld id="{10A13EE8-70F3-415B-9BFB-98E3DAB97374}" type="slidenum">
              <a:rPr lang="en-US" smtClean="0"/>
              <a:t>‹#›</a:t>
            </a:fld>
            <a:endParaRPr lang="en-US"/>
          </a:p>
        </p:txBody>
      </p:sp>
    </p:spTree>
    <p:extLst>
      <p:ext uri="{BB962C8B-B14F-4D97-AF65-F5344CB8AC3E}">
        <p14:creationId xmlns:p14="http://schemas.microsoft.com/office/powerpoint/2010/main" val="379631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1EE74-84F0-B373-E9B4-C2C11E9FA6FE}"/>
              </a:ext>
            </a:extLst>
          </p:cNvPr>
          <p:cNvSpPr>
            <a:spLocks noGrp="1"/>
          </p:cNvSpPr>
          <p:nvPr>
            <p:ph type="dt" sz="half" idx="10"/>
          </p:nvPr>
        </p:nvSpPr>
        <p:spPr/>
        <p:txBody>
          <a:bodyPr/>
          <a:lstStyle/>
          <a:p>
            <a:fld id="{BE9D35DD-F71E-45BF-AE21-4DBA19DFD0AD}" type="datetimeFigureOut">
              <a:rPr lang="en-US" smtClean="0"/>
              <a:t>5/15/2024</a:t>
            </a:fld>
            <a:endParaRPr lang="en-US"/>
          </a:p>
        </p:txBody>
      </p:sp>
      <p:sp>
        <p:nvSpPr>
          <p:cNvPr id="3" name="Footer Placeholder 2">
            <a:extLst>
              <a:ext uri="{FF2B5EF4-FFF2-40B4-BE49-F238E27FC236}">
                <a16:creationId xmlns:a16="http://schemas.microsoft.com/office/drawing/2014/main" id="{F34B07AD-2174-9174-7296-46279B3B42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9B579D-5263-262D-4D07-C6AC1CC4A74E}"/>
              </a:ext>
            </a:extLst>
          </p:cNvPr>
          <p:cNvSpPr>
            <a:spLocks noGrp="1"/>
          </p:cNvSpPr>
          <p:nvPr>
            <p:ph type="sldNum" sz="quarter" idx="12"/>
          </p:nvPr>
        </p:nvSpPr>
        <p:spPr/>
        <p:txBody>
          <a:bodyPr/>
          <a:lstStyle/>
          <a:p>
            <a:fld id="{10A13EE8-70F3-415B-9BFB-98E3DAB97374}" type="slidenum">
              <a:rPr lang="en-US" smtClean="0"/>
              <a:t>‹#›</a:t>
            </a:fld>
            <a:endParaRPr lang="en-US"/>
          </a:p>
        </p:txBody>
      </p:sp>
    </p:spTree>
    <p:extLst>
      <p:ext uri="{BB962C8B-B14F-4D97-AF65-F5344CB8AC3E}">
        <p14:creationId xmlns:p14="http://schemas.microsoft.com/office/powerpoint/2010/main" val="3991041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C8EB2-A2F7-7E3A-E9D6-D9473822D5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C3E479-600A-469A-AAE2-88CC3ECE45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4A8661-4F46-82C3-C0FC-6793396D8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6D2EBB-80A6-5E5C-44E8-1B7B485DB790}"/>
              </a:ext>
            </a:extLst>
          </p:cNvPr>
          <p:cNvSpPr>
            <a:spLocks noGrp="1"/>
          </p:cNvSpPr>
          <p:nvPr>
            <p:ph type="dt" sz="half" idx="10"/>
          </p:nvPr>
        </p:nvSpPr>
        <p:spPr/>
        <p:txBody>
          <a:bodyPr/>
          <a:lstStyle/>
          <a:p>
            <a:fld id="{BE9D35DD-F71E-45BF-AE21-4DBA19DFD0AD}" type="datetimeFigureOut">
              <a:rPr lang="en-US" smtClean="0"/>
              <a:t>5/15/2024</a:t>
            </a:fld>
            <a:endParaRPr lang="en-US"/>
          </a:p>
        </p:txBody>
      </p:sp>
      <p:sp>
        <p:nvSpPr>
          <p:cNvPr id="6" name="Footer Placeholder 5">
            <a:extLst>
              <a:ext uri="{FF2B5EF4-FFF2-40B4-BE49-F238E27FC236}">
                <a16:creationId xmlns:a16="http://schemas.microsoft.com/office/drawing/2014/main" id="{17B89139-6A9B-0972-2B3A-A8896FC35F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D537C0-02C3-6717-E87B-9E65FEE6E3CD}"/>
              </a:ext>
            </a:extLst>
          </p:cNvPr>
          <p:cNvSpPr>
            <a:spLocks noGrp="1"/>
          </p:cNvSpPr>
          <p:nvPr>
            <p:ph type="sldNum" sz="quarter" idx="12"/>
          </p:nvPr>
        </p:nvSpPr>
        <p:spPr/>
        <p:txBody>
          <a:bodyPr/>
          <a:lstStyle/>
          <a:p>
            <a:fld id="{10A13EE8-70F3-415B-9BFB-98E3DAB97374}" type="slidenum">
              <a:rPr lang="en-US" smtClean="0"/>
              <a:t>‹#›</a:t>
            </a:fld>
            <a:endParaRPr lang="en-US"/>
          </a:p>
        </p:txBody>
      </p:sp>
    </p:spTree>
    <p:extLst>
      <p:ext uri="{BB962C8B-B14F-4D97-AF65-F5344CB8AC3E}">
        <p14:creationId xmlns:p14="http://schemas.microsoft.com/office/powerpoint/2010/main" val="291323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A602-19B8-713F-D8B8-9B74C0079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4A0D86-E013-316A-ED20-DB2C3A00E9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CE7F8D-0FC7-188B-4728-9ED62FB15D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15072B-2606-FC19-BBDC-4A3D11AF3A53}"/>
              </a:ext>
            </a:extLst>
          </p:cNvPr>
          <p:cNvSpPr>
            <a:spLocks noGrp="1"/>
          </p:cNvSpPr>
          <p:nvPr>
            <p:ph type="dt" sz="half" idx="10"/>
          </p:nvPr>
        </p:nvSpPr>
        <p:spPr/>
        <p:txBody>
          <a:bodyPr/>
          <a:lstStyle/>
          <a:p>
            <a:fld id="{BE9D35DD-F71E-45BF-AE21-4DBA19DFD0AD}" type="datetimeFigureOut">
              <a:rPr lang="en-US" smtClean="0"/>
              <a:t>5/15/2024</a:t>
            </a:fld>
            <a:endParaRPr lang="en-US"/>
          </a:p>
        </p:txBody>
      </p:sp>
      <p:sp>
        <p:nvSpPr>
          <p:cNvPr id="6" name="Footer Placeholder 5">
            <a:extLst>
              <a:ext uri="{FF2B5EF4-FFF2-40B4-BE49-F238E27FC236}">
                <a16:creationId xmlns:a16="http://schemas.microsoft.com/office/drawing/2014/main" id="{8F933DB5-BC0B-8DE7-AC70-71D85C82B1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1550D5-1730-3113-DF44-CF3024787B37}"/>
              </a:ext>
            </a:extLst>
          </p:cNvPr>
          <p:cNvSpPr>
            <a:spLocks noGrp="1"/>
          </p:cNvSpPr>
          <p:nvPr>
            <p:ph type="sldNum" sz="quarter" idx="12"/>
          </p:nvPr>
        </p:nvSpPr>
        <p:spPr/>
        <p:txBody>
          <a:bodyPr/>
          <a:lstStyle/>
          <a:p>
            <a:fld id="{10A13EE8-70F3-415B-9BFB-98E3DAB97374}" type="slidenum">
              <a:rPr lang="en-US" smtClean="0"/>
              <a:t>‹#›</a:t>
            </a:fld>
            <a:endParaRPr lang="en-US"/>
          </a:p>
        </p:txBody>
      </p:sp>
    </p:spTree>
    <p:extLst>
      <p:ext uri="{BB962C8B-B14F-4D97-AF65-F5344CB8AC3E}">
        <p14:creationId xmlns:p14="http://schemas.microsoft.com/office/powerpoint/2010/main" val="3979142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3CC014-F04F-7D2D-73EF-8945D90A6E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660A2A-9102-1D0F-A65D-8F03BF33C6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C2DAC3-514F-891E-C23D-A8FC7D40B2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9D35DD-F71E-45BF-AE21-4DBA19DFD0AD}" type="datetimeFigureOut">
              <a:rPr lang="en-US" smtClean="0"/>
              <a:t>5/15/2024</a:t>
            </a:fld>
            <a:endParaRPr lang="en-US"/>
          </a:p>
        </p:txBody>
      </p:sp>
      <p:sp>
        <p:nvSpPr>
          <p:cNvPr id="5" name="Footer Placeholder 4">
            <a:extLst>
              <a:ext uri="{FF2B5EF4-FFF2-40B4-BE49-F238E27FC236}">
                <a16:creationId xmlns:a16="http://schemas.microsoft.com/office/drawing/2014/main" id="{A1DCF91F-054F-A7FA-12B0-0B2C02A661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5866E5-7DBE-1228-0375-D17F34C7E4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A13EE8-70F3-415B-9BFB-98E3DAB97374}" type="slidenum">
              <a:rPr lang="en-US" smtClean="0"/>
              <a:t>‹#›</a:t>
            </a:fld>
            <a:endParaRPr lang="en-US"/>
          </a:p>
        </p:txBody>
      </p:sp>
    </p:spTree>
    <p:extLst>
      <p:ext uri="{BB962C8B-B14F-4D97-AF65-F5344CB8AC3E}">
        <p14:creationId xmlns:p14="http://schemas.microsoft.com/office/powerpoint/2010/main" val="31126184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energyequity.illinois.gov/content/dam/soi/en/web/energyequity/documents/2023-03-mar/training-program-inventory_1128.pdf"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Igencc.org" TargetMode="External"/><Relationship Id="rId2" Type="http://schemas.openxmlformats.org/officeDocument/2006/relationships/hyperlink" Target="https://secure-web.cisco.com/1Zt9_aP5kinIYnek2XLI_TN7OKtDIcnzyv6tqw-W5JxwQ2sY4Yjt33-CaoqNeeik89JqK1ekQDZ3obeTATpkvW0mFfaIiYtBt2KOVVyBArjarhYO9C1nvpmJhi3_ACuEERiNsogqcotPDgzBFXe10Cf1gSZcBTTVM00ruTBGNUz2a1GYoMj7LzNokfmmNpgDSH9GBfE_Raqaav11XJSdNvaJf9h1_fy-jcPmiMFiCzy08aqaxw0sqwJ8uLT7gth9Vq84FLKKenCXa2O0JR2gzBJSB_SSuL6loeTsSKL-mf2yX6boVJiQXB19rSoIhmEBMialk9cGZaVOYQbfMQA21XuoyOxqkHSTS7X_UcDEWvmXRVX_uLKf1zd15fMXhZd-kSAJ1xJbQ9JA5yu-eLzDHEmn-ZGy6DxzzCv7UNCxeCbs/https%3A%2F%2Fforms.gle%2F8HFBCm8TXHvDW5Ui9"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dsystemsniu.org/model-programs-of-study-guides/" TargetMode="External"/><Relationship Id="rId2" Type="http://schemas.openxmlformats.org/officeDocument/2006/relationships/hyperlink" Target="https://pathwaysdictionary.org/" TargetMode="Externa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www.illinoisworknet.com/ApprenticeshipIL/Pages/default.aspx" TargetMode="External"/><Relationship Id="rId4" Type="http://schemas.openxmlformats.org/officeDocument/2006/relationships/hyperlink" Target="https://dceo.illinois.gov/climateandequitablejobs/clean-jobs-workforce-network-program.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ccb.org/wp-content/uploads/2023/11/FY2024_Rev_Up_EV_Community_College_Initiative_Grant_FAQ-11.21.23.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iccb.cte@illinois.gov"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mailto:ICCB.cte@illinois.go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2.iccb.org/iccb/grant-opportuniti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ICCB.cte@illinois.gov"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2.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A8C8E6B-754D-FCAA-B857-1508DB2761C0}"/>
              </a:ext>
            </a:extLst>
          </p:cNvPr>
          <p:cNvSpPr/>
          <p:nvPr/>
        </p:nvSpPr>
        <p:spPr>
          <a:xfrm>
            <a:off x="1298936" y="737672"/>
            <a:ext cx="10084217" cy="53822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4" name="Picture 3" descr="A blue outline of a state with text&#10;&#10;Description automatically generated">
            <a:extLst>
              <a:ext uri="{FF2B5EF4-FFF2-40B4-BE49-F238E27FC236}">
                <a16:creationId xmlns:a16="http://schemas.microsoft.com/office/drawing/2014/main" id="{8171C991-AB39-FFA0-B689-1D6BF9F79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5964" y="3428786"/>
            <a:ext cx="4205080" cy="2785182"/>
          </a:xfrm>
          <a:prstGeom prst="rect">
            <a:avLst/>
          </a:prstGeom>
        </p:spPr>
      </p:pic>
      <p:sp>
        <p:nvSpPr>
          <p:cNvPr id="5" name="TextBox 4">
            <a:extLst>
              <a:ext uri="{FF2B5EF4-FFF2-40B4-BE49-F238E27FC236}">
                <a16:creationId xmlns:a16="http://schemas.microsoft.com/office/drawing/2014/main" id="{6610E087-8C75-AC53-FCD2-3DF6C018C3BA}"/>
              </a:ext>
            </a:extLst>
          </p:cNvPr>
          <p:cNvSpPr txBox="1"/>
          <p:nvPr/>
        </p:nvSpPr>
        <p:spPr>
          <a:xfrm>
            <a:off x="7636843" y="2039557"/>
            <a:ext cx="3105750" cy="3004990"/>
          </a:xfrm>
          <a:prstGeom prst="rect">
            <a:avLst/>
          </a:prstGeom>
          <a:noFill/>
        </p:spPr>
        <p:txBody>
          <a:bodyPr wrap="square" rtlCol="0">
            <a:spAutoFit/>
          </a:bodyPr>
          <a:lstStyle/>
          <a:p>
            <a:pPr defTabSz="832104"/>
            <a:r>
              <a:rPr lang="en-US" sz="2366" b="1" kern="1200" dirty="0">
                <a:solidFill>
                  <a:schemeClr val="tx1"/>
                </a:solidFill>
                <a:latin typeface="Congenial SemiBold" panose="020F0502020204030204" pitchFamily="2" charset="0"/>
                <a:ea typeface="+mn-ea"/>
                <a:cs typeface="+mn-cs"/>
              </a:rPr>
              <a:t>Rev Up EV Community College Initiative – Round 2</a:t>
            </a:r>
          </a:p>
          <a:p>
            <a:pPr defTabSz="832104"/>
            <a:r>
              <a:rPr lang="en-US" sz="2002" kern="1200" dirty="0">
                <a:solidFill>
                  <a:schemeClr val="tx1"/>
                </a:solidFill>
                <a:latin typeface="Arial" panose="020B0604020202020204" pitchFamily="34" charset="0"/>
                <a:ea typeface="+mn-ea"/>
                <a:cs typeface="Arial" panose="020B0604020202020204" pitchFamily="34" charset="0"/>
              </a:rPr>
              <a:t>Electric Vehicle Technology Grant</a:t>
            </a:r>
          </a:p>
          <a:p>
            <a:pPr defTabSz="832104"/>
            <a:endParaRPr lang="en-US" sz="2002" kern="1200" dirty="0">
              <a:solidFill>
                <a:schemeClr val="tx1"/>
              </a:solidFill>
              <a:latin typeface="Arial" panose="020B0604020202020204" pitchFamily="34" charset="0"/>
              <a:ea typeface="+mn-ea"/>
              <a:cs typeface="Arial" panose="020B0604020202020204" pitchFamily="34" charset="0"/>
            </a:endParaRPr>
          </a:p>
          <a:p>
            <a:pPr defTabSz="832104"/>
            <a:r>
              <a:rPr lang="en-US" sz="1456" b="1" kern="1200" dirty="0">
                <a:solidFill>
                  <a:schemeClr val="tx1"/>
                </a:solidFill>
                <a:latin typeface="Arial" panose="020B0604020202020204" pitchFamily="34" charset="0"/>
                <a:ea typeface="+mn-ea"/>
                <a:cs typeface="Arial" panose="020B0604020202020204" pitchFamily="34" charset="0"/>
              </a:rPr>
              <a:t>Dana Wynn</a:t>
            </a:r>
            <a:r>
              <a:rPr lang="en-US" sz="1456" kern="1200" dirty="0">
                <a:solidFill>
                  <a:schemeClr val="tx1"/>
                </a:solidFill>
                <a:latin typeface="Arial" panose="020B0604020202020204" pitchFamily="34" charset="0"/>
                <a:ea typeface="+mn-ea"/>
                <a:cs typeface="Arial" panose="020B0604020202020204" pitchFamily="34" charset="0"/>
              </a:rPr>
              <a:t>, Director for Clean Energy Programs</a:t>
            </a:r>
            <a:endParaRPr lang="en-US" sz="1600" b="1" dirty="0">
              <a:latin typeface="Arial" panose="020B0604020202020204" pitchFamily="34" charset="0"/>
              <a:cs typeface="Arial" panose="020B0604020202020204" pitchFamily="34" charset="0"/>
            </a:endParaRPr>
          </a:p>
          <a:p>
            <a:pPr defTabSz="832104"/>
            <a:r>
              <a:rPr lang="en-US" sz="1456" b="1" kern="1200" dirty="0">
                <a:solidFill>
                  <a:schemeClr val="tx1"/>
                </a:solidFill>
                <a:latin typeface="Arial" panose="020B0604020202020204" pitchFamily="34" charset="0"/>
                <a:ea typeface="+mn-ea"/>
                <a:cs typeface="Arial" panose="020B0604020202020204" pitchFamily="34" charset="0"/>
              </a:rPr>
              <a:t>Whitney Thompson</a:t>
            </a:r>
            <a:r>
              <a:rPr lang="en-US" sz="1456" kern="1200" dirty="0">
                <a:solidFill>
                  <a:schemeClr val="tx1"/>
                </a:solidFill>
                <a:latin typeface="Arial" panose="020B0604020202020204" pitchFamily="34" charset="0"/>
                <a:ea typeface="+mn-ea"/>
                <a:cs typeface="Arial" panose="020B0604020202020204" pitchFamily="34" charset="0"/>
              </a:rPr>
              <a:t>, Deputy Director for Workforce Education</a:t>
            </a:r>
          </a:p>
        </p:txBody>
      </p:sp>
      <p:pic>
        <p:nvPicPr>
          <p:cNvPr id="6" name="Picture 5" descr="A green logo with white text">
            <a:extLst>
              <a:ext uri="{FF2B5EF4-FFF2-40B4-BE49-F238E27FC236}">
                <a16:creationId xmlns:a16="http://schemas.microsoft.com/office/drawing/2014/main" id="{28DF00ED-7D43-CA07-80D3-AF547FD0A0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957" y="1345292"/>
            <a:ext cx="5767925" cy="2701852"/>
          </a:xfrm>
          <a:prstGeom prst="rect">
            <a:avLst/>
          </a:prstGeom>
        </p:spPr>
      </p:pic>
    </p:spTree>
    <p:extLst>
      <p:ext uri="{BB962C8B-B14F-4D97-AF65-F5344CB8AC3E}">
        <p14:creationId xmlns:p14="http://schemas.microsoft.com/office/powerpoint/2010/main" val="3064968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A24D24-2D0B-44D0-B521-2ABA6C6E56B0}"/>
              </a:ext>
            </a:extLst>
          </p:cNvPr>
          <p:cNvSpPr>
            <a:spLocks noGrp="1"/>
          </p:cNvSpPr>
          <p:nvPr>
            <p:ph type="title"/>
          </p:nvPr>
        </p:nvSpPr>
        <p:spPr>
          <a:xfrm>
            <a:off x="612007" y="1871850"/>
            <a:ext cx="4033237" cy="2947840"/>
          </a:xfrm>
        </p:spPr>
        <p:txBody>
          <a:bodyPr anchor="b">
            <a:normAutofit/>
          </a:bodyPr>
          <a:lstStyle/>
          <a:p>
            <a:pPr algn="r"/>
            <a:r>
              <a:rPr lang="en-US" sz="4000" b="1" u="sng" dirty="0">
                <a:solidFill>
                  <a:srgbClr val="FFFFFF"/>
                </a:solidFill>
              </a:rPr>
              <a:t>Objective B</a:t>
            </a:r>
            <a:r>
              <a:rPr lang="en-US" sz="4000" b="1" dirty="0">
                <a:solidFill>
                  <a:srgbClr val="FFFFFF"/>
                </a:solidFill>
              </a:rPr>
              <a:t>: Electric Vehicle Technology Development and Expansion</a:t>
            </a:r>
          </a:p>
        </p:txBody>
      </p:sp>
      <p:sp>
        <p:nvSpPr>
          <p:cNvPr id="3" name="Content Placeholder 2">
            <a:extLst>
              <a:ext uri="{FF2B5EF4-FFF2-40B4-BE49-F238E27FC236}">
                <a16:creationId xmlns:a16="http://schemas.microsoft.com/office/drawing/2014/main" id="{F9D577EF-EC46-4990-9C05-660AB5F8A818}"/>
              </a:ext>
            </a:extLst>
          </p:cNvPr>
          <p:cNvSpPr>
            <a:spLocks noGrp="1"/>
          </p:cNvSpPr>
          <p:nvPr>
            <p:ph idx="1"/>
          </p:nvPr>
        </p:nvSpPr>
        <p:spPr>
          <a:xfrm>
            <a:off x="6503158" y="649480"/>
            <a:ext cx="4862447" cy="5546047"/>
          </a:xfrm>
        </p:spPr>
        <p:txBody>
          <a:bodyPr anchor="ctr">
            <a:normAutofit/>
          </a:bodyPr>
          <a:lstStyle/>
          <a:p>
            <a:r>
              <a:rPr lang="en-US" sz="2000" dirty="0"/>
              <a:t>Objective B is focused on developing and/or expanding EV Technology and related programs. </a:t>
            </a:r>
          </a:p>
          <a:p>
            <a:r>
              <a:rPr lang="en-US" sz="2000" dirty="0"/>
              <a:t>The grant prioritizes education and training programs that span across the EV Technology occupational continuum from development and production to maintenance of Electric Vehicles, as well as installation and maintenance of critical infrastructure</a:t>
            </a:r>
          </a:p>
          <a:p>
            <a:r>
              <a:rPr lang="en-US" sz="2000" i="1" dirty="0"/>
              <a:t>Award range: $100,000-$525,000 per college</a:t>
            </a:r>
          </a:p>
          <a:p>
            <a:r>
              <a:rPr lang="en-US" sz="2000" i="1" dirty="0"/>
              <a:t>1.5-year grant (July 1, 2024 – December 31, 2025)</a:t>
            </a:r>
          </a:p>
        </p:txBody>
      </p:sp>
      <p:pic>
        <p:nvPicPr>
          <p:cNvPr id="4" name="Picture 3" descr="A green logo with white text">
            <a:extLst>
              <a:ext uri="{FF2B5EF4-FFF2-40B4-BE49-F238E27FC236}">
                <a16:creationId xmlns:a16="http://schemas.microsoft.com/office/drawing/2014/main" id="{3DE328E1-7762-DE50-BF19-29381F1C1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725" y="72176"/>
            <a:ext cx="3709519" cy="1737639"/>
          </a:xfrm>
          <a:prstGeom prst="rect">
            <a:avLst/>
          </a:prstGeom>
        </p:spPr>
      </p:pic>
    </p:spTree>
    <p:extLst>
      <p:ext uri="{BB962C8B-B14F-4D97-AF65-F5344CB8AC3E}">
        <p14:creationId xmlns:p14="http://schemas.microsoft.com/office/powerpoint/2010/main" val="2120643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B9A02B33-FEF3-DB4F-4F5C-861D646F79EC}"/>
              </a:ext>
            </a:extLst>
          </p:cNvPr>
          <p:cNvSpPr>
            <a:spLocks noGrp="1" noRot="1" noMove="1" noResize="1" noEditPoints="1" noAdjustHandles="1" noChangeArrowheads="1" noChangeShapeType="1"/>
          </p:cNvSpPr>
          <p:nvPr/>
        </p:nvSpPr>
        <p:spPr>
          <a:xfrm>
            <a:off x="555585" y="705101"/>
            <a:ext cx="6218499" cy="620813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Title 1">
            <a:extLst>
              <a:ext uri="{FF2B5EF4-FFF2-40B4-BE49-F238E27FC236}">
                <a16:creationId xmlns:a16="http://schemas.microsoft.com/office/drawing/2014/main" id="{97CB0D65-CC19-2D72-34F6-2227AFF75485}"/>
              </a:ext>
            </a:extLst>
          </p:cNvPr>
          <p:cNvSpPr>
            <a:spLocks noGrp="1"/>
          </p:cNvSpPr>
          <p:nvPr>
            <p:ph type="title"/>
          </p:nvPr>
        </p:nvSpPr>
        <p:spPr>
          <a:xfrm>
            <a:off x="996777" y="104895"/>
            <a:ext cx="3861121" cy="521938"/>
          </a:xfrm>
        </p:spPr>
        <p:txBody>
          <a:bodyPr>
            <a:normAutofit fontScale="90000"/>
          </a:bodyPr>
          <a:lstStyle/>
          <a:p>
            <a:r>
              <a:rPr lang="en-US" dirty="0"/>
              <a:t>Priority Programs</a:t>
            </a:r>
          </a:p>
        </p:txBody>
      </p:sp>
      <p:sp>
        <p:nvSpPr>
          <p:cNvPr id="4" name="Content Placeholder 3">
            <a:extLst>
              <a:ext uri="{FF2B5EF4-FFF2-40B4-BE49-F238E27FC236}">
                <a16:creationId xmlns:a16="http://schemas.microsoft.com/office/drawing/2014/main" id="{854E88FD-E6DB-10E7-9625-9F2A4D383B41}"/>
              </a:ext>
            </a:extLst>
          </p:cNvPr>
          <p:cNvSpPr>
            <a:spLocks noGrp="1"/>
          </p:cNvSpPr>
          <p:nvPr>
            <p:ph sz="half" idx="2"/>
          </p:nvPr>
        </p:nvSpPr>
        <p:spPr>
          <a:xfrm>
            <a:off x="6807060" y="2257323"/>
            <a:ext cx="5181600" cy="4351338"/>
          </a:xfrm>
        </p:spPr>
        <p:txBody>
          <a:bodyPr>
            <a:normAutofit fontScale="85000" lnSpcReduction="20000"/>
          </a:bodyPr>
          <a:lstStyle/>
          <a:p>
            <a:r>
              <a:rPr lang="en-US" sz="2800" kern="0" dirty="0">
                <a:effectLst/>
                <a:ea typeface="Georgia" panose="02040502050405020303" pitchFamily="18" charset="0"/>
              </a:rPr>
              <a:t>Other programs of interest are identified in the </a:t>
            </a:r>
            <a:r>
              <a:rPr lang="en-US" sz="2800" u="sng" kern="0" dirty="0">
                <a:solidFill>
                  <a:srgbClr val="0563C1"/>
                </a:solidFill>
                <a:effectLst/>
                <a:ea typeface="Georgia" panose="02040502050405020303" pitchFamily="18" charset="0"/>
                <a:cs typeface="Georgia" panose="02040502050405020303" pitchFamily="18" charset="0"/>
                <a:hlinkClick r:id="rId2"/>
              </a:rPr>
              <a:t>Illinois Clean Energy Jobs and Training Program Inventory</a:t>
            </a:r>
            <a:r>
              <a:rPr lang="en-US" sz="2800" kern="0" dirty="0">
                <a:effectLst/>
                <a:ea typeface="Georgia" panose="02040502050405020303" pitchFamily="18" charset="0"/>
              </a:rPr>
              <a:t>. </a:t>
            </a:r>
          </a:p>
          <a:p>
            <a:r>
              <a:rPr lang="en-US" kern="0" dirty="0">
                <a:ea typeface="Georgia" panose="02040502050405020303" pitchFamily="18" charset="0"/>
              </a:rPr>
              <a:t>Proposals will be evaluated with a focus on</a:t>
            </a:r>
            <a:r>
              <a:rPr lang="en-US" sz="2800" kern="0" dirty="0">
                <a:effectLst/>
                <a:ea typeface="Georgia" panose="02040502050405020303" pitchFamily="18" charset="0"/>
              </a:rPr>
              <a:t> high demand areas, a sound labor market argument for the college’s focus in those areas, and the ability to effectively accelerate training.</a:t>
            </a:r>
          </a:p>
          <a:p>
            <a:r>
              <a:rPr lang="en-US" sz="2800" kern="0" dirty="0">
                <a:effectLst/>
                <a:ea typeface="Georgia" panose="02040502050405020303" pitchFamily="18" charset="0"/>
              </a:rPr>
              <a:t>It should be noted that the ICCB program approval </a:t>
            </a:r>
            <a:r>
              <a:rPr lang="en-US" sz="2800" kern="0">
                <a:effectLst/>
                <a:ea typeface="Georgia" panose="02040502050405020303" pitchFamily="18" charset="0"/>
              </a:rPr>
              <a:t>process requires </a:t>
            </a:r>
            <a:r>
              <a:rPr lang="en-US" sz="2800" kern="0" dirty="0">
                <a:effectLst/>
                <a:ea typeface="Georgia" panose="02040502050405020303" pitchFamily="18" charset="0"/>
              </a:rPr>
              <a:t>a labor market focused argument for program approval.</a:t>
            </a:r>
            <a:endParaRPr lang="en-US" dirty="0"/>
          </a:p>
        </p:txBody>
      </p:sp>
      <p:grpSp>
        <p:nvGrpSpPr>
          <p:cNvPr id="8" name="Group 7">
            <a:extLst>
              <a:ext uri="{FF2B5EF4-FFF2-40B4-BE49-F238E27FC236}">
                <a16:creationId xmlns:a16="http://schemas.microsoft.com/office/drawing/2014/main" id="{53D124DC-4383-4A33-054A-92B904ACB63B}"/>
              </a:ext>
            </a:extLst>
          </p:cNvPr>
          <p:cNvGrpSpPr/>
          <p:nvPr/>
        </p:nvGrpSpPr>
        <p:grpSpPr>
          <a:xfrm>
            <a:off x="921785" y="1467212"/>
            <a:ext cx="5094364" cy="539200"/>
            <a:chOff x="2754739" y="0"/>
            <a:chExt cx="5039365" cy="478234"/>
          </a:xfrm>
        </p:grpSpPr>
        <p:sp>
          <p:nvSpPr>
            <p:cNvPr id="9" name="Rectangle: Rounded Corners 8">
              <a:extLst>
                <a:ext uri="{FF2B5EF4-FFF2-40B4-BE49-F238E27FC236}">
                  <a16:creationId xmlns:a16="http://schemas.microsoft.com/office/drawing/2014/main" id="{2FF57C37-3CB5-D4FD-B180-AC3F0059BC35}"/>
                </a:ext>
              </a:extLst>
            </p:cNvPr>
            <p:cNvSpPr/>
            <p:nvPr/>
          </p:nvSpPr>
          <p:spPr>
            <a:xfrm rot="10800000" flipV="1">
              <a:off x="2754739" y="0"/>
              <a:ext cx="5011873" cy="4782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4">
              <a:extLst>
                <a:ext uri="{FF2B5EF4-FFF2-40B4-BE49-F238E27FC236}">
                  <a16:creationId xmlns:a16="http://schemas.microsoft.com/office/drawing/2014/main" id="{C1F4B4E6-EC12-4F3B-1D51-866FE2D302F4}"/>
                </a:ext>
              </a:extLst>
            </p:cNvPr>
            <p:cNvSpPr txBox="1">
              <a:spLocks noGrp="1" noRot="1" noMove="1" noResize="1" noEditPoints="1" noAdjustHandles="1" noChangeArrowheads="1" noChangeShapeType="1"/>
            </p:cNvSpPr>
            <p:nvPr/>
          </p:nvSpPr>
          <p:spPr>
            <a:xfrm>
              <a:off x="2828921" y="34504"/>
              <a:ext cx="4965183" cy="431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2000" kern="1200" dirty="0"/>
                <a:t>Electrical Engineering Technology</a:t>
              </a:r>
            </a:p>
          </p:txBody>
        </p:sp>
      </p:grpSp>
      <p:grpSp>
        <p:nvGrpSpPr>
          <p:cNvPr id="11" name="Group 10">
            <a:extLst>
              <a:ext uri="{FF2B5EF4-FFF2-40B4-BE49-F238E27FC236}">
                <a16:creationId xmlns:a16="http://schemas.microsoft.com/office/drawing/2014/main" id="{3EF7A6CA-F273-008F-C946-148029359208}"/>
              </a:ext>
            </a:extLst>
          </p:cNvPr>
          <p:cNvGrpSpPr>
            <a:grpSpLocks noGrp="1" noUngrp="1" noRot="1" noMove="1" noResize="1"/>
          </p:cNvGrpSpPr>
          <p:nvPr/>
        </p:nvGrpSpPr>
        <p:grpSpPr>
          <a:xfrm>
            <a:off x="930119" y="872419"/>
            <a:ext cx="5058238" cy="618140"/>
            <a:chOff x="1053308" y="459472"/>
            <a:chExt cx="5127517" cy="341417"/>
          </a:xfrm>
        </p:grpSpPr>
        <p:sp>
          <p:nvSpPr>
            <p:cNvPr id="12" name="Rectangle: Rounded Corners 11">
              <a:extLst>
                <a:ext uri="{FF2B5EF4-FFF2-40B4-BE49-F238E27FC236}">
                  <a16:creationId xmlns:a16="http://schemas.microsoft.com/office/drawing/2014/main" id="{098E962F-7308-03EE-3EA9-8047FB5816DC}"/>
                </a:ext>
              </a:extLst>
            </p:cNvPr>
            <p:cNvSpPr>
              <a:spLocks noGrp="1" noRot="1" noMove="1" noResize="1" noEditPoints="1" noAdjustHandles="1" noChangeArrowheads="1" noChangeShapeType="1"/>
            </p:cNvSpPr>
            <p:nvPr/>
          </p:nvSpPr>
          <p:spPr>
            <a:xfrm>
              <a:off x="1053308" y="459472"/>
              <a:ext cx="5127517" cy="34141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4">
              <a:extLst>
                <a:ext uri="{FF2B5EF4-FFF2-40B4-BE49-F238E27FC236}">
                  <a16:creationId xmlns:a16="http://schemas.microsoft.com/office/drawing/2014/main" id="{C0562B8B-F2A1-B126-58F8-792CF5FBC93F}"/>
                </a:ext>
              </a:extLst>
            </p:cNvPr>
            <p:cNvSpPr txBox="1">
              <a:spLocks noGrp="1" noRot="1" noMove="1" noResize="1" noEditPoints="1" noAdjustHandles="1" noChangeArrowheads="1" noChangeShapeType="1"/>
            </p:cNvSpPr>
            <p:nvPr/>
          </p:nvSpPr>
          <p:spPr>
            <a:xfrm>
              <a:off x="1069975" y="476139"/>
              <a:ext cx="5094183" cy="3080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2000" kern="1200" dirty="0"/>
                <a:t>Mechatronics</a:t>
              </a:r>
            </a:p>
          </p:txBody>
        </p:sp>
      </p:grpSp>
      <p:grpSp>
        <p:nvGrpSpPr>
          <p:cNvPr id="14" name="Group 13">
            <a:extLst>
              <a:ext uri="{FF2B5EF4-FFF2-40B4-BE49-F238E27FC236}">
                <a16:creationId xmlns:a16="http://schemas.microsoft.com/office/drawing/2014/main" id="{DCF986E1-A727-AA16-14FD-2247AFB27E76}"/>
              </a:ext>
            </a:extLst>
          </p:cNvPr>
          <p:cNvGrpSpPr>
            <a:grpSpLocks noGrp="1" noUngrp="1" noRot="1" noMove="1" noResize="1"/>
          </p:cNvGrpSpPr>
          <p:nvPr/>
        </p:nvGrpSpPr>
        <p:grpSpPr>
          <a:xfrm>
            <a:off x="921785" y="1933132"/>
            <a:ext cx="5086031" cy="648385"/>
            <a:chOff x="1114936" y="709653"/>
            <a:chExt cx="4982886" cy="489357"/>
          </a:xfrm>
        </p:grpSpPr>
        <p:sp>
          <p:nvSpPr>
            <p:cNvPr id="15" name="Rectangle: Rounded Corners 14">
              <a:extLst>
                <a:ext uri="{FF2B5EF4-FFF2-40B4-BE49-F238E27FC236}">
                  <a16:creationId xmlns:a16="http://schemas.microsoft.com/office/drawing/2014/main" id="{F7BB8E9F-1C58-4EB7-D02E-99B8D05C15E4}"/>
                </a:ext>
              </a:extLst>
            </p:cNvPr>
            <p:cNvSpPr>
              <a:spLocks noGrp="1" noRot="1" noMove="1" noResize="1" noEditPoints="1" noAdjustHandles="1" noChangeArrowheads="1" noChangeShapeType="1"/>
            </p:cNvSpPr>
            <p:nvPr/>
          </p:nvSpPr>
          <p:spPr>
            <a:xfrm>
              <a:off x="1114936" y="709653"/>
              <a:ext cx="4942439" cy="48935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6" name="Rectangle: Rounded Corners 4">
              <a:extLst>
                <a:ext uri="{FF2B5EF4-FFF2-40B4-BE49-F238E27FC236}">
                  <a16:creationId xmlns:a16="http://schemas.microsoft.com/office/drawing/2014/main" id="{AF7801CB-EC9A-63CB-EC3C-340B4FD4329E}"/>
                </a:ext>
              </a:extLst>
            </p:cNvPr>
            <p:cNvSpPr txBox="1">
              <a:spLocks noGrp="1" noRot="1" noMove="1" noResize="1" noEditPoints="1" noAdjustHandles="1" noChangeArrowheads="1" noChangeShapeType="1"/>
            </p:cNvSpPr>
            <p:nvPr/>
          </p:nvSpPr>
          <p:spPr>
            <a:xfrm>
              <a:off x="1203159" y="733540"/>
              <a:ext cx="4894663" cy="441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2000" kern="1200" dirty="0"/>
                <a:t>Electrical Technology</a:t>
              </a:r>
            </a:p>
          </p:txBody>
        </p:sp>
      </p:grpSp>
      <p:grpSp>
        <p:nvGrpSpPr>
          <p:cNvPr id="17" name="Group 16">
            <a:extLst>
              <a:ext uri="{FF2B5EF4-FFF2-40B4-BE49-F238E27FC236}">
                <a16:creationId xmlns:a16="http://schemas.microsoft.com/office/drawing/2014/main" id="{4DE27811-CCD2-F694-DBB0-B857F0D9C0E7}"/>
              </a:ext>
            </a:extLst>
          </p:cNvPr>
          <p:cNvGrpSpPr/>
          <p:nvPr/>
        </p:nvGrpSpPr>
        <p:grpSpPr>
          <a:xfrm>
            <a:off x="911117" y="2556337"/>
            <a:ext cx="5086031" cy="473574"/>
            <a:chOff x="1381253" y="131690"/>
            <a:chExt cx="5004106" cy="434699"/>
          </a:xfrm>
        </p:grpSpPr>
        <p:sp>
          <p:nvSpPr>
            <p:cNvPr id="18" name="Rectangle: Rounded Corners 17">
              <a:extLst>
                <a:ext uri="{FF2B5EF4-FFF2-40B4-BE49-F238E27FC236}">
                  <a16:creationId xmlns:a16="http://schemas.microsoft.com/office/drawing/2014/main" id="{BF9262E4-630E-4D6B-362B-6EBA960F9459}"/>
                </a:ext>
              </a:extLst>
            </p:cNvPr>
            <p:cNvSpPr/>
            <p:nvPr/>
          </p:nvSpPr>
          <p:spPr>
            <a:xfrm>
              <a:off x="1381253" y="131690"/>
              <a:ext cx="5004106" cy="434699"/>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9" name="Rectangle: Rounded Corners 4">
              <a:extLst>
                <a:ext uri="{FF2B5EF4-FFF2-40B4-BE49-F238E27FC236}">
                  <a16:creationId xmlns:a16="http://schemas.microsoft.com/office/drawing/2014/main" id="{1B527084-68BA-242F-CA93-A7813F2269D6}"/>
                </a:ext>
              </a:extLst>
            </p:cNvPr>
            <p:cNvSpPr txBox="1">
              <a:spLocks noGrp="1" noRot="1" noMove="1" noResize="1" noEditPoints="1" noAdjustHandles="1" noChangeArrowheads="1" noChangeShapeType="1"/>
            </p:cNvSpPr>
            <p:nvPr/>
          </p:nvSpPr>
          <p:spPr>
            <a:xfrm>
              <a:off x="1381253" y="166118"/>
              <a:ext cx="4961666" cy="3922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2000" kern="1200" dirty="0"/>
                <a:t>Manufacturing Engineering Technology</a:t>
              </a:r>
            </a:p>
          </p:txBody>
        </p:sp>
      </p:grpSp>
      <p:grpSp>
        <p:nvGrpSpPr>
          <p:cNvPr id="20" name="Group 19">
            <a:extLst>
              <a:ext uri="{FF2B5EF4-FFF2-40B4-BE49-F238E27FC236}">
                <a16:creationId xmlns:a16="http://schemas.microsoft.com/office/drawing/2014/main" id="{2FECD2AC-D3D1-67A8-ECE9-960A6CEEC428}"/>
              </a:ext>
            </a:extLst>
          </p:cNvPr>
          <p:cNvGrpSpPr/>
          <p:nvPr/>
        </p:nvGrpSpPr>
        <p:grpSpPr>
          <a:xfrm>
            <a:off x="914093" y="3032464"/>
            <a:ext cx="5078548" cy="511592"/>
            <a:chOff x="0" y="122443"/>
            <a:chExt cx="7766613" cy="838451"/>
          </a:xfrm>
        </p:grpSpPr>
        <p:sp>
          <p:nvSpPr>
            <p:cNvPr id="21" name="Rectangle: Rounded Corners 20">
              <a:extLst>
                <a:ext uri="{FF2B5EF4-FFF2-40B4-BE49-F238E27FC236}">
                  <a16:creationId xmlns:a16="http://schemas.microsoft.com/office/drawing/2014/main" id="{26F735AD-9515-B36B-875B-CE7DCC66896A}"/>
                </a:ext>
              </a:extLst>
            </p:cNvPr>
            <p:cNvSpPr/>
            <p:nvPr/>
          </p:nvSpPr>
          <p:spPr>
            <a:xfrm>
              <a:off x="0" y="122443"/>
              <a:ext cx="7766613" cy="83845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2" name="Rectangle: Rounded Corners 4">
              <a:extLst>
                <a:ext uri="{FF2B5EF4-FFF2-40B4-BE49-F238E27FC236}">
                  <a16:creationId xmlns:a16="http://schemas.microsoft.com/office/drawing/2014/main" id="{9550E2D0-4636-FF8D-5C8F-1DC41D9CA4DD}"/>
                </a:ext>
              </a:extLst>
            </p:cNvPr>
            <p:cNvSpPr txBox="1">
              <a:spLocks noGrp="1" noRot="1" noMove="1" noResize="1" noEditPoints="1" noAdjustHandles="1" noChangeArrowheads="1" noChangeShapeType="1"/>
            </p:cNvSpPr>
            <p:nvPr/>
          </p:nvSpPr>
          <p:spPr>
            <a:xfrm>
              <a:off x="28307" y="162623"/>
              <a:ext cx="7684753" cy="7565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000" kern="1200" dirty="0"/>
                <a:t>Alternative Fuel Vehicle Technology</a:t>
              </a:r>
            </a:p>
          </p:txBody>
        </p:sp>
      </p:grpSp>
      <p:grpSp>
        <p:nvGrpSpPr>
          <p:cNvPr id="23" name="Group 22">
            <a:extLst>
              <a:ext uri="{FF2B5EF4-FFF2-40B4-BE49-F238E27FC236}">
                <a16:creationId xmlns:a16="http://schemas.microsoft.com/office/drawing/2014/main" id="{78A16E31-69F4-A89B-7BFB-C8909C7DF43F}"/>
              </a:ext>
            </a:extLst>
          </p:cNvPr>
          <p:cNvGrpSpPr/>
          <p:nvPr/>
        </p:nvGrpSpPr>
        <p:grpSpPr>
          <a:xfrm>
            <a:off x="938699" y="3546609"/>
            <a:ext cx="5053942" cy="525123"/>
            <a:chOff x="0" y="44030"/>
            <a:chExt cx="7766613" cy="1038082"/>
          </a:xfrm>
        </p:grpSpPr>
        <p:sp>
          <p:nvSpPr>
            <p:cNvPr id="24" name="Rectangle: Rounded Corners 23">
              <a:extLst>
                <a:ext uri="{FF2B5EF4-FFF2-40B4-BE49-F238E27FC236}">
                  <a16:creationId xmlns:a16="http://schemas.microsoft.com/office/drawing/2014/main" id="{18C40ACC-EA00-3B63-9935-79E2D59ACC9F}"/>
                </a:ext>
              </a:extLst>
            </p:cNvPr>
            <p:cNvSpPr/>
            <p:nvPr/>
          </p:nvSpPr>
          <p:spPr>
            <a:xfrm>
              <a:off x="0" y="44030"/>
              <a:ext cx="7766613" cy="10380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5" name="Rectangle: Rounded Corners 4">
              <a:extLst>
                <a:ext uri="{FF2B5EF4-FFF2-40B4-BE49-F238E27FC236}">
                  <a16:creationId xmlns:a16="http://schemas.microsoft.com/office/drawing/2014/main" id="{99D55F7C-7615-4B59-FD9C-B411E9A162F5}"/>
                </a:ext>
              </a:extLst>
            </p:cNvPr>
            <p:cNvSpPr txBox="1">
              <a:spLocks noGrp="1" noRot="1" noMove="1" noResize="1" noEditPoints="1" noAdjustHandles="1" noChangeArrowheads="1" noChangeShapeType="1"/>
            </p:cNvSpPr>
            <p:nvPr/>
          </p:nvSpPr>
          <p:spPr>
            <a:xfrm>
              <a:off x="50675" y="94705"/>
              <a:ext cx="7665263" cy="936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000" kern="1200" dirty="0"/>
                <a:t>High Voltage Battery Technology</a:t>
              </a:r>
            </a:p>
          </p:txBody>
        </p:sp>
      </p:grpSp>
      <p:grpSp>
        <p:nvGrpSpPr>
          <p:cNvPr id="26" name="Group 25">
            <a:extLst>
              <a:ext uri="{FF2B5EF4-FFF2-40B4-BE49-F238E27FC236}">
                <a16:creationId xmlns:a16="http://schemas.microsoft.com/office/drawing/2014/main" id="{959591E8-215D-E3C1-1BB5-F612725C6B80}"/>
              </a:ext>
            </a:extLst>
          </p:cNvPr>
          <p:cNvGrpSpPr>
            <a:grpSpLocks noGrp="1" noUngrp="1" noRot="1" noMove="1" noResize="1"/>
          </p:cNvGrpSpPr>
          <p:nvPr/>
        </p:nvGrpSpPr>
        <p:grpSpPr>
          <a:xfrm>
            <a:off x="946316" y="4127059"/>
            <a:ext cx="5046325" cy="505020"/>
            <a:chOff x="0" y="263822"/>
            <a:chExt cx="7766613" cy="1197787"/>
          </a:xfrm>
        </p:grpSpPr>
        <p:sp>
          <p:nvSpPr>
            <p:cNvPr id="27" name="Rectangle: Rounded Corners 26">
              <a:extLst>
                <a:ext uri="{FF2B5EF4-FFF2-40B4-BE49-F238E27FC236}">
                  <a16:creationId xmlns:a16="http://schemas.microsoft.com/office/drawing/2014/main" id="{01354E87-BC70-55EC-40F6-A94DF398BBCD}"/>
                </a:ext>
              </a:extLst>
            </p:cNvPr>
            <p:cNvSpPr>
              <a:spLocks noGrp="1" noRot="1" noMove="1" noResize="1" noEditPoints="1" noAdjustHandles="1" noChangeArrowheads="1" noChangeShapeType="1"/>
            </p:cNvSpPr>
            <p:nvPr/>
          </p:nvSpPr>
          <p:spPr>
            <a:xfrm>
              <a:off x="0" y="263822"/>
              <a:ext cx="7766613" cy="119778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8" name="Rectangle: Rounded Corners 4">
              <a:extLst>
                <a:ext uri="{FF2B5EF4-FFF2-40B4-BE49-F238E27FC236}">
                  <a16:creationId xmlns:a16="http://schemas.microsoft.com/office/drawing/2014/main" id="{CC23488F-0C43-BEEB-290F-1B022C138610}"/>
                </a:ext>
              </a:extLst>
            </p:cNvPr>
            <p:cNvSpPr txBox="1">
              <a:spLocks noGrp="1" noRot="1" noMove="1" noResize="1" noEditPoints="1" noAdjustHandles="1" noChangeArrowheads="1" noChangeShapeType="1"/>
            </p:cNvSpPr>
            <p:nvPr/>
          </p:nvSpPr>
          <p:spPr>
            <a:xfrm>
              <a:off x="58471" y="322293"/>
              <a:ext cx="7649671" cy="10808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2000" kern="1200" dirty="0"/>
                <a:t>Automotive Technology</a:t>
              </a:r>
            </a:p>
          </p:txBody>
        </p:sp>
      </p:grpSp>
      <p:grpSp>
        <p:nvGrpSpPr>
          <p:cNvPr id="29" name="Group 28">
            <a:extLst>
              <a:ext uri="{FF2B5EF4-FFF2-40B4-BE49-F238E27FC236}">
                <a16:creationId xmlns:a16="http://schemas.microsoft.com/office/drawing/2014/main" id="{D07784AC-FF77-7688-2562-79D21ACE0649}"/>
              </a:ext>
            </a:extLst>
          </p:cNvPr>
          <p:cNvGrpSpPr>
            <a:grpSpLocks noGrp="1" noUngrp="1" noRot="1" noMove="1" noResize="1"/>
          </p:cNvGrpSpPr>
          <p:nvPr/>
        </p:nvGrpSpPr>
        <p:grpSpPr>
          <a:xfrm>
            <a:off x="930119" y="4687406"/>
            <a:ext cx="5062522" cy="476720"/>
            <a:chOff x="0" y="1815"/>
            <a:chExt cx="7766613" cy="1796681"/>
          </a:xfrm>
        </p:grpSpPr>
        <p:sp>
          <p:nvSpPr>
            <p:cNvPr id="30" name="Rectangle: Rounded Corners 29">
              <a:extLst>
                <a:ext uri="{FF2B5EF4-FFF2-40B4-BE49-F238E27FC236}">
                  <a16:creationId xmlns:a16="http://schemas.microsoft.com/office/drawing/2014/main" id="{6F47442D-4A13-5247-48DF-5BA5AA758EDB}"/>
                </a:ext>
              </a:extLst>
            </p:cNvPr>
            <p:cNvSpPr>
              <a:spLocks noGrp="1" noRot="1" noMove="1" noResize="1" noEditPoints="1" noAdjustHandles="1" noChangeArrowheads="1" noChangeShapeType="1"/>
            </p:cNvSpPr>
            <p:nvPr/>
          </p:nvSpPr>
          <p:spPr>
            <a:xfrm>
              <a:off x="0" y="1815"/>
              <a:ext cx="7766613" cy="179668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1" name="Rectangle: Rounded Corners 4">
              <a:extLst>
                <a:ext uri="{FF2B5EF4-FFF2-40B4-BE49-F238E27FC236}">
                  <a16:creationId xmlns:a16="http://schemas.microsoft.com/office/drawing/2014/main" id="{741B6FCB-F1F2-1030-F0B8-10688393F3F6}"/>
                </a:ext>
              </a:extLst>
            </p:cNvPr>
            <p:cNvSpPr txBox="1">
              <a:spLocks noGrp="1" noRot="1" noMove="1" noResize="1" noEditPoints="1" noAdjustHandles="1" noChangeArrowheads="1" noChangeShapeType="1"/>
            </p:cNvSpPr>
            <p:nvPr/>
          </p:nvSpPr>
          <p:spPr>
            <a:xfrm>
              <a:off x="87707" y="89522"/>
              <a:ext cx="7591199" cy="1621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2000" kern="1200" dirty="0"/>
                <a:t>Software Development</a:t>
              </a:r>
            </a:p>
          </p:txBody>
        </p:sp>
      </p:grpSp>
      <p:grpSp>
        <p:nvGrpSpPr>
          <p:cNvPr id="32" name="Group 31">
            <a:extLst>
              <a:ext uri="{FF2B5EF4-FFF2-40B4-BE49-F238E27FC236}">
                <a16:creationId xmlns:a16="http://schemas.microsoft.com/office/drawing/2014/main" id="{EFD4E3C3-B9EA-E52B-3488-1874E8F92E5F}"/>
              </a:ext>
            </a:extLst>
          </p:cNvPr>
          <p:cNvGrpSpPr/>
          <p:nvPr/>
        </p:nvGrpSpPr>
        <p:grpSpPr>
          <a:xfrm>
            <a:off x="911118" y="5215082"/>
            <a:ext cx="5105032" cy="699908"/>
            <a:chOff x="0" y="418937"/>
            <a:chExt cx="7766613" cy="2309580"/>
          </a:xfrm>
        </p:grpSpPr>
        <p:sp>
          <p:nvSpPr>
            <p:cNvPr id="33" name="Rectangle: Rounded Corners 32">
              <a:extLst>
                <a:ext uri="{FF2B5EF4-FFF2-40B4-BE49-F238E27FC236}">
                  <a16:creationId xmlns:a16="http://schemas.microsoft.com/office/drawing/2014/main" id="{514E5AD1-0CA8-A0C8-C371-1990D3EB4E3B}"/>
                </a:ext>
              </a:extLst>
            </p:cNvPr>
            <p:cNvSpPr/>
            <p:nvPr/>
          </p:nvSpPr>
          <p:spPr>
            <a:xfrm>
              <a:off x="0" y="418937"/>
              <a:ext cx="7766613" cy="23095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4" name="Rectangle: Rounded Corners 4">
              <a:extLst>
                <a:ext uri="{FF2B5EF4-FFF2-40B4-BE49-F238E27FC236}">
                  <a16:creationId xmlns:a16="http://schemas.microsoft.com/office/drawing/2014/main" id="{AF4E2643-4B54-5583-CD93-329234C1C5FB}"/>
                </a:ext>
              </a:extLst>
            </p:cNvPr>
            <p:cNvSpPr txBox="1">
              <a:spLocks noGrp="1" noRot="1" noMove="1" noResize="1" noEditPoints="1" noAdjustHandles="1" noChangeArrowheads="1" noChangeShapeType="1"/>
            </p:cNvSpPr>
            <p:nvPr/>
          </p:nvSpPr>
          <p:spPr>
            <a:xfrm>
              <a:off x="112745" y="531681"/>
              <a:ext cx="7541125" cy="20840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0020" tIns="160020" rIns="160020" bIns="160020" numCol="1" spcCol="1270" anchor="ctr" anchorCtr="0">
              <a:noAutofit/>
            </a:bodyPr>
            <a:lstStyle/>
            <a:p>
              <a:pPr marL="0" lvl="0" indent="0" algn="l" defTabSz="1866900">
                <a:lnSpc>
                  <a:spcPct val="90000"/>
                </a:lnSpc>
                <a:spcBef>
                  <a:spcPct val="0"/>
                </a:spcBef>
                <a:spcAft>
                  <a:spcPct val="35000"/>
                </a:spcAft>
                <a:buNone/>
              </a:pPr>
              <a:r>
                <a:rPr lang="en-US" sz="2000" kern="1200" dirty="0"/>
                <a:t>Programs aligned to industry certifications (e.g. TESLA Independent Repair Certified).</a:t>
              </a:r>
            </a:p>
          </p:txBody>
        </p:sp>
      </p:grpSp>
      <p:grpSp>
        <p:nvGrpSpPr>
          <p:cNvPr id="35" name="Group 34">
            <a:extLst>
              <a:ext uri="{FF2B5EF4-FFF2-40B4-BE49-F238E27FC236}">
                <a16:creationId xmlns:a16="http://schemas.microsoft.com/office/drawing/2014/main" id="{B2B39192-71B9-C319-03B0-A1C9F5CAEEA6}"/>
              </a:ext>
            </a:extLst>
          </p:cNvPr>
          <p:cNvGrpSpPr/>
          <p:nvPr/>
        </p:nvGrpSpPr>
        <p:grpSpPr>
          <a:xfrm>
            <a:off x="864818" y="5880825"/>
            <a:ext cx="5151331" cy="977176"/>
            <a:chOff x="0" y="862006"/>
            <a:chExt cx="7766613" cy="3853980"/>
          </a:xfrm>
        </p:grpSpPr>
        <p:sp>
          <p:nvSpPr>
            <p:cNvPr id="36" name="Rectangle: Rounded Corners 35">
              <a:extLst>
                <a:ext uri="{FF2B5EF4-FFF2-40B4-BE49-F238E27FC236}">
                  <a16:creationId xmlns:a16="http://schemas.microsoft.com/office/drawing/2014/main" id="{ED7FAF93-0FBC-9D05-D81B-483EEA383AF1}"/>
                </a:ext>
              </a:extLst>
            </p:cNvPr>
            <p:cNvSpPr/>
            <p:nvPr/>
          </p:nvSpPr>
          <p:spPr>
            <a:xfrm>
              <a:off x="0" y="862006"/>
              <a:ext cx="7766613" cy="38539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7" name="Rectangle: Rounded Corners 4">
              <a:extLst>
                <a:ext uri="{FF2B5EF4-FFF2-40B4-BE49-F238E27FC236}">
                  <a16:creationId xmlns:a16="http://schemas.microsoft.com/office/drawing/2014/main" id="{29B4A567-0632-A235-978C-A128403ACD9F}"/>
                </a:ext>
              </a:extLst>
            </p:cNvPr>
            <p:cNvSpPr txBox="1">
              <a:spLocks noGrp="1" noRot="1" noMove="1" noResize="1" noEditPoints="1" noAdjustHandles="1" noChangeArrowheads="1" noChangeShapeType="1"/>
            </p:cNvSpPr>
            <p:nvPr/>
          </p:nvSpPr>
          <p:spPr>
            <a:xfrm>
              <a:off x="140140" y="911608"/>
              <a:ext cx="7390341" cy="3477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2000" kern="1200" dirty="0"/>
                <a:t>Programs that advance the development and maintenance of EV charging infrastructure.</a:t>
              </a:r>
            </a:p>
          </p:txBody>
        </p:sp>
      </p:grpSp>
      <p:pic>
        <p:nvPicPr>
          <p:cNvPr id="3" name="Picture 2" descr="A green logo with white text">
            <a:extLst>
              <a:ext uri="{FF2B5EF4-FFF2-40B4-BE49-F238E27FC236}">
                <a16:creationId xmlns:a16="http://schemas.microsoft.com/office/drawing/2014/main" id="{1363560E-CDCC-286F-D5EE-A35C9F077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6587" y="33775"/>
            <a:ext cx="3709519" cy="1737639"/>
          </a:xfrm>
          <a:prstGeom prst="rect">
            <a:avLst/>
          </a:prstGeom>
        </p:spPr>
      </p:pic>
    </p:spTree>
    <p:extLst>
      <p:ext uri="{BB962C8B-B14F-4D97-AF65-F5344CB8AC3E}">
        <p14:creationId xmlns:p14="http://schemas.microsoft.com/office/powerpoint/2010/main" val="838831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72ADBCC0-3157-2B77-7FFD-51352566564E}"/>
              </a:ext>
            </a:extLst>
          </p:cNvPr>
          <p:cNvSpPr txBox="1">
            <a:spLocks/>
          </p:cNvSpPr>
          <p:nvPr/>
        </p:nvSpPr>
        <p:spPr>
          <a:xfrm>
            <a:off x="275070" y="2835799"/>
            <a:ext cx="4239055" cy="181722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Each cohort of grantees, capacity-building (Obj A) and development/expansion (Obj B), will be supported by ICCB and IGEN through the EV Network and will be required to carry out a specific set of activities.</a:t>
            </a:r>
          </a:p>
        </p:txBody>
      </p:sp>
      <p:graphicFrame>
        <p:nvGraphicFramePr>
          <p:cNvPr id="7" name="Content Placeholder 4">
            <a:extLst>
              <a:ext uri="{FF2B5EF4-FFF2-40B4-BE49-F238E27FC236}">
                <a16:creationId xmlns:a16="http://schemas.microsoft.com/office/drawing/2014/main" id="{D427FE20-56F8-3A58-7EE0-A9D9846A4D76}"/>
              </a:ext>
            </a:extLst>
          </p:cNvPr>
          <p:cNvGraphicFramePr>
            <a:graphicFrameLocks/>
          </p:cNvGraphicFramePr>
          <p:nvPr>
            <p:extLst>
              <p:ext uri="{D42A27DB-BD31-4B8C-83A1-F6EECF244321}">
                <p14:modId xmlns:p14="http://schemas.microsoft.com/office/powerpoint/2010/main" val="1342091876"/>
              </p:ext>
            </p:extLst>
          </p:nvPr>
        </p:nvGraphicFramePr>
        <p:xfrm>
          <a:off x="5146892" y="1733396"/>
          <a:ext cx="6511553" cy="4854496"/>
        </p:xfrm>
        <a:graphic>
          <a:graphicData uri="http://schemas.openxmlformats.org/drawingml/2006/table">
            <a:tbl>
              <a:tblPr firstRow="1" firstCol="1" bandRow="1">
                <a:noFill/>
                <a:tableStyleId>{5C22544A-7EE6-4342-B048-85BDC9FD1C3A}</a:tableStyleId>
              </a:tblPr>
              <a:tblGrid>
                <a:gridCol w="2892476">
                  <a:extLst>
                    <a:ext uri="{9D8B030D-6E8A-4147-A177-3AD203B41FA5}">
                      <a16:colId xmlns:a16="http://schemas.microsoft.com/office/drawing/2014/main" val="2475274830"/>
                    </a:ext>
                  </a:extLst>
                </a:gridCol>
                <a:gridCol w="1561146">
                  <a:extLst>
                    <a:ext uri="{9D8B030D-6E8A-4147-A177-3AD203B41FA5}">
                      <a16:colId xmlns:a16="http://schemas.microsoft.com/office/drawing/2014/main" val="2027059637"/>
                    </a:ext>
                  </a:extLst>
                </a:gridCol>
                <a:gridCol w="2057931">
                  <a:extLst>
                    <a:ext uri="{9D8B030D-6E8A-4147-A177-3AD203B41FA5}">
                      <a16:colId xmlns:a16="http://schemas.microsoft.com/office/drawing/2014/main" val="461841493"/>
                    </a:ext>
                  </a:extLst>
                </a:gridCol>
              </a:tblGrid>
              <a:tr h="894715">
                <a:tc>
                  <a:txBody>
                    <a:bodyPr/>
                    <a:lstStyle/>
                    <a:p>
                      <a:pPr marL="0" marR="213995" algn="ctr">
                        <a:spcBef>
                          <a:spcPts val="0"/>
                        </a:spcBef>
                        <a:spcAft>
                          <a:spcPts val="0"/>
                        </a:spcAft>
                      </a:pPr>
                      <a:r>
                        <a:rPr lang="en-US" sz="1300" b="1" u="sng" kern="100" cap="none" spc="0" dirty="0">
                          <a:solidFill>
                            <a:schemeClr val="tx1"/>
                          </a:solidFill>
                          <a:effectLst/>
                        </a:rPr>
                        <a:t>Required Activities</a:t>
                      </a:r>
                      <a:endParaRPr lang="en-US" sz="1300" b="1" kern="100" cap="none" spc="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nchor="b">
                    <a:lnL w="12700" cmpd="sng">
                      <a:noFill/>
                    </a:lnL>
                    <a:lnR w="12700" cmpd="sng">
                      <a:noFill/>
                    </a:lnR>
                    <a:lnT w="9525" cap="flat" cmpd="sng" algn="ctr">
                      <a:noFill/>
                      <a:prstDash val="solid"/>
                    </a:lnT>
                    <a:lnB w="38100" cmpd="sng">
                      <a:noFill/>
                    </a:lnB>
                    <a:noFill/>
                  </a:tcPr>
                </a:tc>
                <a:tc>
                  <a:txBody>
                    <a:bodyPr/>
                    <a:lstStyle/>
                    <a:p>
                      <a:pPr marL="0" marR="213995">
                        <a:spcBef>
                          <a:spcPts val="0"/>
                        </a:spcBef>
                        <a:spcAft>
                          <a:spcPts val="0"/>
                        </a:spcAft>
                      </a:pPr>
                      <a:r>
                        <a:rPr lang="en-US" sz="1300" b="1" u="sng" kern="100" cap="none" spc="0" dirty="0">
                          <a:solidFill>
                            <a:schemeClr val="tx1"/>
                          </a:solidFill>
                          <a:effectLst/>
                        </a:rPr>
                        <a:t>Objective A: Capacity- Building</a:t>
                      </a:r>
                      <a:endParaRPr lang="en-US" sz="1300" b="1" kern="100" cap="none" spc="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nchor="b">
                    <a:lnL w="12700" cmpd="sng">
                      <a:noFill/>
                    </a:lnL>
                    <a:lnR w="12700" cmpd="sng">
                      <a:noFill/>
                    </a:lnR>
                    <a:lnT w="9525" cap="flat" cmpd="sng" algn="ctr">
                      <a:noFill/>
                      <a:prstDash val="solid"/>
                    </a:lnT>
                    <a:lnB w="38100" cmpd="sng">
                      <a:noFill/>
                    </a:lnB>
                    <a:noFill/>
                  </a:tcPr>
                </a:tc>
                <a:tc>
                  <a:txBody>
                    <a:bodyPr/>
                    <a:lstStyle/>
                    <a:p>
                      <a:pPr marL="0" marR="213995">
                        <a:spcBef>
                          <a:spcPts val="0"/>
                        </a:spcBef>
                        <a:spcAft>
                          <a:spcPts val="0"/>
                        </a:spcAft>
                      </a:pPr>
                      <a:r>
                        <a:rPr lang="en-US" sz="1300" b="1" u="sng" kern="100" cap="none" spc="0">
                          <a:solidFill>
                            <a:schemeClr val="tx1"/>
                          </a:solidFill>
                          <a:effectLst/>
                        </a:rPr>
                        <a:t>Objective B: Development and Expansion</a:t>
                      </a:r>
                      <a:endParaRPr lang="en-US" sz="1300" b="1"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3788787334"/>
                  </a:ext>
                </a:extLst>
              </a:tr>
              <a:tr h="540373">
                <a:tc>
                  <a:txBody>
                    <a:bodyPr/>
                    <a:lstStyle/>
                    <a:p>
                      <a:pPr marL="0" marR="213995" algn="just">
                        <a:spcBef>
                          <a:spcPts val="0"/>
                        </a:spcBef>
                        <a:spcAft>
                          <a:spcPts val="0"/>
                        </a:spcAft>
                      </a:pPr>
                      <a:r>
                        <a:rPr lang="en-US" sz="1000" b="1" kern="100" cap="none" spc="0" dirty="0">
                          <a:solidFill>
                            <a:schemeClr val="tx1"/>
                          </a:solidFill>
                          <a:effectLst/>
                        </a:rPr>
                        <a:t>Participation in EV Network</a:t>
                      </a:r>
                    </a:p>
                    <a:p>
                      <a:pPr marL="0" marR="213995" algn="just">
                        <a:spcBef>
                          <a:spcPts val="0"/>
                        </a:spcBef>
                        <a:spcAft>
                          <a:spcPts val="0"/>
                        </a:spcAft>
                      </a:pPr>
                      <a:endParaRPr lang="en-US" sz="1000" b="1" kern="100" cap="none" spc="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pPr marL="342900" marR="213995" lvl="0" indent="-342900">
                        <a:spcBef>
                          <a:spcPts val="0"/>
                        </a:spcBef>
                        <a:spcAft>
                          <a:spcPts val="0"/>
                        </a:spcAft>
                        <a:buFont typeface="Wingdings" panose="05000000000000000000" pitchFamily="2" charset="2"/>
                        <a:buChar char=""/>
                      </a:pPr>
                      <a:r>
                        <a:rPr lang="en-US" sz="1000" u="none" strike="noStrike" kern="100" cap="none" spc="0" dirty="0">
                          <a:solidFill>
                            <a:schemeClr val="tx1"/>
                          </a:solidFill>
                          <a:effectLst/>
                        </a:rPr>
                        <a:t> </a:t>
                      </a:r>
                      <a:endParaRPr lang="en-US" sz="1000" kern="100" cap="none" spc="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12700" cmpd="sng">
                      <a:noFill/>
                      <a:prstDash val="solid"/>
                    </a:lnL>
                    <a:lnR w="12700" cmpd="sng">
                      <a:noFill/>
                      <a:prstDash val="solid"/>
                    </a:lnR>
                    <a:lnT w="38100" cmpd="sng">
                      <a:noFill/>
                    </a:lnT>
                    <a:lnB w="9525" cap="flat" cmpd="sng" algn="ctr">
                      <a:noFill/>
                      <a:prstDash val="solid"/>
                    </a:lnB>
                    <a:noFill/>
                  </a:tcPr>
                </a:tc>
                <a:tc>
                  <a:txBody>
                    <a:bodyPr/>
                    <a:lstStyle/>
                    <a:p>
                      <a:pPr marL="342900" marR="213995" lvl="0" indent="-342900">
                        <a:spcBef>
                          <a:spcPts val="0"/>
                        </a:spcBef>
                        <a:spcAft>
                          <a:spcPts val="0"/>
                        </a:spcAft>
                        <a:buFont typeface="Wingdings" panose="05000000000000000000" pitchFamily="2" charset="2"/>
                        <a:buChar char=""/>
                      </a:pPr>
                      <a:r>
                        <a:rPr lang="en-US" sz="1000" u="none" strike="noStrike" kern="100" cap="none" spc="0">
                          <a:solidFill>
                            <a:schemeClr val="tx1"/>
                          </a:solidFill>
                          <a:effectLst/>
                        </a:rPr>
                        <a:t> </a:t>
                      </a:r>
                      <a:endParaRPr lang="en-US" sz="1000"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524055538"/>
                  </a:ext>
                </a:extLst>
              </a:tr>
              <a:tr h="540373">
                <a:tc>
                  <a:txBody>
                    <a:bodyPr/>
                    <a:lstStyle/>
                    <a:p>
                      <a:pPr marL="0" marR="213995" algn="just">
                        <a:spcBef>
                          <a:spcPts val="0"/>
                        </a:spcBef>
                        <a:spcAft>
                          <a:spcPts val="0"/>
                        </a:spcAft>
                      </a:pPr>
                      <a:r>
                        <a:rPr lang="en-US" sz="1000" b="1" kern="100" cap="none" spc="0">
                          <a:solidFill>
                            <a:schemeClr val="tx1"/>
                          </a:solidFill>
                          <a:effectLst/>
                        </a:rPr>
                        <a:t>Employer and Community Engagement </a:t>
                      </a:r>
                      <a:endParaRPr lang="en-US" sz="1000" b="1"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342900" marR="213995" lvl="0" indent="-342900">
                        <a:spcBef>
                          <a:spcPts val="0"/>
                        </a:spcBef>
                        <a:spcAft>
                          <a:spcPts val="0"/>
                        </a:spcAft>
                        <a:buFont typeface="Wingdings" panose="05000000000000000000" pitchFamily="2" charset="2"/>
                        <a:buChar char=""/>
                      </a:pPr>
                      <a:r>
                        <a:rPr lang="en-US" sz="1000" u="none" strike="noStrike" kern="100" cap="none" spc="0">
                          <a:solidFill>
                            <a:schemeClr val="tx1"/>
                          </a:solidFill>
                          <a:effectLst/>
                        </a:rPr>
                        <a:t> </a:t>
                      </a:r>
                      <a:endParaRPr lang="en-US" sz="1000"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342900" marR="213995" lvl="0" indent="-342900">
                        <a:spcBef>
                          <a:spcPts val="0"/>
                        </a:spcBef>
                        <a:spcAft>
                          <a:spcPts val="0"/>
                        </a:spcAft>
                        <a:buFont typeface="Wingdings" panose="05000000000000000000" pitchFamily="2" charset="2"/>
                        <a:buChar char=""/>
                      </a:pPr>
                      <a:r>
                        <a:rPr lang="en-US" sz="1000" u="none" strike="noStrike" kern="100" cap="none" spc="0">
                          <a:solidFill>
                            <a:schemeClr val="tx1"/>
                          </a:solidFill>
                          <a:effectLst/>
                        </a:rPr>
                        <a:t> </a:t>
                      </a:r>
                      <a:endParaRPr lang="en-US" sz="1000"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237764900"/>
                  </a:ext>
                </a:extLst>
              </a:tr>
              <a:tr h="894715">
                <a:tc>
                  <a:txBody>
                    <a:bodyPr/>
                    <a:lstStyle/>
                    <a:p>
                      <a:pPr marL="0" marR="213995" algn="just">
                        <a:spcBef>
                          <a:spcPts val="0"/>
                        </a:spcBef>
                        <a:spcAft>
                          <a:spcPts val="0"/>
                        </a:spcAft>
                      </a:pPr>
                      <a:r>
                        <a:rPr lang="en-US" sz="1000" b="1" kern="100" cap="none" spc="0">
                          <a:solidFill>
                            <a:schemeClr val="tx1"/>
                          </a:solidFill>
                          <a:effectLst/>
                        </a:rPr>
                        <a:t>Pathway Mapping (i.e., dual credit, adult education integrated education and training, non-credit to credit, as appropriate)</a:t>
                      </a:r>
                      <a:endParaRPr lang="en-US" sz="1000" b="1"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marL="342900" marR="213995" lvl="0" indent="-342900">
                        <a:spcBef>
                          <a:spcPts val="0"/>
                        </a:spcBef>
                        <a:spcAft>
                          <a:spcPts val="0"/>
                        </a:spcAft>
                        <a:buFont typeface="Wingdings" panose="05000000000000000000" pitchFamily="2" charset="2"/>
                        <a:buChar char=""/>
                      </a:pPr>
                      <a:r>
                        <a:rPr lang="en-US" sz="1000" u="none" strike="noStrike" kern="100" cap="none" spc="0">
                          <a:solidFill>
                            <a:schemeClr val="tx1"/>
                          </a:solidFill>
                          <a:effectLst/>
                        </a:rPr>
                        <a:t> </a:t>
                      </a:r>
                      <a:endParaRPr lang="en-US" sz="1000"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342900" marR="213995" lvl="0" indent="-342900">
                        <a:spcBef>
                          <a:spcPts val="0"/>
                        </a:spcBef>
                        <a:spcAft>
                          <a:spcPts val="0"/>
                        </a:spcAft>
                        <a:buFont typeface="Wingdings" panose="05000000000000000000" pitchFamily="2" charset="2"/>
                        <a:buChar char=""/>
                      </a:pPr>
                      <a:r>
                        <a:rPr lang="en-US" sz="1000" u="none" strike="noStrike" kern="100" cap="none" spc="0">
                          <a:solidFill>
                            <a:schemeClr val="tx1"/>
                          </a:solidFill>
                          <a:effectLst/>
                        </a:rPr>
                        <a:t> </a:t>
                      </a:r>
                      <a:endParaRPr lang="en-US" sz="1000"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1212559893"/>
                  </a:ext>
                </a:extLst>
              </a:tr>
              <a:tr h="363201">
                <a:tc>
                  <a:txBody>
                    <a:bodyPr/>
                    <a:lstStyle/>
                    <a:p>
                      <a:pPr marL="0" marR="213995" algn="just">
                        <a:spcBef>
                          <a:spcPts val="0"/>
                        </a:spcBef>
                        <a:spcAft>
                          <a:spcPts val="0"/>
                        </a:spcAft>
                      </a:pPr>
                      <a:r>
                        <a:rPr lang="en-US" sz="1000" b="1" kern="100" cap="none" spc="0" dirty="0">
                          <a:solidFill>
                            <a:schemeClr val="tx1"/>
                          </a:solidFill>
                          <a:effectLst/>
                        </a:rPr>
                        <a:t>Build Capacity and Infrastructure</a:t>
                      </a:r>
                      <a:endParaRPr lang="en-US" sz="1000" b="1" kern="100" cap="none" spc="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342900" marR="213995" lvl="0" indent="-342900">
                        <a:spcBef>
                          <a:spcPts val="0"/>
                        </a:spcBef>
                        <a:spcAft>
                          <a:spcPts val="0"/>
                        </a:spcAft>
                        <a:buFont typeface="Wingdings" panose="05000000000000000000" pitchFamily="2" charset="2"/>
                        <a:buChar char=""/>
                      </a:pPr>
                      <a:r>
                        <a:rPr lang="en-US" sz="1000" u="none" strike="noStrike" kern="100" cap="none" spc="0">
                          <a:solidFill>
                            <a:schemeClr val="tx1"/>
                          </a:solidFill>
                          <a:effectLst/>
                        </a:rPr>
                        <a:t> </a:t>
                      </a:r>
                      <a:endParaRPr lang="en-US" sz="1000"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342900" marR="213995" lvl="0" indent="-342900">
                        <a:spcBef>
                          <a:spcPts val="0"/>
                        </a:spcBef>
                        <a:spcAft>
                          <a:spcPts val="0"/>
                        </a:spcAft>
                        <a:buFont typeface="Wingdings" panose="05000000000000000000" pitchFamily="2" charset="2"/>
                        <a:buChar char=""/>
                      </a:pPr>
                      <a:r>
                        <a:rPr lang="en-US" sz="1000" u="none" strike="noStrike" kern="100" cap="none" spc="0">
                          <a:solidFill>
                            <a:schemeClr val="tx1"/>
                          </a:solidFill>
                          <a:effectLst/>
                        </a:rPr>
                        <a:t> </a:t>
                      </a:r>
                      <a:endParaRPr lang="en-US" sz="1000"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79133448"/>
                  </a:ext>
                </a:extLst>
              </a:tr>
              <a:tr h="540373">
                <a:tc>
                  <a:txBody>
                    <a:bodyPr/>
                    <a:lstStyle/>
                    <a:p>
                      <a:pPr marL="0" marR="213995" algn="just">
                        <a:spcBef>
                          <a:spcPts val="0"/>
                        </a:spcBef>
                        <a:spcAft>
                          <a:spcPts val="0"/>
                        </a:spcAft>
                      </a:pPr>
                      <a:r>
                        <a:rPr lang="en-US" sz="1000" b="1" kern="100" cap="none" spc="0">
                          <a:solidFill>
                            <a:schemeClr val="tx1"/>
                          </a:solidFill>
                          <a:effectLst/>
                        </a:rPr>
                        <a:t>Develop New Programs (as LMI requires)</a:t>
                      </a:r>
                      <a:endParaRPr lang="en-US" sz="1000" b="1"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9525" cap="flat" cmpd="sng" algn="ctr">
                      <a:solidFill>
                        <a:schemeClr val="tx1"/>
                      </a:solidFill>
                      <a:prstDash val="solid"/>
                    </a:lnL>
                    <a:lnR w="12700" cmpd="sng">
                      <a:noFill/>
                      <a:prstDash val="solid"/>
                    </a:lnR>
                    <a:lnT w="12700" cmpd="sng">
                      <a:noFill/>
                      <a:prstDash val="solid"/>
                    </a:lnT>
                    <a:lnB w="9525" cap="flat" cmpd="sng" algn="ctr">
                      <a:noFill/>
                      <a:prstDash val="solid"/>
                    </a:lnB>
                    <a:noFill/>
                  </a:tcPr>
                </a:tc>
                <a:tc>
                  <a:txBody>
                    <a:bodyPr/>
                    <a:lstStyle/>
                    <a:p>
                      <a:pPr marL="0" marR="213995">
                        <a:spcBef>
                          <a:spcPts val="0"/>
                        </a:spcBef>
                        <a:spcAft>
                          <a:spcPts val="0"/>
                        </a:spcAft>
                      </a:pPr>
                      <a:r>
                        <a:rPr lang="en-US" sz="1000" u="none" strike="noStrike" kern="100" cap="none" spc="0">
                          <a:solidFill>
                            <a:schemeClr val="tx1"/>
                          </a:solidFill>
                          <a:effectLst/>
                        </a:rPr>
                        <a:t> </a:t>
                      </a:r>
                      <a:endParaRPr lang="en-US" sz="1000"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12700" cmpd="sng">
                      <a:noFill/>
                      <a:prstDash val="solid"/>
                    </a:lnL>
                    <a:lnR w="12700" cmpd="sng">
                      <a:noFill/>
                      <a:prstDash val="solid"/>
                    </a:lnR>
                    <a:lnT w="12700" cmpd="sng">
                      <a:noFill/>
                      <a:prstDash val="solid"/>
                    </a:lnT>
                    <a:lnB w="9525" cap="flat" cmpd="sng" algn="ctr">
                      <a:noFill/>
                      <a:prstDash val="solid"/>
                    </a:lnB>
                    <a:noFill/>
                  </a:tcPr>
                </a:tc>
                <a:tc>
                  <a:txBody>
                    <a:bodyPr/>
                    <a:lstStyle/>
                    <a:p>
                      <a:pPr marL="342900" marR="213995" lvl="0" indent="-342900">
                        <a:spcBef>
                          <a:spcPts val="0"/>
                        </a:spcBef>
                        <a:spcAft>
                          <a:spcPts val="0"/>
                        </a:spcAft>
                        <a:buFont typeface="Wingdings" panose="05000000000000000000" pitchFamily="2" charset="2"/>
                        <a:buChar char=""/>
                      </a:pPr>
                      <a:r>
                        <a:rPr lang="en-US" sz="1000" u="none" strike="noStrike" kern="100" cap="none" spc="0">
                          <a:solidFill>
                            <a:schemeClr val="tx1"/>
                          </a:solidFill>
                          <a:effectLst/>
                        </a:rPr>
                        <a:t> </a:t>
                      </a:r>
                      <a:endParaRPr lang="en-US" sz="1000"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12700" cmpd="sng">
                      <a:noFill/>
                      <a:prstDash val="solid"/>
                    </a:lnL>
                    <a:lnR w="12700" cmpd="sng">
                      <a:noFill/>
                      <a:prstDash val="solid"/>
                    </a:lnR>
                    <a:lnT w="12700" cmpd="sng">
                      <a:noFill/>
                      <a:prstDash val="solid"/>
                    </a:lnT>
                    <a:lnB w="9525" cap="flat" cmpd="sng" algn="ctr">
                      <a:noFill/>
                      <a:prstDash val="solid"/>
                    </a:lnB>
                    <a:noFill/>
                  </a:tcPr>
                </a:tc>
                <a:extLst>
                  <a:ext uri="{0D108BD9-81ED-4DB2-BD59-A6C34878D82A}">
                    <a16:rowId xmlns:a16="http://schemas.microsoft.com/office/drawing/2014/main" val="3287690173"/>
                  </a:ext>
                </a:extLst>
              </a:tr>
              <a:tr h="540373">
                <a:tc>
                  <a:txBody>
                    <a:bodyPr/>
                    <a:lstStyle/>
                    <a:p>
                      <a:pPr marL="0" marR="213995" algn="just">
                        <a:spcBef>
                          <a:spcPts val="0"/>
                        </a:spcBef>
                        <a:spcAft>
                          <a:spcPts val="0"/>
                        </a:spcAft>
                      </a:pPr>
                      <a:r>
                        <a:rPr lang="en-US" sz="1000" b="1" kern="100" cap="none" spc="0">
                          <a:solidFill>
                            <a:schemeClr val="tx1"/>
                          </a:solidFill>
                          <a:effectLst/>
                        </a:rPr>
                        <a:t>Revise or Expand Existing Programs (as LMI requires)</a:t>
                      </a:r>
                      <a:endParaRPr lang="en-US" sz="1000" b="1"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0" marR="213995">
                        <a:spcBef>
                          <a:spcPts val="0"/>
                        </a:spcBef>
                        <a:spcAft>
                          <a:spcPts val="0"/>
                        </a:spcAft>
                      </a:pPr>
                      <a:r>
                        <a:rPr lang="en-US" sz="1000" u="none" strike="noStrike" kern="100" cap="none" spc="0">
                          <a:solidFill>
                            <a:schemeClr val="tx1"/>
                          </a:solidFill>
                          <a:effectLst/>
                        </a:rPr>
                        <a:t> </a:t>
                      </a:r>
                      <a:endParaRPr lang="en-US" sz="1000"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marL="342900" marR="213995" lvl="0" indent="-342900">
                        <a:spcBef>
                          <a:spcPts val="0"/>
                        </a:spcBef>
                        <a:spcAft>
                          <a:spcPts val="0"/>
                        </a:spcAft>
                        <a:buFont typeface="Wingdings" panose="05000000000000000000" pitchFamily="2" charset="2"/>
                        <a:buChar char=""/>
                      </a:pPr>
                      <a:r>
                        <a:rPr lang="en-US" sz="1000" u="none" strike="noStrike" kern="100" cap="none" spc="0">
                          <a:solidFill>
                            <a:schemeClr val="tx1"/>
                          </a:solidFill>
                          <a:effectLst/>
                        </a:rPr>
                        <a:t> </a:t>
                      </a:r>
                      <a:endParaRPr lang="en-US" sz="1000"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230152876"/>
                  </a:ext>
                </a:extLst>
              </a:tr>
              <a:tr h="540373">
                <a:tc>
                  <a:txBody>
                    <a:bodyPr/>
                    <a:lstStyle/>
                    <a:p>
                      <a:pPr marL="0" marR="213995" algn="just">
                        <a:spcBef>
                          <a:spcPts val="0"/>
                        </a:spcBef>
                        <a:spcAft>
                          <a:spcPts val="0"/>
                        </a:spcAft>
                      </a:pPr>
                      <a:r>
                        <a:rPr lang="en-US" sz="1000" b="1" kern="100" cap="none" spc="0">
                          <a:solidFill>
                            <a:schemeClr val="tx1"/>
                          </a:solidFill>
                          <a:effectLst/>
                        </a:rPr>
                        <a:t>Support Students Enrolled in Eligible Programs</a:t>
                      </a:r>
                      <a:endParaRPr lang="en-US" sz="1000" b="1"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9525"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pPr marL="0" marR="213995">
                        <a:spcBef>
                          <a:spcPts val="0"/>
                        </a:spcBef>
                        <a:spcAft>
                          <a:spcPts val="0"/>
                        </a:spcAft>
                      </a:pPr>
                      <a:r>
                        <a:rPr lang="en-US" sz="1000" u="none" strike="noStrike" kern="100" cap="none" spc="0">
                          <a:solidFill>
                            <a:schemeClr val="tx1"/>
                          </a:solidFill>
                          <a:effectLst/>
                        </a:rPr>
                        <a:t> </a:t>
                      </a:r>
                      <a:endParaRPr lang="en-US" sz="1000" kern="100" cap="none" spc="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12700" cmpd="sng">
                      <a:noFill/>
                      <a:prstDash val="solid"/>
                    </a:lnL>
                    <a:lnR w="12700" cmpd="sng">
                      <a:noFill/>
                      <a:prstDash val="solid"/>
                    </a:lnR>
                    <a:lnT w="12700" cmpd="sng">
                      <a:noFill/>
                      <a:prstDash val="solid"/>
                    </a:lnT>
                    <a:lnB w="12700" cmpd="sng">
                      <a:noFill/>
                      <a:prstDash val="solid"/>
                    </a:lnB>
                    <a:noFill/>
                  </a:tcPr>
                </a:tc>
                <a:tc>
                  <a:txBody>
                    <a:bodyPr/>
                    <a:lstStyle/>
                    <a:p>
                      <a:pPr marL="342900" marR="213995" lvl="0" indent="-342900">
                        <a:spcBef>
                          <a:spcPts val="0"/>
                        </a:spcBef>
                        <a:spcAft>
                          <a:spcPts val="0"/>
                        </a:spcAft>
                        <a:buFont typeface="Wingdings" panose="05000000000000000000" pitchFamily="2" charset="2"/>
                        <a:buChar char=""/>
                      </a:pPr>
                      <a:r>
                        <a:rPr lang="en-US" sz="1000" u="none" strike="noStrike" kern="100" cap="none" spc="0" dirty="0">
                          <a:solidFill>
                            <a:schemeClr val="tx1"/>
                          </a:solidFill>
                          <a:effectLst/>
                        </a:rPr>
                        <a:t> </a:t>
                      </a:r>
                      <a:endParaRPr lang="en-US" sz="1000" kern="100" cap="none" spc="0" dirty="0">
                        <a:solidFill>
                          <a:schemeClr val="tx1"/>
                        </a:solidFill>
                        <a:effectLst/>
                        <a:latin typeface="Georgia" panose="02040502050405020303" pitchFamily="18" charset="0"/>
                        <a:ea typeface="Georgia" panose="02040502050405020303" pitchFamily="18" charset="0"/>
                        <a:cs typeface="Georgia" panose="02040502050405020303" pitchFamily="18" charset="0"/>
                      </a:endParaRPr>
                    </a:p>
                  </a:txBody>
                  <a:tcPr marL="50838" marR="21068" marT="14525" marB="108939">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22208299"/>
                  </a:ext>
                </a:extLst>
              </a:tr>
            </a:tbl>
          </a:graphicData>
        </a:graphic>
      </p:graphicFrame>
      <p:sp>
        <p:nvSpPr>
          <p:cNvPr id="6" name="TextBox 5">
            <a:extLst>
              <a:ext uri="{FF2B5EF4-FFF2-40B4-BE49-F238E27FC236}">
                <a16:creationId xmlns:a16="http://schemas.microsoft.com/office/drawing/2014/main" id="{0830539F-7B56-34B7-B8F5-1552C9ABCA0A}"/>
              </a:ext>
            </a:extLst>
          </p:cNvPr>
          <p:cNvSpPr txBox="1"/>
          <p:nvPr/>
        </p:nvSpPr>
        <p:spPr>
          <a:xfrm>
            <a:off x="5146892" y="104346"/>
            <a:ext cx="6094070" cy="1323439"/>
          </a:xfrm>
          <a:prstGeom prst="rect">
            <a:avLst/>
          </a:prstGeom>
          <a:noFill/>
        </p:spPr>
        <p:txBody>
          <a:bodyPr wrap="square">
            <a:spAutoFit/>
          </a:bodyPr>
          <a:lstStyle/>
          <a:p>
            <a:r>
              <a:rPr lang="en-US" sz="4000" b="1" kern="1200" dirty="0">
                <a:latin typeface="+mj-lt"/>
                <a:ea typeface="+mj-ea"/>
                <a:cs typeface="+mj-cs"/>
              </a:rPr>
              <a:t>Required Activities and Subsequent Definitions</a:t>
            </a:r>
            <a:endParaRPr lang="en-US" sz="4000" dirty="0"/>
          </a:p>
        </p:txBody>
      </p:sp>
      <p:pic>
        <p:nvPicPr>
          <p:cNvPr id="9" name="Picture 8" descr="A green logo with white text">
            <a:extLst>
              <a:ext uri="{FF2B5EF4-FFF2-40B4-BE49-F238E27FC236}">
                <a16:creationId xmlns:a16="http://schemas.microsoft.com/office/drawing/2014/main" id="{4C7BE55B-0B7C-2040-2FD8-D62155F05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81" y="115834"/>
            <a:ext cx="3709519" cy="1737639"/>
          </a:xfrm>
          <a:prstGeom prst="rect">
            <a:avLst/>
          </a:prstGeom>
        </p:spPr>
      </p:pic>
    </p:spTree>
    <p:extLst>
      <p:ext uri="{BB962C8B-B14F-4D97-AF65-F5344CB8AC3E}">
        <p14:creationId xmlns:p14="http://schemas.microsoft.com/office/powerpoint/2010/main" val="29396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61C1DAC-04EB-5852-ED1F-41F291B16AB2}"/>
              </a:ext>
            </a:extLst>
          </p:cNvPr>
          <p:cNvSpPr>
            <a:spLocks noGrp="1"/>
          </p:cNvSpPr>
          <p:nvPr>
            <p:ph type="title"/>
          </p:nvPr>
        </p:nvSpPr>
        <p:spPr>
          <a:xfrm>
            <a:off x="4500620" y="395822"/>
            <a:ext cx="4149527" cy="786756"/>
          </a:xfrm>
        </p:spPr>
        <p:txBody>
          <a:bodyPr anchor="ctr">
            <a:normAutofit/>
          </a:bodyPr>
          <a:lstStyle/>
          <a:p>
            <a:r>
              <a:rPr lang="en-US" sz="4000" dirty="0">
                <a:solidFill>
                  <a:srgbClr val="FFFFFF"/>
                </a:solidFill>
              </a:rPr>
              <a:t>Grant Deliverables</a:t>
            </a:r>
          </a:p>
        </p:txBody>
      </p:sp>
      <p:graphicFrame>
        <p:nvGraphicFramePr>
          <p:cNvPr id="4" name="Google Shape;366;p26">
            <a:extLst>
              <a:ext uri="{FF2B5EF4-FFF2-40B4-BE49-F238E27FC236}">
                <a16:creationId xmlns:a16="http://schemas.microsoft.com/office/drawing/2014/main" id="{7FB2A2D3-56F9-0340-BB6E-7E4B2011317F}"/>
              </a:ext>
            </a:extLst>
          </p:cNvPr>
          <p:cNvGraphicFramePr>
            <a:graphicFrameLocks noGrp="1"/>
          </p:cNvGraphicFramePr>
          <p:nvPr>
            <p:ph idx="1"/>
            <p:extLst>
              <p:ext uri="{D42A27DB-BD31-4B8C-83A1-F6EECF244321}">
                <p14:modId xmlns:p14="http://schemas.microsoft.com/office/powerpoint/2010/main" val="17404782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green logo with white text">
            <a:extLst>
              <a:ext uri="{FF2B5EF4-FFF2-40B4-BE49-F238E27FC236}">
                <a16:creationId xmlns:a16="http://schemas.microsoft.com/office/drawing/2014/main" id="{B8165D05-BEC7-904F-7418-CF909A1B1E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2573" y="0"/>
            <a:ext cx="3389282" cy="1587631"/>
          </a:xfrm>
          <a:prstGeom prst="rect">
            <a:avLst/>
          </a:prstGeom>
        </p:spPr>
      </p:pic>
    </p:spTree>
    <p:extLst>
      <p:ext uri="{BB962C8B-B14F-4D97-AF65-F5344CB8AC3E}">
        <p14:creationId xmlns:p14="http://schemas.microsoft.com/office/powerpoint/2010/main" val="2678244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261;p23">
            <a:extLst>
              <a:ext uri="{FF2B5EF4-FFF2-40B4-BE49-F238E27FC236}">
                <a16:creationId xmlns:a16="http://schemas.microsoft.com/office/drawing/2014/main" id="{59CCE243-D030-14D6-FD62-8953F66BD5F1}"/>
              </a:ext>
            </a:extLst>
          </p:cNvPr>
          <p:cNvSpPr txBox="1">
            <a:spLocks noGrp="1"/>
          </p:cNvSpPr>
          <p:nvPr>
            <p:ph type="title"/>
          </p:nvPr>
        </p:nvSpPr>
        <p:spPr>
          <a:xfrm>
            <a:off x="5934104" y="3939163"/>
            <a:ext cx="5830627" cy="1097609"/>
          </a:xfrm>
          <a:prstGeom prst="rect">
            <a:avLst/>
          </a:prstGeom>
        </p:spPr>
        <p:txBody>
          <a:bodyPr spcFirstLastPara="1" vert="horz" lIns="91440" tIns="45720" rIns="91440" bIns="45720" rtlCol="0" anchor="ctr" anchorCtr="0">
            <a:normAutofit/>
          </a:bodyPr>
          <a:lstStyle/>
          <a:p>
            <a:pPr marL="0" lvl="0" indent="0" algn="ctr">
              <a:spcAft>
                <a:spcPts val="0"/>
              </a:spcAft>
              <a:buClr>
                <a:srgbClr val="FFFFFF"/>
              </a:buClr>
              <a:buSzPts val="3700"/>
            </a:pPr>
            <a:r>
              <a:rPr lang="en-US" sz="3600" b="1" dirty="0">
                <a:sym typeface="Calibri"/>
              </a:rPr>
              <a:t>Professional Development and Technical Assistance</a:t>
            </a:r>
            <a:endParaRPr lang="en-US" sz="3600" dirty="0"/>
          </a:p>
        </p:txBody>
      </p:sp>
      <p:pic>
        <p:nvPicPr>
          <p:cNvPr id="6" name="Picture 5" descr="A green logo with white text">
            <a:extLst>
              <a:ext uri="{FF2B5EF4-FFF2-40B4-BE49-F238E27FC236}">
                <a16:creationId xmlns:a16="http://schemas.microsoft.com/office/drawing/2014/main" id="{5C009114-C036-C20D-BE8E-5963BACA8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 y="955342"/>
            <a:ext cx="5614416" cy="2624739"/>
          </a:xfrm>
          <a:prstGeom prst="rect">
            <a:avLst/>
          </a:prstGeom>
        </p:spPr>
      </p:pic>
      <p:pic>
        <p:nvPicPr>
          <p:cNvPr id="4" name="Google Shape;263;p23" descr="Logo">
            <a:extLst>
              <a:ext uri="{FF2B5EF4-FFF2-40B4-BE49-F238E27FC236}">
                <a16:creationId xmlns:a16="http://schemas.microsoft.com/office/drawing/2014/main" id="{0A220D39-5A3C-B753-1911-E77C5037D938}"/>
              </a:ext>
            </a:extLst>
          </p:cNvPr>
          <p:cNvPicPr preferRelativeResize="0"/>
          <p:nvPr/>
        </p:nvPicPr>
        <p:blipFill rotWithShape="1">
          <a:blip r:embed="rId3"/>
          <a:stretch/>
        </p:blipFill>
        <p:spPr>
          <a:xfrm>
            <a:off x="6254496" y="1067630"/>
            <a:ext cx="5614416" cy="2400163"/>
          </a:xfrm>
          <a:prstGeom prst="rect">
            <a:avLst/>
          </a:prstGeom>
          <a:noFill/>
        </p:spPr>
      </p:pic>
      <p:sp>
        <p:nvSpPr>
          <p:cNvPr id="35"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54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C99F2-0456-BC6E-2B92-530046E59FF3}"/>
              </a:ext>
            </a:extLst>
          </p:cNvPr>
          <p:cNvSpPr>
            <a:spLocks noGrp="1"/>
          </p:cNvSpPr>
          <p:nvPr>
            <p:ph type="title"/>
          </p:nvPr>
        </p:nvSpPr>
        <p:spPr>
          <a:xfrm>
            <a:off x="640080" y="329184"/>
            <a:ext cx="6894576" cy="1141958"/>
          </a:xfrm>
        </p:spPr>
        <p:txBody>
          <a:bodyPr anchor="b">
            <a:normAutofit fontScale="90000"/>
          </a:bodyPr>
          <a:lstStyle/>
          <a:p>
            <a:r>
              <a:rPr lang="en-US" sz="4600" b="1" dirty="0"/>
              <a:t>Upcoming EV Open House </a:t>
            </a:r>
            <a:br>
              <a:rPr lang="en-US" sz="4600" b="1" dirty="0"/>
            </a:br>
            <a:r>
              <a:rPr lang="en-US" sz="4600" b="1" dirty="0"/>
              <a:t>May 30</a:t>
            </a:r>
            <a:r>
              <a:rPr lang="en-US" sz="4600" b="1" baseline="30000" dirty="0"/>
              <a:t>th</a:t>
            </a:r>
            <a:endParaRPr lang="en-US" sz="4600" b="1" dirty="0"/>
          </a:p>
        </p:txBody>
      </p:sp>
      <p:sp>
        <p:nvSpPr>
          <p:cNvPr id="103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B18FD14-8659-3C2E-5A7B-417D959C5D5E}"/>
              </a:ext>
            </a:extLst>
          </p:cNvPr>
          <p:cNvSpPr>
            <a:spLocks noGrp="1"/>
          </p:cNvSpPr>
          <p:nvPr>
            <p:ph idx="1"/>
          </p:nvPr>
        </p:nvSpPr>
        <p:spPr>
          <a:xfrm>
            <a:off x="640080" y="1895619"/>
            <a:ext cx="7300153" cy="4365507"/>
          </a:xfrm>
        </p:spPr>
        <p:txBody>
          <a:bodyPr>
            <a:normAutofit fontScale="92500" lnSpcReduction="20000"/>
          </a:bodyPr>
          <a:lstStyle/>
          <a:p>
            <a:pPr marL="0" marR="0" indent="0">
              <a:spcBef>
                <a:spcPts val="0"/>
              </a:spcBef>
              <a:spcAft>
                <a:spcPts val="0"/>
              </a:spcAft>
              <a:buNone/>
            </a:pPr>
            <a:r>
              <a:rPr lang="en-US" sz="1900" b="1" dirty="0">
                <a:effectLst/>
                <a:highlight>
                  <a:srgbClr val="FFFFFF"/>
                </a:highlight>
                <a:latin typeface="Arial" panose="020B0604020202020204" pitchFamily="34" charset="0"/>
                <a:ea typeface="Aptos" panose="020B0004020202020204" pitchFamily="34" charset="0"/>
                <a:cs typeface="Aptos" panose="020B0004020202020204" pitchFamily="34" charset="0"/>
              </a:rPr>
              <a:t>EV Industry Collaborative Meeting</a:t>
            </a:r>
            <a:endParaRPr lang="en-US" sz="1900" dirty="0">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900" b="1" dirty="0">
                <a:effectLst/>
                <a:highlight>
                  <a:srgbClr val="FFFFFF"/>
                </a:highlight>
                <a:latin typeface="Arial" panose="020B0604020202020204" pitchFamily="34" charset="0"/>
                <a:ea typeface="Aptos" panose="020B0004020202020204" pitchFamily="34" charset="0"/>
                <a:cs typeface="Aptos" panose="020B0004020202020204" pitchFamily="34" charset="0"/>
              </a:rPr>
              <a:t>&amp; State Farm EV Lab Open House </a:t>
            </a:r>
            <a:endParaRPr lang="en-US" sz="1900" dirty="0">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900" dirty="0">
                <a:effectLst/>
                <a:highlight>
                  <a:srgbClr val="FFFFFF"/>
                </a:highlight>
                <a:latin typeface="Aptos" panose="020B0004020202020204" pitchFamily="34" charset="0"/>
                <a:ea typeface="Aptos" panose="020B0004020202020204" pitchFamily="34" charset="0"/>
                <a:cs typeface="Aptos" panose="020B0004020202020204" pitchFamily="34" charset="0"/>
              </a:rPr>
              <a:t> </a:t>
            </a:r>
          </a:p>
          <a:p>
            <a:pPr marL="0" marR="0" indent="0">
              <a:spcBef>
                <a:spcPts val="0"/>
              </a:spcBef>
              <a:spcAft>
                <a:spcPts val="0"/>
              </a:spcAft>
              <a:buNone/>
            </a:pPr>
            <a:r>
              <a:rPr lang="en-US" sz="1900" u="sng" dirty="0">
                <a:effectLst/>
                <a:highlight>
                  <a:srgbClr val="FFFFFF"/>
                </a:highlight>
                <a:latin typeface="Aptos" panose="020B0004020202020204" pitchFamily="34" charset="0"/>
                <a:ea typeface="Aptos" panose="020B0004020202020204" pitchFamily="34" charset="0"/>
                <a:cs typeface="Aptos" panose="020B0004020202020204" pitchFamily="34" charset="0"/>
                <a:hlinkClick r:id="rId2" tooltip="https://forms.gle/8HFBCm8TXHvDW5Ui9"/>
              </a:rPr>
              <a:t>Register by May 20</a:t>
            </a:r>
            <a:endParaRPr lang="en-US" sz="1900" dirty="0">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900" dirty="0">
                <a:effectLst/>
                <a:latin typeface="Aptos" panose="020B0004020202020204" pitchFamily="34" charset="0"/>
                <a:ea typeface="Aptos" panose="020B0004020202020204" pitchFamily="34" charset="0"/>
                <a:cs typeface="Aptos" panose="020B0004020202020204" pitchFamily="34" charset="0"/>
              </a:rPr>
              <a:t> </a:t>
            </a:r>
          </a:p>
          <a:p>
            <a:pPr marL="0" marR="0" indent="0">
              <a:spcBef>
                <a:spcPts val="0"/>
              </a:spcBef>
              <a:spcAft>
                <a:spcPts val="0"/>
              </a:spcAft>
              <a:buNone/>
            </a:pPr>
            <a:r>
              <a:rPr lang="en-US" sz="1900" dirty="0">
                <a:effectLst/>
                <a:highlight>
                  <a:srgbClr val="FFFFFF"/>
                </a:highlight>
                <a:latin typeface="Aptos" panose="020B0004020202020204" pitchFamily="34" charset="0"/>
                <a:ea typeface="Aptos" panose="020B0004020202020204" pitchFamily="34" charset="0"/>
                <a:cs typeface="Aptos" panose="020B0004020202020204" pitchFamily="34" charset="0"/>
              </a:rPr>
              <a:t>Join faculty and industry colleagues across the state in attending the EV Industry Collaborative &amp; State Farm Electric Vehicle Lab Open House on May 30, 2024, at Heartland Community College in Normal, IL.</a:t>
            </a:r>
          </a:p>
          <a:p>
            <a:pPr marL="0" marR="0" indent="0">
              <a:spcBef>
                <a:spcPts val="0"/>
              </a:spcBef>
              <a:spcAft>
                <a:spcPts val="0"/>
              </a:spcAft>
              <a:buNone/>
            </a:pPr>
            <a:r>
              <a:rPr lang="en-US" sz="1900" dirty="0">
                <a:effectLst/>
                <a:highlight>
                  <a:srgbClr val="FFFFFF"/>
                </a:highlight>
                <a:latin typeface="Aptos" panose="020B0004020202020204" pitchFamily="34" charset="0"/>
                <a:ea typeface="Aptos" panose="020B0004020202020204" pitchFamily="34" charset="0"/>
                <a:cs typeface="Aptos" panose="020B0004020202020204" pitchFamily="34" charset="0"/>
              </a:rPr>
              <a:t> </a:t>
            </a:r>
          </a:p>
          <a:p>
            <a:pPr marL="0" marR="0" indent="0">
              <a:spcBef>
                <a:spcPts val="0"/>
              </a:spcBef>
              <a:spcAft>
                <a:spcPts val="0"/>
              </a:spcAft>
              <a:buNone/>
            </a:pPr>
            <a:r>
              <a:rPr lang="en-US" sz="1900" dirty="0">
                <a:effectLst/>
                <a:highlight>
                  <a:srgbClr val="FFFFFF"/>
                </a:highlight>
                <a:latin typeface="Aptos" panose="020B0004020202020204" pitchFamily="34" charset="0"/>
                <a:ea typeface="Aptos" panose="020B0004020202020204" pitchFamily="34" charset="0"/>
                <a:cs typeface="Aptos" panose="020B0004020202020204" pitchFamily="34" charset="0"/>
              </a:rPr>
              <a:t>Attendance is available in person for the whole event or online for selected portions. </a:t>
            </a:r>
            <a:r>
              <a:rPr lang="en-US" sz="1900" i="1" dirty="0">
                <a:effectLst/>
                <a:highlight>
                  <a:srgbClr val="FFFFFF"/>
                </a:highlight>
                <a:latin typeface="Aptos" panose="020B0004020202020204" pitchFamily="34" charset="0"/>
                <a:ea typeface="Aptos" panose="020B0004020202020204" pitchFamily="34" charset="0"/>
                <a:cs typeface="Aptos" panose="020B0004020202020204" pitchFamily="34" charset="0"/>
              </a:rPr>
              <a:t>Costs for the event are covered by IGEN/ICCB, but for catering purposes, registration must be received by </a:t>
            </a:r>
            <a:r>
              <a:rPr lang="en-US" sz="1900" b="1" i="1" u="sng" dirty="0">
                <a:effectLst/>
                <a:highlight>
                  <a:srgbClr val="FFFFFF"/>
                </a:highlight>
                <a:latin typeface="Aptos" panose="020B0004020202020204" pitchFamily="34" charset="0"/>
                <a:ea typeface="Aptos" panose="020B0004020202020204" pitchFamily="34" charset="0"/>
                <a:cs typeface="Aptos" panose="020B0004020202020204" pitchFamily="34" charset="0"/>
              </a:rPr>
              <a:t>Monday, May 20</a:t>
            </a:r>
            <a:r>
              <a:rPr lang="en-US" sz="1900" b="1" u="sng" dirty="0">
                <a:effectLst/>
                <a:highlight>
                  <a:srgbClr val="FFFFFF"/>
                </a:highlight>
                <a:latin typeface="Aptos" panose="020B0004020202020204" pitchFamily="34" charset="0"/>
                <a:ea typeface="Aptos" panose="020B0004020202020204" pitchFamily="34" charset="0"/>
                <a:cs typeface="Aptos" panose="020B0004020202020204" pitchFamily="34" charset="0"/>
              </a:rPr>
              <a:t>.</a:t>
            </a:r>
          </a:p>
          <a:p>
            <a:pPr marL="0" marR="0" indent="0">
              <a:spcBef>
                <a:spcPts val="0"/>
              </a:spcBef>
              <a:spcAft>
                <a:spcPts val="0"/>
              </a:spcAft>
              <a:buNone/>
            </a:pPr>
            <a:r>
              <a:rPr lang="en-US" sz="1900" dirty="0">
                <a:effectLst/>
                <a:highlight>
                  <a:srgbClr val="FFFFFF"/>
                </a:highlight>
                <a:latin typeface="Aptos" panose="020B0004020202020204" pitchFamily="34" charset="0"/>
                <a:ea typeface="Aptos" panose="020B0004020202020204" pitchFamily="34" charset="0"/>
                <a:cs typeface="Aptos" panose="020B0004020202020204" pitchFamily="34" charset="0"/>
              </a:rPr>
              <a:t> </a:t>
            </a:r>
          </a:p>
          <a:p>
            <a:pPr marL="0" marR="0" indent="0">
              <a:spcBef>
                <a:spcPts val="0"/>
              </a:spcBef>
              <a:spcAft>
                <a:spcPts val="0"/>
              </a:spcAft>
              <a:buNone/>
            </a:pPr>
            <a:r>
              <a:rPr lang="en-US" sz="1900" dirty="0">
                <a:effectLst/>
                <a:highlight>
                  <a:srgbClr val="FFFFFF"/>
                </a:highlight>
                <a:latin typeface="Aptos" panose="020B0004020202020204" pitchFamily="34" charset="0"/>
                <a:ea typeface="Aptos" panose="020B0004020202020204" pitchFamily="34" charset="0"/>
                <a:cs typeface="Aptos" panose="020B0004020202020204" pitchFamily="34" charset="0"/>
              </a:rPr>
              <a:t>The event will include:</a:t>
            </a:r>
          </a:p>
          <a:p>
            <a:pPr marL="342900" marR="0" lvl="0" indent="-342900">
              <a:spcBef>
                <a:spcPts val="0"/>
              </a:spcBef>
              <a:spcAft>
                <a:spcPts val="0"/>
              </a:spcAft>
              <a:buSzPts val="1000"/>
              <a:buFont typeface="Symbol" panose="05050102010706020507" pitchFamily="18" charset="2"/>
              <a:buChar char=""/>
              <a:tabLst>
                <a:tab pos="457200" algn="l"/>
              </a:tabLst>
            </a:pPr>
            <a:r>
              <a:rPr lang="en-US" sz="1900" dirty="0">
                <a:effectLst/>
                <a:latin typeface="Calibri" panose="020F0502020204030204" pitchFamily="34" charset="0"/>
                <a:ea typeface="Times New Roman" panose="02020603050405020304" pitchFamily="18" charset="0"/>
                <a:cs typeface="Aptos" panose="020B0004020202020204" pitchFamily="34" charset="0"/>
              </a:rPr>
              <a:t>Keynote address </a:t>
            </a:r>
            <a:endParaRPr lang="en-US" sz="19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00" dirty="0">
                <a:effectLst/>
                <a:latin typeface="Calibri" panose="020F0502020204030204" pitchFamily="34" charset="0"/>
                <a:ea typeface="Times New Roman" panose="02020603050405020304" pitchFamily="18" charset="0"/>
                <a:cs typeface="Aptos" panose="020B0004020202020204" pitchFamily="34" charset="0"/>
              </a:rPr>
              <a:t>EV &amp; Medium/Heavy-Duty EV Employer roundtable </a:t>
            </a:r>
            <a:endParaRPr lang="en-US" sz="19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00" dirty="0">
                <a:effectLst/>
                <a:latin typeface="Calibri" panose="020F0502020204030204" pitchFamily="34" charset="0"/>
                <a:ea typeface="Times New Roman" panose="02020603050405020304" pitchFamily="18" charset="0"/>
                <a:cs typeface="Aptos" panose="020B0004020202020204" pitchFamily="34" charset="0"/>
              </a:rPr>
              <a:t>EV trainers demonstration</a:t>
            </a:r>
            <a:endParaRPr lang="en-US" sz="19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00" dirty="0">
                <a:effectLst/>
                <a:latin typeface="Calibri" panose="020F0502020204030204" pitchFamily="34" charset="0"/>
                <a:ea typeface="Times New Roman" panose="02020603050405020304" pitchFamily="18" charset="0"/>
                <a:cs typeface="Aptos" panose="020B0004020202020204" pitchFamily="34" charset="0"/>
              </a:rPr>
              <a:t>EV hands-on instructor lab with faculty from Otago Polytechnic, NZ</a:t>
            </a:r>
            <a:endParaRPr lang="en-US" sz="19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900" dirty="0">
                <a:effectLst/>
                <a:latin typeface="Calibri" panose="020F0502020204030204" pitchFamily="34" charset="0"/>
                <a:ea typeface="Times New Roman" panose="02020603050405020304" pitchFamily="18" charset="0"/>
                <a:cs typeface="Aptos" panose="020B0004020202020204" pitchFamily="34" charset="0"/>
              </a:rPr>
              <a:t>Passenger and MHD EV Curriculum Workgroup Meetings</a:t>
            </a:r>
            <a:endParaRPr lang="en-US" sz="1900" dirty="0">
              <a:effectLs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endParaRPr lang="en-US" sz="1900" dirty="0">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0" marR="0" indent="0">
              <a:spcBef>
                <a:spcPts val="0"/>
              </a:spcBef>
              <a:spcAft>
                <a:spcPts val="0"/>
              </a:spcAft>
              <a:buNone/>
            </a:pPr>
            <a:r>
              <a:rPr lang="en-US" sz="1900" dirty="0">
                <a:effectLst/>
                <a:highlight>
                  <a:srgbClr val="FFFFFF"/>
                </a:highlight>
                <a:latin typeface="Aptos" panose="020B0004020202020204" pitchFamily="34" charset="0"/>
                <a:ea typeface="Aptos" panose="020B0004020202020204" pitchFamily="34" charset="0"/>
                <a:cs typeface="Aptos" panose="020B0004020202020204" pitchFamily="34" charset="0"/>
              </a:rPr>
              <a:t>Please forward this invitation as needed.</a:t>
            </a:r>
          </a:p>
          <a:p>
            <a:pPr marL="685800" lvl="2" indent="0">
              <a:spcBef>
                <a:spcPts val="0"/>
              </a:spcBef>
              <a:buNone/>
            </a:pPr>
            <a:r>
              <a:rPr lang="en-US" sz="1900" dirty="0">
                <a:highlight>
                  <a:srgbClr val="FFFFFF"/>
                </a:highlight>
                <a:latin typeface="Aptos" panose="020B0004020202020204" pitchFamily="34" charset="0"/>
                <a:ea typeface="Aptos" panose="020B0004020202020204" pitchFamily="34" charset="0"/>
                <a:cs typeface="Aptos" panose="020B0004020202020204" pitchFamily="34" charset="0"/>
              </a:rPr>
              <a:t>Visit </a:t>
            </a:r>
            <a:r>
              <a:rPr lang="en-US" sz="1900" dirty="0">
                <a:highlight>
                  <a:srgbClr val="FFFFFF"/>
                </a:highlight>
                <a:latin typeface="Aptos" panose="020B0004020202020204" pitchFamily="34" charset="0"/>
                <a:ea typeface="Aptos" panose="020B0004020202020204" pitchFamily="34" charset="0"/>
                <a:cs typeface="Aptos" panose="020B0004020202020204" pitchFamily="34" charset="0"/>
                <a:hlinkClick r:id="rId3" action="ppaction://hlinkfile"/>
              </a:rPr>
              <a:t>Igencc.org</a:t>
            </a:r>
            <a:r>
              <a:rPr lang="en-US" sz="1900" dirty="0">
                <a:highlight>
                  <a:srgbClr val="FFFFFF"/>
                </a:highlight>
                <a:latin typeface="Aptos" panose="020B0004020202020204" pitchFamily="34" charset="0"/>
                <a:ea typeface="Aptos" panose="020B0004020202020204" pitchFamily="34" charset="0"/>
                <a:cs typeface="Aptos" panose="020B0004020202020204" pitchFamily="34" charset="0"/>
              </a:rPr>
              <a:t> for IGEN contact information.</a:t>
            </a:r>
            <a:endParaRPr lang="en-US" sz="1900" dirty="0">
              <a:effectLst/>
              <a:highlight>
                <a:srgbClr val="FFFFFF"/>
              </a:highligh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sz="1000" dirty="0">
              <a:highlight>
                <a:srgbClr val="FFFFFF"/>
              </a:highlight>
              <a:latin typeface="Aptos" panose="020B0004020202020204" pitchFamily="34" charset="0"/>
            </a:endParaRPr>
          </a:p>
        </p:txBody>
      </p:sp>
      <p:pic>
        <p:nvPicPr>
          <p:cNvPr id="5" name="Picture 4" descr="A green logo with white text">
            <a:extLst>
              <a:ext uri="{FF2B5EF4-FFF2-40B4-BE49-F238E27FC236}">
                <a16:creationId xmlns:a16="http://schemas.microsoft.com/office/drawing/2014/main" id="{0D839CD9-5918-341E-B77D-D772032078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4696" y="1263405"/>
            <a:ext cx="4014216" cy="1876645"/>
          </a:xfrm>
          <a:prstGeom prst="rect">
            <a:avLst/>
          </a:prstGeom>
        </p:spPr>
      </p:pic>
      <p:pic>
        <p:nvPicPr>
          <p:cNvPr id="1025" name="x_x_x_image_0">
            <a:extLst>
              <a:ext uri="{FF2B5EF4-FFF2-40B4-BE49-F238E27FC236}">
                <a16:creationId xmlns:a16="http://schemas.microsoft.com/office/drawing/2014/main" id="{29668366-B411-2C91-CC33-16BAC9651D4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435577" y="179887"/>
            <a:ext cx="3995928" cy="1118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41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D2245D-A3FD-1E79-3E63-9E030BF6FB75}"/>
              </a:ext>
            </a:extLst>
          </p:cNvPr>
          <p:cNvSpPr>
            <a:spLocks noGrp="1"/>
          </p:cNvSpPr>
          <p:nvPr>
            <p:ph type="title"/>
          </p:nvPr>
        </p:nvSpPr>
        <p:spPr>
          <a:xfrm>
            <a:off x="504115" y="1900426"/>
            <a:ext cx="4150718" cy="1925633"/>
          </a:xfrm>
        </p:spPr>
        <p:txBody>
          <a:bodyPr anchor="b">
            <a:normAutofit/>
          </a:bodyPr>
          <a:lstStyle/>
          <a:p>
            <a:pPr algn="r"/>
            <a:r>
              <a:rPr lang="en-US" sz="4000" b="1" u="sng" dirty="0">
                <a:solidFill>
                  <a:srgbClr val="FFFFFF"/>
                </a:solidFill>
              </a:rPr>
              <a:t>Participation in EV Network led by IGEN:</a:t>
            </a:r>
            <a:endParaRPr lang="en-US" sz="4000" b="1" dirty="0">
              <a:solidFill>
                <a:srgbClr val="FFFFFF"/>
              </a:solidFill>
            </a:endParaRPr>
          </a:p>
        </p:txBody>
      </p:sp>
      <p:sp>
        <p:nvSpPr>
          <p:cNvPr id="3" name="Content Placeholder 2">
            <a:extLst>
              <a:ext uri="{FF2B5EF4-FFF2-40B4-BE49-F238E27FC236}">
                <a16:creationId xmlns:a16="http://schemas.microsoft.com/office/drawing/2014/main" id="{C2FF4F90-215C-6652-FE22-641AE3F729AC}"/>
              </a:ext>
            </a:extLst>
          </p:cNvPr>
          <p:cNvSpPr>
            <a:spLocks noGrp="1"/>
          </p:cNvSpPr>
          <p:nvPr>
            <p:ph idx="1"/>
          </p:nvPr>
        </p:nvSpPr>
        <p:spPr>
          <a:xfrm>
            <a:off x="5966539" y="416690"/>
            <a:ext cx="5909085" cy="6111432"/>
          </a:xfrm>
        </p:spPr>
        <p:txBody>
          <a:bodyPr anchor="ctr">
            <a:noAutofit/>
          </a:bodyPr>
          <a:lstStyle/>
          <a:p>
            <a:pPr marL="0" indent="0">
              <a:buNone/>
            </a:pPr>
            <a:r>
              <a:rPr lang="en-US" sz="2200" dirty="0"/>
              <a:t>Grantees are required to participate in the IL EV Network, an industry collaborative of key stakeholders from industry, higher education (faculty, staff, two-year and four-year), and state agencies to guide the development of light and heavy-duty Electric Vehicle training that satisfies industry demand for high-skill individuals. </a:t>
            </a:r>
          </a:p>
          <a:p>
            <a:pPr lvl="1"/>
            <a:r>
              <a:rPr lang="en-US" sz="2200" dirty="0"/>
              <a:t>Grantees will engage in discussions on industry trends, talent needs in high-priority roles, systemwide strategies, barriers, solutions, and opportunities for collaboration to expand the EV / related advanced manufacturing workforce in Illinois.</a:t>
            </a:r>
          </a:p>
          <a:p>
            <a:pPr lvl="1"/>
            <a:r>
              <a:rPr lang="en-US" sz="2200" dirty="0"/>
              <a:t>Curriculum development and pathway mapping</a:t>
            </a:r>
          </a:p>
          <a:p>
            <a:pPr lvl="1"/>
            <a:r>
              <a:rPr lang="en-US" sz="2200" dirty="0"/>
              <a:t>Training and upskilling of faculty</a:t>
            </a:r>
          </a:p>
        </p:txBody>
      </p:sp>
      <p:pic>
        <p:nvPicPr>
          <p:cNvPr id="4" name="Picture 3" descr="A green logo with white text">
            <a:extLst>
              <a:ext uri="{FF2B5EF4-FFF2-40B4-BE49-F238E27FC236}">
                <a16:creationId xmlns:a16="http://schemas.microsoft.com/office/drawing/2014/main" id="{C18A395C-6F40-D78E-D86B-009F2198F7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725" y="93487"/>
            <a:ext cx="3709519" cy="1737639"/>
          </a:xfrm>
          <a:prstGeom prst="rect">
            <a:avLst/>
          </a:prstGeom>
        </p:spPr>
      </p:pic>
    </p:spTree>
    <p:extLst>
      <p:ext uri="{BB962C8B-B14F-4D97-AF65-F5344CB8AC3E}">
        <p14:creationId xmlns:p14="http://schemas.microsoft.com/office/powerpoint/2010/main" val="2623906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D2245D-A3FD-1E79-3E63-9E030BF6FB75}"/>
              </a:ext>
            </a:extLst>
          </p:cNvPr>
          <p:cNvSpPr>
            <a:spLocks noGrp="1"/>
          </p:cNvSpPr>
          <p:nvPr>
            <p:ph type="title"/>
          </p:nvPr>
        </p:nvSpPr>
        <p:spPr>
          <a:xfrm>
            <a:off x="825948" y="1951512"/>
            <a:ext cx="3907650" cy="1798311"/>
          </a:xfrm>
        </p:spPr>
        <p:txBody>
          <a:bodyPr anchor="b">
            <a:normAutofit/>
          </a:bodyPr>
          <a:lstStyle/>
          <a:p>
            <a:pPr algn="r"/>
            <a:r>
              <a:rPr lang="en-US" sz="4000" b="1" u="sng" dirty="0">
                <a:solidFill>
                  <a:srgbClr val="FFFFFF"/>
                </a:solidFill>
              </a:rPr>
              <a:t>Employer and Community Engagement</a:t>
            </a:r>
            <a:r>
              <a:rPr lang="en-US" sz="4000" dirty="0">
                <a:solidFill>
                  <a:srgbClr val="FFFFFF"/>
                </a:solidFill>
              </a:rPr>
              <a:t>:</a:t>
            </a:r>
            <a:endParaRPr lang="en-US" sz="4000" b="1" dirty="0">
              <a:solidFill>
                <a:srgbClr val="FFFFFF"/>
              </a:solidFill>
            </a:endParaRPr>
          </a:p>
        </p:txBody>
      </p:sp>
      <p:sp>
        <p:nvSpPr>
          <p:cNvPr id="3" name="Content Placeholder 2">
            <a:extLst>
              <a:ext uri="{FF2B5EF4-FFF2-40B4-BE49-F238E27FC236}">
                <a16:creationId xmlns:a16="http://schemas.microsoft.com/office/drawing/2014/main" id="{C2FF4F90-215C-6652-FE22-641AE3F729AC}"/>
              </a:ext>
            </a:extLst>
          </p:cNvPr>
          <p:cNvSpPr>
            <a:spLocks noGrp="1"/>
          </p:cNvSpPr>
          <p:nvPr>
            <p:ph idx="1"/>
          </p:nvPr>
        </p:nvSpPr>
        <p:spPr>
          <a:xfrm>
            <a:off x="6213475" y="1049338"/>
            <a:ext cx="5151438" cy="4759325"/>
          </a:xfrm>
        </p:spPr>
        <p:txBody>
          <a:bodyPr anchor="ctr">
            <a:noAutofit/>
          </a:bodyPr>
          <a:lstStyle/>
          <a:p>
            <a:pPr marL="0" indent="0">
              <a:buNone/>
            </a:pPr>
            <a:r>
              <a:rPr lang="en-US" sz="2200" dirty="0"/>
              <a:t>Engaging in strategic partnerships within your region to conduct needs assessments, inclusive of both labor market and community readiness, develop and implement new programs, curriculum, work-based learning opportunities, etc. </a:t>
            </a:r>
          </a:p>
          <a:p>
            <a:r>
              <a:rPr lang="en-US" sz="2200" dirty="0"/>
              <a:t>Partnerships must include employers, high school districts, labor organizations, and local workforce boards. Other partners could include other institutions of higher education, community-based organizations, industry associations, etc. </a:t>
            </a:r>
          </a:p>
        </p:txBody>
      </p:sp>
      <p:pic>
        <p:nvPicPr>
          <p:cNvPr id="4" name="Picture 3" descr="A green logo with white text">
            <a:extLst>
              <a:ext uri="{FF2B5EF4-FFF2-40B4-BE49-F238E27FC236}">
                <a16:creationId xmlns:a16="http://schemas.microsoft.com/office/drawing/2014/main" id="{48399880-2CBB-32D1-DEEF-6A046F7A27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4079" y="112007"/>
            <a:ext cx="3709519" cy="1737639"/>
          </a:xfrm>
          <a:prstGeom prst="rect">
            <a:avLst/>
          </a:prstGeom>
        </p:spPr>
      </p:pic>
    </p:spTree>
    <p:extLst>
      <p:ext uri="{BB962C8B-B14F-4D97-AF65-F5344CB8AC3E}">
        <p14:creationId xmlns:p14="http://schemas.microsoft.com/office/powerpoint/2010/main" val="291172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CD3BEA-3D2A-34DD-ABD7-CCAA68B93306}"/>
              </a:ext>
            </a:extLst>
          </p:cNvPr>
          <p:cNvSpPr>
            <a:spLocks noGrp="1"/>
          </p:cNvSpPr>
          <p:nvPr>
            <p:ph type="title"/>
          </p:nvPr>
        </p:nvSpPr>
        <p:spPr>
          <a:xfrm>
            <a:off x="826394" y="3037818"/>
            <a:ext cx="3953950" cy="575332"/>
          </a:xfrm>
        </p:spPr>
        <p:txBody>
          <a:bodyPr anchor="b">
            <a:normAutofit fontScale="90000"/>
          </a:bodyPr>
          <a:lstStyle/>
          <a:p>
            <a:pPr algn="r"/>
            <a:r>
              <a:rPr lang="en-US" sz="4000" b="1" u="sng" kern="0" dirty="0">
                <a:solidFill>
                  <a:srgbClr val="FFFFFF"/>
                </a:solidFill>
                <a:effectLst/>
                <a:ea typeface="Georgia" panose="02040502050405020303" pitchFamily="18" charset="0"/>
              </a:rPr>
              <a:t>Pathway Mapping</a:t>
            </a:r>
            <a:r>
              <a:rPr lang="en-US" sz="4000" kern="0" dirty="0">
                <a:solidFill>
                  <a:srgbClr val="FFFFFF"/>
                </a:solidFill>
                <a:effectLst/>
                <a:ea typeface="Georgia" panose="02040502050405020303" pitchFamily="18" charset="0"/>
              </a:rPr>
              <a:t>:</a:t>
            </a:r>
            <a:endParaRPr lang="en-US" sz="4000" b="1" dirty="0">
              <a:solidFill>
                <a:srgbClr val="FFFFFF"/>
              </a:solidFill>
            </a:endParaRPr>
          </a:p>
        </p:txBody>
      </p:sp>
      <p:sp>
        <p:nvSpPr>
          <p:cNvPr id="3" name="Content Placeholder 2">
            <a:extLst>
              <a:ext uri="{FF2B5EF4-FFF2-40B4-BE49-F238E27FC236}">
                <a16:creationId xmlns:a16="http://schemas.microsoft.com/office/drawing/2014/main" id="{A38C6125-0488-CCF5-7693-F036027902AE}"/>
              </a:ext>
            </a:extLst>
          </p:cNvPr>
          <p:cNvSpPr>
            <a:spLocks noGrp="1"/>
          </p:cNvSpPr>
          <p:nvPr>
            <p:ph idx="1"/>
          </p:nvPr>
        </p:nvSpPr>
        <p:spPr>
          <a:xfrm>
            <a:off x="5926620" y="586856"/>
            <a:ext cx="5438986" cy="5608672"/>
          </a:xfrm>
        </p:spPr>
        <p:txBody>
          <a:bodyPr anchor="ctr">
            <a:normAutofit/>
          </a:bodyPr>
          <a:lstStyle/>
          <a:p>
            <a:pPr marL="0" indent="0">
              <a:buNone/>
            </a:pPr>
            <a:r>
              <a:rPr lang="en-US" sz="2200" kern="0">
                <a:effectLst/>
                <a:ea typeface="Georgia" panose="02040502050405020303" pitchFamily="18" charset="0"/>
              </a:rPr>
              <a:t>Creating </a:t>
            </a:r>
            <a:r>
              <a:rPr lang="en-US" sz="2200" u="sng" kern="0">
                <a:effectLst/>
                <a:ea typeface="Georgia" panose="02040502050405020303" pitchFamily="18" charset="0"/>
                <a:cs typeface="Georgia" panose="02040502050405020303" pitchFamily="18" charset="0"/>
                <a:hlinkClick r:id="rId2"/>
              </a:rPr>
              <a:t>career pathways</a:t>
            </a:r>
            <a:r>
              <a:rPr lang="en-US" sz="2200" kern="0">
                <a:effectLst/>
                <a:ea typeface="Georgia" panose="02040502050405020303" pitchFamily="18" charset="0"/>
              </a:rPr>
              <a:t> and </a:t>
            </a:r>
            <a:r>
              <a:rPr lang="en-US" sz="2200" u="sng" kern="0">
                <a:effectLst/>
                <a:ea typeface="Georgia" panose="02040502050405020303" pitchFamily="18" charset="0"/>
                <a:cs typeface="Georgia" panose="02040502050405020303" pitchFamily="18" charset="0"/>
                <a:hlinkClick r:id="rId3"/>
              </a:rPr>
              <a:t>programs of study</a:t>
            </a:r>
            <a:r>
              <a:rPr lang="en-US" sz="2200" kern="0">
                <a:effectLst/>
                <a:ea typeface="Georgia" panose="02040502050405020303" pitchFamily="18" charset="0"/>
              </a:rPr>
              <a:t> that provide seamless transition from high school to postsecondary</a:t>
            </a:r>
            <a:r>
              <a:rPr lang="en-US" sz="2200" kern="0" spc="-30">
                <a:effectLst/>
                <a:ea typeface="Georgia" panose="02040502050405020303" pitchFamily="18" charset="0"/>
              </a:rPr>
              <a:t> </a:t>
            </a:r>
            <a:r>
              <a:rPr lang="en-US" sz="2200" kern="0">
                <a:effectLst/>
                <a:ea typeface="Georgia" panose="02040502050405020303" pitchFamily="18" charset="0"/>
              </a:rPr>
              <a:t>education and employment. This includes dual credit and other accelerated onramps such as adult education integrated education and training programs and non-credit to credit pathways, with an EV focus. </a:t>
            </a:r>
          </a:p>
          <a:p>
            <a:r>
              <a:rPr lang="en-US" sz="2200" kern="0">
                <a:effectLst/>
                <a:ea typeface="Georgia" panose="02040502050405020303" pitchFamily="18" charset="0"/>
              </a:rPr>
              <a:t>Curriculum development and pathway mapping will be facilitated through the EV Network. Grantees should also consider mapping pathways to include relevant </a:t>
            </a:r>
            <a:r>
              <a:rPr lang="en-US" sz="2200" u="sng" kern="0">
                <a:effectLst/>
                <a:ea typeface="Georgia" panose="02040502050405020303" pitchFamily="18" charset="0"/>
                <a:cs typeface="Georgia" panose="02040502050405020303" pitchFamily="18" charset="0"/>
                <a:hlinkClick r:id="rId4"/>
              </a:rPr>
              <a:t>CEJA workforce programs</a:t>
            </a:r>
            <a:r>
              <a:rPr lang="en-US" sz="2200" kern="0">
                <a:effectLst/>
                <a:ea typeface="Georgia" panose="02040502050405020303" pitchFamily="18" charset="0"/>
              </a:rPr>
              <a:t> and </a:t>
            </a:r>
            <a:r>
              <a:rPr lang="en-US" sz="2200" u="sng" kern="0">
                <a:effectLst/>
                <a:ea typeface="Georgia" panose="02040502050405020303" pitchFamily="18" charset="0"/>
                <a:cs typeface="Georgia" panose="02040502050405020303" pitchFamily="18" charset="0"/>
                <a:hlinkClick r:id="rId5"/>
              </a:rPr>
              <a:t>Apprenticeship Illinois</a:t>
            </a:r>
            <a:r>
              <a:rPr lang="en-US" sz="2200" kern="0">
                <a:effectLst/>
                <a:ea typeface="Georgia" panose="02040502050405020303" pitchFamily="18" charset="0"/>
              </a:rPr>
              <a:t> frameworks that exist in their regions.</a:t>
            </a:r>
            <a:endParaRPr lang="en-US" sz="2200" dirty="0"/>
          </a:p>
        </p:txBody>
      </p:sp>
      <p:pic>
        <p:nvPicPr>
          <p:cNvPr id="4" name="Picture 3" descr="A green logo with white text">
            <a:extLst>
              <a:ext uri="{FF2B5EF4-FFF2-40B4-BE49-F238E27FC236}">
                <a16:creationId xmlns:a16="http://schemas.microsoft.com/office/drawing/2014/main" id="{D8E80F4C-FA75-9D73-CFE7-3390415A2D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136" y="67662"/>
            <a:ext cx="3709519" cy="1737639"/>
          </a:xfrm>
          <a:prstGeom prst="rect">
            <a:avLst/>
          </a:prstGeom>
        </p:spPr>
      </p:pic>
    </p:spTree>
    <p:extLst>
      <p:ext uri="{BB962C8B-B14F-4D97-AF65-F5344CB8AC3E}">
        <p14:creationId xmlns:p14="http://schemas.microsoft.com/office/powerpoint/2010/main" val="2150640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87D941-4C75-0D37-767C-7D2C302339F2}"/>
              </a:ext>
            </a:extLst>
          </p:cNvPr>
          <p:cNvSpPr>
            <a:spLocks noGrp="1"/>
          </p:cNvSpPr>
          <p:nvPr>
            <p:ph type="title"/>
          </p:nvPr>
        </p:nvSpPr>
        <p:spPr>
          <a:xfrm>
            <a:off x="363982" y="1875578"/>
            <a:ext cx="4278039" cy="1219577"/>
          </a:xfrm>
        </p:spPr>
        <p:txBody>
          <a:bodyPr anchor="b">
            <a:normAutofit/>
          </a:bodyPr>
          <a:lstStyle/>
          <a:p>
            <a:pPr algn="r"/>
            <a:r>
              <a:rPr lang="en-US" sz="4000" b="1" u="sng" dirty="0">
                <a:solidFill>
                  <a:srgbClr val="FFFFFF"/>
                </a:solidFill>
              </a:rPr>
              <a:t>Build Capacity and Infrastructure</a:t>
            </a:r>
            <a:r>
              <a:rPr lang="en-US" sz="4000" b="1" dirty="0">
                <a:solidFill>
                  <a:srgbClr val="FFFFFF"/>
                </a:solidFill>
              </a:rPr>
              <a:t>:</a:t>
            </a:r>
            <a:endParaRPr lang="en-US" sz="4000" dirty="0">
              <a:solidFill>
                <a:srgbClr val="FFFFFF"/>
              </a:solidFill>
            </a:endParaRPr>
          </a:p>
        </p:txBody>
      </p:sp>
      <p:sp>
        <p:nvSpPr>
          <p:cNvPr id="3" name="Content Placeholder 2">
            <a:extLst>
              <a:ext uri="{FF2B5EF4-FFF2-40B4-BE49-F238E27FC236}">
                <a16:creationId xmlns:a16="http://schemas.microsoft.com/office/drawing/2014/main" id="{FCE218A8-EB37-FCFE-7498-A402F4749392}"/>
              </a:ext>
            </a:extLst>
          </p:cNvPr>
          <p:cNvSpPr>
            <a:spLocks noGrp="1"/>
          </p:cNvSpPr>
          <p:nvPr>
            <p:ph idx="1"/>
          </p:nvPr>
        </p:nvSpPr>
        <p:spPr>
          <a:xfrm>
            <a:off x="6199869" y="1503381"/>
            <a:ext cx="5372467" cy="3359730"/>
          </a:xfrm>
        </p:spPr>
        <p:txBody>
          <a:bodyPr anchor="ctr">
            <a:normAutofit/>
          </a:bodyPr>
          <a:lstStyle/>
          <a:p>
            <a:pPr marL="0" indent="0">
              <a:buNone/>
            </a:pPr>
            <a:r>
              <a:rPr lang="en-US" sz="2200" dirty="0"/>
              <a:t>Updating existing programs/programs of study, purchasing or upgrading equipment to meet or exceed current industry standards, providing professional development and training to faculty and staff- including externship opportunities, creating partnerships and identifying efficiencies to maximize capacity.</a:t>
            </a:r>
          </a:p>
        </p:txBody>
      </p:sp>
      <p:pic>
        <p:nvPicPr>
          <p:cNvPr id="4" name="Picture 3" descr="A green logo with white text">
            <a:extLst>
              <a:ext uri="{FF2B5EF4-FFF2-40B4-BE49-F238E27FC236}">
                <a16:creationId xmlns:a16="http://schemas.microsoft.com/office/drawing/2014/main" id="{A58A56DB-1ECC-71D0-DE1C-543AB1DD7B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136" y="96655"/>
            <a:ext cx="3709519" cy="1737639"/>
          </a:xfrm>
          <a:prstGeom prst="rect">
            <a:avLst/>
          </a:prstGeom>
        </p:spPr>
      </p:pic>
    </p:spTree>
    <p:extLst>
      <p:ext uri="{BB962C8B-B14F-4D97-AF65-F5344CB8AC3E}">
        <p14:creationId xmlns:p14="http://schemas.microsoft.com/office/powerpoint/2010/main" val="3585825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59E-12F7-461A-8337-15E26AD9AD44}"/>
              </a:ext>
            </a:extLst>
          </p:cNvPr>
          <p:cNvSpPr>
            <a:spLocks noGrp="1"/>
          </p:cNvSpPr>
          <p:nvPr>
            <p:ph type="title"/>
          </p:nvPr>
        </p:nvSpPr>
        <p:spPr>
          <a:xfrm>
            <a:off x="4965430" y="629268"/>
            <a:ext cx="6586491" cy="1286160"/>
          </a:xfrm>
        </p:spPr>
        <p:txBody>
          <a:bodyPr anchor="b">
            <a:normAutofit/>
          </a:bodyPr>
          <a:lstStyle/>
          <a:p>
            <a:r>
              <a:rPr lang="en-US" b="1" dirty="0"/>
              <a:t>Questions</a:t>
            </a:r>
          </a:p>
        </p:txBody>
      </p:sp>
      <p:sp>
        <p:nvSpPr>
          <p:cNvPr id="3" name="Content Placeholder 2">
            <a:extLst>
              <a:ext uri="{FF2B5EF4-FFF2-40B4-BE49-F238E27FC236}">
                <a16:creationId xmlns:a16="http://schemas.microsoft.com/office/drawing/2014/main" id="{2D79CB17-DA75-40F8-8D9D-62F9335596C6}"/>
              </a:ext>
            </a:extLst>
          </p:cNvPr>
          <p:cNvSpPr>
            <a:spLocks noGrp="1"/>
          </p:cNvSpPr>
          <p:nvPr>
            <p:ph idx="1"/>
          </p:nvPr>
        </p:nvSpPr>
        <p:spPr>
          <a:xfrm>
            <a:off x="4965431" y="2438400"/>
            <a:ext cx="6586489" cy="3785419"/>
          </a:xfrm>
        </p:spPr>
        <p:txBody>
          <a:bodyPr>
            <a:normAutofit/>
          </a:bodyPr>
          <a:lstStyle/>
          <a:p>
            <a:r>
              <a:rPr lang="en-US" sz="2200" dirty="0"/>
              <a:t>Should you have a question during the meeting, please put it into the "chat" so that we can answer it in the FAQ. Questions will not be answered during the meeting.</a:t>
            </a:r>
          </a:p>
          <a:p>
            <a:r>
              <a:rPr lang="en-US" sz="2200" dirty="0"/>
              <a:t>There is an FAQ posted on the </a:t>
            </a:r>
            <a:r>
              <a:rPr lang="en-US" sz="2200" dirty="0">
                <a:hlinkClick r:id="rId3"/>
              </a:rPr>
              <a:t>ICCB Grant Opportunities webpage.</a:t>
            </a:r>
            <a:endParaRPr lang="en-US" sz="2200" dirty="0"/>
          </a:p>
          <a:p>
            <a:r>
              <a:rPr lang="en-US" sz="2200" dirty="0"/>
              <a:t>Please send all questions to </a:t>
            </a:r>
            <a:r>
              <a:rPr lang="en-US" sz="2200" dirty="0">
                <a:hlinkClick r:id="rId4"/>
              </a:rPr>
              <a:t>ICCB.cte@illinois.gov</a:t>
            </a:r>
            <a:r>
              <a:rPr lang="en-US" sz="2200" dirty="0"/>
              <a:t>    </a:t>
            </a:r>
          </a:p>
          <a:p>
            <a:r>
              <a:rPr lang="en-US" sz="2200" dirty="0"/>
              <a:t>No questions will be answered to individual entities but will be posted to the FAQ page.</a:t>
            </a:r>
          </a:p>
          <a:p>
            <a:endParaRPr lang="en-US" sz="2000" dirty="0"/>
          </a:p>
        </p:txBody>
      </p:sp>
      <p:pic>
        <p:nvPicPr>
          <p:cNvPr id="5" name="Picture 4" descr="Different coloured question marks">
            <a:extLst>
              <a:ext uri="{FF2B5EF4-FFF2-40B4-BE49-F238E27FC236}">
                <a16:creationId xmlns:a16="http://schemas.microsoft.com/office/drawing/2014/main" id="{7A2D913E-79C6-3B8B-7CBF-0889A3CF499F}"/>
              </a:ext>
            </a:extLst>
          </p:cNvPr>
          <p:cNvPicPr>
            <a:picLocks noChangeAspect="1"/>
          </p:cNvPicPr>
          <p:nvPr/>
        </p:nvPicPr>
        <p:blipFill rotWithShape="1">
          <a:blip r:embed="rId5"/>
          <a:srcRect l="29296" r="32682"/>
          <a:stretch/>
        </p:blipFill>
        <p:spPr>
          <a:xfrm>
            <a:off x="20" y="10"/>
            <a:ext cx="4635571" cy="6857990"/>
          </a:xfrm>
          <a:prstGeom prst="rect">
            <a:avLst/>
          </a:prstGeom>
          <a:effectLst/>
        </p:spPr>
      </p:pic>
    </p:spTree>
    <p:extLst>
      <p:ext uri="{BB962C8B-B14F-4D97-AF65-F5344CB8AC3E}">
        <p14:creationId xmlns:p14="http://schemas.microsoft.com/office/powerpoint/2010/main" val="1133067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87D941-4C75-0D37-767C-7D2C302339F2}"/>
              </a:ext>
            </a:extLst>
          </p:cNvPr>
          <p:cNvSpPr>
            <a:spLocks noGrp="1"/>
          </p:cNvSpPr>
          <p:nvPr>
            <p:ph type="title"/>
          </p:nvPr>
        </p:nvSpPr>
        <p:spPr>
          <a:xfrm>
            <a:off x="529669" y="1768057"/>
            <a:ext cx="3343996" cy="2397403"/>
          </a:xfrm>
        </p:spPr>
        <p:txBody>
          <a:bodyPr anchor="b">
            <a:normAutofit/>
          </a:bodyPr>
          <a:lstStyle/>
          <a:p>
            <a:pPr algn="r"/>
            <a:r>
              <a:rPr lang="en-US" sz="4000" b="1" u="sng" dirty="0">
                <a:solidFill>
                  <a:srgbClr val="FFFFFF"/>
                </a:solidFill>
              </a:rPr>
              <a:t>Develop, Revise, and/or Expand Programs</a:t>
            </a:r>
            <a:r>
              <a:rPr lang="en-US" sz="4000" dirty="0">
                <a:solidFill>
                  <a:srgbClr val="FFFFFF"/>
                </a:solidFill>
              </a:rPr>
              <a:t>:</a:t>
            </a:r>
          </a:p>
        </p:txBody>
      </p:sp>
      <p:sp>
        <p:nvSpPr>
          <p:cNvPr id="3" name="Content Placeholder 2">
            <a:extLst>
              <a:ext uri="{FF2B5EF4-FFF2-40B4-BE49-F238E27FC236}">
                <a16:creationId xmlns:a16="http://schemas.microsoft.com/office/drawing/2014/main" id="{FCE218A8-EB37-FCFE-7498-A402F4749392}"/>
              </a:ext>
            </a:extLst>
          </p:cNvPr>
          <p:cNvSpPr>
            <a:spLocks noGrp="1"/>
          </p:cNvSpPr>
          <p:nvPr>
            <p:ph idx="1"/>
          </p:nvPr>
        </p:nvSpPr>
        <p:spPr>
          <a:xfrm>
            <a:off x="4504548" y="1576949"/>
            <a:ext cx="7007493" cy="3683821"/>
          </a:xfrm>
        </p:spPr>
        <p:txBody>
          <a:bodyPr anchor="ctr">
            <a:normAutofit/>
          </a:bodyPr>
          <a:lstStyle/>
          <a:p>
            <a:pPr marL="0" indent="0">
              <a:buNone/>
            </a:pPr>
            <a:r>
              <a:rPr lang="en-US" sz="2200" dirty="0"/>
              <a:t>Developing new programs to meet the emerging needs of EV technology and related fields; revising existing programs (e.g. automotive technology) to address skills specific to electric vehicle servicing, including the use of stackable and micro-credentials for incumbent workers; expanding existing programs to meet labor market demand, which may include increasing capacity of offerings, offering programs in flexible formats to increase enrollment, hiring additional faculty, etc.</a:t>
            </a:r>
          </a:p>
        </p:txBody>
      </p:sp>
      <p:pic>
        <p:nvPicPr>
          <p:cNvPr id="4" name="Picture 3" descr="A green logo with white text">
            <a:extLst>
              <a:ext uri="{FF2B5EF4-FFF2-40B4-BE49-F238E27FC236}">
                <a16:creationId xmlns:a16="http://schemas.microsoft.com/office/drawing/2014/main" id="{30D11EA1-1B04-F52F-C2E9-FF4E44F6E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46" y="10138"/>
            <a:ext cx="3709519" cy="1737639"/>
          </a:xfrm>
          <a:prstGeom prst="rect">
            <a:avLst/>
          </a:prstGeom>
        </p:spPr>
      </p:pic>
    </p:spTree>
    <p:extLst>
      <p:ext uri="{BB962C8B-B14F-4D97-AF65-F5344CB8AC3E}">
        <p14:creationId xmlns:p14="http://schemas.microsoft.com/office/powerpoint/2010/main" val="275015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CD3BEA-3D2A-34DD-ABD7-CCAA68B93306}"/>
              </a:ext>
            </a:extLst>
          </p:cNvPr>
          <p:cNvSpPr>
            <a:spLocks noGrp="1"/>
          </p:cNvSpPr>
          <p:nvPr>
            <p:ph type="title"/>
          </p:nvPr>
        </p:nvSpPr>
        <p:spPr>
          <a:xfrm>
            <a:off x="547941" y="1895631"/>
            <a:ext cx="3286123" cy="2874756"/>
          </a:xfrm>
        </p:spPr>
        <p:txBody>
          <a:bodyPr anchor="b">
            <a:normAutofit/>
          </a:bodyPr>
          <a:lstStyle/>
          <a:p>
            <a:pPr algn="r"/>
            <a:r>
              <a:rPr lang="en-US" sz="4000" b="1" u="sng" kern="0" dirty="0">
                <a:solidFill>
                  <a:srgbClr val="FFFFFF"/>
                </a:solidFill>
                <a:effectLst/>
                <a:ea typeface="Georgia" panose="02040502050405020303" pitchFamily="18" charset="0"/>
              </a:rPr>
              <a:t>Support Students Enrolled in Eligible Programs</a:t>
            </a:r>
            <a:r>
              <a:rPr lang="en-US" sz="4000" kern="0" dirty="0">
                <a:solidFill>
                  <a:srgbClr val="FFFFFF"/>
                </a:solidFill>
                <a:effectLst/>
                <a:ea typeface="Georgia" panose="02040502050405020303" pitchFamily="18" charset="0"/>
              </a:rPr>
              <a:t>:</a:t>
            </a:r>
            <a:endParaRPr lang="en-US" sz="4000" dirty="0">
              <a:solidFill>
                <a:srgbClr val="FFFFFF"/>
              </a:solidFill>
            </a:endParaRPr>
          </a:p>
        </p:txBody>
      </p:sp>
      <p:sp>
        <p:nvSpPr>
          <p:cNvPr id="3" name="Content Placeholder 2">
            <a:extLst>
              <a:ext uri="{FF2B5EF4-FFF2-40B4-BE49-F238E27FC236}">
                <a16:creationId xmlns:a16="http://schemas.microsoft.com/office/drawing/2014/main" id="{A38C6125-0488-CCF5-7693-F036027902AE}"/>
              </a:ext>
            </a:extLst>
          </p:cNvPr>
          <p:cNvSpPr>
            <a:spLocks noGrp="1"/>
          </p:cNvSpPr>
          <p:nvPr>
            <p:ph idx="1"/>
          </p:nvPr>
        </p:nvSpPr>
        <p:spPr>
          <a:xfrm>
            <a:off x="4504548" y="1099596"/>
            <a:ext cx="6915019" cy="4424600"/>
          </a:xfrm>
        </p:spPr>
        <p:txBody>
          <a:bodyPr anchor="ctr">
            <a:normAutofit/>
          </a:bodyPr>
          <a:lstStyle/>
          <a:p>
            <a:pPr marL="0" indent="0">
              <a:buNone/>
            </a:pPr>
            <a:r>
              <a:rPr lang="en-US" sz="2200" kern="0" dirty="0">
                <a:effectLst/>
                <a:ea typeface="Georgia" panose="02040502050405020303" pitchFamily="18" charset="0"/>
              </a:rPr>
              <a:t>Providing academic and non-academic support services, such as navigators, coaches, and wraparound support services, to overcome barriers to persistence and completion, including career services to support students’ successful completion to employment; partnering with community-based organizations to braid barrier reduction funding; offering work-based learning opportunities. </a:t>
            </a:r>
          </a:p>
          <a:p>
            <a:r>
              <a:rPr lang="en-US" sz="2200" kern="0" dirty="0">
                <a:effectLst/>
                <a:ea typeface="Georgia" panose="02040502050405020303" pitchFamily="18" charset="0"/>
              </a:rPr>
              <a:t>While barrier reduction funding (e.g. stipends, covering tuition and fees, etc.) is an allowable use of funds, this grant project models Perkins, </a:t>
            </a:r>
            <a:r>
              <a:rPr lang="en-US" sz="2200" b="1" i="1" kern="0" dirty="0">
                <a:effectLst/>
                <a:ea typeface="Georgia" panose="02040502050405020303" pitchFamily="18" charset="0"/>
              </a:rPr>
              <a:t>whereas most of the funding should be program-oriented</a:t>
            </a:r>
            <a:r>
              <a:rPr lang="en-US" sz="2200" kern="0" dirty="0">
                <a:effectLst/>
                <a:ea typeface="Georgia" panose="02040502050405020303" pitchFamily="18" charset="0"/>
              </a:rPr>
              <a:t>. </a:t>
            </a:r>
          </a:p>
        </p:txBody>
      </p:sp>
      <p:pic>
        <p:nvPicPr>
          <p:cNvPr id="4" name="Picture 3" descr="A green logo with white text">
            <a:extLst>
              <a:ext uri="{FF2B5EF4-FFF2-40B4-BE49-F238E27FC236}">
                <a16:creationId xmlns:a16="http://schemas.microsoft.com/office/drawing/2014/main" id="{8741B2A6-5671-9749-1C91-28CA62644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46" y="10138"/>
            <a:ext cx="3709519" cy="1737639"/>
          </a:xfrm>
          <a:prstGeom prst="rect">
            <a:avLst/>
          </a:prstGeom>
        </p:spPr>
      </p:pic>
    </p:spTree>
    <p:extLst>
      <p:ext uri="{BB962C8B-B14F-4D97-AF65-F5344CB8AC3E}">
        <p14:creationId xmlns:p14="http://schemas.microsoft.com/office/powerpoint/2010/main" val="3745183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134CC-D55C-452D-B79B-F166C00765D7}"/>
              </a:ext>
            </a:extLst>
          </p:cNvPr>
          <p:cNvSpPr>
            <a:spLocks noGrp="1"/>
          </p:cNvSpPr>
          <p:nvPr>
            <p:ph type="title"/>
          </p:nvPr>
        </p:nvSpPr>
        <p:spPr>
          <a:xfrm>
            <a:off x="133109" y="698930"/>
            <a:ext cx="7982186" cy="599002"/>
          </a:xfrm>
        </p:spPr>
        <p:txBody>
          <a:bodyPr>
            <a:normAutofit fontScale="90000"/>
          </a:bodyPr>
          <a:lstStyle/>
          <a:p>
            <a:r>
              <a:rPr lang="en-US" sz="4000" b="1" dirty="0">
                <a:solidFill>
                  <a:srgbClr val="FFFFFF"/>
                </a:solidFill>
              </a:rPr>
              <a:t>Examples of Other Allowable Activities</a:t>
            </a:r>
          </a:p>
        </p:txBody>
      </p:sp>
      <p:sp>
        <p:nvSpPr>
          <p:cNvPr id="3" name="Content Placeholder 2">
            <a:extLst>
              <a:ext uri="{FF2B5EF4-FFF2-40B4-BE49-F238E27FC236}">
                <a16:creationId xmlns:a16="http://schemas.microsoft.com/office/drawing/2014/main" id="{A3DBF70F-4AB9-4073-BA0E-BC0B8508F335}"/>
              </a:ext>
            </a:extLst>
          </p:cNvPr>
          <p:cNvSpPr>
            <a:spLocks noGrp="1"/>
          </p:cNvSpPr>
          <p:nvPr>
            <p:ph idx="1"/>
          </p:nvPr>
        </p:nvSpPr>
        <p:spPr>
          <a:xfrm>
            <a:off x="1371599" y="2318197"/>
            <a:ext cx="9724031" cy="3683358"/>
          </a:xfrm>
        </p:spPr>
        <p:txBody>
          <a:bodyPr anchor="ctr">
            <a:noAutofit/>
          </a:bodyPr>
          <a:lstStyle/>
          <a:p>
            <a:pPr lvl="0">
              <a:buFont typeface="Wingdings" panose="05000000000000000000" pitchFamily="2" charset="2"/>
              <a:buChar char="ü"/>
            </a:pPr>
            <a:r>
              <a:rPr lang="en-US" sz="2200" b="1" dirty="0"/>
              <a:t>Incentivizing Development and/or Alignment of Curriculum</a:t>
            </a:r>
            <a:r>
              <a:rPr lang="en-US" sz="2200" dirty="0"/>
              <a:t>: Furthering the alignment of coursework by contextualizing and integrating basic, safety, and advanced levels of training and education.</a:t>
            </a:r>
          </a:p>
          <a:p>
            <a:pPr lvl="0">
              <a:buFont typeface="Wingdings" panose="05000000000000000000" pitchFamily="2" charset="2"/>
              <a:buChar char="ü"/>
            </a:pPr>
            <a:r>
              <a:rPr lang="en-US" sz="2200" b="1" dirty="0"/>
              <a:t>Creating non-credit, short-term training programs</a:t>
            </a:r>
            <a:r>
              <a:rPr lang="en-US" sz="2200" dirty="0"/>
              <a:t> that support minority students’ transition into </a:t>
            </a:r>
            <a:r>
              <a:rPr lang="en-US" sz="2200" kern="0" dirty="0">
                <a:effectLst/>
                <a:ea typeface="Georgia" panose="02040502050405020303" pitchFamily="18" charset="0"/>
              </a:rPr>
              <a:t>EV and Advanced Manufacturing </a:t>
            </a:r>
            <a:r>
              <a:rPr lang="en-US" sz="2200" dirty="0"/>
              <a:t> programs.</a:t>
            </a:r>
          </a:p>
          <a:p>
            <a:pPr lvl="0">
              <a:buFont typeface="Wingdings" panose="05000000000000000000" pitchFamily="2" charset="2"/>
              <a:buChar char="ü"/>
            </a:pPr>
            <a:r>
              <a:rPr lang="en-US" sz="2200" b="1" dirty="0"/>
              <a:t>Engaging in innovative instructional models </a:t>
            </a:r>
            <a:r>
              <a:rPr lang="en-US" sz="2200" dirty="0"/>
              <a:t>such as competency-based education, virtual reality, artificial intelligence, and other online modalities.</a:t>
            </a:r>
          </a:p>
          <a:p>
            <a:pPr lvl="0">
              <a:buFont typeface="Wingdings" panose="05000000000000000000" pitchFamily="2" charset="2"/>
              <a:buChar char="ü"/>
            </a:pPr>
            <a:r>
              <a:rPr lang="en-US" sz="2200" b="1" dirty="0"/>
              <a:t>Implementing innovative and collaborative career exploration activities or programs </a:t>
            </a:r>
            <a:r>
              <a:rPr lang="en-US" sz="2200" dirty="0"/>
              <a:t>that increase secondary student awareness of EV opportunities to expand and diversify the pipeline of prospective learners entering these programs, including engaging middle school students in grades 5 – 8.</a:t>
            </a:r>
          </a:p>
          <a:p>
            <a:pPr lvl="0">
              <a:buFont typeface="Wingdings" panose="05000000000000000000" pitchFamily="2" charset="2"/>
              <a:buChar char="ü"/>
            </a:pPr>
            <a:r>
              <a:rPr lang="en-US" sz="2200" b="1" dirty="0"/>
              <a:t>Developing support services models that include wrap-around services for basic needs </a:t>
            </a:r>
            <a:r>
              <a:rPr lang="en-US" sz="2200" dirty="0"/>
              <a:t>including but not limited to housing, financial literacy, and other services that will reduce barriers to educational success for underrepresented students.</a:t>
            </a:r>
          </a:p>
        </p:txBody>
      </p:sp>
      <p:pic>
        <p:nvPicPr>
          <p:cNvPr id="4" name="Picture 3" descr="A green logo with white text">
            <a:extLst>
              <a:ext uri="{FF2B5EF4-FFF2-40B4-BE49-F238E27FC236}">
                <a16:creationId xmlns:a16="http://schemas.microsoft.com/office/drawing/2014/main" id="{0759AD9C-1A17-C2C7-7B96-45547AF80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5296" y="23020"/>
            <a:ext cx="3413090" cy="1598784"/>
          </a:xfrm>
          <a:prstGeom prst="rect">
            <a:avLst/>
          </a:prstGeom>
        </p:spPr>
      </p:pic>
    </p:spTree>
    <p:extLst>
      <p:ext uri="{BB962C8B-B14F-4D97-AF65-F5344CB8AC3E}">
        <p14:creationId xmlns:p14="http://schemas.microsoft.com/office/powerpoint/2010/main" val="2071507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1347FF-6C68-4E87-87F9-974C0C5D67A1}"/>
              </a:ext>
            </a:extLst>
          </p:cNvPr>
          <p:cNvSpPr>
            <a:spLocks noGrp="1"/>
          </p:cNvSpPr>
          <p:nvPr>
            <p:ph type="title"/>
          </p:nvPr>
        </p:nvSpPr>
        <p:spPr>
          <a:xfrm>
            <a:off x="1371599" y="856445"/>
            <a:ext cx="3327723" cy="471762"/>
          </a:xfrm>
        </p:spPr>
        <p:txBody>
          <a:bodyPr>
            <a:normAutofit fontScale="90000"/>
          </a:bodyPr>
          <a:lstStyle/>
          <a:p>
            <a:r>
              <a:rPr lang="en-US" sz="4000" b="1">
                <a:solidFill>
                  <a:srgbClr val="FFFFFF"/>
                </a:solidFill>
              </a:rPr>
              <a:t>The Fine Print</a:t>
            </a:r>
          </a:p>
        </p:txBody>
      </p:sp>
      <p:sp>
        <p:nvSpPr>
          <p:cNvPr id="3" name="Content Placeholder 2">
            <a:extLst>
              <a:ext uri="{FF2B5EF4-FFF2-40B4-BE49-F238E27FC236}">
                <a16:creationId xmlns:a16="http://schemas.microsoft.com/office/drawing/2014/main" id="{711F0806-EBA7-4AA3-9EFE-0567D718312C}"/>
              </a:ext>
            </a:extLst>
          </p:cNvPr>
          <p:cNvSpPr>
            <a:spLocks noGrp="1"/>
          </p:cNvSpPr>
          <p:nvPr>
            <p:ph idx="1"/>
          </p:nvPr>
        </p:nvSpPr>
        <p:spPr>
          <a:xfrm>
            <a:off x="1371599" y="2164466"/>
            <a:ext cx="10318831" cy="3837089"/>
          </a:xfrm>
        </p:spPr>
        <p:txBody>
          <a:bodyPr anchor="ctr">
            <a:noAutofit/>
          </a:bodyPr>
          <a:lstStyle/>
          <a:p>
            <a:r>
              <a:rPr lang="en-US" sz="2200" b="1" dirty="0"/>
              <a:t>All parts of the application package must be completed by the deadline to be considered</a:t>
            </a:r>
            <a:r>
              <a:rPr lang="en-US" sz="2200" dirty="0"/>
              <a:t>. Applications will undergo a merit-based review process and are due, no exceptions, by </a:t>
            </a:r>
            <a:r>
              <a:rPr lang="en-US" sz="2200" b="1" dirty="0"/>
              <a:t>June 14, 2024</a:t>
            </a:r>
            <a:r>
              <a:rPr lang="en-US" sz="2200" dirty="0"/>
              <a:t>,</a:t>
            </a:r>
            <a:r>
              <a:rPr lang="en-US" sz="2200" b="1" dirty="0"/>
              <a:t> </a:t>
            </a:r>
            <a:r>
              <a:rPr lang="en-US" sz="2200" dirty="0"/>
              <a:t>11:59 p.m.</a:t>
            </a:r>
            <a:r>
              <a:rPr lang="en-US" sz="2200" b="1" dirty="0"/>
              <a:t> </a:t>
            </a:r>
            <a:r>
              <a:rPr lang="en-US" sz="2200" dirty="0"/>
              <a:t>to</a:t>
            </a:r>
            <a:r>
              <a:rPr lang="en-US" sz="2200" b="1" dirty="0"/>
              <a:t> </a:t>
            </a:r>
            <a:r>
              <a:rPr lang="en-US" sz="2200" dirty="0">
                <a:hlinkClick r:id="rId2"/>
              </a:rPr>
              <a:t>ICCB.cte@illinois.gov</a:t>
            </a:r>
            <a:r>
              <a:rPr lang="en-US" sz="2200" dirty="0"/>
              <a:t> </a:t>
            </a:r>
          </a:p>
          <a:p>
            <a:r>
              <a:rPr lang="en-US" sz="2200" dirty="0"/>
              <a:t>Applicants… </a:t>
            </a:r>
          </a:p>
          <a:p>
            <a:pPr lvl="1"/>
            <a:r>
              <a:rPr lang="en-US" sz="2200" dirty="0"/>
              <a:t>Should ensure that all elements are clearly addressed</a:t>
            </a:r>
          </a:p>
          <a:p>
            <a:pPr lvl="1"/>
            <a:r>
              <a:rPr lang="en-US" sz="2200" dirty="0"/>
              <a:t>Are strongly encouraged to use headers to address all elements or some consistent form of response delineation</a:t>
            </a:r>
          </a:p>
          <a:p>
            <a:pPr lvl="1"/>
            <a:r>
              <a:rPr lang="en-US" sz="2200" dirty="0"/>
              <a:t>Will receive a receipt of application</a:t>
            </a:r>
          </a:p>
          <a:p>
            <a:pPr lvl="1"/>
            <a:r>
              <a:rPr lang="en-US" sz="2200" dirty="0"/>
              <a:t>Will not be notified if there are items that are missing from their application</a:t>
            </a:r>
          </a:p>
          <a:p>
            <a:pPr lvl="1"/>
            <a:r>
              <a:rPr lang="en-US" sz="2200" dirty="0"/>
              <a:t>Funded or not funded, will be notified by June 26, 2024</a:t>
            </a:r>
          </a:p>
        </p:txBody>
      </p:sp>
      <p:pic>
        <p:nvPicPr>
          <p:cNvPr id="4" name="Picture 3" descr="A green logo with white text">
            <a:extLst>
              <a:ext uri="{FF2B5EF4-FFF2-40B4-BE49-F238E27FC236}">
                <a16:creationId xmlns:a16="http://schemas.microsoft.com/office/drawing/2014/main" id="{C9D3AE6B-D7AD-DDFA-245D-16CA69944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296" y="-1"/>
            <a:ext cx="3893111" cy="1823638"/>
          </a:xfrm>
          <a:prstGeom prst="rect">
            <a:avLst/>
          </a:prstGeom>
        </p:spPr>
      </p:pic>
    </p:spTree>
    <p:extLst>
      <p:ext uri="{BB962C8B-B14F-4D97-AF65-F5344CB8AC3E}">
        <p14:creationId xmlns:p14="http://schemas.microsoft.com/office/powerpoint/2010/main" val="738688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7423DA-20DE-4A1D-955F-9B43F3B3EA22}"/>
              </a:ext>
            </a:extLst>
          </p:cNvPr>
          <p:cNvSpPr>
            <a:spLocks noGrp="1"/>
          </p:cNvSpPr>
          <p:nvPr>
            <p:ph type="title"/>
          </p:nvPr>
        </p:nvSpPr>
        <p:spPr>
          <a:xfrm>
            <a:off x="1767741" y="1901566"/>
            <a:ext cx="2877503" cy="1034382"/>
          </a:xfrm>
        </p:spPr>
        <p:txBody>
          <a:bodyPr anchor="b">
            <a:normAutofit fontScale="90000"/>
          </a:bodyPr>
          <a:lstStyle/>
          <a:p>
            <a:pPr algn="r"/>
            <a:r>
              <a:rPr lang="en-US" sz="4000" b="1" dirty="0">
                <a:solidFill>
                  <a:srgbClr val="FFFFFF"/>
                </a:solidFill>
              </a:rPr>
              <a:t>Application Format</a:t>
            </a:r>
          </a:p>
        </p:txBody>
      </p:sp>
      <p:sp>
        <p:nvSpPr>
          <p:cNvPr id="3" name="Content Placeholder 2">
            <a:extLst>
              <a:ext uri="{FF2B5EF4-FFF2-40B4-BE49-F238E27FC236}">
                <a16:creationId xmlns:a16="http://schemas.microsoft.com/office/drawing/2014/main" id="{74B311E7-6237-4300-AD5C-1C28B473237A}"/>
              </a:ext>
            </a:extLst>
          </p:cNvPr>
          <p:cNvSpPr>
            <a:spLocks noGrp="1"/>
          </p:cNvSpPr>
          <p:nvPr>
            <p:ph idx="1"/>
          </p:nvPr>
        </p:nvSpPr>
        <p:spPr>
          <a:xfrm>
            <a:off x="5683169" y="737536"/>
            <a:ext cx="6508065" cy="5618815"/>
          </a:xfrm>
        </p:spPr>
        <p:txBody>
          <a:bodyPr anchor="ctr">
            <a:noAutofit/>
          </a:bodyPr>
          <a:lstStyle/>
          <a:p>
            <a:pPr marL="0" indent="0">
              <a:buNone/>
            </a:pPr>
            <a:r>
              <a:rPr lang="en-US" sz="2000" b="1" dirty="0"/>
              <a:t>The application must be organized as listed below and applicants must use the templates provided on the </a:t>
            </a:r>
            <a:r>
              <a:rPr lang="en-US" sz="2000" b="1" dirty="0">
                <a:hlinkClick r:id="rId3"/>
              </a:rPr>
              <a:t>ICCB Grant Opportunities webpage</a:t>
            </a:r>
            <a:r>
              <a:rPr lang="en-US" sz="2000" b="1" dirty="0"/>
              <a:t>.</a:t>
            </a:r>
            <a:endParaRPr lang="en-US" sz="2000" dirty="0"/>
          </a:p>
          <a:p>
            <a:pPr marL="514350" indent="-514350">
              <a:buFont typeface="+mj-lt"/>
              <a:buAutoNum type="arabicPeriod"/>
            </a:pPr>
            <a:r>
              <a:rPr lang="en-US" sz="2000" u="sng" dirty="0"/>
              <a:t>GATA-Exempt Grant Application</a:t>
            </a:r>
            <a:r>
              <a:rPr lang="en-US" sz="2000" dirty="0"/>
              <a:t> (template provided)</a:t>
            </a:r>
          </a:p>
          <a:p>
            <a:pPr marL="514350" indent="-514350">
              <a:buFont typeface="+mj-lt"/>
              <a:buAutoNum type="arabicPeriod"/>
            </a:pPr>
            <a:r>
              <a:rPr lang="en-US" sz="2000" u="sng" dirty="0"/>
              <a:t>Project Overview Template</a:t>
            </a:r>
            <a:r>
              <a:rPr lang="en-US" sz="2000" dirty="0"/>
              <a:t> (template provided): </a:t>
            </a:r>
          </a:p>
          <a:p>
            <a:pPr lvl="1"/>
            <a:r>
              <a:rPr lang="en-US" sz="2000" dirty="0"/>
              <a:t>This template provides a snapshot of the proposed project and is inclusive of program offerings and accountability metrics. </a:t>
            </a:r>
          </a:p>
          <a:p>
            <a:pPr lvl="1"/>
            <a:r>
              <a:rPr lang="en-US" sz="2000" dirty="0"/>
              <a:t>Applicants are to propose quantifiable outcomes for the performance of their grant projects.</a:t>
            </a:r>
          </a:p>
          <a:p>
            <a:pPr marL="514350" indent="-514350">
              <a:buFont typeface="+mj-lt"/>
              <a:buAutoNum type="arabicPeriod"/>
            </a:pPr>
            <a:r>
              <a:rPr lang="en-US" sz="2000" u="sng" dirty="0"/>
              <a:t>Application Narrative</a:t>
            </a:r>
            <a:r>
              <a:rPr lang="en-US" sz="2000" dirty="0"/>
              <a:t> (</a:t>
            </a:r>
            <a:r>
              <a:rPr lang="en-US" sz="2000" b="1" dirty="0"/>
              <a:t>no</a:t>
            </a:r>
            <a:r>
              <a:rPr lang="en-US" sz="2000" dirty="0"/>
              <a:t> template provided)</a:t>
            </a:r>
          </a:p>
          <a:p>
            <a:pPr lvl="1"/>
            <a:r>
              <a:rPr lang="en-US" sz="2000" dirty="0"/>
              <a:t>Clearly describe the project activities, associated timeline, and person(s) responsible for each activity. Activities should align with the selected objective and should aim to move the needle on your indicators of accountability. A chart or table is encouraged. </a:t>
            </a:r>
          </a:p>
          <a:p>
            <a:pPr marL="514350" lvl="0" indent="-514350">
              <a:buFont typeface="+mj-lt"/>
              <a:buAutoNum type="arabicPeriod"/>
            </a:pPr>
            <a:r>
              <a:rPr lang="en-US" sz="2000" u="sng" dirty="0"/>
              <a:t>Letters of Commitment</a:t>
            </a:r>
            <a:r>
              <a:rPr lang="en-US" sz="2000" dirty="0"/>
              <a:t> from external partners.</a:t>
            </a:r>
          </a:p>
          <a:p>
            <a:pPr marL="514350" indent="-514350">
              <a:buFont typeface="+mj-lt"/>
              <a:buAutoNum type="arabicPeriod"/>
            </a:pPr>
            <a:r>
              <a:rPr lang="en-US" sz="2000" u="sng" dirty="0"/>
              <a:t>Uniform Budget</a:t>
            </a:r>
            <a:r>
              <a:rPr lang="en-US" sz="2000" dirty="0"/>
              <a:t> (template provided)</a:t>
            </a:r>
          </a:p>
        </p:txBody>
      </p:sp>
      <p:pic>
        <p:nvPicPr>
          <p:cNvPr id="4" name="Picture 3" descr="A green logo with white text">
            <a:extLst>
              <a:ext uri="{FF2B5EF4-FFF2-40B4-BE49-F238E27FC236}">
                <a16:creationId xmlns:a16="http://schemas.microsoft.com/office/drawing/2014/main" id="{D76978EA-7029-F587-CAA0-2D4C36D59F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725" y="87034"/>
            <a:ext cx="3709519" cy="1737639"/>
          </a:xfrm>
          <a:prstGeom prst="rect">
            <a:avLst/>
          </a:prstGeom>
        </p:spPr>
      </p:pic>
    </p:spTree>
    <p:extLst>
      <p:ext uri="{BB962C8B-B14F-4D97-AF65-F5344CB8AC3E}">
        <p14:creationId xmlns:p14="http://schemas.microsoft.com/office/powerpoint/2010/main" val="3094737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750DEC-7EB5-426B-BAAD-0DBF9F3817BD}"/>
              </a:ext>
            </a:extLst>
          </p:cNvPr>
          <p:cNvSpPr>
            <a:spLocks noGrp="1"/>
          </p:cNvSpPr>
          <p:nvPr>
            <p:ph type="title"/>
          </p:nvPr>
        </p:nvSpPr>
        <p:spPr>
          <a:xfrm>
            <a:off x="660042" y="2696900"/>
            <a:ext cx="4004555" cy="1225475"/>
          </a:xfrm>
        </p:spPr>
        <p:txBody>
          <a:bodyPr vert="horz" lIns="91440" tIns="45720" rIns="91440" bIns="45720" rtlCol="0" anchor="b">
            <a:normAutofit/>
          </a:bodyPr>
          <a:lstStyle/>
          <a:p>
            <a:pPr algn="r"/>
            <a:r>
              <a:rPr lang="en-US" sz="4000" b="1" kern="1200" dirty="0">
                <a:solidFill>
                  <a:srgbClr val="FFFFFF"/>
                </a:solidFill>
                <a:latin typeface="+mj-lt"/>
                <a:ea typeface="+mj-ea"/>
                <a:cs typeface="+mj-cs"/>
              </a:rPr>
              <a:t>GATA-Exempt Grant Application</a:t>
            </a:r>
          </a:p>
        </p:txBody>
      </p:sp>
      <p:pic>
        <p:nvPicPr>
          <p:cNvPr id="5" name="Content Placeholder 4" descr="Text&#10;&#10;Description automatically generated">
            <a:extLst>
              <a:ext uri="{FF2B5EF4-FFF2-40B4-BE49-F238E27FC236}">
                <a16:creationId xmlns:a16="http://schemas.microsoft.com/office/drawing/2014/main" id="{4284AC40-7BE3-4F5E-B010-713282DA08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55878" y="177641"/>
            <a:ext cx="5576080" cy="6502716"/>
          </a:xfrm>
          <a:prstGeom prst="rect">
            <a:avLst/>
          </a:prstGeom>
        </p:spPr>
      </p:pic>
      <p:pic>
        <p:nvPicPr>
          <p:cNvPr id="3" name="Picture 2" descr="A green logo with white text">
            <a:extLst>
              <a:ext uri="{FF2B5EF4-FFF2-40B4-BE49-F238E27FC236}">
                <a16:creationId xmlns:a16="http://schemas.microsoft.com/office/drawing/2014/main" id="{B204BDE3-AEB0-2DD7-0C62-1D92F33FCE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146" y="10138"/>
            <a:ext cx="3709519" cy="1737639"/>
          </a:xfrm>
          <a:prstGeom prst="rect">
            <a:avLst/>
          </a:prstGeom>
        </p:spPr>
      </p:pic>
    </p:spTree>
    <p:extLst>
      <p:ext uri="{BB962C8B-B14F-4D97-AF65-F5344CB8AC3E}">
        <p14:creationId xmlns:p14="http://schemas.microsoft.com/office/powerpoint/2010/main" val="2078743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750DEC-7EB5-426B-BAAD-0DBF9F3817BD}"/>
              </a:ext>
            </a:extLst>
          </p:cNvPr>
          <p:cNvSpPr>
            <a:spLocks noGrp="1"/>
          </p:cNvSpPr>
          <p:nvPr>
            <p:ph type="title"/>
          </p:nvPr>
        </p:nvSpPr>
        <p:spPr>
          <a:xfrm>
            <a:off x="883029" y="1795732"/>
            <a:ext cx="4189750" cy="1792634"/>
          </a:xfrm>
        </p:spPr>
        <p:txBody>
          <a:bodyPr vert="horz" lIns="91440" tIns="45720" rIns="91440" bIns="45720" rtlCol="0" anchor="b">
            <a:normAutofit/>
          </a:bodyPr>
          <a:lstStyle/>
          <a:p>
            <a:pPr algn="r"/>
            <a:r>
              <a:rPr lang="en-US" sz="4000" b="1" kern="1200" dirty="0">
                <a:solidFill>
                  <a:srgbClr val="FFFFFF"/>
                </a:solidFill>
                <a:latin typeface="+mj-lt"/>
                <a:ea typeface="+mj-ea"/>
                <a:cs typeface="+mj-cs"/>
              </a:rPr>
              <a:t>Project Overview Template Deep-Dive</a:t>
            </a:r>
          </a:p>
        </p:txBody>
      </p:sp>
      <p:pic>
        <p:nvPicPr>
          <p:cNvPr id="6" name="Picture 5" descr="A project overview template with a blue text">
            <a:extLst>
              <a:ext uri="{FF2B5EF4-FFF2-40B4-BE49-F238E27FC236}">
                <a16:creationId xmlns:a16="http://schemas.microsoft.com/office/drawing/2014/main" id="{680603A1-B9AE-5548-3C54-F89D3BE4AE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5739" y="648182"/>
            <a:ext cx="6236191" cy="4808882"/>
          </a:xfrm>
          <a:prstGeom prst="rect">
            <a:avLst/>
          </a:prstGeom>
        </p:spPr>
      </p:pic>
      <p:pic>
        <p:nvPicPr>
          <p:cNvPr id="3" name="Picture 2" descr="A green logo with white text">
            <a:extLst>
              <a:ext uri="{FF2B5EF4-FFF2-40B4-BE49-F238E27FC236}">
                <a16:creationId xmlns:a16="http://schemas.microsoft.com/office/drawing/2014/main" id="{E97C4F67-A7CD-4169-46FA-346D742E16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063" y="13020"/>
            <a:ext cx="3709519" cy="1737639"/>
          </a:xfrm>
          <a:prstGeom prst="rect">
            <a:avLst/>
          </a:prstGeom>
        </p:spPr>
      </p:pic>
    </p:spTree>
    <p:extLst>
      <p:ext uri="{BB962C8B-B14F-4D97-AF65-F5344CB8AC3E}">
        <p14:creationId xmlns:p14="http://schemas.microsoft.com/office/powerpoint/2010/main" val="3524196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91FA02-65D0-4D14-BF6C-7D658A17A418}"/>
              </a:ext>
            </a:extLst>
          </p:cNvPr>
          <p:cNvSpPr>
            <a:spLocks noGrp="1"/>
          </p:cNvSpPr>
          <p:nvPr>
            <p:ph type="title"/>
          </p:nvPr>
        </p:nvSpPr>
        <p:spPr>
          <a:xfrm>
            <a:off x="214131" y="397562"/>
            <a:ext cx="6846426" cy="943953"/>
          </a:xfrm>
        </p:spPr>
        <p:txBody>
          <a:bodyPr>
            <a:normAutofit fontScale="90000"/>
          </a:bodyPr>
          <a:lstStyle/>
          <a:p>
            <a:r>
              <a:rPr lang="en-US" sz="4000" b="1" dirty="0">
                <a:solidFill>
                  <a:srgbClr val="FFFFFF"/>
                </a:solidFill>
              </a:rPr>
              <a:t>Objective A: Capacity-Building Outcomes</a:t>
            </a:r>
          </a:p>
        </p:txBody>
      </p:sp>
      <p:sp>
        <p:nvSpPr>
          <p:cNvPr id="3" name="Content Placeholder 2">
            <a:extLst>
              <a:ext uri="{FF2B5EF4-FFF2-40B4-BE49-F238E27FC236}">
                <a16:creationId xmlns:a16="http://schemas.microsoft.com/office/drawing/2014/main" id="{3D830BF2-26E1-4EAF-B7E2-6C0D83B0AE5D}"/>
              </a:ext>
            </a:extLst>
          </p:cNvPr>
          <p:cNvSpPr>
            <a:spLocks noGrp="1"/>
          </p:cNvSpPr>
          <p:nvPr>
            <p:ph idx="1"/>
          </p:nvPr>
        </p:nvSpPr>
        <p:spPr>
          <a:xfrm>
            <a:off x="650110" y="2042932"/>
            <a:ext cx="10891776" cy="4710896"/>
          </a:xfrm>
        </p:spPr>
        <p:txBody>
          <a:bodyPr anchor="ctr">
            <a:normAutofit fontScale="92500"/>
          </a:bodyPr>
          <a:lstStyle/>
          <a:p>
            <a:pPr marL="342900" marR="213995">
              <a:spcBef>
                <a:spcPts val="0"/>
              </a:spcBef>
              <a:spcAft>
                <a:spcPts val="0"/>
              </a:spcAft>
              <a:tabLst>
                <a:tab pos="800100" algn="l"/>
              </a:tabLst>
            </a:pPr>
            <a:r>
              <a:rPr lang="en-US" sz="2200" b="1" dirty="0">
                <a:effectLst/>
                <a:ea typeface="Georgia" panose="02040502050405020303" pitchFamily="18" charset="0"/>
                <a:cs typeface="Georgia" panose="02040502050405020303" pitchFamily="18" charset="0"/>
              </a:rPr>
              <a:t>A1</a:t>
            </a:r>
            <a:r>
              <a:rPr lang="en-US" sz="2200" dirty="0">
                <a:effectLst/>
                <a:ea typeface="Georgia" panose="02040502050405020303" pitchFamily="18" charset="0"/>
                <a:cs typeface="Georgia" panose="02040502050405020303" pitchFamily="18" charset="0"/>
              </a:rPr>
              <a:t>. Anticipated number of students to be engaged in this grant project. </a:t>
            </a:r>
            <a:r>
              <a:rPr lang="en-US" sz="2200" i="1" dirty="0">
                <a:effectLst/>
                <a:ea typeface="Georgia" panose="02040502050405020303" pitchFamily="18" charset="0"/>
                <a:cs typeface="Georgia" panose="02040502050405020303" pitchFamily="18" charset="0"/>
              </a:rPr>
              <a:t>This refers to students participating in career exploration activities; students enrolled in priority and eligible programs, students participating in eligible adult education bridge programs.</a:t>
            </a:r>
            <a:r>
              <a:rPr lang="en-US" sz="2200" dirty="0">
                <a:effectLst/>
                <a:ea typeface="Georgia" panose="02040502050405020303" pitchFamily="18" charset="0"/>
                <a:cs typeface="Georgia" panose="02040502050405020303" pitchFamily="18" charset="0"/>
              </a:rPr>
              <a:t> </a:t>
            </a:r>
            <a:r>
              <a:rPr lang="en-US" sz="2200" i="1" dirty="0">
                <a:effectLst/>
                <a:ea typeface="Georgia" panose="02040502050405020303" pitchFamily="18" charset="0"/>
                <a:cs typeface="Georgia" panose="02040502050405020303" pitchFamily="18" charset="0"/>
              </a:rPr>
              <a:t>For capacity-building grants, grantees will most likely not have students enrolled or may not intend to engage students in the planning phase. However, it is a best practice to engage students and elevate student voice when conducting a needs assessment and/or developing pathways. </a:t>
            </a:r>
            <a:endParaRPr lang="en-US" sz="2200" dirty="0">
              <a:effectLst/>
              <a:ea typeface="Georgia" panose="02040502050405020303" pitchFamily="18" charset="0"/>
              <a:cs typeface="Georgia" panose="02040502050405020303" pitchFamily="18" charset="0"/>
            </a:endParaRPr>
          </a:p>
          <a:p>
            <a:pPr marL="342900" marR="213995" indent="-342900">
              <a:spcBef>
                <a:spcPts val="0"/>
              </a:spcBef>
              <a:spcAft>
                <a:spcPts val="0"/>
              </a:spcAft>
              <a:tabLst>
                <a:tab pos="800100" algn="l"/>
              </a:tabLst>
            </a:pPr>
            <a:r>
              <a:rPr lang="en-US" sz="2200" b="1" dirty="0">
                <a:effectLst/>
                <a:ea typeface="Georgia" panose="02040502050405020303" pitchFamily="18" charset="0"/>
                <a:cs typeface="Georgia" panose="02040502050405020303" pitchFamily="18" charset="0"/>
              </a:rPr>
              <a:t>A2.</a:t>
            </a:r>
            <a:r>
              <a:rPr lang="en-US" sz="2200" dirty="0">
                <a:effectLst/>
                <a:ea typeface="Georgia" panose="02040502050405020303" pitchFamily="18" charset="0"/>
                <a:cs typeface="Georgia" panose="02040502050405020303" pitchFamily="18" charset="0"/>
              </a:rPr>
              <a:t> Number of programs that will undergo development, review, or revision. </a:t>
            </a:r>
            <a:r>
              <a:rPr lang="en-US" sz="2200" i="1" dirty="0">
                <a:effectLst/>
                <a:ea typeface="Georgia" panose="02040502050405020303" pitchFamily="18" charset="0"/>
                <a:cs typeface="Georgia" panose="02040502050405020303" pitchFamily="18" charset="0"/>
              </a:rPr>
              <a:t>For capacity-building grantees, it is not expected that programs will be developed or offered; however, as a part of the planning phase, colleges should be able to identify the programs that they anticipate reviewing, revising, or beginning the development process. The number of programs identified should match that listed on the Program Offerings Chart.</a:t>
            </a:r>
          </a:p>
          <a:p>
            <a:pPr marL="342900" marR="213995">
              <a:spcBef>
                <a:spcPts val="0"/>
              </a:spcBef>
              <a:spcAft>
                <a:spcPts val="0"/>
              </a:spcAft>
              <a:tabLst>
                <a:tab pos="800100" algn="l"/>
              </a:tabLst>
            </a:pPr>
            <a:r>
              <a:rPr lang="en-US" sz="2200" b="1" dirty="0">
                <a:effectLst/>
                <a:ea typeface="Georgia" panose="02040502050405020303" pitchFamily="18" charset="0"/>
                <a:cs typeface="Georgia" panose="02040502050405020303" pitchFamily="18" charset="0"/>
              </a:rPr>
              <a:t>A3.</a:t>
            </a:r>
            <a:r>
              <a:rPr lang="en-US" sz="2200" dirty="0">
                <a:effectLst/>
                <a:ea typeface="Georgia" panose="02040502050405020303" pitchFamily="18" charset="0"/>
                <a:cs typeface="Georgia" panose="02040502050405020303" pitchFamily="18" charset="0"/>
              </a:rPr>
              <a:t> Number of employers engaged. </a:t>
            </a:r>
            <a:r>
              <a:rPr lang="en-US" sz="2200" i="1" dirty="0">
                <a:effectLst/>
                <a:ea typeface="Georgia" panose="02040502050405020303" pitchFamily="18" charset="0"/>
                <a:cs typeface="Georgia" panose="02040502050405020303" pitchFamily="18" charset="0"/>
              </a:rPr>
              <a:t>Engagement means contributing to curriculum development and alignment activities, hosting work-based learning opportunities, donating equipment, hosting facility tours, participating in hiring events, hiring students.</a:t>
            </a:r>
            <a:endParaRPr lang="en-US" sz="2200" dirty="0">
              <a:effectLst/>
              <a:ea typeface="Georgia" panose="02040502050405020303" pitchFamily="18" charset="0"/>
              <a:cs typeface="Georgia" panose="02040502050405020303" pitchFamily="18" charset="0"/>
            </a:endParaRPr>
          </a:p>
          <a:p>
            <a:pPr marL="342900" marR="213995">
              <a:spcBef>
                <a:spcPts val="0"/>
              </a:spcBef>
              <a:spcAft>
                <a:spcPts val="0"/>
              </a:spcAft>
              <a:tabLst>
                <a:tab pos="800100" algn="l"/>
                <a:tab pos="5715000" algn="l"/>
              </a:tabLst>
            </a:pPr>
            <a:r>
              <a:rPr lang="en-US" sz="2200" b="1" dirty="0">
                <a:effectLst/>
                <a:ea typeface="Georgia" panose="02040502050405020303" pitchFamily="18" charset="0"/>
                <a:cs typeface="Georgia" panose="02040502050405020303" pitchFamily="18" charset="0"/>
              </a:rPr>
              <a:t>A4</a:t>
            </a:r>
            <a:r>
              <a:rPr lang="en-US" sz="2200" dirty="0">
                <a:effectLst/>
                <a:ea typeface="Georgia" panose="02040502050405020303" pitchFamily="18" charset="0"/>
                <a:cs typeface="Georgia" panose="02040502050405020303" pitchFamily="18" charset="0"/>
              </a:rPr>
              <a:t>. Number of education partners (high schools, four-year institutions) engaged in pathway development and alignment.</a:t>
            </a:r>
          </a:p>
          <a:p>
            <a:pPr marL="0" marR="213995" indent="0">
              <a:spcBef>
                <a:spcPts val="0"/>
              </a:spcBef>
              <a:spcAft>
                <a:spcPts val="0"/>
              </a:spcAft>
              <a:buNone/>
              <a:tabLst>
                <a:tab pos="800100" algn="l"/>
              </a:tabLst>
            </a:pPr>
            <a:endParaRPr lang="en-US" sz="1600" dirty="0">
              <a:effectLst/>
              <a:latin typeface="Georgia" panose="02040502050405020303" pitchFamily="18" charset="0"/>
              <a:ea typeface="Georgia" panose="02040502050405020303" pitchFamily="18" charset="0"/>
              <a:cs typeface="Georgia" panose="02040502050405020303" pitchFamily="18" charset="0"/>
            </a:endParaRPr>
          </a:p>
          <a:p>
            <a:pPr marL="0" indent="0">
              <a:buNone/>
            </a:pPr>
            <a:endParaRPr lang="en-US" sz="1600" dirty="0"/>
          </a:p>
        </p:txBody>
      </p:sp>
      <p:pic>
        <p:nvPicPr>
          <p:cNvPr id="4" name="Picture 3" descr="A green logo with white text">
            <a:extLst>
              <a:ext uri="{FF2B5EF4-FFF2-40B4-BE49-F238E27FC236}">
                <a16:creationId xmlns:a16="http://schemas.microsoft.com/office/drawing/2014/main" id="{098535EE-1E63-E80E-B7C0-EC3B9BAB52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251" y="34721"/>
            <a:ext cx="3239469" cy="1517455"/>
          </a:xfrm>
          <a:prstGeom prst="rect">
            <a:avLst/>
          </a:prstGeom>
        </p:spPr>
      </p:pic>
    </p:spTree>
    <p:extLst>
      <p:ext uri="{BB962C8B-B14F-4D97-AF65-F5344CB8AC3E}">
        <p14:creationId xmlns:p14="http://schemas.microsoft.com/office/powerpoint/2010/main" val="545384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91FA02-65D0-4D14-BF6C-7D658A17A418}"/>
              </a:ext>
            </a:extLst>
          </p:cNvPr>
          <p:cNvSpPr>
            <a:spLocks noGrp="1"/>
          </p:cNvSpPr>
          <p:nvPr>
            <p:ph type="title"/>
          </p:nvPr>
        </p:nvSpPr>
        <p:spPr>
          <a:xfrm>
            <a:off x="283580" y="235879"/>
            <a:ext cx="4971328" cy="969392"/>
          </a:xfrm>
        </p:spPr>
        <p:txBody>
          <a:bodyPr>
            <a:normAutofit fontScale="90000"/>
          </a:bodyPr>
          <a:lstStyle/>
          <a:p>
            <a:r>
              <a:rPr lang="en-US" sz="3400" b="1" dirty="0">
                <a:solidFill>
                  <a:srgbClr val="FFFFFF"/>
                </a:solidFill>
              </a:rPr>
              <a:t>Objective B: Development and Expansion Outcomes</a:t>
            </a:r>
          </a:p>
        </p:txBody>
      </p:sp>
      <p:sp>
        <p:nvSpPr>
          <p:cNvPr id="3" name="Content Placeholder 2">
            <a:extLst>
              <a:ext uri="{FF2B5EF4-FFF2-40B4-BE49-F238E27FC236}">
                <a16:creationId xmlns:a16="http://schemas.microsoft.com/office/drawing/2014/main" id="{3D830BF2-26E1-4EAF-B7E2-6C0D83B0AE5D}"/>
              </a:ext>
            </a:extLst>
          </p:cNvPr>
          <p:cNvSpPr>
            <a:spLocks noGrp="1"/>
          </p:cNvSpPr>
          <p:nvPr>
            <p:ph idx="1"/>
          </p:nvPr>
        </p:nvSpPr>
        <p:spPr>
          <a:xfrm>
            <a:off x="366533" y="1782502"/>
            <a:ext cx="11458933" cy="5264639"/>
          </a:xfrm>
        </p:spPr>
        <p:txBody>
          <a:bodyPr anchor="ctr">
            <a:normAutofit fontScale="92500" lnSpcReduction="10000"/>
          </a:bodyPr>
          <a:lstStyle/>
          <a:p>
            <a:pPr marL="342900" marR="213995">
              <a:spcBef>
                <a:spcPts val="0"/>
              </a:spcBef>
              <a:spcAft>
                <a:spcPts val="0"/>
              </a:spcAft>
              <a:tabLst>
                <a:tab pos="800100" algn="l"/>
              </a:tabLst>
            </a:pPr>
            <a:r>
              <a:rPr lang="en-US" sz="2200" b="1" dirty="0">
                <a:effectLst/>
                <a:ea typeface="Georgia" panose="02040502050405020303" pitchFamily="18" charset="0"/>
                <a:cs typeface="Georgia" panose="02040502050405020303" pitchFamily="18" charset="0"/>
              </a:rPr>
              <a:t>B1.</a:t>
            </a:r>
            <a:r>
              <a:rPr lang="en-US" sz="2200" dirty="0">
                <a:effectLst/>
                <a:ea typeface="Georgia" panose="02040502050405020303" pitchFamily="18" charset="0"/>
                <a:cs typeface="Georgia" panose="02040502050405020303" pitchFamily="18" charset="0"/>
              </a:rPr>
              <a:t> Number of students to be engaged in this grant. </a:t>
            </a:r>
            <a:r>
              <a:rPr lang="en-US" sz="2200" i="1" dirty="0">
                <a:effectLst/>
                <a:ea typeface="Georgia" panose="02040502050405020303" pitchFamily="18" charset="0"/>
                <a:cs typeface="Georgia" panose="02040502050405020303" pitchFamily="18" charset="0"/>
              </a:rPr>
              <a:t>This refers to students participating in career exploration activities; students enrolled in priority and eligible programs, students participating in eligible adult education bridge programs.</a:t>
            </a:r>
            <a:endParaRPr lang="en-US" sz="2200" dirty="0">
              <a:effectLst/>
              <a:ea typeface="Georgia" panose="02040502050405020303" pitchFamily="18" charset="0"/>
              <a:cs typeface="Georgia" panose="02040502050405020303" pitchFamily="18" charset="0"/>
            </a:endParaRPr>
          </a:p>
          <a:p>
            <a:pPr marL="342900" marR="213995">
              <a:spcBef>
                <a:spcPts val="0"/>
              </a:spcBef>
              <a:spcAft>
                <a:spcPts val="0"/>
              </a:spcAft>
              <a:tabLst>
                <a:tab pos="800100" algn="l"/>
              </a:tabLst>
            </a:pPr>
            <a:r>
              <a:rPr lang="en-US" sz="2200" b="1" dirty="0">
                <a:effectLst/>
                <a:ea typeface="Georgia" panose="02040502050405020303" pitchFamily="18" charset="0"/>
                <a:cs typeface="Georgia" panose="02040502050405020303" pitchFamily="18" charset="0"/>
              </a:rPr>
              <a:t>B2.</a:t>
            </a:r>
            <a:r>
              <a:rPr lang="en-US" sz="2200" dirty="0">
                <a:effectLst/>
                <a:ea typeface="Georgia" panose="02040502050405020303" pitchFamily="18" charset="0"/>
                <a:cs typeface="Georgia" panose="02040502050405020303" pitchFamily="18" charset="0"/>
              </a:rPr>
              <a:t> Anticipated number of students to be enrolled in priority and related programs. </a:t>
            </a:r>
            <a:r>
              <a:rPr lang="en-US" sz="2200" i="1" dirty="0">
                <a:effectLst/>
                <a:ea typeface="Georgia" panose="02040502050405020303" pitchFamily="18" charset="0"/>
                <a:cs typeface="Georgia" panose="02040502050405020303" pitchFamily="18" charset="0"/>
              </a:rPr>
              <a:t>Enrollment is defined as the number of full-time (considered 12 hours or more in a term or 24 hours or more in an academic year) and part-time students enrolled in priority and eligible programs.</a:t>
            </a:r>
            <a:endParaRPr lang="en-US" sz="2200" dirty="0">
              <a:effectLst/>
              <a:ea typeface="Georgia" panose="02040502050405020303" pitchFamily="18" charset="0"/>
              <a:cs typeface="Georgia" panose="02040502050405020303" pitchFamily="18" charset="0"/>
            </a:endParaRPr>
          </a:p>
          <a:p>
            <a:pPr marL="342900" marR="213995">
              <a:spcBef>
                <a:spcPts val="0"/>
              </a:spcBef>
              <a:spcAft>
                <a:spcPts val="0"/>
              </a:spcAft>
              <a:tabLst>
                <a:tab pos="800100" algn="l"/>
              </a:tabLst>
            </a:pPr>
            <a:r>
              <a:rPr lang="en-US" sz="2200" b="1" dirty="0">
                <a:effectLst/>
                <a:ea typeface="Georgia" panose="02040502050405020303" pitchFamily="18" charset="0"/>
                <a:cs typeface="Georgia" panose="02040502050405020303" pitchFamily="18" charset="0"/>
              </a:rPr>
              <a:t>B2a.</a:t>
            </a:r>
            <a:r>
              <a:rPr lang="en-US" sz="2200" dirty="0">
                <a:effectLst/>
                <a:ea typeface="Georgia" panose="02040502050405020303" pitchFamily="18" charset="0"/>
                <a:cs typeface="Georgia" panose="02040502050405020303" pitchFamily="18" charset="0"/>
              </a:rPr>
              <a:t> Anticipated number of dual credit students. </a:t>
            </a:r>
            <a:r>
              <a:rPr lang="en-US" sz="2200" i="1" dirty="0">
                <a:effectLst/>
                <a:ea typeface="Georgia" panose="02040502050405020303" pitchFamily="18" charset="0"/>
                <a:cs typeface="Georgia" panose="02040502050405020303" pitchFamily="18" charset="0"/>
              </a:rPr>
              <a:t>This metric is a subset of B2. Dual credit is defined in Section 1501.313 of the ICCB Administrative Rules. This is the anticipated number of dual credit students to be enrolled in priority and related programs. (Enrollment is defined as number of full-time and part-time students enrolled in priority programs).</a:t>
            </a:r>
            <a:endParaRPr lang="en-US" sz="2200" dirty="0">
              <a:effectLst/>
              <a:ea typeface="Georgia" panose="02040502050405020303" pitchFamily="18" charset="0"/>
              <a:cs typeface="Georgia" panose="02040502050405020303" pitchFamily="18" charset="0"/>
            </a:endParaRPr>
          </a:p>
          <a:p>
            <a:pPr marL="342900" marR="213995">
              <a:spcBef>
                <a:spcPts val="0"/>
              </a:spcBef>
              <a:spcAft>
                <a:spcPts val="0"/>
              </a:spcAft>
              <a:tabLst>
                <a:tab pos="800100" algn="l"/>
              </a:tabLst>
            </a:pPr>
            <a:r>
              <a:rPr lang="en-US" sz="2200" b="1" dirty="0">
                <a:effectLst/>
                <a:ea typeface="Georgia" panose="02040502050405020303" pitchFamily="18" charset="0"/>
                <a:cs typeface="Georgia" panose="02040502050405020303" pitchFamily="18" charset="0"/>
              </a:rPr>
              <a:t>B3.</a:t>
            </a:r>
            <a:r>
              <a:rPr lang="en-US" sz="2200" dirty="0">
                <a:effectLst/>
                <a:ea typeface="Georgia" panose="02040502050405020303" pitchFamily="18" charset="0"/>
                <a:cs typeface="Georgia" panose="02040502050405020303" pitchFamily="18" charset="0"/>
              </a:rPr>
              <a:t> Anticipated number of completers. </a:t>
            </a:r>
            <a:r>
              <a:rPr lang="en-US" sz="2200" i="1" dirty="0">
                <a:effectLst/>
                <a:ea typeface="Georgia" panose="02040502050405020303" pitchFamily="18" charset="0"/>
                <a:cs typeface="Georgia" panose="02040502050405020303" pitchFamily="18" charset="0"/>
              </a:rPr>
              <a:t>Students are considered completers for the purposes of this grant if they complete an eligible program in the academic year for which the grant is active. Completion means a student has completed a program that culminates in an industry-recognized credential (e.g. certificate, certification, degree). The count may be duplicated meaning, for example, that if a student completes a 16-week program in the fall semester and then transitions into another eligible program in the spring semester and completes, the student would be counted for two completions. The count will include students completing both credit and non-credit programs, that are on the eligible program list. All programs must be identified in the Program Overview Chart for approval by the ICCB. Completers may include students who began a program prior to the academic year for which the grant is being implemented. The grant program supports districts to implement activities that improve student retention.)</a:t>
            </a:r>
            <a:endParaRPr lang="en-US" sz="2200" dirty="0">
              <a:effectLst/>
              <a:ea typeface="Georgia" panose="02040502050405020303" pitchFamily="18" charset="0"/>
              <a:cs typeface="Georgia" panose="02040502050405020303" pitchFamily="18" charset="0"/>
            </a:endParaRPr>
          </a:p>
          <a:p>
            <a:endParaRPr lang="en-US" sz="1300" dirty="0"/>
          </a:p>
        </p:txBody>
      </p:sp>
      <p:pic>
        <p:nvPicPr>
          <p:cNvPr id="4" name="Picture 3" descr="A green logo with white text">
            <a:extLst>
              <a:ext uri="{FF2B5EF4-FFF2-40B4-BE49-F238E27FC236}">
                <a16:creationId xmlns:a16="http://schemas.microsoft.com/office/drawing/2014/main" id="{4FB9A760-678E-4F2D-234F-A13EF381D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739" y="38172"/>
            <a:ext cx="3409383" cy="1597047"/>
          </a:xfrm>
          <a:prstGeom prst="rect">
            <a:avLst/>
          </a:prstGeom>
        </p:spPr>
      </p:pic>
    </p:spTree>
    <p:extLst>
      <p:ext uri="{BB962C8B-B14F-4D97-AF65-F5344CB8AC3E}">
        <p14:creationId xmlns:p14="http://schemas.microsoft.com/office/powerpoint/2010/main" val="792596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8AF364-FC03-4FF5-BE97-0E308ED218DD}"/>
              </a:ext>
            </a:extLst>
          </p:cNvPr>
          <p:cNvSpPr>
            <a:spLocks noGrp="1"/>
          </p:cNvSpPr>
          <p:nvPr>
            <p:ph type="title"/>
          </p:nvPr>
        </p:nvSpPr>
        <p:spPr>
          <a:xfrm>
            <a:off x="156258" y="333823"/>
            <a:ext cx="5827854" cy="923093"/>
          </a:xfrm>
        </p:spPr>
        <p:txBody>
          <a:bodyPr>
            <a:normAutofit fontScale="90000"/>
          </a:bodyPr>
          <a:lstStyle/>
          <a:p>
            <a:r>
              <a:rPr lang="en-US" sz="3400" b="1" dirty="0">
                <a:solidFill>
                  <a:srgbClr val="FFFFFF"/>
                </a:solidFill>
              </a:rPr>
              <a:t>Objective B: Development and Expansion Outcomes Cont.</a:t>
            </a:r>
          </a:p>
        </p:txBody>
      </p:sp>
      <p:sp>
        <p:nvSpPr>
          <p:cNvPr id="3" name="Content Placeholder 2">
            <a:extLst>
              <a:ext uri="{FF2B5EF4-FFF2-40B4-BE49-F238E27FC236}">
                <a16:creationId xmlns:a16="http://schemas.microsoft.com/office/drawing/2014/main" id="{008F81AF-5F3F-4B12-8766-FC41E9A047C4}"/>
              </a:ext>
            </a:extLst>
          </p:cNvPr>
          <p:cNvSpPr>
            <a:spLocks noGrp="1"/>
          </p:cNvSpPr>
          <p:nvPr>
            <p:ph idx="1"/>
          </p:nvPr>
        </p:nvSpPr>
        <p:spPr>
          <a:xfrm>
            <a:off x="1233982" y="2271899"/>
            <a:ext cx="9724031" cy="3683358"/>
          </a:xfrm>
        </p:spPr>
        <p:txBody>
          <a:bodyPr anchor="ctr">
            <a:normAutofit/>
          </a:bodyPr>
          <a:lstStyle/>
          <a:p>
            <a:pPr marL="342900" marR="213995">
              <a:spcBef>
                <a:spcPts val="0"/>
              </a:spcBef>
              <a:tabLst>
                <a:tab pos="800100" algn="l"/>
              </a:tabLst>
            </a:pPr>
            <a:r>
              <a:rPr lang="en-US" sz="2000" b="1" dirty="0">
                <a:effectLst/>
                <a:ea typeface="Georgia" panose="02040502050405020303" pitchFamily="18" charset="0"/>
                <a:cs typeface="Georgia" panose="02040502050405020303" pitchFamily="18" charset="0"/>
              </a:rPr>
              <a:t>B3a.</a:t>
            </a:r>
            <a:r>
              <a:rPr lang="en-US" sz="2000" dirty="0">
                <a:effectLst/>
                <a:ea typeface="Georgia" panose="02040502050405020303" pitchFamily="18" charset="0"/>
                <a:cs typeface="Georgia" panose="02040502050405020303" pitchFamily="18" charset="0"/>
              </a:rPr>
              <a:t> Anticipated percentage of completers who will be employed or be retained in postsecondary education two quarters after completion. </a:t>
            </a:r>
            <a:r>
              <a:rPr lang="en-US" sz="2000" i="1" dirty="0">
                <a:effectLst/>
                <a:ea typeface="Georgia" panose="02040502050405020303" pitchFamily="18" charset="0"/>
                <a:cs typeface="Georgia" panose="02040502050405020303" pitchFamily="18" charset="0"/>
              </a:rPr>
              <a:t>This is a subset of B3.</a:t>
            </a:r>
            <a:endParaRPr lang="en-US" sz="2000" b="1" dirty="0">
              <a:effectLst/>
              <a:ea typeface="Georgia" panose="02040502050405020303" pitchFamily="18" charset="0"/>
              <a:cs typeface="Georgia" panose="02040502050405020303" pitchFamily="18" charset="0"/>
            </a:endParaRPr>
          </a:p>
          <a:p>
            <a:pPr marL="342900" marR="213995">
              <a:spcBef>
                <a:spcPts val="0"/>
              </a:spcBef>
              <a:spcAft>
                <a:spcPts val="0"/>
              </a:spcAft>
              <a:tabLst>
                <a:tab pos="800100" algn="l"/>
              </a:tabLst>
            </a:pPr>
            <a:r>
              <a:rPr lang="en-US" sz="2000" b="1" dirty="0">
                <a:effectLst/>
                <a:ea typeface="Georgia" panose="02040502050405020303" pitchFamily="18" charset="0"/>
                <a:cs typeface="Georgia" panose="02040502050405020303" pitchFamily="18" charset="0"/>
              </a:rPr>
              <a:t>B4.</a:t>
            </a:r>
            <a:r>
              <a:rPr lang="en-US" sz="2000" dirty="0">
                <a:effectLst/>
                <a:ea typeface="Georgia" panose="02040502050405020303" pitchFamily="18" charset="0"/>
                <a:cs typeface="Georgia" panose="02040502050405020303" pitchFamily="18" charset="0"/>
              </a:rPr>
              <a:t> Number of programs to be developed.</a:t>
            </a:r>
          </a:p>
          <a:p>
            <a:pPr marL="114300" marR="213995" indent="0">
              <a:spcBef>
                <a:spcPts val="0"/>
              </a:spcBef>
              <a:spcAft>
                <a:spcPts val="0"/>
              </a:spcAft>
              <a:buNone/>
              <a:tabLst>
                <a:tab pos="800100" algn="l"/>
              </a:tabLst>
            </a:pPr>
            <a:endParaRPr lang="en-US" sz="2000" dirty="0">
              <a:effectLst/>
              <a:ea typeface="Georgia" panose="02040502050405020303" pitchFamily="18" charset="0"/>
              <a:cs typeface="Georgia" panose="02040502050405020303" pitchFamily="18" charset="0"/>
            </a:endParaRPr>
          </a:p>
          <a:p>
            <a:pPr marL="342900" marR="213995">
              <a:spcBef>
                <a:spcPts val="0"/>
              </a:spcBef>
              <a:spcAft>
                <a:spcPts val="0"/>
              </a:spcAft>
              <a:tabLst>
                <a:tab pos="800100" algn="l"/>
              </a:tabLst>
            </a:pPr>
            <a:r>
              <a:rPr lang="en-US" sz="2000" b="1" dirty="0">
                <a:effectLst/>
                <a:ea typeface="Georgia" panose="02040502050405020303" pitchFamily="18" charset="0"/>
                <a:cs typeface="Georgia" panose="02040502050405020303" pitchFamily="18" charset="0"/>
              </a:rPr>
              <a:t>B5</a:t>
            </a:r>
            <a:r>
              <a:rPr lang="en-US" sz="2000" dirty="0">
                <a:effectLst/>
                <a:ea typeface="Georgia" panose="02040502050405020303" pitchFamily="18" charset="0"/>
                <a:cs typeface="Georgia" panose="02040502050405020303" pitchFamily="18" charset="0"/>
              </a:rPr>
              <a:t>. Number of programs to be revised or expanded.</a:t>
            </a:r>
          </a:p>
          <a:p>
            <a:pPr marL="114300" marR="213995" indent="0">
              <a:spcBef>
                <a:spcPts val="0"/>
              </a:spcBef>
              <a:spcAft>
                <a:spcPts val="0"/>
              </a:spcAft>
              <a:buNone/>
              <a:tabLst>
                <a:tab pos="800100" algn="l"/>
              </a:tabLst>
            </a:pPr>
            <a:endParaRPr lang="en-US" sz="2000" dirty="0">
              <a:ea typeface="Georgia" panose="02040502050405020303" pitchFamily="18" charset="0"/>
              <a:cs typeface="Georgia" panose="02040502050405020303" pitchFamily="18" charset="0"/>
            </a:endParaRPr>
          </a:p>
          <a:p>
            <a:pPr marL="342900" marR="213995">
              <a:spcBef>
                <a:spcPts val="0"/>
              </a:spcBef>
              <a:spcAft>
                <a:spcPts val="0"/>
              </a:spcAft>
              <a:tabLst>
                <a:tab pos="800100" algn="l"/>
              </a:tabLst>
            </a:pPr>
            <a:r>
              <a:rPr lang="en-US" sz="2000" b="1" dirty="0">
                <a:effectLst/>
                <a:ea typeface="Georgia" panose="02040502050405020303" pitchFamily="18" charset="0"/>
                <a:cs typeface="Georgia" panose="02040502050405020303" pitchFamily="18" charset="0"/>
              </a:rPr>
              <a:t>B6.</a:t>
            </a:r>
            <a:r>
              <a:rPr lang="en-US" sz="2000" dirty="0">
                <a:effectLst/>
                <a:ea typeface="Georgia" panose="02040502050405020303" pitchFamily="18" charset="0"/>
                <a:cs typeface="Georgia" panose="02040502050405020303" pitchFamily="18" charset="0"/>
              </a:rPr>
              <a:t> Number of employers engaged. </a:t>
            </a:r>
            <a:r>
              <a:rPr lang="en-US" sz="2000" i="1" dirty="0">
                <a:effectLst/>
                <a:ea typeface="Georgia" panose="02040502050405020303" pitchFamily="18" charset="0"/>
                <a:cs typeface="Georgia" panose="02040502050405020303" pitchFamily="18" charset="0"/>
              </a:rPr>
              <a:t>Engagement means contributing to curriculum development and alignment activities, hosting work-based learning opportunities, donating equipment, hosting facility tours, participating in hiring events, hiring students.</a:t>
            </a:r>
          </a:p>
          <a:p>
            <a:pPr marL="114300" marR="213995" indent="0">
              <a:spcBef>
                <a:spcPts val="0"/>
              </a:spcBef>
              <a:spcAft>
                <a:spcPts val="0"/>
              </a:spcAft>
              <a:buNone/>
              <a:tabLst>
                <a:tab pos="800100" algn="l"/>
              </a:tabLst>
            </a:pPr>
            <a:endParaRPr lang="en-US" sz="2000" dirty="0">
              <a:effectLst/>
              <a:ea typeface="Georgia" panose="02040502050405020303" pitchFamily="18" charset="0"/>
              <a:cs typeface="Georgia" panose="02040502050405020303" pitchFamily="18" charset="0"/>
            </a:endParaRPr>
          </a:p>
          <a:p>
            <a:pPr marL="342900" marR="213995">
              <a:spcBef>
                <a:spcPts val="0"/>
              </a:spcBef>
              <a:spcAft>
                <a:spcPts val="0"/>
              </a:spcAft>
              <a:tabLst>
                <a:tab pos="800100" algn="l"/>
              </a:tabLst>
            </a:pPr>
            <a:r>
              <a:rPr lang="en-US" sz="2000" b="1" dirty="0">
                <a:effectLst/>
                <a:ea typeface="Georgia" panose="02040502050405020303" pitchFamily="18" charset="0"/>
                <a:cs typeface="Georgia" panose="02040502050405020303" pitchFamily="18" charset="0"/>
              </a:rPr>
              <a:t>B7</a:t>
            </a:r>
            <a:r>
              <a:rPr lang="en-US" sz="2000" dirty="0">
                <a:effectLst/>
                <a:ea typeface="Georgia" panose="02040502050405020303" pitchFamily="18" charset="0"/>
                <a:cs typeface="Georgia" panose="02040502050405020303" pitchFamily="18" charset="0"/>
              </a:rPr>
              <a:t>. Number of education partners (high schools, four-year institutions) engaged in pathway development and alignment.</a:t>
            </a:r>
          </a:p>
          <a:p>
            <a:endParaRPr lang="en-US" sz="2000" dirty="0"/>
          </a:p>
        </p:txBody>
      </p:sp>
      <p:pic>
        <p:nvPicPr>
          <p:cNvPr id="4" name="Picture 3" descr="A green logo with white text">
            <a:extLst>
              <a:ext uri="{FF2B5EF4-FFF2-40B4-BE49-F238E27FC236}">
                <a16:creationId xmlns:a16="http://schemas.microsoft.com/office/drawing/2014/main" id="{90AC7C3B-269F-E658-9E71-1DF645FF0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377" y="34084"/>
            <a:ext cx="3250386" cy="1522569"/>
          </a:xfrm>
          <a:prstGeom prst="rect">
            <a:avLst/>
          </a:prstGeom>
        </p:spPr>
      </p:pic>
    </p:spTree>
    <p:extLst>
      <p:ext uri="{BB962C8B-B14F-4D97-AF65-F5344CB8AC3E}">
        <p14:creationId xmlns:p14="http://schemas.microsoft.com/office/powerpoint/2010/main" val="138778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A24D24-2D0B-44D0-B521-2ABA6C6E56B0}"/>
              </a:ext>
            </a:extLst>
          </p:cNvPr>
          <p:cNvSpPr>
            <a:spLocks noGrp="1"/>
          </p:cNvSpPr>
          <p:nvPr>
            <p:ph type="title"/>
          </p:nvPr>
        </p:nvSpPr>
        <p:spPr>
          <a:xfrm>
            <a:off x="1700691" y="2088964"/>
            <a:ext cx="3102015" cy="826038"/>
          </a:xfrm>
        </p:spPr>
        <p:txBody>
          <a:bodyPr anchor="b">
            <a:normAutofit/>
          </a:bodyPr>
          <a:lstStyle/>
          <a:p>
            <a:pPr algn="r"/>
            <a:r>
              <a:rPr lang="en-US" sz="4000" b="1" dirty="0">
                <a:solidFill>
                  <a:srgbClr val="FFFFFF"/>
                </a:solidFill>
              </a:rPr>
              <a:t>Background </a:t>
            </a:r>
          </a:p>
        </p:txBody>
      </p:sp>
      <p:sp>
        <p:nvSpPr>
          <p:cNvPr id="3" name="Content Placeholder 2">
            <a:extLst>
              <a:ext uri="{FF2B5EF4-FFF2-40B4-BE49-F238E27FC236}">
                <a16:creationId xmlns:a16="http://schemas.microsoft.com/office/drawing/2014/main" id="{F9D577EF-EC46-4990-9C05-660AB5F8A818}"/>
              </a:ext>
            </a:extLst>
          </p:cNvPr>
          <p:cNvSpPr>
            <a:spLocks noGrp="1"/>
          </p:cNvSpPr>
          <p:nvPr>
            <p:ph idx="1"/>
          </p:nvPr>
        </p:nvSpPr>
        <p:spPr>
          <a:xfrm>
            <a:off x="6503158" y="439838"/>
            <a:ext cx="4874756" cy="5755689"/>
          </a:xfrm>
        </p:spPr>
        <p:txBody>
          <a:bodyPr anchor="ctr">
            <a:noAutofit/>
          </a:bodyPr>
          <a:lstStyle/>
          <a:p>
            <a:pPr>
              <a:spcBef>
                <a:spcPts val="0"/>
              </a:spcBef>
              <a:spcAft>
                <a:spcPts val="600"/>
              </a:spcAft>
            </a:pPr>
            <a:r>
              <a:rPr lang="en-US" sz="2000" kern="0" dirty="0"/>
              <a:t>Rev Up EV – Round 1 overview</a:t>
            </a:r>
            <a:endParaRPr lang="en-US" sz="2000" dirty="0"/>
          </a:p>
          <a:p>
            <a:pPr>
              <a:spcBef>
                <a:spcPts val="0"/>
              </a:spcBef>
              <a:spcAft>
                <a:spcPts val="600"/>
              </a:spcAft>
            </a:pPr>
            <a:r>
              <a:rPr lang="en-US" sz="2000" kern="0" dirty="0">
                <a:effectLst/>
                <a:ea typeface="Georgia" panose="02040502050405020303" pitchFamily="18" charset="0"/>
              </a:rPr>
              <a:t>In 2021, Governor Pritzker signed the Climate and Equitable Jobs Act (Illinois P.A. 102—0662) establishing Illinois policy to equitably transition to 100 percent clean energy by 2050. </a:t>
            </a:r>
          </a:p>
          <a:p>
            <a:pPr>
              <a:spcBef>
                <a:spcPts val="0"/>
              </a:spcBef>
              <a:spcAft>
                <a:spcPts val="600"/>
              </a:spcAft>
            </a:pPr>
            <a:r>
              <a:rPr lang="en-US" sz="2000" kern="0" dirty="0">
                <a:effectLst/>
                <a:ea typeface="Georgia" panose="02040502050405020303" pitchFamily="18" charset="0"/>
              </a:rPr>
              <a:t>Electric vehicles (EV) are instrumental to decarbonization, whereas vehicle carbon pollution accounts for one-sixth of global emissions. </a:t>
            </a:r>
          </a:p>
          <a:p>
            <a:pPr>
              <a:spcBef>
                <a:spcPts val="0"/>
              </a:spcBef>
              <a:spcAft>
                <a:spcPts val="600"/>
              </a:spcAft>
            </a:pPr>
            <a:r>
              <a:rPr lang="en-US" sz="2000" kern="0" dirty="0">
                <a:effectLst/>
                <a:ea typeface="Georgia" panose="02040502050405020303" pitchFamily="18" charset="0"/>
              </a:rPr>
              <a:t>Optimistically, electric vehicle sales have jumped significantly, up 14 percent in 2022, more than 10 times their share in 2017. </a:t>
            </a:r>
          </a:p>
          <a:p>
            <a:pPr>
              <a:spcBef>
                <a:spcPts val="0"/>
              </a:spcBef>
              <a:spcAft>
                <a:spcPts val="600"/>
              </a:spcAft>
            </a:pPr>
            <a:r>
              <a:rPr lang="en-US" sz="2000" kern="0" dirty="0">
                <a:effectLst/>
                <a:ea typeface="Georgia" panose="02040502050405020303" pitchFamily="18" charset="0"/>
              </a:rPr>
              <a:t>In order to support the growth of electric vehicles and critical infrastructure for deployment, maintenance, and support, Illinois needs adequate training programs producing more talent in EV priority program areas. </a:t>
            </a:r>
          </a:p>
        </p:txBody>
      </p:sp>
      <p:pic>
        <p:nvPicPr>
          <p:cNvPr id="4" name="Picture 3" descr="A green logo with white text">
            <a:extLst>
              <a:ext uri="{FF2B5EF4-FFF2-40B4-BE49-F238E27FC236}">
                <a16:creationId xmlns:a16="http://schemas.microsoft.com/office/drawing/2014/main" id="{A15E37F7-DBD6-B3DE-E9EC-7CEFA6BA9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95" y="102223"/>
            <a:ext cx="4201611" cy="1968148"/>
          </a:xfrm>
          <a:prstGeom prst="rect">
            <a:avLst/>
          </a:prstGeom>
        </p:spPr>
      </p:pic>
    </p:spTree>
    <p:extLst>
      <p:ext uri="{BB962C8B-B14F-4D97-AF65-F5344CB8AC3E}">
        <p14:creationId xmlns:p14="http://schemas.microsoft.com/office/powerpoint/2010/main" val="2749148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9F4204-D9DA-408A-A450-9A7E3DFAE067}"/>
              </a:ext>
            </a:extLst>
          </p:cNvPr>
          <p:cNvSpPr>
            <a:spLocks noGrp="1"/>
          </p:cNvSpPr>
          <p:nvPr>
            <p:ph type="title"/>
          </p:nvPr>
        </p:nvSpPr>
        <p:spPr>
          <a:xfrm>
            <a:off x="699713" y="300942"/>
            <a:ext cx="4069057" cy="1106296"/>
          </a:xfrm>
        </p:spPr>
        <p:txBody>
          <a:bodyPr vert="horz" lIns="91440" tIns="45720" rIns="91440" bIns="45720" rtlCol="0" anchor="ctr">
            <a:normAutofit fontScale="90000"/>
          </a:bodyPr>
          <a:lstStyle/>
          <a:p>
            <a:r>
              <a:rPr lang="en-US" sz="4000" b="1" kern="1200" dirty="0">
                <a:solidFill>
                  <a:srgbClr val="FFFFFF"/>
                </a:solidFill>
                <a:latin typeface="+mj-lt"/>
                <a:ea typeface="+mj-ea"/>
                <a:cs typeface="+mj-cs"/>
              </a:rPr>
              <a:t>Project Overview Template</a:t>
            </a:r>
          </a:p>
        </p:txBody>
      </p:sp>
      <p:pic>
        <p:nvPicPr>
          <p:cNvPr id="5" name="Content Placeholder 4">
            <a:extLst>
              <a:ext uri="{FF2B5EF4-FFF2-40B4-BE49-F238E27FC236}">
                <a16:creationId xmlns:a16="http://schemas.microsoft.com/office/drawing/2014/main" id="{D63EA768-480C-4552-976E-B0400D0E5D67}"/>
              </a:ext>
            </a:extLst>
          </p:cNvPr>
          <p:cNvPicPr>
            <a:picLocks noGrp="1" noChangeAspect="1"/>
          </p:cNvPicPr>
          <p:nvPr>
            <p:ph idx="1"/>
          </p:nvPr>
        </p:nvPicPr>
        <p:blipFill>
          <a:blip r:embed="rId2"/>
          <a:stretch>
            <a:fillRect/>
          </a:stretch>
        </p:blipFill>
        <p:spPr>
          <a:xfrm>
            <a:off x="1010893" y="1737628"/>
            <a:ext cx="9753561" cy="5120619"/>
          </a:xfrm>
          <a:prstGeom prst="rect">
            <a:avLst/>
          </a:prstGeom>
        </p:spPr>
      </p:pic>
      <p:pic>
        <p:nvPicPr>
          <p:cNvPr id="3" name="Picture 2" descr="A green logo with white text">
            <a:extLst>
              <a:ext uri="{FF2B5EF4-FFF2-40B4-BE49-F238E27FC236}">
                <a16:creationId xmlns:a16="http://schemas.microsoft.com/office/drawing/2014/main" id="{6C978C39-D1CF-DEBE-4DAC-A36D31B07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8161" y="-1647"/>
            <a:ext cx="3331409" cy="1560522"/>
          </a:xfrm>
          <a:prstGeom prst="rect">
            <a:avLst/>
          </a:prstGeom>
        </p:spPr>
      </p:pic>
    </p:spTree>
    <p:extLst>
      <p:ext uri="{BB962C8B-B14F-4D97-AF65-F5344CB8AC3E}">
        <p14:creationId xmlns:p14="http://schemas.microsoft.com/office/powerpoint/2010/main" val="2138061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750DEC-7EB5-426B-BAAD-0DBF9F3817BD}"/>
              </a:ext>
            </a:extLst>
          </p:cNvPr>
          <p:cNvSpPr>
            <a:spLocks noGrp="1"/>
          </p:cNvSpPr>
          <p:nvPr>
            <p:ph type="title"/>
          </p:nvPr>
        </p:nvSpPr>
        <p:spPr>
          <a:xfrm>
            <a:off x="821683" y="1768057"/>
            <a:ext cx="3051982" cy="1844610"/>
          </a:xfrm>
        </p:spPr>
        <p:txBody>
          <a:bodyPr anchor="b">
            <a:normAutofit/>
          </a:bodyPr>
          <a:lstStyle/>
          <a:p>
            <a:pPr algn="r"/>
            <a:r>
              <a:rPr lang="en-US" sz="4000" b="1" dirty="0">
                <a:solidFill>
                  <a:srgbClr val="FFFFFF"/>
                </a:solidFill>
              </a:rPr>
              <a:t>Application Narrative Deep-Dive</a:t>
            </a:r>
          </a:p>
        </p:txBody>
      </p:sp>
      <p:sp>
        <p:nvSpPr>
          <p:cNvPr id="3" name="Content Placeholder 2">
            <a:extLst>
              <a:ext uri="{FF2B5EF4-FFF2-40B4-BE49-F238E27FC236}">
                <a16:creationId xmlns:a16="http://schemas.microsoft.com/office/drawing/2014/main" id="{95F217A7-F5BC-40C7-A0EC-CF91C189318B}"/>
              </a:ext>
            </a:extLst>
          </p:cNvPr>
          <p:cNvSpPr>
            <a:spLocks noGrp="1"/>
          </p:cNvSpPr>
          <p:nvPr>
            <p:ph idx="1"/>
          </p:nvPr>
        </p:nvSpPr>
        <p:spPr>
          <a:xfrm>
            <a:off x="4992318" y="1469985"/>
            <a:ext cx="6323699" cy="3290281"/>
          </a:xfrm>
        </p:spPr>
        <p:txBody>
          <a:bodyPr anchor="ctr">
            <a:normAutofit/>
          </a:bodyPr>
          <a:lstStyle/>
          <a:p>
            <a:pPr marL="0" indent="0">
              <a:buNone/>
            </a:pPr>
            <a:r>
              <a:rPr lang="en-US" sz="2200" dirty="0"/>
              <a:t>The applicant must submit a narrative of </a:t>
            </a:r>
            <a:r>
              <a:rPr lang="en-US" sz="2200" b="1" dirty="0"/>
              <a:t>no more than twelve pages</a:t>
            </a:r>
            <a:r>
              <a:rPr lang="en-US" sz="2200" dirty="0"/>
              <a:t> (charts and graphs are a part of the page limitation), double-spaced, 12-point font that must include the following information in the order listed below and utilizing a header for each Numbered Section.</a:t>
            </a:r>
          </a:p>
          <a:p>
            <a:pPr marL="0" indent="0">
              <a:buNone/>
            </a:pPr>
            <a:endParaRPr lang="en-US" sz="2200" dirty="0"/>
          </a:p>
          <a:p>
            <a:pPr marL="0" indent="0">
              <a:buNone/>
            </a:pPr>
            <a:r>
              <a:rPr lang="en-US" sz="2200" dirty="0"/>
              <a:t>Narrative sections apply to both Objectives </a:t>
            </a:r>
            <a:r>
              <a:rPr lang="en-US" sz="2200" b="1" dirty="0"/>
              <a:t>unless otherwise noted</a:t>
            </a:r>
            <a:r>
              <a:rPr lang="en-US" sz="2200" dirty="0"/>
              <a:t>.</a:t>
            </a:r>
          </a:p>
        </p:txBody>
      </p:sp>
      <p:pic>
        <p:nvPicPr>
          <p:cNvPr id="4" name="Picture 3" descr="A green logo with white text">
            <a:extLst>
              <a:ext uri="{FF2B5EF4-FFF2-40B4-BE49-F238E27FC236}">
                <a16:creationId xmlns:a16="http://schemas.microsoft.com/office/drawing/2014/main" id="{A1646534-EC0D-81B7-21DB-ADFD290B3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46" y="10138"/>
            <a:ext cx="3709519" cy="1737639"/>
          </a:xfrm>
          <a:prstGeom prst="rect">
            <a:avLst/>
          </a:prstGeom>
        </p:spPr>
      </p:pic>
    </p:spTree>
    <p:extLst>
      <p:ext uri="{BB962C8B-B14F-4D97-AF65-F5344CB8AC3E}">
        <p14:creationId xmlns:p14="http://schemas.microsoft.com/office/powerpoint/2010/main" val="3496125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389E3A-E676-4866-983E-60D7ADE36E37}"/>
              </a:ext>
            </a:extLst>
          </p:cNvPr>
          <p:cNvSpPr>
            <a:spLocks noGrp="1"/>
          </p:cNvSpPr>
          <p:nvPr>
            <p:ph type="title"/>
          </p:nvPr>
        </p:nvSpPr>
        <p:spPr>
          <a:xfrm>
            <a:off x="844833" y="1806033"/>
            <a:ext cx="3028832" cy="1856185"/>
          </a:xfrm>
        </p:spPr>
        <p:txBody>
          <a:bodyPr anchor="b">
            <a:normAutofit/>
          </a:bodyPr>
          <a:lstStyle/>
          <a:p>
            <a:pPr algn="r"/>
            <a:r>
              <a:rPr lang="en-US" sz="4000" b="1" dirty="0">
                <a:solidFill>
                  <a:srgbClr val="FFFFFF"/>
                </a:solidFill>
              </a:rPr>
              <a:t>Section I. Project Need and Context</a:t>
            </a:r>
          </a:p>
        </p:txBody>
      </p:sp>
      <p:sp>
        <p:nvSpPr>
          <p:cNvPr id="3" name="Content Placeholder 2">
            <a:extLst>
              <a:ext uri="{FF2B5EF4-FFF2-40B4-BE49-F238E27FC236}">
                <a16:creationId xmlns:a16="http://schemas.microsoft.com/office/drawing/2014/main" id="{4FA7EC00-80E7-44C5-833A-C3F5B2D9C0C7}"/>
              </a:ext>
            </a:extLst>
          </p:cNvPr>
          <p:cNvSpPr>
            <a:spLocks noGrp="1"/>
          </p:cNvSpPr>
          <p:nvPr>
            <p:ph idx="1"/>
          </p:nvPr>
        </p:nvSpPr>
        <p:spPr>
          <a:xfrm>
            <a:off x="4216918" y="366059"/>
            <a:ext cx="7778186" cy="6146157"/>
          </a:xfrm>
        </p:spPr>
        <p:txBody>
          <a:bodyPr anchor="ctr">
            <a:noAutofit/>
          </a:bodyPr>
          <a:lstStyle/>
          <a:p>
            <a:pPr marL="457200" indent="-457200">
              <a:buFont typeface="+mj-lt"/>
              <a:buAutoNum type="alphaUcPeriod"/>
            </a:pPr>
            <a:r>
              <a:rPr lang="en-US" sz="2000" u="sng" dirty="0"/>
              <a:t>Program Justification</a:t>
            </a:r>
            <a:r>
              <a:rPr lang="en-US" sz="2000" dirty="0"/>
              <a:t>: Applicants should provide evidence for selection of the programs identified in the Project Overview, including but not limited to labor market information, listing of relevant employers, anticipated growth in accompanying occupations. </a:t>
            </a:r>
          </a:p>
          <a:p>
            <a:pPr marL="457200" indent="-457200">
              <a:buFont typeface="+mj-lt"/>
              <a:buAutoNum type="alphaUcPeriod"/>
            </a:pPr>
            <a:r>
              <a:rPr lang="en-US" sz="2000" u="sng" dirty="0"/>
              <a:t>Financial Need</a:t>
            </a:r>
            <a:r>
              <a:rPr lang="en-US" sz="2000" dirty="0"/>
              <a:t>: Identify the financial need for these funds. </a:t>
            </a:r>
          </a:p>
          <a:p>
            <a:pPr marL="457200" indent="-457200">
              <a:buFont typeface="+mj-lt"/>
              <a:buAutoNum type="alphaUcPeriod"/>
            </a:pPr>
            <a:r>
              <a:rPr lang="en-US" sz="2000" u="sng" dirty="0"/>
              <a:t>Regional Context</a:t>
            </a:r>
            <a:r>
              <a:rPr lang="en-US" sz="2000" dirty="0"/>
              <a:t>: Provide a description of the region and/or community to be impacted by the grant initiative. Describe anticipated impact on the region. Identify any projects happening in the region that this initiative could be aligned to and how you anticipate coordinating with these efforts (e.g. CEJA Workforce Hubs, federal or local EV initiatives, etc.). </a:t>
            </a:r>
          </a:p>
          <a:p>
            <a:pPr marL="457200" indent="-457200">
              <a:buFont typeface="+mj-lt"/>
              <a:buAutoNum type="alphaUcPeriod"/>
            </a:pPr>
            <a:r>
              <a:rPr lang="en-US" sz="2000" b="1" u="sng" dirty="0"/>
              <a:t>For Objective B only</a:t>
            </a:r>
            <a:r>
              <a:rPr lang="en-US" sz="2000" dirty="0"/>
              <a:t>, identify target population of students to be served (e.g., ethnicity, gender, socio-economic status of community, high school district). Applicants should use data as evidence for their selection. This may include but is not limited to dual credit availability and offerings, local unemployment rate, income status of community, racial and ethnic representation of the community being served. </a:t>
            </a:r>
          </a:p>
        </p:txBody>
      </p:sp>
      <p:pic>
        <p:nvPicPr>
          <p:cNvPr id="4" name="Picture 3" descr="A green logo with white text">
            <a:extLst>
              <a:ext uri="{FF2B5EF4-FFF2-40B4-BE49-F238E27FC236}">
                <a16:creationId xmlns:a16="http://schemas.microsoft.com/office/drawing/2014/main" id="{D1942849-0201-E655-2DDC-0179A76D69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46" y="10138"/>
            <a:ext cx="3709519" cy="1737639"/>
          </a:xfrm>
          <a:prstGeom prst="rect">
            <a:avLst/>
          </a:prstGeom>
        </p:spPr>
      </p:pic>
    </p:spTree>
    <p:extLst>
      <p:ext uri="{BB962C8B-B14F-4D97-AF65-F5344CB8AC3E}">
        <p14:creationId xmlns:p14="http://schemas.microsoft.com/office/powerpoint/2010/main" val="3673088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0BFCA-913F-49A2-B460-828C6428CCD1}"/>
              </a:ext>
            </a:extLst>
          </p:cNvPr>
          <p:cNvSpPr>
            <a:spLocks noGrp="1"/>
          </p:cNvSpPr>
          <p:nvPr>
            <p:ph type="title"/>
          </p:nvPr>
        </p:nvSpPr>
        <p:spPr>
          <a:xfrm>
            <a:off x="156258" y="581728"/>
            <a:ext cx="6360290" cy="747976"/>
          </a:xfrm>
        </p:spPr>
        <p:txBody>
          <a:bodyPr>
            <a:normAutofit/>
          </a:bodyPr>
          <a:lstStyle/>
          <a:p>
            <a:r>
              <a:rPr lang="en-US" sz="4000" b="1" dirty="0">
                <a:solidFill>
                  <a:srgbClr val="FFFFFF"/>
                </a:solidFill>
              </a:rPr>
              <a:t>Section II. Project Work Plan</a:t>
            </a:r>
          </a:p>
        </p:txBody>
      </p:sp>
      <p:sp>
        <p:nvSpPr>
          <p:cNvPr id="3" name="Content Placeholder 2">
            <a:extLst>
              <a:ext uri="{FF2B5EF4-FFF2-40B4-BE49-F238E27FC236}">
                <a16:creationId xmlns:a16="http://schemas.microsoft.com/office/drawing/2014/main" id="{BDA1A597-627B-4437-88B6-D3F4EBE3B024}"/>
              </a:ext>
            </a:extLst>
          </p:cNvPr>
          <p:cNvSpPr>
            <a:spLocks noGrp="1"/>
          </p:cNvSpPr>
          <p:nvPr>
            <p:ph idx="1"/>
          </p:nvPr>
        </p:nvSpPr>
        <p:spPr>
          <a:xfrm>
            <a:off x="877976" y="2161493"/>
            <a:ext cx="10389574" cy="4116276"/>
          </a:xfrm>
        </p:spPr>
        <p:txBody>
          <a:bodyPr anchor="ctr">
            <a:noAutofit/>
          </a:bodyPr>
          <a:lstStyle/>
          <a:p>
            <a:pPr marL="342900" indent="-342900">
              <a:buFont typeface="+mj-lt"/>
              <a:buAutoNum type="alphaUcPeriod"/>
            </a:pPr>
            <a:r>
              <a:rPr lang="en-US" sz="1700" u="sng" dirty="0"/>
              <a:t>Participation in EV Network</a:t>
            </a:r>
            <a:r>
              <a:rPr lang="en-US" sz="1700" dirty="0"/>
              <a:t>: Activities should detail who will participate from your institution; what data will be collected and examined as a part of your needs assessment; and how will grantees internalize and share learnings from the EV Network with applicable partners?</a:t>
            </a:r>
          </a:p>
          <a:p>
            <a:pPr marL="342900" indent="-342900">
              <a:buFont typeface="+mj-lt"/>
              <a:buAutoNum type="alphaUcPeriod"/>
            </a:pPr>
            <a:r>
              <a:rPr lang="en-US" sz="1700" u="sng" dirty="0"/>
              <a:t>Employer and Community Engagement</a:t>
            </a:r>
            <a:r>
              <a:rPr lang="en-US" sz="1700" dirty="0"/>
              <a:t>: Activities should detail what partners will be engaged (and how) during the grant process; preliminary plan for conducting a needs assessment, inclusive of both labor market and community readiness; and any other activities that will contribute to grant goals regarding employer and educational partner engagement.</a:t>
            </a:r>
          </a:p>
          <a:p>
            <a:pPr marL="342900" indent="-342900">
              <a:buFont typeface="+mj-lt"/>
              <a:buAutoNum type="alphaUcPeriod"/>
            </a:pPr>
            <a:r>
              <a:rPr lang="en-US" sz="1700" u="sng" dirty="0"/>
              <a:t>Pathway Mapping</a:t>
            </a:r>
            <a:r>
              <a:rPr lang="en-US" sz="1700" dirty="0"/>
              <a:t>: Activities should detail what partners will be engaged in the pathway mapping; process for which collaboration will occur; and any other activities that will contribute to grant goals regarding education partner engagement, number of students enrolled (including dual credit students), and number of students retained or employed.</a:t>
            </a:r>
          </a:p>
          <a:p>
            <a:pPr marL="342900" indent="-342900">
              <a:buFont typeface="+mj-lt"/>
              <a:buAutoNum type="alphaUcPeriod"/>
            </a:pPr>
            <a:r>
              <a:rPr lang="en-US" sz="1700" u="sng" dirty="0"/>
              <a:t>Build Capacity and Infrastructure</a:t>
            </a:r>
            <a:r>
              <a:rPr lang="en-US" sz="1700" dirty="0"/>
              <a:t>: Activities may include updating existing programs/programs of study, purchasing or upgrading equipment to meet or exceed current industry standards, providing professional development and training to faculty and staff- including externship opportunities, creating partnerships and identifying efficiencies to maximize capacity.</a:t>
            </a:r>
          </a:p>
          <a:p>
            <a:pPr marL="342900" indent="-342900">
              <a:buFont typeface="+mj-lt"/>
              <a:buAutoNum type="alphaUcPeriod"/>
            </a:pPr>
            <a:r>
              <a:rPr lang="en-US" sz="1700" u="sng" dirty="0"/>
              <a:t>Program Accountability</a:t>
            </a:r>
            <a:r>
              <a:rPr lang="en-US" sz="1700" dirty="0"/>
              <a:t>: Activities should detail who is responsible for tracking progress against grant metrics; process for how the grantee will collect all data elements. </a:t>
            </a:r>
          </a:p>
          <a:p>
            <a:pPr marL="342900" indent="-342900">
              <a:buFont typeface="+mj-lt"/>
              <a:buAutoNum type="alphaUcPeriod"/>
            </a:pPr>
            <a:r>
              <a:rPr lang="en-US" sz="1700" dirty="0"/>
              <a:t>All other activities carried out under the grant to support the project goals.</a:t>
            </a:r>
          </a:p>
        </p:txBody>
      </p:sp>
      <p:pic>
        <p:nvPicPr>
          <p:cNvPr id="4" name="Picture 3" descr="A green logo with white text">
            <a:extLst>
              <a:ext uri="{FF2B5EF4-FFF2-40B4-BE49-F238E27FC236}">
                <a16:creationId xmlns:a16="http://schemas.microsoft.com/office/drawing/2014/main" id="{7CF203B3-CD62-9D61-17F5-8214E6630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492" y="65109"/>
            <a:ext cx="3117928" cy="1460522"/>
          </a:xfrm>
          <a:prstGeom prst="rect">
            <a:avLst/>
          </a:prstGeom>
        </p:spPr>
      </p:pic>
    </p:spTree>
    <p:extLst>
      <p:ext uri="{BB962C8B-B14F-4D97-AF65-F5344CB8AC3E}">
        <p14:creationId xmlns:p14="http://schemas.microsoft.com/office/powerpoint/2010/main" val="626032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00BFCA-913F-49A2-B460-828C6428CCD1}"/>
              </a:ext>
            </a:extLst>
          </p:cNvPr>
          <p:cNvSpPr>
            <a:spLocks noGrp="1"/>
          </p:cNvSpPr>
          <p:nvPr>
            <p:ph type="title"/>
          </p:nvPr>
        </p:nvSpPr>
        <p:spPr>
          <a:xfrm>
            <a:off x="109960" y="546810"/>
            <a:ext cx="6395014" cy="853645"/>
          </a:xfrm>
        </p:spPr>
        <p:txBody>
          <a:bodyPr>
            <a:normAutofit fontScale="90000"/>
          </a:bodyPr>
          <a:lstStyle/>
          <a:p>
            <a:r>
              <a:rPr lang="en-US" sz="4000" b="1" dirty="0">
                <a:solidFill>
                  <a:srgbClr val="FFFFFF"/>
                </a:solidFill>
              </a:rPr>
              <a:t>Section II. Project Work Plan (continued)</a:t>
            </a:r>
          </a:p>
        </p:txBody>
      </p:sp>
      <p:sp>
        <p:nvSpPr>
          <p:cNvPr id="3" name="Content Placeholder 2">
            <a:extLst>
              <a:ext uri="{FF2B5EF4-FFF2-40B4-BE49-F238E27FC236}">
                <a16:creationId xmlns:a16="http://schemas.microsoft.com/office/drawing/2014/main" id="{BDA1A597-627B-4437-88B6-D3F4EBE3B024}"/>
              </a:ext>
            </a:extLst>
          </p:cNvPr>
          <p:cNvSpPr>
            <a:spLocks noGrp="1"/>
          </p:cNvSpPr>
          <p:nvPr>
            <p:ph idx="1"/>
          </p:nvPr>
        </p:nvSpPr>
        <p:spPr>
          <a:xfrm>
            <a:off x="1306974" y="2280213"/>
            <a:ext cx="9578052" cy="3177332"/>
          </a:xfrm>
        </p:spPr>
        <p:txBody>
          <a:bodyPr anchor="ctr">
            <a:normAutofit/>
          </a:bodyPr>
          <a:lstStyle/>
          <a:p>
            <a:pPr marL="342900" indent="-342900">
              <a:buFont typeface="+mj-lt"/>
              <a:buAutoNum type="alphaUcPeriod"/>
            </a:pPr>
            <a:r>
              <a:rPr lang="en-US" sz="1700" u="sng" dirty="0"/>
              <a:t>For Objective B only- Develop, Revise, or Expand Programs</a:t>
            </a:r>
            <a:r>
              <a:rPr lang="en-US" sz="1700" dirty="0"/>
              <a:t>: Activities should detail processes for which programs may be developed, revised, or expanded; what staff will be responsible for each step in the process; what partners will be engaged (and how); and any other activities that will contribute to grant goals regarding employer and educational partner engagement and number of programs to be developed or revised. </a:t>
            </a:r>
          </a:p>
          <a:p>
            <a:pPr marL="342900" indent="-342900">
              <a:buFont typeface="+mj-lt"/>
              <a:buAutoNum type="alphaUcPeriod"/>
            </a:pPr>
            <a:r>
              <a:rPr lang="en-US" sz="1700" u="sng" dirty="0"/>
              <a:t>For Objective B only- Support Students Enrolled in Eligible Programs</a:t>
            </a:r>
            <a:r>
              <a:rPr lang="en-US" sz="1700" dirty="0"/>
              <a:t>: Activities should detail the plan for providing support to students, including eligibility, intake, services offered; who is responsible for each activity; what partners are engaged (and how); and any other activities that will contribute to grant goals regarding number of students engaged, enrolled, retained, or employed. </a:t>
            </a:r>
          </a:p>
          <a:p>
            <a:pPr marL="514350" indent="-514350">
              <a:buFont typeface="+mj-lt"/>
              <a:buAutoNum type="alphaLcParenR" startAt="8"/>
            </a:pPr>
            <a:endParaRPr lang="en-US" sz="2000" dirty="0"/>
          </a:p>
        </p:txBody>
      </p:sp>
      <p:pic>
        <p:nvPicPr>
          <p:cNvPr id="4" name="Picture 3" descr="A green logo with white text">
            <a:extLst>
              <a:ext uri="{FF2B5EF4-FFF2-40B4-BE49-F238E27FC236}">
                <a16:creationId xmlns:a16="http://schemas.microsoft.com/office/drawing/2014/main" id="{718AC590-D867-A8B6-A042-48992510ED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5484" y="39507"/>
            <a:ext cx="3227236" cy="1511725"/>
          </a:xfrm>
          <a:prstGeom prst="rect">
            <a:avLst/>
          </a:prstGeom>
        </p:spPr>
      </p:pic>
    </p:spTree>
    <p:extLst>
      <p:ext uri="{BB962C8B-B14F-4D97-AF65-F5344CB8AC3E}">
        <p14:creationId xmlns:p14="http://schemas.microsoft.com/office/powerpoint/2010/main" val="1798076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5C8BA3-0981-4270-9914-EFEAB29E2ED9}"/>
              </a:ext>
            </a:extLst>
          </p:cNvPr>
          <p:cNvSpPr>
            <a:spLocks noGrp="1"/>
          </p:cNvSpPr>
          <p:nvPr>
            <p:ph type="title"/>
          </p:nvPr>
        </p:nvSpPr>
        <p:spPr>
          <a:xfrm>
            <a:off x="251748" y="602282"/>
            <a:ext cx="5376444" cy="722003"/>
          </a:xfrm>
        </p:spPr>
        <p:txBody>
          <a:bodyPr vert="horz" lIns="91440" tIns="45720" rIns="91440" bIns="45720" rtlCol="0" anchor="ctr">
            <a:normAutofit/>
          </a:bodyPr>
          <a:lstStyle/>
          <a:p>
            <a:r>
              <a:rPr lang="en-US" sz="4000" b="1" kern="1200">
                <a:solidFill>
                  <a:srgbClr val="FFFFFF"/>
                </a:solidFill>
                <a:latin typeface="+mj-lt"/>
                <a:ea typeface="+mj-ea"/>
                <a:cs typeface="+mj-cs"/>
              </a:rPr>
              <a:t>Section III. Partnerships</a:t>
            </a:r>
          </a:p>
        </p:txBody>
      </p:sp>
      <p:sp>
        <p:nvSpPr>
          <p:cNvPr id="4" name="Text Placeholder 3">
            <a:extLst>
              <a:ext uri="{FF2B5EF4-FFF2-40B4-BE49-F238E27FC236}">
                <a16:creationId xmlns:a16="http://schemas.microsoft.com/office/drawing/2014/main" id="{F5A5BD4A-95A1-4F8A-AC2C-C896D5F79F56}"/>
              </a:ext>
            </a:extLst>
          </p:cNvPr>
          <p:cNvSpPr>
            <a:spLocks/>
          </p:cNvSpPr>
          <p:nvPr/>
        </p:nvSpPr>
        <p:spPr>
          <a:xfrm>
            <a:off x="1714141" y="2600662"/>
            <a:ext cx="1225829" cy="489091"/>
          </a:xfrm>
          <a:prstGeom prst="rect">
            <a:avLst/>
          </a:prstGeom>
        </p:spPr>
        <p:txBody>
          <a:bodyPr/>
          <a:lstStyle/>
          <a:p>
            <a:pPr defTabSz="795528"/>
            <a:r>
              <a:rPr lang="en-US" sz="1700" kern="1200" dirty="0">
                <a:solidFill>
                  <a:schemeClr val="tx1"/>
                </a:solidFill>
                <a:latin typeface="+mn-lt"/>
                <a:ea typeface="+mn-ea"/>
                <a:cs typeface="+mn-cs"/>
              </a:rPr>
              <a:t>Required</a:t>
            </a:r>
            <a:endParaRPr lang="en-US" sz="1700" dirty="0"/>
          </a:p>
        </p:txBody>
      </p:sp>
      <p:sp>
        <p:nvSpPr>
          <p:cNvPr id="3" name="Content Placeholder 2">
            <a:extLst>
              <a:ext uri="{FF2B5EF4-FFF2-40B4-BE49-F238E27FC236}">
                <a16:creationId xmlns:a16="http://schemas.microsoft.com/office/drawing/2014/main" id="{AA8F97DB-AA33-48BC-B493-19E79518B8A6}"/>
              </a:ext>
            </a:extLst>
          </p:cNvPr>
          <p:cNvSpPr>
            <a:spLocks/>
          </p:cNvSpPr>
          <p:nvPr/>
        </p:nvSpPr>
        <p:spPr>
          <a:xfrm>
            <a:off x="1324579" y="3089754"/>
            <a:ext cx="4659531" cy="1634317"/>
          </a:xfrm>
          <a:prstGeom prst="rect">
            <a:avLst/>
          </a:prstGeom>
        </p:spPr>
        <p:txBody>
          <a:bodyPr>
            <a:normAutofit/>
          </a:bodyPr>
          <a:lstStyle/>
          <a:p>
            <a:pPr marL="795528" lvl="1" indent="-397764" defTabSz="795528">
              <a:buAutoNum type="arabicPeriod"/>
            </a:pPr>
            <a:r>
              <a:rPr lang="en-US" sz="1700" dirty="0"/>
              <a:t>E</a:t>
            </a:r>
            <a:r>
              <a:rPr lang="en-US" sz="1700" kern="1200" dirty="0">
                <a:solidFill>
                  <a:schemeClr val="tx1"/>
                </a:solidFill>
                <a:latin typeface="+mn-lt"/>
                <a:ea typeface="+mn-ea"/>
                <a:cs typeface="+mn-cs"/>
              </a:rPr>
              <a:t>mployers</a:t>
            </a:r>
          </a:p>
          <a:p>
            <a:pPr marL="795528" lvl="1" indent="-397764" defTabSz="795528">
              <a:buAutoNum type="arabicPeriod"/>
            </a:pPr>
            <a:r>
              <a:rPr lang="en-US" sz="1700" kern="1200" dirty="0">
                <a:solidFill>
                  <a:schemeClr val="tx1"/>
                </a:solidFill>
                <a:latin typeface="+mn-lt"/>
                <a:ea typeface="+mn-ea"/>
                <a:cs typeface="+mn-cs"/>
              </a:rPr>
              <a:t>High school districts/area career centers </a:t>
            </a:r>
          </a:p>
          <a:p>
            <a:pPr marL="795528" lvl="1" indent="-397764" defTabSz="795528">
              <a:buAutoNum type="arabicPeriod"/>
            </a:pPr>
            <a:r>
              <a:rPr lang="en-US" sz="1700" kern="1200" dirty="0">
                <a:solidFill>
                  <a:schemeClr val="tx1"/>
                </a:solidFill>
                <a:latin typeface="+mn-lt"/>
                <a:ea typeface="+mn-ea"/>
                <a:cs typeface="+mn-cs"/>
              </a:rPr>
              <a:t>Labor organizations</a:t>
            </a:r>
          </a:p>
          <a:p>
            <a:pPr marL="795528" lvl="1" indent="-397764" defTabSz="795528">
              <a:buAutoNum type="arabicPeriod"/>
            </a:pPr>
            <a:r>
              <a:rPr lang="en-US" sz="1700" kern="1200" dirty="0">
                <a:solidFill>
                  <a:schemeClr val="tx1"/>
                </a:solidFill>
                <a:latin typeface="+mn-lt"/>
                <a:ea typeface="+mn-ea"/>
                <a:cs typeface="+mn-cs"/>
              </a:rPr>
              <a:t>Local workforce boards</a:t>
            </a:r>
            <a:endParaRPr lang="en-US" sz="1700" dirty="0"/>
          </a:p>
        </p:txBody>
      </p:sp>
      <p:sp>
        <p:nvSpPr>
          <p:cNvPr id="5" name="Text Placeholder 4">
            <a:extLst>
              <a:ext uri="{FF2B5EF4-FFF2-40B4-BE49-F238E27FC236}">
                <a16:creationId xmlns:a16="http://schemas.microsoft.com/office/drawing/2014/main" id="{615C3329-C668-4B85-A14E-3B93CFC48D64}"/>
              </a:ext>
            </a:extLst>
          </p:cNvPr>
          <p:cNvSpPr>
            <a:spLocks/>
          </p:cNvSpPr>
          <p:nvPr/>
        </p:nvSpPr>
        <p:spPr>
          <a:xfrm>
            <a:off x="6549845" y="2638520"/>
            <a:ext cx="1560791" cy="349852"/>
          </a:xfrm>
          <a:prstGeom prst="rect">
            <a:avLst/>
          </a:prstGeom>
        </p:spPr>
        <p:txBody>
          <a:bodyPr/>
          <a:lstStyle/>
          <a:p>
            <a:pPr defTabSz="795528"/>
            <a:r>
              <a:rPr lang="en-US" sz="1700" kern="1200" dirty="0">
                <a:solidFill>
                  <a:schemeClr val="tx1"/>
                </a:solidFill>
                <a:latin typeface="+mn-lt"/>
                <a:ea typeface="+mn-ea"/>
                <a:cs typeface="+mn-cs"/>
              </a:rPr>
              <a:t>Other Partners</a:t>
            </a:r>
            <a:endParaRPr lang="en-US" sz="1700" dirty="0"/>
          </a:p>
        </p:txBody>
      </p:sp>
      <p:sp>
        <p:nvSpPr>
          <p:cNvPr id="6" name="Content Placeholder 5">
            <a:extLst>
              <a:ext uri="{FF2B5EF4-FFF2-40B4-BE49-F238E27FC236}">
                <a16:creationId xmlns:a16="http://schemas.microsoft.com/office/drawing/2014/main" id="{A4B72440-BD63-44B7-BF89-6E75DC118FB0}"/>
              </a:ext>
            </a:extLst>
          </p:cNvPr>
          <p:cNvSpPr>
            <a:spLocks/>
          </p:cNvSpPr>
          <p:nvPr/>
        </p:nvSpPr>
        <p:spPr>
          <a:xfrm>
            <a:off x="6367866" y="3089754"/>
            <a:ext cx="4659531" cy="1447522"/>
          </a:xfrm>
          <a:prstGeom prst="rect">
            <a:avLst/>
          </a:prstGeom>
        </p:spPr>
        <p:txBody>
          <a:bodyPr>
            <a:normAutofit/>
          </a:bodyPr>
          <a:lstStyle/>
          <a:p>
            <a:pPr marL="285750" indent="-285750" defTabSz="795528">
              <a:buFont typeface="Arial" panose="020B0604020202020204" pitchFamily="34" charset="0"/>
              <a:buChar char="•"/>
            </a:pPr>
            <a:r>
              <a:rPr lang="en-US" sz="1700" kern="1200" dirty="0">
                <a:solidFill>
                  <a:schemeClr val="tx1"/>
                </a:solidFill>
                <a:latin typeface="+mn-lt"/>
                <a:ea typeface="+mn-ea"/>
                <a:cs typeface="+mn-cs"/>
              </a:rPr>
              <a:t>Other institutions of higher education</a:t>
            </a:r>
          </a:p>
          <a:p>
            <a:pPr marL="285750" indent="-285750" defTabSz="795528">
              <a:buFont typeface="Arial" panose="020B0604020202020204" pitchFamily="34" charset="0"/>
              <a:buChar char="•"/>
            </a:pPr>
            <a:r>
              <a:rPr lang="en-US" sz="1700" dirty="0"/>
              <a:t>C</a:t>
            </a:r>
            <a:r>
              <a:rPr lang="en-US" sz="1700" kern="1200" dirty="0">
                <a:solidFill>
                  <a:schemeClr val="tx1"/>
                </a:solidFill>
                <a:latin typeface="+mn-lt"/>
                <a:ea typeface="+mn-ea"/>
                <a:cs typeface="+mn-cs"/>
              </a:rPr>
              <a:t>ommunity-based organizations</a:t>
            </a:r>
          </a:p>
          <a:p>
            <a:pPr marL="285750" indent="-285750" defTabSz="795528">
              <a:buFont typeface="Arial" panose="020B0604020202020204" pitchFamily="34" charset="0"/>
              <a:buChar char="•"/>
            </a:pPr>
            <a:r>
              <a:rPr lang="en-US" sz="1700" dirty="0"/>
              <a:t>A</a:t>
            </a:r>
            <a:r>
              <a:rPr lang="en-US" sz="1700" kern="1200" dirty="0">
                <a:solidFill>
                  <a:schemeClr val="tx1"/>
                </a:solidFill>
                <a:latin typeface="+mn-lt"/>
                <a:ea typeface="+mn-ea"/>
                <a:cs typeface="+mn-cs"/>
              </a:rPr>
              <a:t>dult education providers</a:t>
            </a:r>
          </a:p>
          <a:p>
            <a:pPr marL="285750" indent="-285750" defTabSz="795528">
              <a:buFont typeface="Arial" panose="020B0604020202020204" pitchFamily="34" charset="0"/>
              <a:buChar char="•"/>
            </a:pPr>
            <a:r>
              <a:rPr lang="en-US" sz="1700" dirty="0"/>
              <a:t>I</a:t>
            </a:r>
            <a:r>
              <a:rPr lang="en-US" sz="1700" kern="1200" dirty="0">
                <a:solidFill>
                  <a:schemeClr val="tx1"/>
                </a:solidFill>
                <a:latin typeface="+mn-lt"/>
                <a:ea typeface="+mn-ea"/>
                <a:cs typeface="+mn-cs"/>
              </a:rPr>
              <a:t>ndustry associations</a:t>
            </a:r>
          </a:p>
          <a:p>
            <a:endParaRPr lang="en-US" dirty="0"/>
          </a:p>
        </p:txBody>
      </p:sp>
      <p:sp>
        <p:nvSpPr>
          <p:cNvPr id="7" name="TextBox 6">
            <a:extLst>
              <a:ext uri="{FF2B5EF4-FFF2-40B4-BE49-F238E27FC236}">
                <a16:creationId xmlns:a16="http://schemas.microsoft.com/office/drawing/2014/main" id="{DA65EE81-7B5E-4C4A-B005-75C507384F20}"/>
              </a:ext>
            </a:extLst>
          </p:cNvPr>
          <p:cNvSpPr txBox="1"/>
          <p:nvPr/>
        </p:nvSpPr>
        <p:spPr>
          <a:xfrm>
            <a:off x="891251" y="1860030"/>
            <a:ext cx="9586608" cy="677108"/>
          </a:xfrm>
          <a:prstGeom prst="rect">
            <a:avLst/>
          </a:prstGeom>
          <a:noFill/>
        </p:spPr>
        <p:txBody>
          <a:bodyPr wrap="square" rtlCol="0">
            <a:spAutoFit/>
          </a:bodyPr>
          <a:lstStyle/>
          <a:p>
            <a:pPr defTabSz="795528"/>
            <a:r>
              <a:rPr lang="en-US" sz="2000" kern="1200" dirty="0">
                <a:solidFill>
                  <a:schemeClr val="tx1"/>
                </a:solidFill>
                <a:latin typeface="+mn-lt"/>
                <a:ea typeface="+mn-ea"/>
                <a:cs typeface="+mn-cs"/>
              </a:rPr>
              <a:t>Description of all partnerships and the role each partner will play in the grant project. </a:t>
            </a:r>
          </a:p>
          <a:p>
            <a:endParaRPr lang="en-US" dirty="0"/>
          </a:p>
        </p:txBody>
      </p:sp>
      <p:sp>
        <p:nvSpPr>
          <p:cNvPr id="8" name="TextBox 7">
            <a:extLst>
              <a:ext uri="{FF2B5EF4-FFF2-40B4-BE49-F238E27FC236}">
                <a16:creationId xmlns:a16="http://schemas.microsoft.com/office/drawing/2014/main" id="{181590ED-D703-4897-A95F-3896F2AD5087}"/>
              </a:ext>
            </a:extLst>
          </p:cNvPr>
          <p:cNvSpPr txBox="1"/>
          <p:nvPr/>
        </p:nvSpPr>
        <p:spPr>
          <a:xfrm>
            <a:off x="1714140" y="5089892"/>
            <a:ext cx="6249241" cy="923330"/>
          </a:xfrm>
          <a:prstGeom prst="rect">
            <a:avLst/>
          </a:prstGeom>
          <a:noFill/>
        </p:spPr>
        <p:txBody>
          <a:bodyPr wrap="square" rtlCol="0">
            <a:spAutoFit/>
          </a:bodyPr>
          <a:lstStyle/>
          <a:p>
            <a:pPr defTabSz="795528"/>
            <a:r>
              <a:rPr lang="en-US" b="1" kern="1200" dirty="0">
                <a:solidFill>
                  <a:schemeClr val="tx1"/>
                </a:solidFill>
                <a:latin typeface="+mn-lt"/>
                <a:ea typeface="+mn-ea"/>
                <a:cs typeface="+mn-cs"/>
              </a:rPr>
              <a:t>Letters of Commitment must be included for all external partners for Objective B: Development and Expansion.</a:t>
            </a:r>
            <a:endParaRPr lang="en-US" kern="1200" dirty="0">
              <a:solidFill>
                <a:schemeClr val="tx1"/>
              </a:solidFill>
              <a:latin typeface="+mn-lt"/>
              <a:ea typeface="+mn-ea"/>
              <a:cs typeface="+mn-cs"/>
            </a:endParaRPr>
          </a:p>
          <a:p>
            <a:endParaRPr lang="en-US" dirty="0"/>
          </a:p>
        </p:txBody>
      </p:sp>
      <p:pic>
        <p:nvPicPr>
          <p:cNvPr id="9" name="Picture 8" descr="A green logo with white text">
            <a:extLst>
              <a:ext uri="{FF2B5EF4-FFF2-40B4-BE49-F238E27FC236}">
                <a16:creationId xmlns:a16="http://schemas.microsoft.com/office/drawing/2014/main" id="{05142E84-C2E9-3292-1798-ED1BAE2C01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2886" y="15849"/>
            <a:ext cx="3296684" cy="1544256"/>
          </a:xfrm>
          <a:prstGeom prst="rect">
            <a:avLst/>
          </a:prstGeom>
        </p:spPr>
      </p:pic>
    </p:spTree>
    <p:extLst>
      <p:ext uri="{BB962C8B-B14F-4D97-AF65-F5344CB8AC3E}">
        <p14:creationId xmlns:p14="http://schemas.microsoft.com/office/powerpoint/2010/main" val="3590472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3278FF-F6A5-4879-A3A6-ECC164D8A1AC}"/>
              </a:ext>
            </a:extLst>
          </p:cNvPr>
          <p:cNvSpPr>
            <a:spLocks noGrp="1"/>
          </p:cNvSpPr>
          <p:nvPr>
            <p:ph type="title"/>
          </p:nvPr>
        </p:nvSpPr>
        <p:spPr>
          <a:xfrm>
            <a:off x="476813" y="1917370"/>
            <a:ext cx="4173867" cy="1265876"/>
          </a:xfrm>
        </p:spPr>
        <p:txBody>
          <a:bodyPr anchor="b">
            <a:normAutofit/>
          </a:bodyPr>
          <a:lstStyle/>
          <a:p>
            <a:pPr algn="r"/>
            <a:r>
              <a:rPr lang="en-US" sz="4000" b="1" dirty="0">
                <a:solidFill>
                  <a:srgbClr val="FFFFFF"/>
                </a:solidFill>
              </a:rPr>
              <a:t>Section IV. Contingency Plan</a:t>
            </a:r>
          </a:p>
        </p:txBody>
      </p:sp>
      <p:sp>
        <p:nvSpPr>
          <p:cNvPr id="3" name="Content Placeholder 2">
            <a:extLst>
              <a:ext uri="{FF2B5EF4-FFF2-40B4-BE49-F238E27FC236}">
                <a16:creationId xmlns:a16="http://schemas.microsoft.com/office/drawing/2014/main" id="{EDFA0E81-5838-4E7B-86FA-CC5040F623E4}"/>
              </a:ext>
            </a:extLst>
          </p:cNvPr>
          <p:cNvSpPr>
            <a:spLocks noGrp="1"/>
          </p:cNvSpPr>
          <p:nvPr>
            <p:ph idx="1"/>
          </p:nvPr>
        </p:nvSpPr>
        <p:spPr>
          <a:xfrm>
            <a:off x="6268362" y="1597307"/>
            <a:ext cx="5235480" cy="2905244"/>
          </a:xfrm>
        </p:spPr>
        <p:txBody>
          <a:bodyPr anchor="ctr">
            <a:normAutofit/>
          </a:bodyPr>
          <a:lstStyle/>
          <a:p>
            <a:pPr marL="0" indent="0">
              <a:buNone/>
            </a:pPr>
            <a:r>
              <a:rPr lang="en-US" sz="2200" b="1" dirty="0"/>
              <a:t>Contingency Plan: </a:t>
            </a:r>
            <a:r>
              <a:rPr lang="en-US" sz="2200" dirty="0"/>
              <a:t>Brief description of plan and budget in the event that the program plan must change, and funds are not able to be spent as defined in the original narrative and budget (e.g., unsuccessful in hiring Navigator A). </a:t>
            </a:r>
            <a:r>
              <a:rPr lang="en-US" sz="2200" i="1" dirty="0"/>
              <a:t>No more than one page</a:t>
            </a:r>
            <a:r>
              <a:rPr lang="en-US" sz="2200" dirty="0"/>
              <a:t>. </a:t>
            </a:r>
          </a:p>
        </p:txBody>
      </p:sp>
      <p:pic>
        <p:nvPicPr>
          <p:cNvPr id="4" name="Picture 3" descr="A green logo with white text">
            <a:extLst>
              <a:ext uri="{FF2B5EF4-FFF2-40B4-BE49-F238E27FC236}">
                <a16:creationId xmlns:a16="http://schemas.microsoft.com/office/drawing/2014/main" id="{0B6F7628-1908-F897-249E-36A89B10A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725" y="151420"/>
            <a:ext cx="3709519" cy="1737639"/>
          </a:xfrm>
          <a:prstGeom prst="rect">
            <a:avLst/>
          </a:prstGeom>
        </p:spPr>
      </p:pic>
    </p:spTree>
    <p:extLst>
      <p:ext uri="{BB962C8B-B14F-4D97-AF65-F5344CB8AC3E}">
        <p14:creationId xmlns:p14="http://schemas.microsoft.com/office/powerpoint/2010/main" val="1469334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Rectangle 42">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750DEC-7EB5-426B-BAAD-0DBF9F3817BD}"/>
              </a:ext>
            </a:extLst>
          </p:cNvPr>
          <p:cNvSpPr>
            <a:spLocks noGrp="1"/>
          </p:cNvSpPr>
          <p:nvPr>
            <p:ph type="title"/>
          </p:nvPr>
        </p:nvSpPr>
        <p:spPr>
          <a:xfrm>
            <a:off x="559170" y="1845101"/>
            <a:ext cx="3314495" cy="1313766"/>
          </a:xfrm>
        </p:spPr>
        <p:txBody>
          <a:bodyPr anchor="b">
            <a:normAutofit/>
          </a:bodyPr>
          <a:lstStyle/>
          <a:p>
            <a:pPr algn="r"/>
            <a:r>
              <a:rPr lang="en-US" sz="4000" b="1" dirty="0">
                <a:solidFill>
                  <a:srgbClr val="FFFFFF"/>
                </a:solidFill>
              </a:rPr>
              <a:t>Letters of Commitment</a:t>
            </a:r>
          </a:p>
        </p:txBody>
      </p:sp>
      <p:graphicFrame>
        <p:nvGraphicFramePr>
          <p:cNvPr id="44" name="Content Placeholder 2">
            <a:extLst>
              <a:ext uri="{FF2B5EF4-FFF2-40B4-BE49-F238E27FC236}">
                <a16:creationId xmlns:a16="http://schemas.microsoft.com/office/drawing/2014/main" id="{C4054DBD-6430-A4BE-B64C-E2E6DBCA6329}"/>
              </a:ext>
            </a:extLst>
          </p:cNvPr>
          <p:cNvGraphicFramePr>
            <a:graphicFrameLocks noGrp="1"/>
          </p:cNvGraphicFramePr>
          <p:nvPr>
            <p:ph idx="1"/>
            <p:extLst>
              <p:ext uri="{D42A27DB-BD31-4B8C-83A1-F6EECF244321}">
                <p14:modId xmlns:p14="http://schemas.microsoft.com/office/powerpoint/2010/main" val="112335882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green logo with white text">
            <a:extLst>
              <a:ext uri="{FF2B5EF4-FFF2-40B4-BE49-F238E27FC236}">
                <a16:creationId xmlns:a16="http://schemas.microsoft.com/office/drawing/2014/main" id="{3516BE03-4977-51C1-8706-E730D624A0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4146" y="10138"/>
            <a:ext cx="3709519" cy="1737639"/>
          </a:xfrm>
          <a:prstGeom prst="rect">
            <a:avLst/>
          </a:prstGeom>
        </p:spPr>
      </p:pic>
    </p:spTree>
    <p:extLst>
      <p:ext uri="{BB962C8B-B14F-4D97-AF65-F5344CB8AC3E}">
        <p14:creationId xmlns:p14="http://schemas.microsoft.com/office/powerpoint/2010/main" val="1341882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66402"/>
            <a:ext cx="12191998" cy="1590742"/>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70175"/>
            <a:ext cx="12185331" cy="1590742"/>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5265546"/>
            <a:ext cx="4076698" cy="1590742"/>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335" y="5263483"/>
            <a:ext cx="12192000" cy="1597433"/>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750DEC-7EB5-426B-BAAD-0DBF9F3817BD}"/>
              </a:ext>
            </a:extLst>
          </p:cNvPr>
          <p:cNvSpPr>
            <a:spLocks noGrp="1"/>
          </p:cNvSpPr>
          <p:nvPr>
            <p:ph type="title"/>
          </p:nvPr>
        </p:nvSpPr>
        <p:spPr>
          <a:xfrm>
            <a:off x="572947" y="5567423"/>
            <a:ext cx="1753566" cy="721856"/>
          </a:xfrm>
        </p:spPr>
        <p:txBody>
          <a:bodyPr vert="horz" lIns="91440" tIns="45720" rIns="91440" bIns="45720" rtlCol="0">
            <a:normAutofit/>
          </a:bodyPr>
          <a:lstStyle/>
          <a:p>
            <a:r>
              <a:rPr lang="en-US" sz="4000" b="1" kern="1200" dirty="0">
                <a:solidFill>
                  <a:srgbClr val="FFFFFF"/>
                </a:solidFill>
                <a:latin typeface="+mj-lt"/>
                <a:ea typeface="+mj-ea"/>
                <a:cs typeface="+mj-cs"/>
              </a:rPr>
              <a:t>Budget</a:t>
            </a:r>
          </a:p>
        </p:txBody>
      </p:sp>
      <p:pic>
        <p:nvPicPr>
          <p:cNvPr id="5" name="Content Placeholder 4" descr="Table&#10;&#10;Description automatically generated">
            <a:extLst>
              <a:ext uri="{FF2B5EF4-FFF2-40B4-BE49-F238E27FC236}">
                <a16:creationId xmlns:a16="http://schemas.microsoft.com/office/drawing/2014/main" id="{6C56EDC1-44AC-4D9E-8AD4-5EAD7DA81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2" y="409262"/>
            <a:ext cx="9994925" cy="4547691"/>
          </a:xfrm>
          <a:prstGeom prst="rect">
            <a:avLst/>
          </a:prstGeom>
        </p:spPr>
      </p:pic>
      <p:pic>
        <p:nvPicPr>
          <p:cNvPr id="3" name="Picture 2" descr="A green logo with white text">
            <a:extLst>
              <a:ext uri="{FF2B5EF4-FFF2-40B4-BE49-F238E27FC236}">
                <a16:creationId xmlns:a16="http://schemas.microsoft.com/office/drawing/2014/main" id="{C217B84F-D0A1-015A-A38E-D4257EEF3F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0669" y="5298693"/>
            <a:ext cx="3249036" cy="1521936"/>
          </a:xfrm>
          <a:prstGeom prst="rect">
            <a:avLst/>
          </a:prstGeom>
        </p:spPr>
      </p:pic>
    </p:spTree>
    <p:extLst>
      <p:ext uri="{BB962C8B-B14F-4D97-AF65-F5344CB8AC3E}">
        <p14:creationId xmlns:p14="http://schemas.microsoft.com/office/powerpoint/2010/main" val="1453894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5C8BA3-0981-4270-9914-EFEAB29E2ED9}"/>
              </a:ext>
            </a:extLst>
          </p:cNvPr>
          <p:cNvSpPr>
            <a:spLocks noGrp="1"/>
          </p:cNvSpPr>
          <p:nvPr>
            <p:ph type="title"/>
          </p:nvPr>
        </p:nvSpPr>
        <p:spPr>
          <a:xfrm>
            <a:off x="2570319" y="1920007"/>
            <a:ext cx="1893655" cy="652418"/>
          </a:xfrm>
        </p:spPr>
        <p:txBody>
          <a:bodyPr anchor="b">
            <a:normAutofit/>
          </a:bodyPr>
          <a:lstStyle/>
          <a:p>
            <a:pPr algn="r"/>
            <a:r>
              <a:rPr lang="en-US" sz="4000" b="1" dirty="0">
                <a:solidFill>
                  <a:srgbClr val="FFFFFF"/>
                </a:solidFill>
              </a:rPr>
              <a:t> Budget</a:t>
            </a:r>
          </a:p>
        </p:txBody>
      </p:sp>
      <p:sp>
        <p:nvSpPr>
          <p:cNvPr id="3" name="Content Placeholder 2">
            <a:extLst>
              <a:ext uri="{FF2B5EF4-FFF2-40B4-BE49-F238E27FC236}">
                <a16:creationId xmlns:a16="http://schemas.microsoft.com/office/drawing/2014/main" id="{AA8F97DB-AA33-48BC-B493-19E79518B8A6}"/>
              </a:ext>
            </a:extLst>
          </p:cNvPr>
          <p:cNvSpPr>
            <a:spLocks noGrp="1"/>
          </p:cNvSpPr>
          <p:nvPr>
            <p:ph idx="1"/>
          </p:nvPr>
        </p:nvSpPr>
        <p:spPr>
          <a:xfrm>
            <a:off x="5810491" y="601884"/>
            <a:ext cx="6227179" cy="5593643"/>
          </a:xfrm>
        </p:spPr>
        <p:txBody>
          <a:bodyPr anchor="ctr">
            <a:normAutofit/>
          </a:bodyPr>
          <a:lstStyle/>
          <a:p>
            <a:r>
              <a:rPr lang="en-US" sz="1800" dirty="0"/>
              <a:t>Budget should be signed by an authorized signatory.</a:t>
            </a:r>
          </a:p>
          <a:p>
            <a:r>
              <a:rPr lang="en-US" sz="1800" dirty="0"/>
              <a:t>No indirect cost rate cap.</a:t>
            </a:r>
          </a:p>
          <a:p>
            <a:r>
              <a:rPr lang="en-US" sz="1800" dirty="0"/>
              <a:t>For Objective B, Treat “Year 1” as the full grant period. Do not split your funding across multiple years on the budget (Section A). </a:t>
            </a:r>
          </a:p>
          <a:p>
            <a:r>
              <a:rPr lang="en-US" sz="1800" dirty="0"/>
              <a:t>What should we budget for?</a:t>
            </a:r>
          </a:p>
          <a:p>
            <a:pPr lvl="1"/>
            <a:r>
              <a:rPr lang="en-US" sz="1800" dirty="0"/>
              <a:t>Travel</a:t>
            </a:r>
          </a:p>
          <a:p>
            <a:pPr lvl="1"/>
            <a:r>
              <a:rPr lang="en-US" sz="1800" dirty="0"/>
              <a:t>Faculty/staff stipends, salaries, etc.</a:t>
            </a:r>
          </a:p>
          <a:p>
            <a:pPr lvl="1"/>
            <a:r>
              <a:rPr lang="en-US" sz="1800" dirty="0"/>
              <a:t>Training and professional development for faculty and staff (some will be covered through I-GEN)</a:t>
            </a:r>
          </a:p>
          <a:p>
            <a:pPr lvl="1"/>
            <a:r>
              <a:rPr lang="en-US" sz="1800" dirty="0"/>
              <a:t>Equipment purchases and upgrades; construction and renovation costs (although should not consume full budgets)</a:t>
            </a:r>
          </a:p>
          <a:p>
            <a:r>
              <a:rPr lang="en-US" sz="1800" dirty="0"/>
              <a:t>Expenses Discouraged: curriculum development costs (most covered through I-GEN); large portions of the grant dedicated to individual student costs </a:t>
            </a:r>
          </a:p>
          <a:p>
            <a:pPr lvl="1"/>
            <a:endParaRPr lang="en-US" sz="1700" dirty="0"/>
          </a:p>
        </p:txBody>
      </p:sp>
      <p:pic>
        <p:nvPicPr>
          <p:cNvPr id="4" name="Picture 3" descr="A green logo with white text">
            <a:extLst>
              <a:ext uri="{FF2B5EF4-FFF2-40B4-BE49-F238E27FC236}">
                <a16:creationId xmlns:a16="http://schemas.microsoft.com/office/drawing/2014/main" id="{13290546-E21F-246A-5E9F-2657EA0D7F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455" y="74437"/>
            <a:ext cx="3709519" cy="1737639"/>
          </a:xfrm>
          <a:prstGeom prst="rect">
            <a:avLst/>
          </a:prstGeom>
        </p:spPr>
      </p:pic>
    </p:spTree>
    <p:extLst>
      <p:ext uri="{BB962C8B-B14F-4D97-AF65-F5344CB8AC3E}">
        <p14:creationId xmlns:p14="http://schemas.microsoft.com/office/powerpoint/2010/main" val="3604371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24D24-2D0B-44D0-B521-2ABA6C6E56B0}"/>
              </a:ext>
            </a:extLst>
          </p:cNvPr>
          <p:cNvSpPr>
            <a:spLocks noGrp="1"/>
          </p:cNvSpPr>
          <p:nvPr>
            <p:ph type="title"/>
          </p:nvPr>
        </p:nvSpPr>
        <p:spPr>
          <a:xfrm>
            <a:off x="503401" y="499839"/>
            <a:ext cx="6687894" cy="1024728"/>
          </a:xfrm>
        </p:spPr>
        <p:txBody>
          <a:bodyPr vert="horz" lIns="91440" tIns="45720" rIns="91440" bIns="45720" rtlCol="0" anchor="ctr">
            <a:normAutofit fontScale="90000"/>
          </a:bodyPr>
          <a:lstStyle/>
          <a:p>
            <a:pPr algn="ctr"/>
            <a:r>
              <a:rPr lang="en-US" sz="6600" b="1" dirty="0"/>
              <a:t>Rev Up EV – Round 1 overview</a:t>
            </a:r>
          </a:p>
        </p:txBody>
      </p:sp>
      <p:sp>
        <p:nvSpPr>
          <p:cNvPr id="42"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201;p7">
            <a:extLst>
              <a:ext uri="{FF2B5EF4-FFF2-40B4-BE49-F238E27FC236}">
                <a16:creationId xmlns:a16="http://schemas.microsoft.com/office/drawing/2014/main" id="{7369703E-BE92-B8D7-D2D4-CE9BE37898FB}"/>
              </a:ext>
            </a:extLst>
          </p:cNvPr>
          <p:cNvPicPr preferRelativeResize="0"/>
          <p:nvPr/>
        </p:nvPicPr>
        <p:blipFill rotWithShape="1">
          <a:blip r:embed="rId3"/>
          <a:stretch/>
        </p:blipFill>
        <p:spPr>
          <a:xfrm>
            <a:off x="746495" y="1818376"/>
            <a:ext cx="2929710" cy="4482410"/>
          </a:xfrm>
          <a:prstGeom prst="rect">
            <a:avLst/>
          </a:prstGeom>
          <a:noFill/>
        </p:spPr>
      </p:pic>
      <p:pic>
        <p:nvPicPr>
          <p:cNvPr id="9" name="Picture 8" descr="A map of illinois with black text&#10;&#10;Description automatically generated">
            <a:extLst>
              <a:ext uri="{FF2B5EF4-FFF2-40B4-BE49-F238E27FC236}">
                <a16:creationId xmlns:a16="http://schemas.microsoft.com/office/drawing/2014/main" id="{DB6BECE3-E86D-91A1-2BB8-2986A67371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1295" y="223109"/>
            <a:ext cx="4504277" cy="6411781"/>
          </a:xfrm>
          <a:prstGeom prst="rect">
            <a:avLst/>
          </a:prstGeom>
        </p:spPr>
      </p:pic>
      <p:pic>
        <p:nvPicPr>
          <p:cNvPr id="8" name="Picture 7" descr="A green logo with white text">
            <a:extLst>
              <a:ext uri="{FF2B5EF4-FFF2-40B4-BE49-F238E27FC236}">
                <a16:creationId xmlns:a16="http://schemas.microsoft.com/office/drawing/2014/main" id="{81B9C38D-E498-A323-58AB-1A1393B241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7319" y="1835985"/>
            <a:ext cx="3758184" cy="1756951"/>
          </a:xfrm>
          <a:prstGeom prst="rect">
            <a:avLst/>
          </a:prstGeom>
        </p:spPr>
      </p:pic>
      <p:sp>
        <p:nvSpPr>
          <p:cNvPr id="3" name="Content Placeholder 2">
            <a:extLst>
              <a:ext uri="{FF2B5EF4-FFF2-40B4-BE49-F238E27FC236}">
                <a16:creationId xmlns:a16="http://schemas.microsoft.com/office/drawing/2014/main" id="{F9D577EF-EC46-4990-9C05-660AB5F8A818}"/>
              </a:ext>
            </a:extLst>
          </p:cNvPr>
          <p:cNvSpPr>
            <a:spLocks/>
          </p:cNvSpPr>
          <p:nvPr/>
        </p:nvSpPr>
        <p:spPr>
          <a:xfrm>
            <a:off x="4422699" y="995423"/>
            <a:ext cx="6063964" cy="3360593"/>
          </a:xfrm>
          <a:prstGeom prst="rect">
            <a:avLst/>
          </a:prstGeom>
        </p:spPr>
        <p:txBody>
          <a:bodyPr anchor="ctr">
            <a:noAutofit/>
          </a:bodyPr>
          <a:lstStyle/>
          <a:p>
            <a:pPr defTabSz="594360"/>
            <a:endParaRPr lang="en-US" sz="2400" b="1" dirty="0"/>
          </a:p>
        </p:txBody>
      </p:sp>
      <p:sp>
        <p:nvSpPr>
          <p:cNvPr id="10" name="Star: 5 Points 9">
            <a:extLst>
              <a:ext uri="{FF2B5EF4-FFF2-40B4-BE49-F238E27FC236}">
                <a16:creationId xmlns:a16="http://schemas.microsoft.com/office/drawing/2014/main" id="{300BB917-EB01-414C-E6E8-8E2397872BBF}"/>
              </a:ext>
            </a:extLst>
          </p:cNvPr>
          <p:cNvSpPr/>
          <p:nvPr/>
        </p:nvSpPr>
        <p:spPr>
          <a:xfrm>
            <a:off x="11120908" y="2993857"/>
            <a:ext cx="243843" cy="235479"/>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1D1CE713-30BD-999E-ADA2-F842731F783F}"/>
              </a:ext>
            </a:extLst>
          </p:cNvPr>
          <p:cNvSpPr/>
          <p:nvPr/>
        </p:nvSpPr>
        <p:spPr>
          <a:xfrm>
            <a:off x="10218082" y="3889451"/>
            <a:ext cx="254643" cy="221864"/>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00BA1C65-7E85-8437-DE3B-776ADA58B3E3}"/>
              </a:ext>
            </a:extLst>
          </p:cNvPr>
          <p:cNvSpPr/>
          <p:nvPr/>
        </p:nvSpPr>
        <p:spPr>
          <a:xfrm>
            <a:off x="10472725" y="577322"/>
            <a:ext cx="124754" cy="152400"/>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id="{D18453F3-5AED-10C0-A8BB-4D59D7E64B22}"/>
              </a:ext>
            </a:extLst>
          </p:cNvPr>
          <p:cNvSpPr/>
          <p:nvPr/>
        </p:nvSpPr>
        <p:spPr>
          <a:xfrm>
            <a:off x="11091724" y="1088563"/>
            <a:ext cx="131594" cy="167833"/>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tar: 5 Points 13">
            <a:extLst>
              <a:ext uri="{FF2B5EF4-FFF2-40B4-BE49-F238E27FC236}">
                <a16:creationId xmlns:a16="http://schemas.microsoft.com/office/drawing/2014/main" id="{91BDF841-7F7C-2CFE-2D4C-8629E428F8A4}"/>
              </a:ext>
            </a:extLst>
          </p:cNvPr>
          <p:cNvSpPr/>
          <p:nvPr/>
        </p:nvSpPr>
        <p:spPr>
          <a:xfrm>
            <a:off x="10989314" y="928286"/>
            <a:ext cx="131594" cy="167833"/>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ar: 5 Points 14">
            <a:extLst>
              <a:ext uri="{FF2B5EF4-FFF2-40B4-BE49-F238E27FC236}">
                <a16:creationId xmlns:a16="http://schemas.microsoft.com/office/drawing/2014/main" id="{55AA68B8-A941-B396-4ADF-53125E8680FB}"/>
              </a:ext>
            </a:extLst>
          </p:cNvPr>
          <p:cNvSpPr/>
          <p:nvPr/>
        </p:nvSpPr>
        <p:spPr>
          <a:xfrm>
            <a:off x="11182432" y="928286"/>
            <a:ext cx="131594" cy="167833"/>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D0550225-1B52-4DCC-8439-C95B3C1C6A67}"/>
              </a:ext>
            </a:extLst>
          </p:cNvPr>
          <p:cNvSpPr/>
          <p:nvPr/>
        </p:nvSpPr>
        <p:spPr>
          <a:xfrm>
            <a:off x="11062759" y="768008"/>
            <a:ext cx="119673" cy="147931"/>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2E78BCA9-E0FC-27E2-E0DA-847813520B47}"/>
              </a:ext>
            </a:extLst>
          </p:cNvPr>
          <p:cNvSpPr/>
          <p:nvPr/>
        </p:nvSpPr>
        <p:spPr>
          <a:xfrm>
            <a:off x="10886554" y="577322"/>
            <a:ext cx="160559" cy="152400"/>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DDBC549A-DB1C-A015-068B-AB3C32920BAC}"/>
              </a:ext>
            </a:extLst>
          </p:cNvPr>
          <p:cNvSpPr/>
          <p:nvPr/>
        </p:nvSpPr>
        <p:spPr>
          <a:xfrm>
            <a:off x="10830016" y="973947"/>
            <a:ext cx="119673" cy="147931"/>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9E281C96-1283-A435-8C92-A33325323748}"/>
              </a:ext>
            </a:extLst>
          </p:cNvPr>
          <p:cNvSpPr/>
          <p:nvPr/>
        </p:nvSpPr>
        <p:spPr>
          <a:xfrm>
            <a:off x="10108550" y="1051800"/>
            <a:ext cx="119673" cy="147931"/>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F82407E1-F885-2E8D-98CA-5BE5666AAF2C}"/>
              </a:ext>
            </a:extLst>
          </p:cNvPr>
          <p:cNvSpPr/>
          <p:nvPr/>
        </p:nvSpPr>
        <p:spPr>
          <a:xfrm>
            <a:off x="9952917" y="616702"/>
            <a:ext cx="119673" cy="147931"/>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B9053FFD-09F2-2368-6E8E-B6CEB64B3E7D}"/>
              </a:ext>
            </a:extLst>
          </p:cNvPr>
          <p:cNvSpPr/>
          <p:nvPr/>
        </p:nvSpPr>
        <p:spPr>
          <a:xfrm>
            <a:off x="10754966" y="1376636"/>
            <a:ext cx="195900" cy="147931"/>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FF33AF8A-1B85-959C-43E2-34670B2FCCA4}"/>
              </a:ext>
            </a:extLst>
          </p:cNvPr>
          <p:cNvSpPr/>
          <p:nvPr/>
        </p:nvSpPr>
        <p:spPr>
          <a:xfrm>
            <a:off x="11233157" y="1524567"/>
            <a:ext cx="131594" cy="167833"/>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EBCAC536-E176-F109-7A95-D106BFD75E4D}"/>
              </a:ext>
            </a:extLst>
          </p:cNvPr>
          <p:cNvSpPr/>
          <p:nvPr/>
        </p:nvSpPr>
        <p:spPr>
          <a:xfrm>
            <a:off x="11025927" y="1247674"/>
            <a:ext cx="131594" cy="167833"/>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33D3582A-4897-0879-07A8-0D239EE4D2B4}"/>
              </a:ext>
            </a:extLst>
          </p:cNvPr>
          <p:cNvSpPr/>
          <p:nvPr/>
        </p:nvSpPr>
        <p:spPr>
          <a:xfrm>
            <a:off x="10982696" y="2117210"/>
            <a:ext cx="209112" cy="221864"/>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D3F82234-3E39-C554-7AF5-A8F7A00A56C0}"/>
              </a:ext>
            </a:extLst>
          </p:cNvPr>
          <p:cNvSpPr/>
          <p:nvPr/>
        </p:nvSpPr>
        <p:spPr>
          <a:xfrm>
            <a:off x="10312231" y="2274604"/>
            <a:ext cx="209112" cy="221864"/>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tar: 5 Points 31">
            <a:extLst>
              <a:ext uri="{FF2B5EF4-FFF2-40B4-BE49-F238E27FC236}">
                <a16:creationId xmlns:a16="http://schemas.microsoft.com/office/drawing/2014/main" id="{CC6E3659-0F3E-7A05-FDAC-4C7A9C88108A}"/>
              </a:ext>
            </a:extLst>
          </p:cNvPr>
          <p:cNvSpPr/>
          <p:nvPr/>
        </p:nvSpPr>
        <p:spPr>
          <a:xfrm>
            <a:off x="10658388" y="2470290"/>
            <a:ext cx="209112" cy="221864"/>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r: 5 Points 33">
            <a:extLst>
              <a:ext uri="{FF2B5EF4-FFF2-40B4-BE49-F238E27FC236}">
                <a16:creationId xmlns:a16="http://schemas.microsoft.com/office/drawing/2014/main" id="{9B23EA04-BAAE-6FBC-F578-B8A9089802BE}"/>
              </a:ext>
            </a:extLst>
          </p:cNvPr>
          <p:cNvSpPr/>
          <p:nvPr/>
        </p:nvSpPr>
        <p:spPr>
          <a:xfrm>
            <a:off x="10063830" y="2993857"/>
            <a:ext cx="209112" cy="221864"/>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ar: 5 Points 35">
            <a:extLst>
              <a:ext uri="{FF2B5EF4-FFF2-40B4-BE49-F238E27FC236}">
                <a16:creationId xmlns:a16="http://schemas.microsoft.com/office/drawing/2014/main" id="{76787213-050B-B3BB-5BDC-CC518DAB6633}"/>
              </a:ext>
            </a:extLst>
          </p:cNvPr>
          <p:cNvSpPr/>
          <p:nvPr/>
        </p:nvSpPr>
        <p:spPr>
          <a:xfrm>
            <a:off x="9840034" y="4356016"/>
            <a:ext cx="209112" cy="221864"/>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tar: 5 Points 36">
            <a:extLst>
              <a:ext uri="{FF2B5EF4-FFF2-40B4-BE49-F238E27FC236}">
                <a16:creationId xmlns:a16="http://schemas.microsoft.com/office/drawing/2014/main" id="{01FC5EE6-4674-8FF2-660E-7A19017183DE}"/>
              </a:ext>
            </a:extLst>
          </p:cNvPr>
          <p:cNvSpPr/>
          <p:nvPr/>
        </p:nvSpPr>
        <p:spPr>
          <a:xfrm>
            <a:off x="10325990" y="5174858"/>
            <a:ext cx="209112" cy="221864"/>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tar: 5 Points 37">
            <a:extLst>
              <a:ext uri="{FF2B5EF4-FFF2-40B4-BE49-F238E27FC236}">
                <a16:creationId xmlns:a16="http://schemas.microsoft.com/office/drawing/2014/main" id="{6B3B38EB-8966-64A3-D9E8-DAD4DFDCE3BD}"/>
              </a:ext>
            </a:extLst>
          </p:cNvPr>
          <p:cNvSpPr/>
          <p:nvPr/>
        </p:nvSpPr>
        <p:spPr>
          <a:xfrm>
            <a:off x="10597479" y="5491040"/>
            <a:ext cx="209112" cy="221864"/>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ar: 5 Points 38">
            <a:extLst>
              <a:ext uri="{FF2B5EF4-FFF2-40B4-BE49-F238E27FC236}">
                <a16:creationId xmlns:a16="http://schemas.microsoft.com/office/drawing/2014/main" id="{4BD094AB-2B84-3CED-F7A6-82D0AC0B0EA5}"/>
              </a:ext>
            </a:extLst>
          </p:cNvPr>
          <p:cNvSpPr/>
          <p:nvPr/>
        </p:nvSpPr>
        <p:spPr>
          <a:xfrm>
            <a:off x="10104099" y="5682085"/>
            <a:ext cx="149275" cy="12411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tar: 5 Points 40">
            <a:extLst>
              <a:ext uri="{FF2B5EF4-FFF2-40B4-BE49-F238E27FC236}">
                <a16:creationId xmlns:a16="http://schemas.microsoft.com/office/drawing/2014/main" id="{3BEA6B99-56E8-0C56-2240-C802E9431CE0}"/>
              </a:ext>
            </a:extLst>
          </p:cNvPr>
          <p:cNvSpPr/>
          <p:nvPr/>
        </p:nvSpPr>
        <p:spPr>
          <a:xfrm>
            <a:off x="8288430" y="5228889"/>
            <a:ext cx="131594" cy="167833"/>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tar: 5 Points 42">
            <a:extLst>
              <a:ext uri="{FF2B5EF4-FFF2-40B4-BE49-F238E27FC236}">
                <a16:creationId xmlns:a16="http://schemas.microsoft.com/office/drawing/2014/main" id="{BFFD32D4-ACEC-D9E2-774B-507225F43B28}"/>
              </a:ext>
            </a:extLst>
          </p:cNvPr>
          <p:cNvSpPr/>
          <p:nvPr/>
        </p:nvSpPr>
        <p:spPr>
          <a:xfrm>
            <a:off x="8429778" y="5635389"/>
            <a:ext cx="149274" cy="124115"/>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tar: 5 Points 44">
            <a:extLst>
              <a:ext uri="{FF2B5EF4-FFF2-40B4-BE49-F238E27FC236}">
                <a16:creationId xmlns:a16="http://schemas.microsoft.com/office/drawing/2014/main" id="{1BA0214C-05C5-68ED-B0AF-ED5214740ABF}"/>
              </a:ext>
            </a:extLst>
          </p:cNvPr>
          <p:cNvSpPr/>
          <p:nvPr/>
        </p:nvSpPr>
        <p:spPr>
          <a:xfrm>
            <a:off x="8482082" y="5886437"/>
            <a:ext cx="131594" cy="167833"/>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5 Points 49">
            <a:extLst>
              <a:ext uri="{FF2B5EF4-FFF2-40B4-BE49-F238E27FC236}">
                <a16:creationId xmlns:a16="http://schemas.microsoft.com/office/drawing/2014/main" id="{C9DD1355-C74D-0FE8-9AA9-B3824D546155}"/>
              </a:ext>
            </a:extLst>
          </p:cNvPr>
          <p:cNvSpPr/>
          <p:nvPr/>
        </p:nvSpPr>
        <p:spPr>
          <a:xfrm>
            <a:off x="7465916" y="5970353"/>
            <a:ext cx="131594" cy="167833"/>
          </a:xfrm>
          <a:prstGeom prst="star5">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925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Rectangle 4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C99F2-0456-BC6E-2B92-530046E59FF3}"/>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rPr>
              <a:t>Important Dates</a:t>
            </a:r>
            <a:endParaRPr lang="en-US" sz="4000" b="1">
              <a:solidFill>
                <a:srgbClr val="FFFFFF"/>
              </a:solidFill>
            </a:endParaRPr>
          </a:p>
        </p:txBody>
      </p:sp>
      <p:pic>
        <p:nvPicPr>
          <p:cNvPr id="7" name="Picture 6" descr="A green logo with white text">
            <a:extLst>
              <a:ext uri="{FF2B5EF4-FFF2-40B4-BE49-F238E27FC236}">
                <a16:creationId xmlns:a16="http://schemas.microsoft.com/office/drawing/2014/main" id="{AA32D99E-91DA-6219-2E33-5303A71A3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1467" y="10138"/>
            <a:ext cx="3615776" cy="1690375"/>
          </a:xfrm>
          <a:prstGeom prst="rect">
            <a:avLst/>
          </a:prstGeom>
        </p:spPr>
      </p:pic>
      <p:graphicFrame>
        <p:nvGraphicFramePr>
          <p:cNvPr id="6" name="Diagram 5">
            <a:extLst>
              <a:ext uri="{FF2B5EF4-FFF2-40B4-BE49-F238E27FC236}">
                <a16:creationId xmlns:a16="http://schemas.microsoft.com/office/drawing/2014/main" id="{FBA4F337-8377-B272-CEB5-3ECCC3AFE88E}"/>
              </a:ext>
            </a:extLst>
          </p:cNvPr>
          <p:cNvGraphicFramePr/>
          <p:nvPr>
            <p:extLst>
              <p:ext uri="{D42A27DB-BD31-4B8C-83A1-F6EECF244321}">
                <p14:modId xmlns:p14="http://schemas.microsoft.com/office/powerpoint/2010/main" val="2937153874"/>
              </p:ext>
            </p:extLst>
          </p:nvPr>
        </p:nvGraphicFramePr>
        <p:xfrm>
          <a:off x="5187384" y="1543668"/>
          <a:ext cx="5111971" cy="486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4797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8FE07-F735-46A9-9E7C-D04D7EE4744F}"/>
              </a:ext>
            </a:extLst>
          </p:cNvPr>
          <p:cNvSpPr>
            <a:spLocks noGrp="1"/>
          </p:cNvSpPr>
          <p:nvPr>
            <p:ph type="ctrTitle"/>
          </p:nvPr>
        </p:nvSpPr>
        <p:spPr>
          <a:xfrm>
            <a:off x="6090045" y="1346200"/>
            <a:ext cx="5624118" cy="3284538"/>
          </a:xfrm>
        </p:spPr>
        <p:txBody>
          <a:bodyPr anchor="b">
            <a:normAutofit/>
          </a:bodyPr>
          <a:lstStyle/>
          <a:p>
            <a:pPr algn="r"/>
            <a:r>
              <a:rPr lang="en-US" b="1" dirty="0"/>
              <a:t>Questions?</a:t>
            </a:r>
          </a:p>
        </p:txBody>
      </p:sp>
      <p:sp>
        <p:nvSpPr>
          <p:cNvPr id="3" name="Subtitle 2">
            <a:extLst>
              <a:ext uri="{FF2B5EF4-FFF2-40B4-BE49-F238E27FC236}">
                <a16:creationId xmlns:a16="http://schemas.microsoft.com/office/drawing/2014/main" id="{3CC16173-EDFD-4C94-B4E9-35FFF46FF425}"/>
              </a:ext>
            </a:extLst>
          </p:cNvPr>
          <p:cNvSpPr>
            <a:spLocks noGrp="1"/>
          </p:cNvSpPr>
          <p:nvPr>
            <p:ph type="subTitle" idx="1"/>
          </p:nvPr>
        </p:nvSpPr>
        <p:spPr>
          <a:xfrm>
            <a:off x="6096369" y="4630738"/>
            <a:ext cx="5617794" cy="1150937"/>
          </a:xfrm>
        </p:spPr>
        <p:txBody>
          <a:bodyPr anchor="t">
            <a:normAutofit/>
          </a:bodyPr>
          <a:lstStyle/>
          <a:p>
            <a:pPr algn="r"/>
            <a:r>
              <a:rPr lang="en-US" sz="1900" i="1" dirty="0"/>
              <a:t>Pop them into the chat!</a:t>
            </a:r>
          </a:p>
          <a:p>
            <a:pPr algn="r"/>
            <a:endParaRPr lang="en-US" sz="1900" i="1" dirty="0"/>
          </a:p>
          <a:p>
            <a:pPr algn="r"/>
            <a:r>
              <a:rPr lang="en-US" sz="1900" i="1" dirty="0">
                <a:hlinkClick r:id="rId2"/>
              </a:rPr>
              <a:t>ICCB.cte@illinois.gov</a:t>
            </a:r>
            <a:r>
              <a:rPr lang="en-US" sz="1900" i="1" dirty="0"/>
              <a:t>  </a:t>
            </a:r>
          </a:p>
        </p:txBody>
      </p:sp>
      <p:pic>
        <p:nvPicPr>
          <p:cNvPr id="18" name="Picture 17" descr="Yellow question mark">
            <a:extLst>
              <a:ext uri="{FF2B5EF4-FFF2-40B4-BE49-F238E27FC236}">
                <a16:creationId xmlns:a16="http://schemas.microsoft.com/office/drawing/2014/main" id="{883147E3-9A70-47BE-3CAA-AA16D88FFBA3}"/>
              </a:ext>
            </a:extLst>
          </p:cNvPr>
          <p:cNvPicPr>
            <a:picLocks noChangeAspect="1"/>
          </p:cNvPicPr>
          <p:nvPr/>
        </p:nvPicPr>
        <p:blipFill rotWithShape="1">
          <a:blip r:embed="rId3"/>
          <a:srcRect l="44701" r="9752"/>
          <a:stretch/>
        </p:blipFill>
        <p:spPr>
          <a:xfrm>
            <a:off x="-1507" y="10"/>
            <a:ext cx="5205951" cy="6857990"/>
          </a:xfrm>
          <a:custGeom>
            <a:avLst/>
            <a:gdLst/>
            <a:ahLst/>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p:spPr>
      </p:pic>
    </p:spTree>
    <p:extLst>
      <p:ext uri="{BB962C8B-B14F-4D97-AF65-F5344CB8AC3E}">
        <p14:creationId xmlns:p14="http://schemas.microsoft.com/office/powerpoint/2010/main" val="312241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AA24D24-2D0B-44D0-B521-2ABA6C6E56B0}"/>
              </a:ext>
            </a:extLst>
          </p:cNvPr>
          <p:cNvSpPr>
            <a:spLocks noGrp="1"/>
          </p:cNvSpPr>
          <p:nvPr>
            <p:ph type="title"/>
          </p:nvPr>
        </p:nvSpPr>
        <p:spPr>
          <a:xfrm>
            <a:off x="1340504" y="2460270"/>
            <a:ext cx="2514292" cy="2209347"/>
          </a:xfrm>
        </p:spPr>
        <p:txBody>
          <a:bodyPr vert="horz" lIns="91440" tIns="45720" rIns="91440" bIns="45720" rtlCol="0" anchor="t">
            <a:normAutofit fontScale="90000"/>
          </a:bodyPr>
          <a:lstStyle/>
          <a:p>
            <a:r>
              <a:rPr lang="en-US" sz="4000" b="1" kern="1200" dirty="0">
                <a:solidFill>
                  <a:srgbClr val="FFFFFF"/>
                </a:solidFill>
                <a:latin typeface="+mj-lt"/>
                <a:ea typeface="+mj-ea"/>
                <a:cs typeface="+mj-cs"/>
              </a:rPr>
              <a:t>Rev Up EV – Round 1 overview cont’d</a:t>
            </a:r>
          </a:p>
        </p:txBody>
      </p:sp>
      <p:sp>
        <p:nvSpPr>
          <p:cNvPr id="4" name="Title 1">
            <a:extLst>
              <a:ext uri="{FF2B5EF4-FFF2-40B4-BE49-F238E27FC236}">
                <a16:creationId xmlns:a16="http://schemas.microsoft.com/office/drawing/2014/main" id="{78807D36-7CCC-C869-6A49-FAA1D203D7E6}"/>
              </a:ext>
            </a:extLst>
          </p:cNvPr>
          <p:cNvSpPr txBox="1">
            <a:spLocks/>
          </p:cNvSpPr>
          <p:nvPr/>
        </p:nvSpPr>
        <p:spPr>
          <a:xfrm>
            <a:off x="110358" y="1896507"/>
            <a:ext cx="3744438" cy="54753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1000"/>
              </a:spcBef>
            </a:pPr>
            <a:r>
              <a:rPr lang="en-US" sz="2800" kern="1200" dirty="0">
                <a:solidFill>
                  <a:schemeClr val="bg1"/>
                </a:solidFill>
                <a:latin typeface="+mn-lt"/>
                <a:ea typeface="+mn-ea"/>
                <a:cs typeface="+mn-cs"/>
              </a:rPr>
              <a:t>Grant Focus and Goals</a:t>
            </a:r>
          </a:p>
        </p:txBody>
      </p:sp>
      <p:sp>
        <p:nvSpPr>
          <p:cNvPr id="3" name="Content Placeholder 2">
            <a:extLst>
              <a:ext uri="{FF2B5EF4-FFF2-40B4-BE49-F238E27FC236}">
                <a16:creationId xmlns:a16="http://schemas.microsoft.com/office/drawing/2014/main" id="{F9D577EF-EC46-4990-9C05-660AB5F8A818}"/>
              </a:ext>
            </a:extLst>
          </p:cNvPr>
          <p:cNvSpPr>
            <a:spLocks/>
          </p:cNvSpPr>
          <p:nvPr/>
        </p:nvSpPr>
        <p:spPr>
          <a:xfrm>
            <a:off x="4422699" y="995423"/>
            <a:ext cx="6063964" cy="3360593"/>
          </a:xfrm>
          <a:prstGeom prst="rect">
            <a:avLst/>
          </a:prstGeom>
        </p:spPr>
        <p:txBody>
          <a:bodyPr anchor="ctr">
            <a:noAutofit/>
          </a:bodyPr>
          <a:lstStyle/>
          <a:p>
            <a:pPr defTabSz="594360"/>
            <a:endParaRPr lang="en-US" sz="2400" b="1" dirty="0"/>
          </a:p>
        </p:txBody>
      </p:sp>
      <p:graphicFrame>
        <p:nvGraphicFramePr>
          <p:cNvPr id="7" name="Google Shape;234;g2694d151af1_0_1">
            <a:extLst>
              <a:ext uri="{FF2B5EF4-FFF2-40B4-BE49-F238E27FC236}">
                <a16:creationId xmlns:a16="http://schemas.microsoft.com/office/drawing/2014/main" id="{AC5B938A-FC59-CEF3-1938-8E2CCEFFE025}"/>
              </a:ext>
            </a:extLst>
          </p:cNvPr>
          <p:cNvGraphicFramePr/>
          <p:nvPr>
            <p:extLst>
              <p:ext uri="{D42A27DB-BD31-4B8C-83A1-F6EECF244321}">
                <p14:modId xmlns:p14="http://schemas.microsoft.com/office/powerpoint/2010/main" val="890146950"/>
              </p:ext>
            </p:extLst>
          </p:nvPr>
        </p:nvGraphicFramePr>
        <p:xfrm>
          <a:off x="4601042" y="101544"/>
          <a:ext cx="7133755" cy="5299128"/>
        </p:xfrm>
        <a:graphic>
          <a:graphicData uri="http://schemas.openxmlformats.org/drawingml/2006/table">
            <a:tbl>
              <a:tblPr firstRow="1" bandRow="1">
                <a:tableStyleId>{5C22544A-7EE6-4342-B048-85BDC9FD1C3A}</a:tableStyleId>
              </a:tblPr>
              <a:tblGrid>
                <a:gridCol w="2206759">
                  <a:extLst>
                    <a:ext uri="{9D8B030D-6E8A-4147-A177-3AD203B41FA5}">
                      <a16:colId xmlns:a16="http://schemas.microsoft.com/office/drawing/2014/main" val="20000"/>
                    </a:ext>
                  </a:extLst>
                </a:gridCol>
                <a:gridCol w="1291763">
                  <a:extLst>
                    <a:ext uri="{9D8B030D-6E8A-4147-A177-3AD203B41FA5}">
                      <a16:colId xmlns:a16="http://schemas.microsoft.com/office/drawing/2014/main" val="20001"/>
                    </a:ext>
                  </a:extLst>
                </a:gridCol>
                <a:gridCol w="2374345">
                  <a:extLst>
                    <a:ext uri="{9D8B030D-6E8A-4147-A177-3AD203B41FA5}">
                      <a16:colId xmlns:a16="http://schemas.microsoft.com/office/drawing/2014/main" val="20002"/>
                    </a:ext>
                  </a:extLst>
                </a:gridCol>
                <a:gridCol w="1260888">
                  <a:extLst>
                    <a:ext uri="{9D8B030D-6E8A-4147-A177-3AD203B41FA5}">
                      <a16:colId xmlns:a16="http://schemas.microsoft.com/office/drawing/2014/main" val="20003"/>
                    </a:ext>
                  </a:extLst>
                </a:gridCol>
              </a:tblGrid>
              <a:tr h="1152464">
                <a:tc>
                  <a:txBody>
                    <a:bodyPr/>
                    <a:lstStyle/>
                    <a:p>
                      <a:pPr marL="0" lvl="0" indent="0" algn="l" rtl="0">
                        <a:spcBef>
                          <a:spcPts val="0"/>
                        </a:spcBef>
                        <a:spcAft>
                          <a:spcPts val="0"/>
                        </a:spcAft>
                        <a:buNone/>
                      </a:pPr>
                      <a:r>
                        <a:rPr lang="en-US" sz="2000" b="1"/>
                        <a:t>Programs to be Developed</a:t>
                      </a:r>
                      <a:endParaRPr sz="2000" b="1"/>
                    </a:p>
                  </a:txBody>
                  <a:tcPr marL="99233" marR="99233" marT="99233" marB="99233"/>
                </a:tc>
                <a:tc>
                  <a:txBody>
                    <a:bodyPr/>
                    <a:lstStyle/>
                    <a:p>
                      <a:pPr marL="0" lvl="0" indent="0" algn="l" rtl="0">
                        <a:spcBef>
                          <a:spcPts val="0"/>
                        </a:spcBef>
                        <a:spcAft>
                          <a:spcPts val="0"/>
                        </a:spcAft>
                        <a:buNone/>
                      </a:pPr>
                      <a:r>
                        <a:rPr lang="en-US" sz="2000" b="1" dirty="0"/>
                        <a:t>Number of Colleges</a:t>
                      </a:r>
                      <a:endParaRPr sz="2000" b="1" dirty="0"/>
                    </a:p>
                  </a:txBody>
                  <a:tcPr marL="99233" marR="99233" marT="99233" marB="99233"/>
                </a:tc>
                <a:tc>
                  <a:txBody>
                    <a:bodyPr/>
                    <a:lstStyle/>
                    <a:p>
                      <a:pPr marL="0" lvl="0" indent="0" algn="l" rtl="0">
                        <a:spcBef>
                          <a:spcPts val="0"/>
                        </a:spcBef>
                        <a:spcAft>
                          <a:spcPts val="0"/>
                        </a:spcAft>
                        <a:buNone/>
                      </a:pPr>
                      <a:r>
                        <a:rPr lang="en-US" sz="2000" b="1" dirty="0"/>
                        <a:t>Programs to Revise/Expand</a:t>
                      </a:r>
                      <a:endParaRPr sz="2000" b="1" dirty="0"/>
                    </a:p>
                  </a:txBody>
                  <a:tcPr marL="99233" marR="99233" marT="99233" marB="99233"/>
                </a:tc>
                <a:tc>
                  <a:txBody>
                    <a:bodyPr/>
                    <a:lstStyle/>
                    <a:p>
                      <a:pPr marL="0" lvl="0" indent="0" algn="l" rtl="0">
                        <a:spcBef>
                          <a:spcPts val="0"/>
                        </a:spcBef>
                        <a:spcAft>
                          <a:spcPts val="0"/>
                        </a:spcAft>
                        <a:buNone/>
                      </a:pPr>
                      <a:r>
                        <a:rPr lang="en-US" sz="2000" b="1"/>
                        <a:t>Number of Colleges</a:t>
                      </a:r>
                      <a:endParaRPr sz="2000" b="1"/>
                    </a:p>
                  </a:txBody>
                  <a:tcPr marL="99233" marR="99233" marT="99233" marB="99233"/>
                </a:tc>
                <a:extLst>
                  <a:ext uri="{0D108BD9-81ED-4DB2-BD59-A6C34878D82A}">
                    <a16:rowId xmlns:a16="http://schemas.microsoft.com/office/drawing/2014/main" val="10000"/>
                  </a:ext>
                </a:extLst>
              </a:tr>
              <a:tr h="1052771">
                <a:tc>
                  <a:txBody>
                    <a:bodyPr/>
                    <a:lstStyle/>
                    <a:p>
                      <a:pPr marL="0" lvl="0" indent="0" algn="l" rtl="0">
                        <a:spcBef>
                          <a:spcPts val="0"/>
                        </a:spcBef>
                        <a:spcAft>
                          <a:spcPts val="0"/>
                        </a:spcAft>
                        <a:buNone/>
                      </a:pPr>
                      <a:r>
                        <a:rPr lang="en-US" sz="2000"/>
                        <a:t>Alternative Fuel Technology Technician</a:t>
                      </a:r>
                      <a:endParaRPr sz="2000"/>
                    </a:p>
                  </a:txBody>
                  <a:tcPr marL="99233" marR="99233" marT="99233" marB="99233"/>
                </a:tc>
                <a:tc>
                  <a:txBody>
                    <a:bodyPr/>
                    <a:lstStyle/>
                    <a:p>
                      <a:pPr marL="0" lvl="0" indent="0" algn="ctr" rtl="0">
                        <a:spcBef>
                          <a:spcPts val="0"/>
                        </a:spcBef>
                        <a:spcAft>
                          <a:spcPts val="0"/>
                        </a:spcAft>
                        <a:buNone/>
                      </a:pPr>
                      <a:r>
                        <a:rPr lang="en-US" sz="2000" dirty="0"/>
                        <a:t>14</a:t>
                      </a:r>
                      <a:endParaRPr sz="2000" dirty="0"/>
                    </a:p>
                  </a:txBody>
                  <a:tcPr marL="99233" marR="99233" marT="99233" marB="99233"/>
                </a:tc>
                <a:tc>
                  <a:txBody>
                    <a:bodyPr/>
                    <a:lstStyle/>
                    <a:p>
                      <a:pPr marL="0" lvl="0" indent="0" algn="l" rtl="0">
                        <a:spcBef>
                          <a:spcPts val="0"/>
                        </a:spcBef>
                        <a:spcAft>
                          <a:spcPts val="0"/>
                        </a:spcAft>
                        <a:buNone/>
                      </a:pPr>
                      <a:r>
                        <a:rPr lang="en-US" sz="2000" dirty="0"/>
                        <a:t>Automotive Technology</a:t>
                      </a:r>
                      <a:endParaRPr sz="2000" dirty="0"/>
                    </a:p>
                  </a:txBody>
                  <a:tcPr marL="99233" marR="99233" marT="99233" marB="99233"/>
                </a:tc>
                <a:tc>
                  <a:txBody>
                    <a:bodyPr/>
                    <a:lstStyle/>
                    <a:p>
                      <a:pPr marL="0" lvl="0" indent="0" algn="ctr" rtl="0">
                        <a:spcBef>
                          <a:spcPts val="0"/>
                        </a:spcBef>
                        <a:spcAft>
                          <a:spcPts val="0"/>
                        </a:spcAft>
                        <a:buNone/>
                      </a:pPr>
                      <a:r>
                        <a:rPr lang="en-US" sz="2000" dirty="0"/>
                        <a:t>20</a:t>
                      </a:r>
                      <a:endParaRPr sz="2000" dirty="0"/>
                    </a:p>
                  </a:txBody>
                  <a:tcPr marL="99233" marR="99233" marT="99233" marB="99233"/>
                </a:tc>
                <a:extLst>
                  <a:ext uri="{0D108BD9-81ED-4DB2-BD59-A6C34878D82A}">
                    <a16:rowId xmlns:a16="http://schemas.microsoft.com/office/drawing/2014/main" val="10001"/>
                  </a:ext>
                </a:extLst>
              </a:tr>
              <a:tr h="1052771">
                <a:tc>
                  <a:txBody>
                    <a:bodyPr/>
                    <a:lstStyle/>
                    <a:p>
                      <a:pPr marL="0" lvl="0" indent="0" algn="l" rtl="0">
                        <a:spcBef>
                          <a:spcPts val="0"/>
                        </a:spcBef>
                        <a:spcAft>
                          <a:spcPts val="0"/>
                        </a:spcAft>
                        <a:buNone/>
                      </a:pPr>
                      <a:r>
                        <a:rPr lang="en-US" sz="2000"/>
                        <a:t>EV Infrastructure Installer</a:t>
                      </a:r>
                      <a:endParaRPr sz="2000"/>
                    </a:p>
                  </a:txBody>
                  <a:tcPr marL="99233" marR="99233" marT="99233" marB="99233"/>
                </a:tc>
                <a:tc>
                  <a:txBody>
                    <a:bodyPr/>
                    <a:lstStyle/>
                    <a:p>
                      <a:pPr marL="0" lvl="0" indent="0" algn="ctr" rtl="0">
                        <a:spcBef>
                          <a:spcPts val="0"/>
                        </a:spcBef>
                        <a:spcAft>
                          <a:spcPts val="0"/>
                        </a:spcAft>
                        <a:buNone/>
                      </a:pPr>
                      <a:r>
                        <a:rPr lang="en-US" sz="2000" dirty="0"/>
                        <a:t>6</a:t>
                      </a:r>
                      <a:endParaRPr sz="2000" dirty="0"/>
                    </a:p>
                  </a:txBody>
                  <a:tcPr marL="99233" marR="99233" marT="99233" marB="99233"/>
                </a:tc>
                <a:tc>
                  <a:txBody>
                    <a:bodyPr/>
                    <a:lstStyle/>
                    <a:p>
                      <a:pPr marL="0" lvl="0" indent="0" algn="l" rtl="0">
                        <a:spcBef>
                          <a:spcPts val="0"/>
                        </a:spcBef>
                        <a:spcAft>
                          <a:spcPts val="0"/>
                        </a:spcAft>
                        <a:buClr>
                          <a:schemeClr val="dk1"/>
                        </a:buClr>
                        <a:buSzPts val="1100"/>
                        <a:buFont typeface="Arial"/>
                        <a:buNone/>
                      </a:pPr>
                      <a:r>
                        <a:rPr lang="en-US" sz="2000" dirty="0">
                          <a:solidFill>
                            <a:schemeClr val="dk1"/>
                          </a:solidFill>
                        </a:rPr>
                        <a:t>Alternative Fuel Technology Technician</a:t>
                      </a:r>
                      <a:endParaRPr sz="2000" dirty="0"/>
                    </a:p>
                  </a:txBody>
                  <a:tcPr marL="99233" marR="99233" marT="99233" marB="99233"/>
                </a:tc>
                <a:tc>
                  <a:txBody>
                    <a:bodyPr/>
                    <a:lstStyle/>
                    <a:p>
                      <a:pPr marL="0" lvl="0" indent="0" algn="ctr" rtl="0">
                        <a:spcBef>
                          <a:spcPts val="0"/>
                        </a:spcBef>
                        <a:spcAft>
                          <a:spcPts val="0"/>
                        </a:spcAft>
                        <a:buNone/>
                      </a:pPr>
                      <a:r>
                        <a:rPr lang="en-US" sz="2000" dirty="0"/>
                        <a:t>5</a:t>
                      </a:r>
                      <a:endParaRPr sz="2000" dirty="0"/>
                    </a:p>
                  </a:txBody>
                  <a:tcPr marL="99233" marR="99233" marT="99233" marB="99233"/>
                </a:tc>
                <a:extLst>
                  <a:ext uri="{0D108BD9-81ED-4DB2-BD59-A6C34878D82A}">
                    <a16:rowId xmlns:a16="http://schemas.microsoft.com/office/drawing/2014/main" val="10002"/>
                  </a:ext>
                </a:extLst>
              </a:tr>
              <a:tr h="764430">
                <a:tc>
                  <a:txBody>
                    <a:bodyPr/>
                    <a:lstStyle/>
                    <a:p>
                      <a:pPr marL="0" lvl="0" indent="0" algn="l" rtl="0">
                        <a:spcBef>
                          <a:spcPts val="0"/>
                        </a:spcBef>
                        <a:spcAft>
                          <a:spcPts val="0"/>
                        </a:spcAft>
                        <a:buNone/>
                      </a:pPr>
                      <a:r>
                        <a:rPr lang="en-US" sz="2000" dirty="0"/>
                        <a:t>Heavy Duty EV Technology</a:t>
                      </a:r>
                      <a:endParaRPr sz="2000" dirty="0"/>
                    </a:p>
                  </a:txBody>
                  <a:tcPr marL="99233" marR="99233" marT="99233" marB="99233"/>
                </a:tc>
                <a:tc>
                  <a:txBody>
                    <a:bodyPr/>
                    <a:lstStyle/>
                    <a:p>
                      <a:pPr marL="0" lvl="0" indent="0" algn="ctr" rtl="0">
                        <a:spcBef>
                          <a:spcPts val="0"/>
                        </a:spcBef>
                        <a:spcAft>
                          <a:spcPts val="0"/>
                        </a:spcAft>
                        <a:buNone/>
                      </a:pPr>
                      <a:r>
                        <a:rPr lang="en-US" sz="2000" dirty="0"/>
                        <a:t>4</a:t>
                      </a:r>
                      <a:endParaRPr sz="2000" dirty="0"/>
                    </a:p>
                  </a:txBody>
                  <a:tcPr marL="99233" marR="99233" marT="99233" marB="99233"/>
                </a:tc>
                <a:tc>
                  <a:txBody>
                    <a:bodyPr/>
                    <a:lstStyle/>
                    <a:p>
                      <a:pPr marL="0" lvl="0" indent="0" algn="l" rtl="0">
                        <a:spcBef>
                          <a:spcPts val="0"/>
                        </a:spcBef>
                        <a:spcAft>
                          <a:spcPts val="0"/>
                        </a:spcAft>
                        <a:buNone/>
                      </a:pPr>
                      <a:r>
                        <a:rPr lang="en-US" sz="2000" dirty="0"/>
                        <a:t>Electrical Engineering</a:t>
                      </a:r>
                      <a:endParaRPr sz="2000" dirty="0"/>
                    </a:p>
                  </a:txBody>
                  <a:tcPr marL="99233" marR="99233" marT="99233" marB="99233"/>
                </a:tc>
                <a:tc>
                  <a:txBody>
                    <a:bodyPr/>
                    <a:lstStyle/>
                    <a:p>
                      <a:pPr marL="0" lvl="0" indent="0" algn="ctr" rtl="0">
                        <a:spcBef>
                          <a:spcPts val="0"/>
                        </a:spcBef>
                        <a:spcAft>
                          <a:spcPts val="0"/>
                        </a:spcAft>
                        <a:buNone/>
                      </a:pPr>
                      <a:r>
                        <a:rPr lang="en-US" sz="2000" dirty="0"/>
                        <a:t>3</a:t>
                      </a:r>
                      <a:endParaRPr sz="2000" dirty="0"/>
                    </a:p>
                  </a:txBody>
                  <a:tcPr marL="99233" marR="99233" marT="99233" marB="99233"/>
                </a:tc>
                <a:extLst>
                  <a:ext uri="{0D108BD9-81ED-4DB2-BD59-A6C34878D82A}">
                    <a16:rowId xmlns:a16="http://schemas.microsoft.com/office/drawing/2014/main" val="10003"/>
                  </a:ext>
                </a:extLst>
              </a:tr>
              <a:tr h="1052771">
                <a:tc>
                  <a:txBody>
                    <a:bodyPr/>
                    <a:lstStyle/>
                    <a:p>
                      <a:pPr marL="0" lvl="0" indent="0" algn="l" rtl="0">
                        <a:spcBef>
                          <a:spcPts val="0"/>
                        </a:spcBef>
                        <a:spcAft>
                          <a:spcPts val="0"/>
                        </a:spcAft>
                        <a:buNone/>
                      </a:pPr>
                      <a:r>
                        <a:rPr lang="en-US" sz="2000"/>
                        <a:t>High Voltage Battery Technician</a:t>
                      </a:r>
                      <a:endParaRPr sz="2000"/>
                    </a:p>
                  </a:txBody>
                  <a:tcPr marL="99233" marR="99233" marT="99233" marB="99233"/>
                </a:tc>
                <a:tc>
                  <a:txBody>
                    <a:bodyPr/>
                    <a:lstStyle/>
                    <a:p>
                      <a:pPr marL="0" lvl="0" indent="0" algn="ctr" rtl="0">
                        <a:spcBef>
                          <a:spcPts val="0"/>
                        </a:spcBef>
                        <a:spcAft>
                          <a:spcPts val="0"/>
                        </a:spcAft>
                        <a:buNone/>
                      </a:pPr>
                      <a:r>
                        <a:rPr lang="en-US" sz="2000" dirty="0"/>
                        <a:t>4</a:t>
                      </a:r>
                      <a:endParaRPr sz="2000" dirty="0"/>
                    </a:p>
                  </a:txBody>
                  <a:tcPr marL="99233" marR="99233" marT="99233" marB="99233"/>
                </a:tc>
                <a:tc>
                  <a:txBody>
                    <a:bodyPr/>
                    <a:lstStyle/>
                    <a:p>
                      <a:pPr marL="0" lvl="0" indent="0" algn="l" rtl="0">
                        <a:spcBef>
                          <a:spcPts val="0"/>
                        </a:spcBef>
                        <a:spcAft>
                          <a:spcPts val="0"/>
                        </a:spcAft>
                        <a:buNone/>
                      </a:pPr>
                      <a:endParaRPr sz="2000" dirty="0"/>
                    </a:p>
                  </a:txBody>
                  <a:tcPr marL="99233" marR="99233" marT="99233" marB="99233"/>
                </a:tc>
                <a:tc>
                  <a:txBody>
                    <a:bodyPr/>
                    <a:lstStyle/>
                    <a:p>
                      <a:pPr marL="0" lvl="0" indent="0" algn="l" rtl="0">
                        <a:spcBef>
                          <a:spcPts val="0"/>
                        </a:spcBef>
                        <a:spcAft>
                          <a:spcPts val="0"/>
                        </a:spcAft>
                        <a:buNone/>
                      </a:pPr>
                      <a:endParaRPr sz="2000" dirty="0"/>
                    </a:p>
                  </a:txBody>
                  <a:tcPr marL="99233" marR="99233" marT="99233" marB="99233"/>
                </a:tc>
                <a:extLst>
                  <a:ext uri="{0D108BD9-81ED-4DB2-BD59-A6C34878D82A}">
                    <a16:rowId xmlns:a16="http://schemas.microsoft.com/office/drawing/2014/main" val="10004"/>
                  </a:ext>
                </a:extLst>
              </a:tr>
            </a:tbl>
          </a:graphicData>
        </a:graphic>
      </p:graphicFrame>
      <p:graphicFrame>
        <p:nvGraphicFramePr>
          <p:cNvPr id="8" name="Google Shape;235;g2694d151af1_0_1">
            <a:extLst>
              <a:ext uri="{FF2B5EF4-FFF2-40B4-BE49-F238E27FC236}">
                <a16:creationId xmlns:a16="http://schemas.microsoft.com/office/drawing/2014/main" id="{B42E29E6-92A8-757B-C6B7-C56ACE222E12}"/>
              </a:ext>
            </a:extLst>
          </p:cNvPr>
          <p:cNvGraphicFramePr/>
          <p:nvPr>
            <p:extLst>
              <p:ext uri="{D42A27DB-BD31-4B8C-83A1-F6EECF244321}">
                <p14:modId xmlns:p14="http://schemas.microsoft.com/office/powerpoint/2010/main" val="3964465521"/>
              </p:ext>
            </p:extLst>
          </p:nvPr>
        </p:nvGraphicFramePr>
        <p:xfrm>
          <a:off x="4329591" y="5553445"/>
          <a:ext cx="7637064" cy="1203011"/>
        </p:xfrm>
        <a:graphic>
          <a:graphicData uri="http://schemas.openxmlformats.org/drawingml/2006/table">
            <a:tbl>
              <a:tblPr>
                <a:noFill/>
              </a:tblPr>
              <a:tblGrid>
                <a:gridCol w="2545688">
                  <a:extLst>
                    <a:ext uri="{9D8B030D-6E8A-4147-A177-3AD203B41FA5}">
                      <a16:colId xmlns:a16="http://schemas.microsoft.com/office/drawing/2014/main" val="20000"/>
                    </a:ext>
                  </a:extLst>
                </a:gridCol>
                <a:gridCol w="2545688">
                  <a:extLst>
                    <a:ext uri="{9D8B030D-6E8A-4147-A177-3AD203B41FA5}">
                      <a16:colId xmlns:a16="http://schemas.microsoft.com/office/drawing/2014/main" val="20001"/>
                    </a:ext>
                  </a:extLst>
                </a:gridCol>
                <a:gridCol w="2545688">
                  <a:extLst>
                    <a:ext uri="{9D8B030D-6E8A-4147-A177-3AD203B41FA5}">
                      <a16:colId xmlns:a16="http://schemas.microsoft.com/office/drawing/2014/main" val="20002"/>
                    </a:ext>
                  </a:extLst>
                </a:gridCol>
              </a:tblGrid>
              <a:tr h="71247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b="1" dirty="0"/>
                        <a:t>Number of Students to be Enrolled</a:t>
                      </a:r>
                      <a:endParaRPr b="1" dirty="0"/>
                    </a:p>
                  </a:txBody>
                  <a:tcPr marL="91425" marR="91425" marT="91425" marB="914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b="1" dirty="0"/>
                        <a:t>Number of Students to Complete</a:t>
                      </a:r>
                      <a:endParaRPr b="1" dirty="0"/>
                    </a:p>
                  </a:txBody>
                  <a:tcPr marL="91425" marR="91425" marT="91425" marB="914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B9BD5">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ts val="0"/>
                        </a:spcBef>
                        <a:spcAft>
                          <a:spcPts val="0"/>
                        </a:spcAft>
                        <a:buNone/>
                      </a:pPr>
                      <a:r>
                        <a:rPr lang="en-US" b="1" dirty="0"/>
                        <a:t>Number of Employers to Engage</a:t>
                      </a:r>
                      <a:endParaRPr b="1" dirty="0"/>
                    </a:p>
                  </a:txBody>
                  <a:tcPr marL="91425" marR="91425" marT="91425" marB="914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rgbClr val="5B9BD5">
                        <a:lumMod val="40000"/>
                        <a:lumOff val="60000"/>
                      </a:srgbClr>
                    </a:solidFill>
                  </a:tcPr>
                </a:tc>
                <a:extLst>
                  <a:ext uri="{0D108BD9-81ED-4DB2-BD59-A6C34878D82A}">
                    <a16:rowId xmlns:a16="http://schemas.microsoft.com/office/drawing/2014/main" val="10000"/>
                  </a:ext>
                </a:extLst>
              </a:tr>
              <a:tr h="30012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lnSpc>
                          <a:spcPct val="115000"/>
                        </a:lnSpc>
                        <a:spcBef>
                          <a:spcPts val="0"/>
                        </a:spcBef>
                        <a:spcAft>
                          <a:spcPts val="0"/>
                        </a:spcAft>
                        <a:buNone/>
                      </a:pPr>
                      <a:r>
                        <a:rPr lang="en-US" dirty="0"/>
                        <a:t>1997</a:t>
                      </a:r>
                      <a:endParaRPr dirty="0"/>
                    </a:p>
                  </a:txBody>
                  <a:tcPr marL="91425" marR="91425" marT="91425" marB="914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lnSpc>
                          <a:spcPct val="115000"/>
                        </a:lnSpc>
                        <a:spcBef>
                          <a:spcPts val="0"/>
                        </a:spcBef>
                        <a:spcAft>
                          <a:spcPts val="0"/>
                        </a:spcAft>
                        <a:buNone/>
                      </a:pPr>
                      <a:r>
                        <a:rPr lang="en-US" dirty="0"/>
                        <a:t>1732</a:t>
                      </a:r>
                      <a:endParaRPr dirty="0"/>
                    </a:p>
                  </a:txBody>
                  <a:tcPr marL="91425" marR="91425" marT="91425" marB="914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lnSpc>
                          <a:spcPct val="115000"/>
                        </a:lnSpc>
                        <a:spcBef>
                          <a:spcPts val="0"/>
                        </a:spcBef>
                        <a:spcAft>
                          <a:spcPts val="0"/>
                        </a:spcAft>
                        <a:buNone/>
                      </a:pPr>
                      <a:r>
                        <a:rPr lang="en-US" dirty="0"/>
                        <a:t>347</a:t>
                      </a:r>
                      <a:endParaRPr dirty="0"/>
                    </a:p>
                  </a:txBody>
                  <a:tcPr marL="91425" marR="91425" marT="91425" marB="914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9" name="Picture 8" descr="A green logo with white text">
            <a:extLst>
              <a:ext uri="{FF2B5EF4-FFF2-40B4-BE49-F238E27FC236}">
                <a16:creationId xmlns:a16="http://schemas.microsoft.com/office/drawing/2014/main" id="{96BDECC0-3BB9-8DC6-1058-EC0D49937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46" y="10138"/>
            <a:ext cx="3709519" cy="1737639"/>
          </a:xfrm>
          <a:prstGeom prst="rect">
            <a:avLst/>
          </a:prstGeom>
        </p:spPr>
      </p:pic>
    </p:spTree>
    <p:extLst>
      <p:ext uri="{BB962C8B-B14F-4D97-AF65-F5344CB8AC3E}">
        <p14:creationId xmlns:p14="http://schemas.microsoft.com/office/powerpoint/2010/main" val="290133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11214B-FAA4-43A4-9FC7-622A43B39C68}"/>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400" b="1"/>
              <a:t>Funding Overview</a:t>
            </a:r>
          </a:p>
        </p:txBody>
      </p:sp>
      <p:sp>
        <p:nvSpPr>
          <p:cNvPr id="2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AA5E02-33EE-4980-829F-FDD00DB4BE86}"/>
              </a:ext>
            </a:extLst>
          </p:cNvPr>
          <p:cNvSpPr>
            <a:spLocks noGrp="1"/>
          </p:cNvSpPr>
          <p:nvPr>
            <p:ph sz="half" idx="1"/>
          </p:nvPr>
        </p:nvSpPr>
        <p:spPr>
          <a:xfrm>
            <a:off x="495701" y="2697480"/>
            <a:ext cx="6894576" cy="3483864"/>
          </a:xfrm>
        </p:spPr>
        <p:txBody>
          <a:bodyPr vert="horz" lIns="91440" tIns="45720" rIns="91440" bIns="45720" rtlCol="0">
            <a:normAutofit/>
          </a:bodyPr>
          <a:lstStyle/>
          <a:p>
            <a:endParaRPr lang="en-US" sz="2200" dirty="0"/>
          </a:p>
          <a:p>
            <a:pPr marL="0" indent="0">
              <a:buNone/>
            </a:pPr>
            <a:r>
              <a:rPr lang="en-US" sz="2200" dirty="0"/>
              <a:t>ICCB will provide approximately $6 million in competitive grant funds </a:t>
            </a:r>
            <a:r>
              <a:rPr lang="en-US" sz="2200" b="1" dirty="0"/>
              <a:t>to promote the scale of </a:t>
            </a:r>
            <a:r>
              <a:rPr lang="en-US" sz="2200" b="1" u="sng" dirty="0"/>
              <a:t>EV technology </a:t>
            </a:r>
            <a:r>
              <a:rPr lang="en-US" sz="2200" b="1" dirty="0"/>
              <a:t>programs, as well as advanced </a:t>
            </a:r>
            <a:r>
              <a:rPr lang="en-US" sz="2200" b="1" u="sng" dirty="0"/>
              <a:t>manufacturing programs </a:t>
            </a:r>
            <a:r>
              <a:rPr lang="en-US" sz="2200" b="1" dirty="0"/>
              <a:t>that support EV infrastructure more broadly</a:t>
            </a:r>
            <a:r>
              <a:rPr lang="en-US" sz="2200" dirty="0"/>
              <a:t> by way of two competitive grant opportunities:</a:t>
            </a:r>
          </a:p>
          <a:p>
            <a:pPr lvl="1"/>
            <a:r>
              <a:rPr lang="en-US" sz="2200" b="1" dirty="0"/>
              <a:t>$270,000 </a:t>
            </a:r>
            <a:r>
              <a:rPr lang="en-US" sz="2200" dirty="0"/>
              <a:t>for Building Capacity for EV. </a:t>
            </a:r>
          </a:p>
          <a:p>
            <a:pPr lvl="1"/>
            <a:r>
              <a:rPr lang="en-US" sz="2200" b="1" dirty="0"/>
              <a:t>$5.3 million </a:t>
            </a:r>
            <a:r>
              <a:rPr lang="en-US" sz="2200" dirty="0"/>
              <a:t>for EV Technology Development and Expansion</a:t>
            </a:r>
          </a:p>
          <a:p>
            <a:endParaRPr lang="en-US" sz="2200" dirty="0"/>
          </a:p>
        </p:txBody>
      </p:sp>
      <p:pic>
        <p:nvPicPr>
          <p:cNvPr id="7" name="Picture 2" descr="Funding, Projects and Grants folders in a filing cabinet">
            <a:extLst>
              <a:ext uri="{FF2B5EF4-FFF2-40B4-BE49-F238E27FC236}">
                <a16:creationId xmlns:a16="http://schemas.microsoft.com/office/drawing/2014/main" id="{99F82035-3E41-4718-81C2-DFDBCA068EE7}"/>
              </a:ext>
            </a:extLst>
          </p:cNvPr>
          <p:cNvPicPr>
            <a:picLocks noGrp="1" noChangeArrowheads="1"/>
          </p:cNvPicPr>
          <p:nvPr>
            <p:ph sz="half" idx="2"/>
            <p:custDataLst>
              <p:tags r:id="rId1"/>
            </p:custDataLst>
          </p:nvPr>
        </p:nvPicPr>
        <p:blipFill rotWithShape="1">
          <a:blip r:embed="rId4" cstate="print">
            <a:extLst>
              <a:ext uri="{28A0092B-C50C-407E-A947-70E740481C1C}">
                <a14:useLocalDpi xmlns:a14="http://schemas.microsoft.com/office/drawing/2010/main" val="0"/>
              </a:ext>
            </a:extLst>
          </a:blip>
          <a:srcRect b="5114"/>
          <a:stretch/>
        </p:blipFill>
        <p:spPr bwMode="auto">
          <a:xfrm>
            <a:off x="8370685" y="2285305"/>
            <a:ext cx="2982237" cy="34299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een logo with white text">
            <a:extLst>
              <a:ext uri="{FF2B5EF4-FFF2-40B4-BE49-F238E27FC236}">
                <a16:creationId xmlns:a16="http://schemas.microsoft.com/office/drawing/2014/main" id="{F60740D0-4D30-8234-8B2F-B235788DF0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3839" y="208531"/>
            <a:ext cx="3995928" cy="1868096"/>
          </a:xfrm>
          <a:prstGeom prst="rect">
            <a:avLst/>
          </a:prstGeom>
        </p:spPr>
      </p:pic>
    </p:spTree>
    <p:extLst>
      <p:ext uri="{BB962C8B-B14F-4D97-AF65-F5344CB8AC3E}">
        <p14:creationId xmlns:p14="http://schemas.microsoft.com/office/powerpoint/2010/main" val="2993238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24D24-2D0B-44D0-B521-2ABA6C6E56B0}"/>
              </a:ext>
            </a:extLst>
          </p:cNvPr>
          <p:cNvSpPr>
            <a:spLocks noGrp="1"/>
          </p:cNvSpPr>
          <p:nvPr>
            <p:ph type="title"/>
          </p:nvPr>
        </p:nvSpPr>
        <p:spPr>
          <a:xfrm>
            <a:off x="1044610" y="1840480"/>
            <a:ext cx="2862778" cy="1186444"/>
          </a:xfrm>
        </p:spPr>
        <p:txBody>
          <a:bodyPr anchor="b">
            <a:normAutofit fontScale="90000"/>
          </a:bodyPr>
          <a:lstStyle/>
          <a:p>
            <a:pPr algn="r"/>
            <a:r>
              <a:rPr lang="en-US" sz="4000" b="1" dirty="0">
                <a:solidFill>
                  <a:srgbClr val="FFFFFF"/>
                </a:solidFill>
              </a:rPr>
              <a:t>Eligible Applicants</a:t>
            </a:r>
          </a:p>
        </p:txBody>
      </p:sp>
      <p:sp>
        <p:nvSpPr>
          <p:cNvPr id="4" name="Oval 3">
            <a:extLst>
              <a:ext uri="{FF2B5EF4-FFF2-40B4-BE49-F238E27FC236}">
                <a16:creationId xmlns:a16="http://schemas.microsoft.com/office/drawing/2014/main" id="{62DE9B72-E7F5-9C47-546B-5A8D40F8FB3D}"/>
              </a:ext>
            </a:extLst>
          </p:cNvPr>
          <p:cNvSpPr/>
          <p:nvPr/>
        </p:nvSpPr>
        <p:spPr>
          <a:xfrm>
            <a:off x="10077994" y="2198768"/>
            <a:ext cx="1594318" cy="1720858"/>
          </a:xfrm>
          <a:prstGeom prst="ellipse">
            <a:avLst/>
          </a:prstGeom>
          <a:noFill/>
          <a:ln w="63500">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9D577EF-EC46-4990-9C05-660AB5F8A818}"/>
              </a:ext>
            </a:extLst>
          </p:cNvPr>
          <p:cNvSpPr>
            <a:spLocks/>
          </p:cNvSpPr>
          <p:nvPr/>
        </p:nvSpPr>
        <p:spPr>
          <a:xfrm>
            <a:off x="4331884" y="1840480"/>
            <a:ext cx="5515237" cy="3013353"/>
          </a:xfrm>
          <a:prstGeom prst="rect">
            <a:avLst/>
          </a:prstGeom>
        </p:spPr>
        <p:txBody>
          <a:bodyPr anchor="ctr">
            <a:noAutofit/>
          </a:bodyPr>
          <a:lstStyle/>
          <a:p>
            <a:pPr defTabSz="594360"/>
            <a:r>
              <a:rPr lang="en-US" sz="2400" b="1" kern="1200" dirty="0">
                <a:solidFill>
                  <a:schemeClr val="tx1"/>
                </a:solidFill>
                <a:latin typeface="+mn-lt"/>
                <a:ea typeface="+mn-ea"/>
                <a:cs typeface="+mn-cs"/>
              </a:rPr>
              <a:t>Community colleges </a:t>
            </a:r>
            <a:r>
              <a:rPr lang="en-US" sz="2400" kern="1200" dirty="0">
                <a:solidFill>
                  <a:schemeClr val="tx1"/>
                </a:solidFill>
                <a:latin typeface="+mn-lt"/>
                <a:ea typeface="+mn-ea"/>
                <a:cs typeface="+mn-cs"/>
              </a:rPr>
              <a:t>in the State of Illinois are invited to submit proposals under this Notice of Funding Opportunity (NOFO).</a:t>
            </a:r>
          </a:p>
          <a:p>
            <a:pPr defTabSz="594360">
              <a:buFontTx/>
              <a:buChar char="-"/>
            </a:pPr>
            <a:r>
              <a:rPr lang="en-US" sz="2400" kern="1200" dirty="0">
                <a:solidFill>
                  <a:schemeClr val="tx1"/>
                </a:solidFill>
                <a:latin typeface="+mn-lt"/>
                <a:ea typeface="+mn-ea"/>
                <a:cs typeface="+mn-cs"/>
              </a:rPr>
              <a:t> 1 application </a:t>
            </a:r>
            <a:r>
              <a:rPr lang="en-US" sz="2400" u="sng" kern="1200" dirty="0">
                <a:solidFill>
                  <a:schemeClr val="tx1"/>
                </a:solidFill>
                <a:latin typeface="+mn-lt"/>
                <a:ea typeface="+mn-ea"/>
                <a:cs typeface="+mn-cs"/>
              </a:rPr>
              <a:t>per college</a:t>
            </a:r>
          </a:p>
          <a:p>
            <a:pPr defTabSz="594360"/>
            <a:endParaRPr lang="en-US" sz="2400" u="sng" kern="1200" dirty="0">
              <a:solidFill>
                <a:schemeClr val="tx1"/>
              </a:solidFill>
              <a:latin typeface="+mn-lt"/>
              <a:ea typeface="+mn-ea"/>
              <a:cs typeface="+mn-cs"/>
            </a:endParaRPr>
          </a:p>
          <a:p>
            <a:pPr defTabSz="594360"/>
            <a:r>
              <a:rPr lang="en-US" sz="2400" kern="1200" dirty="0">
                <a:solidFill>
                  <a:schemeClr val="tx1"/>
                </a:solidFill>
                <a:latin typeface="+mn-lt"/>
                <a:ea typeface="+mn-ea"/>
                <a:cs typeface="+mn-cs"/>
              </a:rPr>
              <a:t>**</a:t>
            </a:r>
            <a:r>
              <a:rPr lang="en-US" sz="2400" b="1" kern="1200" dirty="0">
                <a:solidFill>
                  <a:schemeClr val="tx1"/>
                </a:solidFill>
                <a:latin typeface="+mn-lt"/>
                <a:ea typeface="+mn-ea"/>
                <a:cs typeface="+mn-cs"/>
              </a:rPr>
              <a:t>Current Rev Up EV grant recipients are ineligible for funding in Round 2.</a:t>
            </a:r>
            <a:endParaRPr lang="en-US" sz="2400" b="1" dirty="0"/>
          </a:p>
        </p:txBody>
      </p:sp>
      <p:pic>
        <p:nvPicPr>
          <p:cNvPr id="7" name="Graphic 6" descr="Schoolhouse">
            <a:extLst>
              <a:ext uri="{FF2B5EF4-FFF2-40B4-BE49-F238E27FC236}">
                <a16:creationId xmlns:a16="http://schemas.microsoft.com/office/drawing/2014/main" id="{A446C5A3-154C-D498-BE70-E679014F69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02489" y="2683669"/>
            <a:ext cx="745327" cy="745327"/>
          </a:xfrm>
          <a:prstGeom prst="rect">
            <a:avLst/>
          </a:prstGeom>
        </p:spPr>
      </p:pic>
      <p:pic>
        <p:nvPicPr>
          <p:cNvPr id="5" name="Picture 4" descr="A green logo with white text">
            <a:extLst>
              <a:ext uri="{FF2B5EF4-FFF2-40B4-BE49-F238E27FC236}">
                <a16:creationId xmlns:a16="http://schemas.microsoft.com/office/drawing/2014/main" id="{9A5E4B07-2720-C49D-A4D0-3DF7B21C90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146" y="10138"/>
            <a:ext cx="3709519" cy="1737639"/>
          </a:xfrm>
          <a:prstGeom prst="rect">
            <a:avLst/>
          </a:prstGeom>
        </p:spPr>
      </p:pic>
    </p:spTree>
    <p:extLst>
      <p:ext uri="{BB962C8B-B14F-4D97-AF65-F5344CB8AC3E}">
        <p14:creationId xmlns:p14="http://schemas.microsoft.com/office/powerpoint/2010/main" val="2878219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A24D24-2D0B-44D0-B521-2ABA6C6E56B0}"/>
              </a:ext>
            </a:extLst>
          </p:cNvPr>
          <p:cNvSpPr>
            <a:spLocks noGrp="1"/>
          </p:cNvSpPr>
          <p:nvPr>
            <p:ph type="title"/>
          </p:nvPr>
        </p:nvSpPr>
        <p:spPr>
          <a:xfrm>
            <a:off x="1233093" y="1192192"/>
            <a:ext cx="2216163" cy="490050"/>
          </a:xfrm>
        </p:spPr>
        <p:txBody>
          <a:bodyPr anchor="ctr">
            <a:normAutofit fontScale="90000"/>
          </a:bodyPr>
          <a:lstStyle/>
          <a:p>
            <a:r>
              <a:rPr lang="en-US" sz="4000" b="1" dirty="0">
                <a:solidFill>
                  <a:srgbClr val="FFFFFF"/>
                </a:solidFill>
              </a:rPr>
              <a:t>Specifics</a:t>
            </a:r>
          </a:p>
        </p:txBody>
      </p:sp>
      <p:graphicFrame>
        <p:nvGraphicFramePr>
          <p:cNvPr id="5" name="Content Placeholder 2">
            <a:extLst>
              <a:ext uri="{FF2B5EF4-FFF2-40B4-BE49-F238E27FC236}">
                <a16:creationId xmlns:a16="http://schemas.microsoft.com/office/drawing/2014/main" id="{A68F8FE7-EB57-4502-04BB-A9090FE5C0D5}"/>
              </a:ext>
            </a:extLst>
          </p:cNvPr>
          <p:cNvGraphicFramePr>
            <a:graphicFrameLocks noGrp="1"/>
          </p:cNvGraphicFramePr>
          <p:nvPr>
            <p:ph idx="1"/>
            <p:extLst>
              <p:ext uri="{D42A27DB-BD31-4B8C-83A1-F6EECF244321}">
                <p14:modId xmlns:p14="http://schemas.microsoft.com/office/powerpoint/2010/main" val="2263501018"/>
              </p:ext>
            </p:extLst>
          </p:nvPr>
        </p:nvGraphicFramePr>
        <p:xfrm>
          <a:off x="310057" y="2454443"/>
          <a:ext cx="11571885" cy="3850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green logo with white text">
            <a:extLst>
              <a:ext uri="{FF2B5EF4-FFF2-40B4-BE49-F238E27FC236}">
                <a16:creationId xmlns:a16="http://schemas.microsoft.com/office/drawing/2014/main" id="{553B04E6-7F36-1B93-4CA2-DA41787695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2152" y="114310"/>
            <a:ext cx="3709519" cy="1737639"/>
          </a:xfrm>
          <a:prstGeom prst="rect">
            <a:avLst/>
          </a:prstGeom>
        </p:spPr>
      </p:pic>
    </p:spTree>
    <p:extLst>
      <p:ext uri="{BB962C8B-B14F-4D97-AF65-F5344CB8AC3E}">
        <p14:creationId xmlns:p14="http://schemas.microsoft.com/office/powerpoint/2010/main" val="397165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24D24-2D0B-44D0-B521-2ABA6C6E56B0}"/>
              </a:ext>
            </a:extLst>
          </p:cNvPr>
          <p:cNvSpPr>
            <a:spLocks noGrp="1"/>
          </p:cNvSpPr>
          <p:nvPr>
            <p:ph type="title"/>
          </p:nvPr>
        </p:nvSpPr>
        <p:spPr>
          <a:xfrm>
            <a:off x="705936" y="1768057"/>
            <a:ext cx="3167729" cy="2897906"/>
          </a:xfrm>
        </p:spPr>
        <p:txBody>
          <a:bodyPr anchor="b">
            <a:normAutofit/>
          </a:bodyPr>
          <a:lstStyle/>
          <a:p>
            <a:pPr algn="r"/>
            <a:r>
              <a:rPr lang="en-US" sz="4000" b="1" u="sng" dirty="0">
                <a:solidFill>
                  <a:srgbClr val="FFFFFF"/>
                </a:solidFill>
              </a:rPr>
              <a:t>Objective A</a:t>
            </a:r>
            <a:r>
              <a:rPr lang="en-US" sz="4000" b="1" dirty="0">
                <a:solidFill>
                  <a:srgbClr val="FFFFFF"/>
                </a:solidFill>
              </a:rPr>
              <a:t>: Building Capacity for Electric Vehicles</a:t>
            </a:r>
          </a:p>
        </p:txBody>
      </p:sp>
      <p:sp>
        <p:nvSpPr>
          <p:cNvPr id="3" name="Content Placeholder 2">
            <a:extLst>
              <a:ext uri="{FF2B5EF4-FFF2-40B4-BE49-F238E27FC236}">
                <a16:creationId xmlns:a16="http://schemas.microsoft.com/office/drawing/2014/main" id="{F9D577EF-EC46-4990-9C05-660AB5F8A818}"/>
              </a:ext>
            </a:extLst>
          </p:cNvPr>
          <p:cNvSpPr>
            <a:spLocks noGrp="1"/>
          </p:cNvSpPr>
          <p:nvPr>
            <p:ph idx="1"/>
          </p:nvPr>
        </p:nvSpPr>
        <p:spPr>
          <a:xfrm>
            <a:off x="4810259" y="649480"/>
            <a:ext cx="6555347" cy="5546047"/>
          </a:xfrm>
        </p:spPr>
        <p:txBody>
          <a:bodyPr anchor="ctr">
            <a:normAutofit/>
          </a:bodyPr>
          <a:lstStyle/>
          <a:p>
            <a:r>
              <a:rPr lang="en-US" sz="2000" kern="0" dirty="0">
                <a:effectLst/>
                <a:ea typeface="Georgia" panose="02040502050405020303" pitchFamily="18" charset="0"/>
              </a:rPr>
              <a:t>Objective A is designed to support a cohort of community colleges to build capacity at their institutions and communities for the transition to EV technology. </a:t>
            </a:r>
          </a:p>
          <a:p>
            <a:r>
              <a:rPr lang="en-US" sz="2000" kern="0" dirty="0">
                <a:effectLst/>
                <a:ea typeface="Georgia" panose="02040502050405020303" pitchFamily="18" charset="0"/>
              </a:rPr>
              <a:t>This objective is intended to prepare and position institutions for future funding opportunities and to build capacity for program development and implementation. </a:t>
            </a:r>
          </a:p>
          <a:p>
            <a:r>
              <a:rPr lang="en-US" sz="2000" kern="0" dirty="0">
                <a:effectLst/>
                <a:ea typeface="Georgia" panose="02040502050405020303" pitchFamily="18" charset="0"/>
              </a:rPr>
              <a:t>Use of funds could include, but not necessarily be limited to, employer and community engagement, participation in the EV network, curriculum mapping and development, professional development and training for faculty, community needs assessment.</a:t>
            </a:r>
          </a:p>
          <a:p>
            <a:r>
              <a:rPr lang="en-US" sz="2000" i="1" kern="0" dirty="0"/>
              <a:t>Maximum: $90,000 per college</a:t>
            </a:r>
          </a:p>
          <a:p>
            <a:r>
              <a:rPr lang="en-US" sz="2000" i="1" kern="0" dirty="0"/>
              <a:t>One year grant (July 1, 2024 – June 30, 2025)</a:t>
            </a:r>
            <a:endParaRPr lang="en-US" sz="2000" i="1" dirty="0"/>
          </a:p>
        </p:txBody>
      </p:sp>
      <p:pic>
        <p:nvPicPr>
          <p:cNvPr id="4" name="Picture 3" descr="A green logo with white text">
            <a:extLst>
              <a:ext uri="{FF2B5EF4-FFF2-40B4-BE49-F238E27FC236}">
                <a16:creationId xmlns:a16="http://schemas.microsoft.com/office/drawing/2014/main" id="{31E989A1-CE60-DA38-6336-A7A2F7EA6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46" y="10138"/>
            <a:ext cx="3709519" cy="1737639"/>
          </a:xfrm>
          <a:prstGeom prst="rect">
            <a:avLst/>
          </a:prstGeom>
        </p:spPr>
      </p:pic>
    </p:spTree>
    <p:extLst>
      <p:ext uri="{BB962C8B-B14F-4D97-AF65-F5344CB8AC3E}">
        <p14:creationId xmlns:p14="http://schemas.microsoft.com/office/powerpoint/2010/main" val="19172132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072820-a6b6-42c3-a486-47ff69f3bb52}&quot; /&gt;&lt;isInvalidForFieldText val=&quot;0&quot; /&gt;&lt;Image&gt;&lt;filename val=&quot;E:\breeze\content\14339732\1662146447-1\input\breezo\data\asimages\{90072820-a6b6-42c3-a486-47ff69f3bb52}.jpg&quot; /&gt;&lt;left val=&quot;630&quot; /&gt;&lt;top val=&quot;160&quot; /&gt;&lt;width val=&quot;297&quot; /&gt;&lt;height val=&quot;407&quot; /&gt;&lt;hasText val=&quot;1&quot; /&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FB6F96CAE8BB4198EBC372DE0F1A9C" ma:contentTypeVersion="18" ma:contentTypeDescription="Create a new document." ma:contentTypeScope="" ma:versionID="5c4e090b5b2e86d162889828bbe69476">
  <xsd:schema xmlns:xsd="http://www.w3.org/2001/XMLSchema" xmlns:xs="http://www.w3.org/2001/XMLSchema" xmlns:p="http://schemas.microsoft.com/office/2006/metadata/properties" xmlns:ns1="http://schemas.microsoft.com/sharepoint/v3" xmlns:ns2="a4816c15-f1c6-4385-9061-5fed7653566a" xmlns:ns3="5c26a64f-c58a-43eb-8ab2-b374e02a7ab6" targetNamespace="http://schemas.microsoft.com/office/2006/metadata/properties" ma:root="true" ma:fieldsID="8f8279ab6c879ebb30c2ff115b82ec6c" ns1:_="" ns2:_="" ns3:_="">
    <xsd:import namespace="http://schemas.microsoft.com/sharepoint/v3"/>
    <xsd:import namespace="a4816c15-f1c6-4385-9061-5fed7653566a"/>
    <xsd:import namespace="5c26a64f-c58a-43eb-8ab2-b374e02a7ab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816c15-f1c6-4385-9061-5fed765356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4bd80cb-b55d-4a01-be99-577b45a2ddc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26a64f-c58a-43eb-8ab2-b374e02a7ab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cfebe09-c735-4811-ac02-d46d66c85cff}" ma:internalName="TaxCatchAll" ma:showField="CatchAllData" ma:web="5c26a64f-c58a-43eb-8ab2-b374e02a7a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c26a64f-c58a-43eb-8ab2-b374e02a7ab6" xsi:nil="true"/>
    <lcf76f155ced4ddcb4097134ff3c332f xmlns="a4816c15-f1c6-4385-9061-5fed7653566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A4A2B6-9438-4AFF-A0D8-1563ECB39D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4816c15-f1c6-4385-9061-5fed7653566a"/>
    <ds:schemaRef ds:uri="5c26a64f-c58a-43eb-8ab2-b374e02a7a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49C0EE-DA6D-4938-9AAA-692B58547465}">
  <ds:schemaRefs>
    <ds:schemaRef ds:uri="http://schemas.openxmlformats.org/package/2006/metadata/core-properties"/>
    <ds:schemaRef ds:uri="http://schemas.microsoft.com/office/2006/documentManagement/types"/>
    <ds:schemaRef ds:uri="http://purl.org/dc/elements/1.1/"/>
    <ds:schemaRef ds:uri="http://purl.org/dc/terms/"/>
    <ds:schemaRef ds:uri="http://schemas.microsoft.com/office/2006/metadata/properties"/>
    <ds:schemaRef ds:uri="http://purl.org/dc/dcmitype/"/>
    <ds:schemaRef ds:uri="http://www.w3.org/XML/1998/namespace"/>
    <ds:schemaRef ds:uri="http://schemas.microsoft.com/office/infopath/2007/PartnerControls"/>
    <ds:schemaRef ds:uri="5c26a64f-c58a-43eb-8ab2-b374e02a7ab6"/>
    <ds:schemaRef ds:uri="a4816c15-f1c6-4385-9061-5fed7653566a"/>
    <ds:schemaRef ds:uri="http://schemas.microsoft.com/sharepoint/v3"/>
  </ds:schemaRefs>
</ds:datastoreItem>
</file>

<file path=customXml/itemProps3.xml><?xml version="1.0" encoding="utf-8"?>
<ds:datastoreItem xmlns:ds="http://schemas.openxmlformats.org/officeDocument/2006/customXml" ds:itemID="{35148A2F-E926-4650-B7D0-39C5BC5DB0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5821</TotalTime>
  <Words>4038</Words>
  <Application>Microsoft Office PowerPoint</Application>
  <PresentationFormat>Widescreen</PresentationFormat>
  <Paragraphs>285</Paragraphs>
  <Slides>41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Aptos</vt:lpstr>
      <vt:lpstr>Aptos Display</vt:lpstr>
      <vt:lpstr>Arial</vt:lpstr>
      <vt:lpstr>Calibri</vt:lpstr>
      <vt:lpstr>Congenial SemiBold</vt:lpstr>
      <vt:lpstr>Georgia</vt:lpstr>
      <vt:lpstr>Symbol</vt:lpstr>
      <vt:lpstr>Wingdings</vt:lpstr>
      <vt:lpstr>Office Theme</vt:lpstr>
      <vt:lpstr>PowerPoint Presentation</vt:lpstr>
      <vt:lpstr>Questions</vt:lpstr>
      <vt:lpstr>Background </vt:lpstr>
      <vt:lpstr>Rev Up EV – Round 1 overview</vt:lpstr>
      <vt:lpstr>Rev Up EV – Round 1 overview cont’d</vt:lpstr>
      <vt:lpstr>Funding Overview</vt:lpstr>
      <vt:lpstr>Eligible Applicants</vt:lpstr>
      <vt:lpstr>Specifics</vt:lpstr>
      <vt:lpstr>Objective A: Building Capacity for Electric Vehicles</vt:lpstr>
      <vt:lpstr>Objective B: Electric Vehicle Technology Development and Expansion</vt:lpstr>
      <vt:lpstr>Priority Programs</vt:lpstr>
      <vt:lpstr>PowerPoint Presentation</vt:lpstr>
      <vt:lpstr>Grant Deliverables</vt:lpstr>
      <vt:lpstr>Professional Development and Technical Assistance</vt:lpstr>
      <vt:lpstr>Upcoming EV Open House  May 30th</vt:lpstr>
      <vt:lpstr>Participation in EV Network led by IGEN:</vt:lpstr>
      <vt:lpstr>Employer and Community Engagement:</vt:lpstr>
      <vt:lpstr>Pathway Mapping:</vt:lpstr>
      <vt:lpstr>Build Capacity and Infrastructure:</vt:lpstr>
      <vt:lpstr>Develop, Revise, and/or Expand Programs:</vt:lpstr>
      <vt:lpstr>Support Students Enrolled in Eligible Programs:</vt:lpstr>
      <vt:lpstr>Examples of Other Allowable Activities</vt:lpstr>
      <vt:lpstr>The Fine Print</vt:lpstr>
      <vt:lpstr>Application Format</vt:lpstr>
      <vt:lpstr>GATA-Exempt Grant Application</vt:lpstr>
      <vt:lpstr>Project Overview Template Deep-Dive</vt:lpstr>
      <vt:lpstr>Objective A: Capacity-Building Outcomes</vt:lpstr>
      <vt:lpstr>Objective B: Development and Expansion Outcomes</vt:lpstr>
      <vt:lpstr>Objective B: Development and Expansion Outcomes Cont.</vt:lpstr>
      <vt:lpstr>Project Overview Template</vt:lpstr>
      <vt:lpstr>Application Narrative Deep-Dive</vt:lpstr>
      <vt:lpstr>Section I. Project Need and Context</vt:lpstr>
      <vt:lpstr>Section II. Project Work Plan</vt:lpstr>
      <vt:lpstr>Section II. Project Work Plan (continued)</vt:lpstr>
      <vt:lpstr>Section III. Partnerships</vt:lpstr>
      <vt:lpstr>Section IV. Contingency Plan</vt:lpstr>
      <vt:lpstr>Letters of Commitment</vt:lpstr>
      <vt:lpstr>Budget</vt:lpstr>
      <vt:lpstr> Budget</vt:lpstr>
      <vt:lpstr>Important Dates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Natasha Allan</dc:creator>
  <cp:lastModifiedBy>Wynn, Dana</cp:lastModifiedBy>
  <cp:revision>55</cp:revision>
  <cp:lastPrinted>2023-11-02T17:57:39Z</cp:lastPrinted>
  <dcterms:created xsi:type="dcterms:W3CDTF">2023-03-13T19:02:11Z</dcterms:created>
  <dcterms:modified xsi:type="dcterms:W3CDTF">2024-05-15T19:37:38Z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0x0101007EFB6F96CAE8BB4198EBC372DE0F1A9C</vt:lpwstr>
  </property>
  <property fmtid="{D5CDD505-2E9C-101B-9397-08002B2CF9AE}" pid="3" name="MediaServiceImageTags">
    <vt:lpwstr/>
  </property>
</Properties>
</file>