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0" r:id="rId4"/>
  </p:sldMasterIdLst>
  <p:notesMasterIdLst>
    <p:notesMasterId r:id="rId30"/>
  </p:notesMasterIdLst>
  <p:handoutMasterIdLst>
    <p:handoutMasterId r:id="rId31"/>
  </p:handoutMasterIdLst>
  <p:sldIdLst>
    <p:sldId id="256" r:id="rId5"/>
    <p:sldId id="344" r:id="rId6"/>
    <p:sldId id="366" r:id="rId7"/>
    <p:sldId id="334" r:id="rId8"/>
    <p:sldId id="335" r:id="rId9"/>
    <p:sldId id="336" r:id="rId10"/>
    <p:sldId id="338" r:id="rId11"/>
    <p:sldId id="339" r:id="rId12"/>
    <p:sldId id="360" r:id="rId13"/>
    <p:sldId id="345" r:id="rId14"/>
    <p:sldId id="316" r:id="rId15"/>
    <p:sldId id="363" r:id="rId16"/>
    <p:sldId id="362" r:id="rId17"/>
    <p:sldId id="350" r:id="rId18"/>
    <p:sldId id="356" r:id="rId19"/>
    <p:sldId id="357" r:id="rId20"/>
    <p:sldId id="358" r:id="rId21"/>
    <p:sldId id="359" r:id="rId22"/>
    <p:sldId id="361" r:id="rId23"/>
    <p:sldId id="353" r:id="rId24"/>
    <p:sldId id="352" r:id="rId25"/>
    <p:sldId id="343" r:id="rId26"/>
    <p:sldId id="364" r:id="rId27"/>
    <p:sldId id="349" r:id="rId28"/>
    <p:sldId id="365" r:id="rId29"/>
  </p:sldIdLst>
  <p:sldSz cx="9144000" cy="6858000" type="screen4x3"/>
  <p:notesSz cx="6973888" cy="9236075"/>
  <p:custDataLst>
    <p:tags r:id="rId3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e Joerger" initials="NJ" lastIdx="1" clrIdx="0">
    <p:extLst>
      <p:ext uri="{19B8F6BF-5375-455C-9EA6-DF929625EA0E}">
        <p15:presenceInfo xmlns:p15="http://schemas.microsoft.com/office/powerpoint/2012/main" userId="S-1-5-21-630784825-2052068857-313073093-162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A0"/>
    <a:srgbClr val="FF9F11"/>
    <a:srgbClr val="1E6D20"/>
    <a:srgbClr val="C9001F"/>
    <a:srgbClr val="FF8F07"/>
    <a:srgbClr val="A21212"/>
    <a:srgbClr val="660066"/>
    <a:srgbClr val="320032"/>
    <a:srgbClr val="1B311F"/>
    <a:srgbClr val="2E0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1358" y="3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_rels/data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E38B18-11ED-48FC-A90F-41C3BBCDAE48}" type="doc">
      <dgm:prSet loTypeId="urn:microsoft.com/office/officeart/2005/8/layout/default" loCatId="list" qsTypeId="urn:microsoft.com/office/officeart/2005/8/quickstyle/simple4" qsCatId="simple" csTypeId="urn:microsoft.com/office/officeart/2005/8/colors/colorful2" csCatId="colorful" phldr="1"/>
      <dgm:spPr/>
      <dgm:t>
        <a:bodyPr/>
        <a:lstStyle/>
        <a:p>
          <a:endParaRPr lang="en-US"/>
        </a:p>
      </dgm:t>
    </dgm:pt>
    <dgm:pt modelId="{BBA7FDA1-FD83-4FA9-9251-3A4C5338D869}">
      <dgm:prSet/>
      <dgm:spPr/>
      <dgm:t>
        <a:bodyPr/>
        <a:lstStyle/>
        <a:p>
          <a:r>
            <a:rPr lang="en-US" b="1" dirty="0"/>
            <a:t>1. Welcome – Please sign into Chat with your name, email, and organization</a:t>
          </a:r>
          <a:endParaRPr lang="en-US" dirty="0"/>
        </a:p>
      </dgm:t>
    </dgm:pt>
    <dgm:pt modelId="{780BA5F5-4FA4-4A8D-AD1F-1751DD138180}" type="parTrans" cxnId="{F5AAEA41-BCEA-4831-8637-BA19B8B1D03A}">
      <dgm:prSet/>
      <dgm:spPr/>
      <dgm:t>
        <a:bodyPr/>
        <a:lstStyle/>
        <a:p>
          <a:endParaRPr lang="en-US"/>
        </a:p>
      </dgm:t>
    </dgm:pt>
    <dgm:pt modelId="{AB180AE0-D7AE-491C-82FE-F108C16AA229}" type="sibTrans" cxnId="{F5AAEA41-BCEA-4831-8637-BA19B8B1D03A}">
      <dgm:prSet/>
      <dgm:spPr/>
      <dgm:t>
        <a:bodyPr/>
        <a:lstStyle/>
        <a:p>
          <a:endParaRPr lang="en-US"/>
        </a:p>
      </dgm:t>
    </dgm:pt>
    <dgm:pt modelId="{CDEB8B95-B3B0-44D4-A71A-C0D3E5FE0233}">
      <dgm:prSet/>
      <dgm:spPr/>
      <dgm:t>
        <a:bodyPr/>
        <a:lstStyle/>
        <a:p>
          <a:r>
            <a:rPr lang="en-US" b="1" dirty="0"/>
            <a:t>2. Brief Review of Grant</a:t>
          </a:r>
          <a:endParaRPr lang="en-US" dirty="0"/>
        </a:p>
      </dgm:t>
    </dgm:pt>
    <dgm:pt modelId="{2CECBC3B-6F33-4424-B281-0D210DF286E4}" type="parTrans" cxnId="{6A8C7748-0566-40EC-91F5-6417C1621230}">
      <dgm:prSet/>
      <dgm:spPr/>
      <dgm:t>
        <a:bodyPr/>
        <a:lstStyle/>
        <a:p>
          <a:endParaRPr lang="en-US"/>
        </a:p>
      </dgm:t>
    </dgm:pt>
    <dgm:pt modelId="{C78C5A23-19D7-4B5B-B9F8-1E43BE94847E}" type="sibTrans" cxnId="{6A8C7748-0566-40EC-91F5-6417C1621230}">
      <dgm:prSet/>
      <dgm:spPr/>
      <dgm:t>
        <a:bodyPr/>
        <a:lstStyle/>
        <a:p>
          <a:endParaRPr lang="en-US"/>
        </a:p>
      </dgm:t>
    </dgm:pt>
    <dgm:pt modelId="{4AF1E31F-970E-4E47-A40E-4AA2BB2298D7}">
      <dgm:prSet/>
      <dgm:spPr/>
      <dgm:t>
        <a:bodyPr/>
        <a:lstStyle/>
        <a:p>
          <a:pPr algn="ctr">
            <a:buNone/>
          </a:pPr>
          <a:r>
            <a:rPr lang="en-US" b="1" dirty="0"/>
            <a:t>3. Updates</a:t>
          </a:r>
          <a:endParaRPr lang="en-US" dirty="0"/>
        </a:p>
      </dgm:t>
    </dgm:pt>
    <dgm:pt modelId="{FAD3921A-ACF2-4A48-9445-1D993E6B865F}" type="parTrans" cxnId="{4628E6D4-ED0F-475F-B62A-8940ECC767FE}">
      <dgm:prSet/>
      <dgm:spPr/>
      <dgm:t>
        <a:bodyPr/>
        <a:lstStyle/>
        <a:p>
          <a:endParaRPr lang="en-US"/>
        </a:p>
      </dgm:t>
    </dgm:pt>
    <dgm:pt modelId="{AE796E90-87C8-407D-BB51-5E72F5B994AE}" type="sibTrans" cxnId="{4628E6D4-ED0F-475F-B62A-8940ECC767FE}">
      <dgm:prSet/>
      <dgm:spPr/>
      <dgm:t>
        <a:bodyPr/>
        <a:lstStyle/>
        <a:p>
          <a:endParaRPr lang="en-US"/>
        </a:p>
      </dgm:t>
    </dgm:pt>
    <dgm:pt modelId="{2C8BD37C-A779-4A79-AEB4-57392C577C7F}">
      <dgm:prSet/>
      <dgm:spPr/>
      <dgm:t>
        <a:bodyPr/>
        <a:lstStyle/>
        <a:p>
          <a:pPr algn="ctr">
            <a:buFontTx/>
            <a:buNone/>
          </a:pPr>
          <a:r>
            <a:rPr lang="en-US" b="1" dirty="0">
              <a:solidFill>
                <a:schemeClr val="bg1"/>
              </a:solidFill>
            </a:rPr>
            <a:t>Performance Measure Charts</a:t>
          </a:r>
        </a:p>
      </dgm:t>
    </dgm:pt>
    <dgm:pt modelId="{BC0378CF-CD7F-4FE8-A5B1-119F23F3ABE1}" type="parTrans" cxnId="{37BCC464-D98B-4CDA-999F-FB9FC684C1F6}">
      <dgm:prSet/>
      <dgm:spPr/>
      <dgm:t>
        <a:bodyPr/>
        <a:lstStyle/>
        <a:p>
          <a:endParaRPr lang="en-US"/>
        </a:p>
      </dgm:t>
    </dgm:pt>
    <dgm:pt modelId="{E5217FE3-7662-4A53-AAE4-AE2160622621}" type="sibTrans" cxnId="{37BCC464-D98B-4CDA-999F-FB9FC684C1F6}">
      <dgm:prSet/>
      <dgm:spPr/>
      <dgm:t>
        <a:bodyPr/>
        <a:lstStyle/>
        <a:p>
          <a:endParaRPr lang="en-US"/>
        </a:p>
      </dgm:t>
    </dgm:pt>
    <dgm:pt modelId="{7D033ACC-7F7D-45DA-AF27-47A661F977F3}">
      <dgm:prSet/>
      <dgm:spPr/>
      <dgm:t>
        <a:bodyPr/>
        <a:lstStyle/>
        <a:p>
          <a:r>
            <a:rPr lang="en-US" b="1" dirty="0"/>
            <a:t>4. Peer Group Break-outs</a:t>
          </a:r>
          <a:endParaRPr lang="en-US" dirty="0"/>
        </a:p>
      </dgm:t>
    </dgm:pt>
    <dgm:pt modelId="{A0D12F56-E38E-42B5-B594-8E5A1E3D65DA}" type="parTrans" cxnId="{210846D9-CEE0-43DC-99B3-18C78352B378}">
      <dgm:prSet/>
      <dgm:spPr/>
      <dgm:t>
        <a:bodyPr/>
        <a:lstStyle/>
        <a:p>
          <a:endParaRPr lang="en-US"/>
        </a:p>
      </dgm:t>
    </dgm:pt>
    <dgm:pt modelId="{3EF167C7-8809-47A8-AD5E-09175BB7416D}" type="sibTrans" cxnId="{210846D9-CEE0-43DC-99B3-18C78352B378}">
      <dgm:prSet/>
      <dgm:spPr/>
      <dgm:t>
        <a:bodyPr/>
        <a:lstStyle/>
        <a:p>
          <a:endParaRPr lang="en-US"/>
        </a:p>
      </dgm:t>
    </dgm:pt>
    <dgm:pt modelId="{C37F6F9C-D5C1-47CE-A8D7-1C6A69DB9553}">
      <dgm:prSet/>
      <dgm:spPr/>
      <dgm:t>
        <a:bodyPr/>
        <a:lstStyle/>
        <a:p>
          <a:r>
            <a:rPr lang="en-US" b="1" dirty="0"/>
            <a:t>5. Full Group with Peer Group Report-outs</a:t>
          </a:r>
          <a:endParaRPr lang="en-US" dirty="0"/>
        </a:p>
      </dgm:t>
    </dgm:pt>
    <dgm:pt modelId="{540037FB-6E0C-4340-9BFD-DD04454C3C19}" type="parTrans" cxnId="{5F434BBE-27C7-4103-8EFD-9C2C3095EBE1}">
      <dgm:prSet/>
      <dgm:spPr/>
      <dgm:t>
        <a:bodyPr/>
        <a:lstStyle/>
        <a:p>
          <a:endParaRPr lang="en-US"/>
        </a:p>
      </dgm:t>
    </dgm:pt>
    <dgm:pt modelId="{EDDDA5A7-6C8E-4F84-BCFF-0C5192217B0E}" type="sibTrans" cxnId="{5F434BBE-27C7-4103-8EFD-9C2C3095EBE1}">
      <dgm:prSet/>
      <dgm:spPr/>
      <dgm:t>
        <a:bodyPr/>
        <a:lstStyle/>
        <a:p>
          <a:endParaRPr lang="en-US"/>
        </a:p>
      </dgm:t>
    </dgm:pt>
    <dgm:pt modelId="{48253FC9-D89F-41DC-BDE3-7AC4833A75A8}">
      <dgm:prSet custT="1"/>
      <dgm:spPr/>
      <dgm:t>
        <a:bodyPr/>
        <a:lstStyle/>
        <a:p>
          <a:pPr algn="ctr"/>
          <a:r>
            <a:rPr lang="en-US" sz="1500" b="1" dirty="0"/>
            <a:t>6. Informational Items</a:t>
          </a:r>
        </a:p>
        <a:p>
          <a:pPr algn="ctr"/>
          <a:r>
            <a:rPr lang="en-US" sz="1200" b="1" dirty="0">
              <a:solidFill>
                <a:schemeClr val="bg1"/>
              </a:solidFill>
            </a:rPr>
            <a:t>Contacts</a:t>
          </a:r>
        </a:p>
        <a:p>
          <a:pPr algn="ctr"/>
          <a:r>
            <a:rPr lang="en-US" sz="1200" b="1" dirty="0">
              <a:solidFill>
                <a:schemeClr val="bg1"/>
              </a:solidFill>
            </a:rPr>
            <a:t>Payment process</a:t>
          </a:r>
          <a:endParaRPr lang="en-US" sz="1100" b="1" dirty="0">
            <a:solidFill>
              <a:schemeClr val="bg1"/>
            </a:solidFill>
          </a:endParaRPr>
        </a:p>
      </dgm:t>
    </dgm:pt>
    <dgm:pt modelId="{9104FB5A-B502-4A46-B375-238F643D7FCA}" type="parTrans" cxnId="{29C14797-864C-4AC8-89F1-BBF04965AACC}">
      <dgm:prSet/>
      <dgm:spPr/>
      <dgm:t>
        <a:bodyPr/>
        <a:lstStyle/>
        <a:p>
          <a:endParaRPr lang="en-US"/>
        </a:p>
      </dgm:t>
    </dgm:pt>
    <dgm:pt modelId="{E3C73D94-0D38-4795-9AF5-52597DD5F681}" type="sibTrans" cxnId="{29C14797-864C-4AC8-89F1-BBF04965AACC}">
      <dgm:prSet/>
      <dgm:spPr/>
      <dgm:t>
        <a:bodyPr/>
        <a:lstStyle/>
        <a:p>
          <a:endParaRPr lang="en-US"/>
        </a:p>
      </dgm:t>
    </dgm:pt>
    <dgm:pt modelId="{E0D2398A-516F-42C6-ABBF-5F795D2FCB22}">
      <dgm:prSet/>
      <dgm:spPr/>
      <dgm:t>
        <a:bodyPr/>
        <a:lstStyle/>
        <a:p>
          <a:r>
            <a:rPr lang="en-US" b="1" dirty="0"/>
            <a:t>7. Questions and Answers</a:t>
          </a:r>
          <a:endParaRPr lang="en-US" dirty="0"/>
        </a:p>
      </dgm:t>
    </dgm:pt>
    <dgm:pt modelId="{32A50780-4360-44A6-B518-574E03584269}" type="parTrans" cxnId="{794DFC5B-342E-46E9-A69B-932EFB442D30}">
      <dgm:prSet/>
      <dgm:spPr/>
      <dgm:t>
        <a:bodyPr/>
        <a:lstStyle/>
        <a:p>
          <a:endParaRPr lang="en-US"/>
        </a:p>
      </dgm:t>
    </dgm:pt>
    <dgm:pt modelId="{915BEC4B-2711-4E46-90C3-FDE9DDAA6813}" type="sibTrans" cxnId="{794DFC5B-342E-46E9-A69B-932EFB442D30}">
      <dgm:prSet/>
      <dgm:spPr/>
      <dgm:t>
        <a:bodyPr/>
        <a:lstStyle/>
        <a:p>
          <a:endParaRPr lang="en-US"/>
        </a:p>
      </dgm:t>
    </dgm:pt>
    <dgm:pt modelId="{B87D527A-1E4B-44BB-AFED-67843D550748}">
      <dgm:prSet/>
      <dgm:spPr/>
      <dgm:t>
        <a:bodyPr/>
        <a:lstStyle/>
        <a:p>
          <a:pPr algn="ctr">
            <a:buFontTx/>
            <a:buNone/>
          </a:pPr>
          <a:r>
            <a:rPr lang="en-US" b="1" dirty="0">
              <a:solidFill>
                <a:schemeClr val="bg1"/>
              </a:solidFill>
            </a:rPr>
            <a:t>Quarterly Reports </a:t>
          </a:r>
        </a:p>
      </dgm:t>
    </dgm:pt>
    <dgm:pt modelId="{C8443CB6-2E4A-4FEB-9F74-7FDDDE25E4AD}" type="parTrans" cxnId="{C60FD5B5-8B34-4AE9-99AF-3E95EF84D74C}">
      <dgm:prSet/>
      <dgm:spPr/>
      <dgm:t>
        <a:bodyPr/>
        <a:lstStyle/>
        <a:p>
          <a:endParaRPr lang="en-US"/>
        </a:p>
      </dgm:t>
    </dgm:pt>
    <dgm:pt modelId="{BC8141F6-050D-4BFC-BB54-881156719ECD}" type="sibTrans" cxnId="{C60FD5B5-8B34-4AE9-99AF-3E95EF84D74C}">
      <dgm:prSet/>
      <dgm:spPr/>
      <dgm:t>
        <a:bodyPr/>
        <a:lstStyle/>
        <a:p>
          <a:endParaRPr lang="en-US"/>
        </a:p>
      </dgm:t>
    </dgm:pt>
    <dgm:pt modelId="{B281359C-1271-4ACB-BA46-9F929B7B2901}">
      <dgm:prSet/>
      <dgm:spPr/>
      <dgm:t>
        <a:bodyPr/>
        <a:lstStyle/>
        <a:p>
          <a:pPr algn="ctr">
            <a:buFontTx/>
            <a:buNone/>
          </a:pPr>
          <a:r>
            <a:rPr lang="en-US" b="1" dirty="0">
              <a:solidFill>
                <a:schemeClr val="bg1"/>
              </a:solidFill>
            </a:rPr>
            <a:t>Data Collection Piece</a:t>
          </a:r>
        </a:p>
      </dgm:t>
    </dgm:pt>
    <dgm:pt modelId="{74A46DC1-C1FB-4D16-ADD5-B3613AB73B8E}" type="parTrans" cxnId="{5D06053E-EBAE-4736-8E1B-97569573BDFD}">
      <dgm:prSet/>
      <dgm:spPr/>
      <dgm:t>
        <a:bodyPr/>
        <a:lstStyle/>
        <a:p>
          <a:endParaRPr lang="en-US"/>
        </a:p>
      </dgm:t>
    </dgm:pt>
    <dgm:pt modelId="{1D10A985-4A4E-49E5-83E5-D9B1D4BE5A03}" type="sibTrans" cxnId="{5D06053E-EBAE-4736-8E1B-97569573BDFD}">
      <dgm:prSet/>
      <dgm:spPr/>
      <dgm:t>
        <a:bodyPr/>
        <a:lstStyle/>
        <a:p>
          <a:endParaRPr lang="en-US"/>
        </a:p>
      </dgm:t>
    </dgm:pt>
    <dgm:pt modelId="{49B954AA-95D7-4E06-AA74-8755B1BB9E6B}" type="pres">
      <dgm:prSet presAssocID="{7BE38B18-11ED-48FC-A90F-41C3BBCDAE48}" presName="diagram" presStyleCnt="0">
        <dgm:presLayoutVars>
          <dgm:dir/>
          <dgm:resizeHandles val="exact"/>
        </dgm:presLayoutVars>
      </dgm:prSet>
      <dgm:spPr/>
    </dgm:pt>
    <dgm:pt modelId="{A723C5A5-2AB1-4E34-AC97-87DC4B2A91DC}" type="pres">
      <dgm:prSet presAssocID="{BBA7FDA1-FD83-4FA9-9251-3A4C5338D869}" presName="node" presStyleLbl="node1" presStyleIdx="0" presStyleCnt="7">
        <dgm:presLayoutVars>
          <dgm:bulletEnabled val="1"/>
        </dgm:presLayoutVars>
      </dgm:prSet>
      <dgm:spPr/>
    </dgm:pt>
    <dgm:pt modelId="{CBA6AFD9-3803-4754-81D4-82D96B789DED}" type="pres">
      <dgm:prSet presAssocID="{AB180AE0-D7AE-491C-82FE-F108C16AA229}" presName="sibTrans" presStyleCnt="0"/>
      <dgm:spPr/>
    </dgm:pt>
    <dgm:pt modelId="{1E4DBDBF-5328-43F8-9E91-BA4FB2977AF5}" type="pres">
      <dgm:prSet presAssocID="{CDEB8B95-B3B0-44D4-A71A-C0D3E5FE0233}" presName="node" presStyleLbl="node1" presStyleIdx="1" presStyleCnt="7">
        <dgm:presLayoutVars>
          <dgm:bulletEnabled val="1"/>
        </dgm:presLayoutVars>
      </dgm:prSet>
      <dgm:spPr/>
    </dgm:pt>
    <dgm:pt modelId="{1F3B9131-D738-4499-8D76-56B1ED4C1AE4}" type="pres">
      <dgm:prSet presAssocID="{C78C5A23-19D7-4B5B-B9F8-1E43BE94847E}" presName="sibTrans" presStyleCnt="0"/>
      <dgm:spPr/>
    </dgm:pt>
    <dgm:pt modelId="{CE21CF1C-10A6-4FB6-876D-DE8F5B2329A0}" type="pres">
      <dgm:prSet presAssocID="{4AF1E31F-970E-4E47-A40E-4AA2BB2298D7}" presName="node" presStyleLbl="node1" presStyleIdx="2" presStyleCnt="7">
        <dgm:presLayoutVars>
          <dgm:bulletEnabled val="1"/>
        </dgm:presLayoutVars>
      </dgm:prSet>
      <dgm:spPr/>
    </dgm:pt>
    <dgm:pt modelId="{F43AEB9D-1F4D-4DBC-9B1A-3184ECB250E1}" type="pres">
      <dgm:prSet presAssocID="{AE796E90-87C8-407D-BB51-5E72F5B994AE}" presName="sibTrans" presStyleCnt="0"/>
      <dgm:spPr/>
    </dgm:pt>
    <dgm:pt modelId="{F8AF5996-E3E2-4D70-B384-2EBC9274CCCE}" type="pres">
      <dgm:prSet presAssocID="{7D033ACC-7F7D-45DA-AF27-47A661F977F3}" presName="node" presStyleLbl="node1" presStyleIdx="3" presStyleCnt="7">
        <dgm:presLayoutVars>
          <dgm:bulletEnabled val="1"/>
        </dgm:presLayoutVars>
      </dgm:prSet>
      <dgm:spPr/>
    </dgm:pt>
    <dgm:pt modelId="{AAA76758-0E16-428E-BA96-A0EFDCCC142D}" type="pres">
      <dgm:prSet presAssocID="{3EF167C7-8809-47A8-AD5E-09175BB7416D}" presName="sibTrans" presStyleCnt="0"/>
      <dgm:spPr/>
    </dgm:pt>
    <dgm:pt modelId="{20EC33B5-855D-45D5-9E8B-A7EFBEA6AF23}" type="pres">
      <dgm:prSet presAssocID="{C37F6F9C-D5C1-47CE-A8D7-1C6A69DB9553}" presName="node" presStyleLbl="node1" presStyleIdx="4" presStyleCnt="7">
        <dgm:presLayoutVars>
          <dgm:bulletEnabled val="1"/>
        </dgm:presLayoutVars>
      </dgm:prSet>
      <dgm:spPr/>
    </dgm:pt>
    <dgm:pt modelId="{6D8EEF17-B798-45DE-9F16-C7506A146D1A}" type="pres">
      <dgm:prSet presAssocID="{EDDDA5A7-6C8E-4F84-BCFF-0C5192217B0E}" presName="sibTrans" presStyleCnt="0"/>
      <dgm:spPr/>
    </dgm:pt>
    <dgm:pt modelId="{384082CA-D7DD-4C17-9AAD-C66EA386F278}" type="pres">
      <dgm:prSet presAssocID="{48253FC9-D89F-41DC-BDE3-7AC4833A75A8}" presName="node" presStyleLbl="node1" presStyleIdx="5" presStyleCnt="7">
        <dgm:presLayoutVars>
          <dgm:bulletEnabled val="1"/>
        </dgm:presLayoutVars>
      </dgm:prSet>
      <dgm:spPr/>
    </dgm:pt>
    <dgm:pt modelId="{85EB73AF-7966-464E-86EA-632996162933}" type="pres">
      <dgm:prSet presAssocID="{E3C73D94-0D38-4795-9AF5-52597DD5F681}" presName="sibTrans" presStyleCnt="0"/>
      <dgm:spPr/>
    </dgm:pt>
    <dgm:pt modelId="{E9CD8F2E-4000-4CB8-A598-5E50A4261516}" type="pres">
      <dgm:prSet presAssocID="{E0D2398A-516F-42C6-ABBF-5F795D2FCB22}" presName="node" presStyleLbl="node1" presStyleIdx="6" presStyleCnt="7">
        <dgm:presLayoutVars>
          <dgm:bulletEnabled val="1"/>
        </dgm:presLayoutVars>
      </dgm:prSet>
      <dgm:spPr/>
    </dgm:pt>
  </dgm:ptLst>
  <dgm:cxnLst>
    <dgm:cxn modelId="{20D0E504-2A9B-428C-9771-5CF7EE4235C5}" type="presOf" srcId="{48253FC9-D89F-41DC-BDE3-7AC4833A75A8}" destId="{384082CA-D7DD-4C17-9AAD-C66EA386F278}" srcOrd="0" destOrd="0" presId="urn:microsoft.com/office/officeart/2005/8/layout/default"/>
    <dgm:cxn modelId="{9E592A0A-C512-41F4-AABA-DDB02E72D08B}" type="presOf" srcId="{CDEB8B95-B3B0-44D4-A71A-C0D3E5FE0233}" destId="{1E4DBDBF-5328-43F8-9E91-BA4FB2977AF5}" srcOrd="0" destOrd="0" presId="urn:microsoft.com/office/officeart/2005/8/layout/default"/>
    <dgm:cxn modelId="{5D06053E-EBAE-4736-8E1B-97569573BDFD}" srcId="{4AF1E31F-970E-4E47-A40E-4AA2BB2298D7}" destId="{B281359C-1271-4ACB-BA46-9F929B7B2901}" srcOrd="2" destOrd="0" parTransId="{74A46DC1-C1FB-4D16-ADD5-B3613AB73B8E}" sibTransId="{1D10A985-4A4E-49E5-83E5-D9B1D4BE5A03}"/>
    <dgm:cxn modelId="{794DFC5B-342E-46E9-A69B-932EFB442D30}" srcId="{7BE38B18-11ED-48FC-A90F-41C3BBCDAE48}" destId="{E0D2398A-516F-42C6-ABBF-5F795D2FCB22}" srcOrd="6" destOrd="0" parTransId="{32A50780-4360-44A6-B518-574E03584269}" sibTransId="{915BEC4B-2711-4E46-90C3-FDE9DDAA6813}"/>
    <dgm:cxn modelId="{F5AAEA41-BCEA-4831-8637-BA19B8B1D03A}" srcId="{7BE38B18-11ED-48FC-A90F-41C3BBCDAE48}" destId="{BBA7FDA1-FD83-4FA9-9251-3A4C5338D869}" srcOrd="0" destOrd="0" parTransId="{780BA5F5-4FA4-4A8D-AD1F-1751DD138180}" sibTransId="{AB180AE0-D7AE-491C-82FE-F108C16AA229}"/>
    <dgm:cxn modelId="{4740C062-D720-4D70-94DD-32F213E6281E}" type="presOf" srcId="{B281359C-1271-4ACB-BA46-9F929B7B2901}" destId="{CE21CF1C-10A6-4FB6-876D-DE8F5B2329A0}" srcOrd="0" destOrd="3" presId="urn:microsoft.com/office/officeart/2005/8/layout/default"/>
    <dgm:cxn modelId="{37BCC464-D98B-4CDA-999F-FB9FC684C1F6}" srcId="{4AF1E31F-970E-4E47-A40E-4AA2BB2298D7}" destId="{2C8BD37C-A779-4A79-AEB4-57392C577C7F}" srcOrd="0" destOrd="0" parTransId="{BC0378CF-CD7F-4FE8-A5B1-119F23F3ABE1}" sibTransId="{E5217FE3-7662-4A53-AAE4-AE2160622621}"/>
    <dgm:cxn modelId="{6A8C7748-0566-40EC-91F5-6417C1621230}" srcId="{7BE38B18-11ED-48FC-A90F-41C3BBCDAE48}" destId="{CDEB8B95-B3B0-44D4-A71A-C0D3E5FE0233}" srcOrd="1" destOrd="0" parTransId="{2CECBC3B-6F33-4424-B281-0D210DF286E4}" sibTransId="{C78C5A23-19D7-4B5B-B9F8-1E43BE94847E}"/>
    <dgm:cxn modelId="{6C998269-EDC3-4DC6-92FC-1F3634D23427}" type="presOf" srcId="{BBA7FDA1-FD83-4FA9-9251-3A4C5338D869}" destId="{A723C5A5-2AB1-4E34-AC97-87DC4B2A91DC}" srcOrd="0" destOrd="0" presId="urn:microsoft.com/office/officeart/2005/8/layout/default"/>
    <dgm:cxn modelId="{4B3C3250-BEC6-4E98-84AB-6E86CB5F40A9}" type="presOf" srcId="{4AF1E31F-970E-4E47-A40E-4AA2BB2298D7}" destId="{CE21CF1C-10A6-4FB6-876D-DE8F5B2329A0}" srcOrd="0" destOrd="0" presId="urn:microsoft.com/office/officeart/2005/8/layout/default"/>
    <dgm:cxn modelId="{341B3180-91C6-465F-A878-F0FD481EBEE3}" type="presOf" srcId="{B87D527A-1E4B-44BB-AFED-67843D550748}" destId="{CE21CF1C-10A6-4FB6-876D-DE8F5B2329A0}" srcOrd="0" destOrd="2" presId="urn:microsoft.com/office/officeart/2005/8/layout/default"/>
    <dgm:cxn modelId="{F44D138B-2E1D-4445-89A1-55F3925E8469}" type="presOf" srcId="{7BE38B18-11ED-48FC-A90F-41C3BBCDAE48}" destId="{49B954AA-95D7-4E06-AA74-8755B1BB9E6B}" srcOrd="0" destOrd="0" presId="urn:microsoft.com/office/officeart/2005/8/layout/default"/>
    <dgm:cxn modelId="{29C14797-864C-4AC8-89F1-BBF04965AACC}" srcId="{7BE38B18-11ED-48FC-A90F-41C3BBCDAE48}" destId="{48253FC9-D89F-41DC-BDE3-7AC4833A75A8}" srcOrd="5" destOrd="0" parTransId="{9104FB5A-B502-4A46-B375-238F643D7FCA}" sibTransId="{E3C73D94-0D38-4795-9AF5-52597DD5F681}"/>
    <dgm:cxn modelId="{73FFAAA5-C48A-460B-8B84-B512D11439B0}" type="presOf" srcId="{7D033ACC-7F7D-45DA-AF27-47A661F977F3}" destId="{F8AF5996-E3E2-4D70-B384-2EBC9274CCCE}" srcOrd="0" destOrd="0" presId="urn:microsoft.com/office/officeart/2005/8/layout/default"/>
    <dgm:cxn modelId="{901281A9-15CC-4E27-B053-65D412F7F7DD}" type="presOf" srcId="{C37F6F9C-D5C1-47CE-A8D7-1C6A69DB9553}" destId="{20EC33B5-855D-45D5-9E8B-A7EFBEA6AF23}" srcOrd="0" destOrd="0" presId="urn:microsoft.com/office/officeart/2005/8/layout/default"/>
    <dgm:cxn modelId="{0A085AB4-9F08-4769-ADD0-3A83F7DFF61F}" type="presOf" srcId="{E0D2398A-516F-42C6-ABBF-5F795D2FCB22}" destId="{E9CD8F2E-4000-4CB8-A598-5E50A4261516}" srcOrd="0" destOrd="0" presId="urn:microsoft.com/office/officeart/2005/8/layout/default"/>
    <dgm:cxn modelId="{C60FD5B5-8B34-4AE9-99AF-3E95EF84D74C}" srcId="{4AF1E31F-970E-4E47-A40E-4AA2BB2298D7}" destId="{B87D527A-1E4B-44BB-AFED-67843D550748}" srcOrd="1" destOrd="0" parTransId="{C8443CB6-2E4A-4FEB-9F74-7FDDDE25E4AD}" sibTransId="{BC8141F6-050D-4BFC-BB54-881156719ECD}"/>
    <dgm:cxn modelId="{5F434BBE-27C7-4103-8EFD-9C2C3095EBE1}" srcId="{7BE38B18-11ED-48FC-A90F-41C3BBCDAE48}" destId="{C37F6F9C-D5C1-47CE-A8D7-1C6A69DB9553}" srcOrd="4" destOrd="0" parTransId="{540037FB-6E0C-4340-9BFD-DD04454C3C19}" sibTransId="{EDDDA5A7-6C8E-4F84-BCFF-0C5192217B0E}"/>
    <dgm:cxn modelId="{4628E6D4-ED0F-475F-B62A-8940ECC767FE}" srcId="{7BE38B18-11ED-48FC-A90F-41C3BBCDAE48}" destId="{4AF1E31F-970E-4E47-A40E-4AA2BB2298D7}" srcOrd="2" destOrd="0" parTransId="{FAD3921A-ACF2-4A48-9445-1D993E6B865F}" sibTransId="{AE796E90-87C8-407D-BB51-5E72F5B994AE}"/>
    <dgm:cxn modelId="{210846D9-CEE0-43DC-99B3-18C78352B378}" srcId="{7BE38B18-11ED-48FC-A90F-41C3BBCDAE48}" destId="{7D033ACC-7F7D-45DA-AF27-47A661F977F3}" srcOrd="3" destOrd="0" parTransId="{A0D12F56-E38E-42B5-B594-8E5A1E3D65DA}" sibTransId="{3EF167C7-8809-47A8-AD5E-09175BB7416D}"/>
    <dgm:cxn modelId="{50178DF4-434F-4B0F-92FF-38FE158DF6BB}" type="presOf" srcId="{2C8BD37C-A779-4A79-AEB4-57392C577C7F}" destId="{CE21CF1C-10A6-4FB6-876D-DE8F5B2329A0}" srcOrd="0" destOrd="1" presId="urn:microsoft.com/office/officeart/2005/8/layout/default"/>
    <dgm:cxn modelId="{FE2427A1-D7AE-48F3-9E48-53248275F37F}" type="presParOf" srcId="{49B954AA-95D7-4E06-AA74-8755B1BB9E6B}" destId="{A723C5A5-2AB1-4E34-AC97-87DC4B2A91DC}" srcOrd="0" destOrd="0" presId="urn:microsoft.com/office/officeart/2005/8/layout/default"/>
    <dgm:cxn modelId="{686C183E-5A63-4995-9F40-7DB2A25565C0}" type="presParOf" srcId="{49B954AA-95D7-4E06-AA74-8755B1BB9E6B}" destId="{CBA6AFD9-3803-4754-81D4-82D96B789DED}" srcOrd="1" destOrd="0" presId="urn:microsoft.com/office/officeart/2005/8/layout/default"/>
    <dgm:cxn modelId="{9D690DF7-EA33-4A51-9E71-346B91C20D2F}" type="presParOf" srcId="{49B954AA-95D7-4E06-AA74-8755B1BB9E6B}" destId="{1E4DBDBF-5328-43F8-9E91-BA4FB2977AF5}" srcOrd="2" destOrd="0" presId="urn:microsoft.com/office/officeart/2005/8/layout/default"/>
    <dgm:cxn modelId="{43973C62-3332-4804-8882-21A889D4B88A}" type="presParOf" srcId="{49B954AA-95D7-4E06-AA74-8755B1BB9E6B}" destId="{1F3B9131-D738-4499-8D76-56B1ED4C1AE4}" srcOrd="3" destOrd="0" presId="urn:microsoft.com/office/officeart/2005/8/layout/default"/>
    <dgm:cxn modelId="{80BB37A4-63C1-431A-BCB3-E5BD962A74CD}" type="presParOf" srcId="{49B954AA-95D7-4E06-AA74-8755B1BB9E6B}" destId="{CE21CF1C-10A6-4FB6-876D-DE8F5B2329A0}" srcOrd="4" destOrd="0" presId="urn:microsoft.com/office/officeart/2005/8/layout/default"/>
    <dgm:cxn modelId="{A294F447-933E-4907-A9BF-DFC82CCA240A}" type="presParOf" srcId="{49B954AA-95D7-4E06-AA74-8755B1BB9E6B}" destId="{F43AEB9D-1F4D-4DBC-9B1A-3184ECB250E1}" srcOrd="5" destOrd="0" presId="urn:microsoft.com/office/officeart/2005/8/layout/default"/>
    <dgm:cxn modelId="{BF02BE64-8082-435A-9790-03430E781205}" type="presParOf" srcId="{49B954AA-95D7-4E06-AA74-8755B1BB9E6B}" destId="{F8AF5996-E3E2-4D70-B384-2EBC9274CCCE}" srcOrd="6" destOrd="0" presId="urn:microsoft.com/office/officeart/2005/8/layout/default"/>
    <dgm:cxn modelId="{4976B089-E876-4FBF-B1E8-20A7BF822D20}" type="presParOf" srcId="{49B954AA-95D7-4E06-AA74-8755B1BB9E6B}" destId="{AAA76758-0E16-428E-BA96-A0EFDCCC142D}" srcOrd="7" destOrd="0" presId="urn:microsoft.com/office/officeart/2005/8/layout/default"/>
    <dgm:cxn modelId="{1CFD23A6-C006-4366-A858-D0050D4DE282}" type="presParOf" srcId="{49B954AA-95D7-4E06-AA74-8755B1BB9E6B}" destId="{20EC33B5-855D-45D5-9E8B-A7EFBEA6AF23}" srcOrd="8" destOrd="0" presId="urn:microsoft.com/office/officeart/2005/8/layout/default"/>
    <dgm:cxn modelId="{1B952047-6D3E-4DDF-85F4-9DD1E4646DF2}" type="presParOf" srcId="{49B954AA-95D7-4E06-AA74-8755B1BB9E6B}" destId="{6D8EEF17-B798-45DE-9F16-C7506A146D1A}" srcOrd="9" destOrd="0" presId="urn:microsoft.com/office/officeart/2005/8/layout/default"/>
    <dgm:cxn modelId="{3D772A6D-7FBB-4E5E-A02B-BAA547356155}" type="presParOf" srcId="{49B954AA-95D7-4E06-AA74-8755B1BB9E6B}" destId="{384082CA-D7DD-4C17-9AAD-C66EA386F278}" srcOrd="10" destOrd="0" presId="urn:microsoft.com/office/officeart/2005/8/layout/default"/>
    <dgm:cxn modelId="{A0D291F6-4872-4F5A-A591-016B0A91EE2F}" type="presParOf" srcId="{49B954AA-95D7-4E06-AA74-8755B1BB9E6B}" destId="{85EB73AF-7966-464E-86EA-632996162933}" srcOrd="11" destOrd="0" presId="urn:microsoft.com/office/officeart/2005/8/layout/default"/>
    <dgm:cxn modelId="{E5C57A05-414C-458F-B14F-79C16AEC3AF5}" type="presParOf" srcId="{49B954AA-95D7-4E06-AA74-8755B1BB9E6B}" destId="{E9CD8F2E-4000-4CB8-A598-5E50A4261516}"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61F824-982C-41E4-A866-4ECD884E5A6D}"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en-US"/>
        </a:p>
      </dgm:t>
    </dgm:pt>
    <dgm:pt modelId="{639705F3-AE10-4DA2-9570-592CC34D7281}">
      <dgm:prSet/>
      <dgm:spPr/>
      <dgm:t>
        <a:bodyPr/>
        <a:lstStyle/>
        <a:p>
          <a:pPr>
            <a:lnSpc>
              <a:spcPct val="100000"/>
            </a:lnSpc>
          </a:pPr>
          <a:r>
            <a:rPr lang="en-US" dirty="0"/>
            <a:t>What has been one challenge you have faced or are facing while implementing the FY24 grant? </a:t>
          </a:r>
        </a:p>
      </dgm:t>
    </dgm:pt>
    <dgm:pt modelId="{36ECCF13-66C4-49C7-AE69-3D03C5627C95}" type="parTrans" cxnId="{0B13BCF5-9576-4CBD-9374-1396708FE644}">
      <dgm:prSet/>
      <dgm:spPr/>
      <dgm:t>
        <a:bodyPr/>
        <a:lstStyle/>
        <a:p>
          <a:endParaRPr lang="en-US"/>
        </a:p>
      </dgm:t>
    </dgm:pt>
    <dgm:pt modelId="{AE06858B-F1EA-4B7B-B1DD-91B0E73DEB79}" type="sibTrans" cxnId="{0B13BCF5-9576-4CBD-9374-1396708FE644}">
      <dgm:prSet/>
      <dgm:spPr/>
      <dgm:t>
        <a:bodyPr/>
        <a:lstStyle/>
        <a:p>
          <a:endParaRPr lang="en-US"/>
        </a:p>
      </dgm:t>
    </dgm:pt>
    <dgm:pt modelId="{5E1E8726-F211-48E5-AB17-30293DD3EEE1}">
      <dgm:prSet/>
      <dgm:spPr/>
      <dgm:t>
        <a:bodyPr/>
        <a:lstStyle/>
        <a:p>
          <a:pPr>
            <a:lnSpc>
              <a:spcPct val="100000"/>
            </a:lnSpc>
          </a:pPr>
          <a:r>
            <a:rPr lang="en-US" dirty="0"/>
            <a:t>Identify specific help from ICCB, or other programs, you need to implement your grant.  </a:t>
          </a:r>
        </a:p>
      </dgm:t>
    </dgm:pt>
    <dgm:pt modelId="{0F10FC26-CCCE-40F4-B5BD-D75F52491B44}" type="parTrans" cxnId="{33DB1FF9-6237-427E-9FBD-6C66103819F0}">
      <dgm:prSet/>
      <dgm:spPr/>
      <dgm:t>
        <a:bodyPr/>
        <a:lstStyle/>
        <a:p>
          <a:endParaRPr lang="en-US"/>
        </a:p>
      </dgm:t>
    </dgm:pt>
    <dgm:pt modelId="{AFD8603C-9018-4FB2-A99B-3B386F7CF4CB}" type="sibTrans" cxnId="{33DB1FF9-6237-427E-9FBD-6C66103819F0}">
      <dgm:prSet/>
      <dgm:spPr/>
      <dgm:t>
        <a:bodyPr/>
        <a:lstStyle/>
        <a:p>
          <a:endParaRPr lang="en-US"/>
        </a:p>
      </dgm:t>
    </dgm:pt>
    <dgm:pt modelId="{5732A249-A129-49C9-8F53-FC92229DEBF0}" type="pres">
      <dgm:prSet presAssocID="{E261F824-982C-41E4-A866-4ECD884E5A6D}" presName="root" presStyleCnt="0">
        <dgm:presLayoutVars>
          <dgm:dir/>
          <dgm:resizeHandles val="exact"/>
        </dgm:presLayoutVars>
      </dgm:prSet>
      <dgm:spPr/>
    </dgm:pt>
    <dgm:pt modelId="{13069B77-878C-482A-9B5A-50221FBEB274}" type="pres">
      <dgm:prSet presAssocID="{639705F3-AE10-4DA2-9570-592CC34D7281}" presName="compNode" presStyleCnt="0"/>
      <dgm:spPr/>
    </dgm:pt>
    <dgm:pt modelId="{FAC4A1DB-8937-41D4-85B0-B9240F944691}" type="pres">
      <dgm:prSet presAssocID="{639705F3-AE10-4DA2-9570-592CC34D7281}" presName="bgRect" presStyleLbl="bgShp" presStyleIdx="0" presStyleCnt="2"/>
      <dgm:spPr/>
    </dgm:pt>
    <dgm:pt modelId="{A0610B9B-7435-4332-942C-DD87DDC0520B}" type="pres">
      <dgm:prSet presAssocID="{639705F3-AE10-4DA2-9570-592CC34D7281}" presName="iconRect" presStyleLbl="node1" presStyleIdx="0" presStyleCnt="2"/>
      <dgm:spPr>
        <a:blipFill rotWithShape="1">
          <a:blip xmlns:r="http://schemas.openxmlformats.org/officeDocument/2006/relationships" r:embed="rId1"/>
          <a:srcRect/>
          <a:stretch>
            <a:fillRect/>
          </a:stretch>
        </a:blipFill>
        <a:ln>
          <a:noFill/>
        </a:ln>
      </dgm:spPr>
    </dgm:pt>
    <dgm:pt modelId="{27B30CCE-0193-4982-B8BF-614EDC921B5E}" type="pres">
      <dgm:prSet presAssocID="{639705F3-AE10-4DA2-9570-592CC34D7281}" presName="spaceRect" presStyleCnt="0"/>
      <dgm:spPr/>
    </dgm:pt>
    <dgm:pt modelId="{DF32D125-9058-4139-AA1E-48D32B8AD28C}" type="pres">
      <dgm:prSet presAssocID="{639705F3-AE10-4DA2-9570-592CC34D7281}" presName="parTx" presStyleLbl="revTx" presStyleIdx="0" presStyleCnt="2">
        <dgm:presLayoutVars>
          <dgm:chMax val="0"/>
          <dgm:chPref val="0"/>
        </dgm:presLayoutVars>
      </dgm:prSet>
      <dgm:spPr/>
    </dgm:pt>
    <dgm:pt modelId="{10225BD0-AA02-409C-991B-B033C287EF1D}" type="pres">
      <dgm:prSet presAssocID="{AE06858B-F1EA-4B7B-B1DD-91B0E73DEB79}" presName="sibTrans" presStyleCnt="0"/>
      <dgm:spPr/>
    </dgm:pt>
    <dgm:pt modelId="{500DE248-1B76-45F4-8A13-0882D10FDD72}" type="pres">
      <dgm:prSet presAssocID="{5E1E8726-F211-48E5-AB17-30293DD3EEE1}" presName="compNode" presStyleCnt="0"/>
      <dgm:spPr/>
    </dgm:pt>
    <dgm:pt modelId="{5DBB36F2-C1E2-4321-8A80-3C7CF17CF5B7}" type="pres">
      <dgm:prSet presAssocID="{5E1E8726-F211-48E5-AB17-30293DD3EEE1}" presName="bgRect" presStyleLbl="bgShp" presStyleIdx="1" presStyleCnt="2"/>
      <dgm:spPr/>
    </dgm:pt>
    <dgm:pt modelId="{02EDB7A7-F484-4D59-97C1-A5400100D6AB}" type="pres">
      <dgm:prSet presAssocID="{5E1E8726-F211-48E5-AB17-30293DD3EEE1}" presName="iconRect" presStyleLbl="node1" presStyleIdx="1"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Light Bulb and Gear"/>
        </a:ext>
      </dgm:extLst>
    </dgm:pt>
    <dgm:pt modelId="{09150DB7-A113-4388-A359-E00623B173E4}" type="pres">
      <dgm:prSet presAssocID="{5E1E8726-F211-48E5-AB17-30293DD3EEE1}" presName="spaceRect" presStyleCnt="0"/>
      <dgm:spPr/>
    </dgm:pt>
    <dgm:pt modelId="{D83709B3-AE91-4F9A-B9FE-46A07771D45A}" type="pres">
      <dgm:prSet presAssocID="{5E1E8726-F211-48E5-AB17-30293DD3EEE1}" presName="parTx" presStyleLbl="revTx" presStyleIdx="1" presStyleCnt="2">
        <dgm:presLayoutVars>
          <dgm:chMax val="0"/>
          <dgm:chPref val="0"/>
        </dgm:presLayoutVars>
      </dgm:prSet>
      <dgm:spPr/>
    </dgm:pt>
  </dgm:ptLst>
  <dgm:cxnLst>
    <dgm:cxn modelId="{7F821177-25B2-4E79-9D98-5B17EB004B1C}" type="presOf" srcId="{E261F824-982C-41E4-A866-4ECD884E5A6D}" destId="{5732A249-A129-49C9-8F53-FC92229DEBF0}" srcOrd="0" destOrd="0" presId="urn:microsoft.com/office/officeart/2018/2/layout/IconVerticalSolidList"/>
    <dgm:cxn modelId="{D168525A-27F0-4F53-9DD8-2B17C0169146}" type="presOf" srcId="{639705F3-AE10-4DA2-9570-592CC34D7281}" destId="{DF32D125-9058-4139-AA1E-48D32B8AD28C}" srcOrd="0" destOrd="0" presId="urn:microsoft.com/office/officeart/2018/2/layout/IconVerticalSolidList"/>
    <dgm:cxn modelId="{0B13BCF5-9576-4CBD-9374-1396708FE644}" srcId="{E261F824-982C-41E4-A866-4ECD884E5A6D}" destId="{639705F3-AE10-4DA2-9570-592CC34D7281}" srcOrd="0" destOrd="0" parTransId="{36ECCF13-66C4-49C7-AE69-3D03C5627C95}" sibTransId="{AE06858B-F1EA-4B7B-B1DD-91B0E73DEB79}"/>
    <dgm:cxn modelId="{33DB1FF9-6237-427E-9FBD-6C66103819F0}" srcId="{E261F824-982C-41E4-A866-4ECD884E5A6D}" destId="{5E1E8726-F211-48E5-AB17-30293DD3EEE1}" srcOrd="1" destOrd="0" parTransId="{0F10FC26-CCCE-40F4-B5BD-D75F52491B44}" sibTransId="{AFD8603C-9018-4FB2-A99B-3B386F7CF4CB}"/>
    <dgm:cxn modelId="{425C99F9-CD35-47DE-A4E1-1C409C84BB4E}" type="presOf" srcId="{5E1E8726-F211-48E5-AB17-30293DD3EEE1}" destId="{D83709B3-AE91-4F9A-B9FE-46A07771D45A}" srcOrd="0" destOrd="0" presId="urn:microsoft.com/office/officeart/2018/2/layout/IconVerticalSolidList"/>
    <dgm:cxn modelId="{28612512-7420-41DA-A5C0-097038B5EF23}" type="presParOf" srcId="{5732A249-A129-49C9-8F53-FC92229DEBF0}" destId="{13069B77-878C-482A-9B5A-50221FBEB274}" srcOrd="0" destOrd="0" presId="urn:microsoft.com/office/officeart/2018/2/layout/IconVerticalSolidList"/>
    <dgm:cxn modelId="{EDC177C2-9882-48BF-A25E-915ADE592046}" type="presParOf" srcId="{13069B77-878C-482A-9B5A-50221FBEB274}" destId="{FAC4A1DB-8937-41D4-85B0-B9240F944691}" srcOrd="0" destOrd="0" presId="urn:microsoft.com/office/officeart/2018/2/layout/IconVerticalSolidList"/>
    <dgm:cxn modelId="{5C473DE5-D407-4452-A56F-0294CB5BDD63}" type="presParOf" srcId="{13069B77-878C-482A-9B5A-50221FBEB274}" destId="{A0610B9B-7435-4332-942C-DD87DDC0520B}" srcOrd="1" destOrd="0" presId="urn:microsoft.com/office/officeart/2018/2/layout/IconVerticalSolidList"/>
    <dgm:cxn modelId="{94C4FDE4-9153-4931-A41C-C06EFE1B1E64}" type="presParOf" srcId="{13069B77-878C-482A-9B5A-50221FBEB274}" destId="{27B30CCE-0193-4982-B8BF-614EDC921B5E}" srcOrd="2" destOrd="0" presId="urn:microsoft.com/office/officeart/2018/2/layout/IconVerticalSolidList"/>
    <dgm:cxn modelId="{2D73DAD2-A26D-40DC-B223-EC431689A497}" type="presParOf" srcId="{13069B77-878C-482A-9B5A-50221FBEB274}" destId="{DF32D125-9058-4139-AA1E-48D32B8AD28C}" srcOrd="3" destOrd="0" presId="urn:microsoft.com/office/officeart/2018/2/layout/IconVerticalSolidList"/>
    <dgm:cxn modelId="{B3B464BB-CF93-4424-B60E-4F51DCA0C121}" type="presParOf" srcId="{5732A249-A129-49C9-8F53-FC92229DEBF0}" destId="{10225BD0-AA02-409C-991B-B033C287EF1D}" srcOrd="1" destOrd="0" presId="urn:microsoft.com/office/officeart/2018/2/layout/IconVerticalSolidList"/>
    <dgm:cxn modelId="{D0BCA7EF-B691-4B5A-B09C-1293678723A6}" type="presParOf" srcId="{5732A249-A129-49C9-8F53-FC92229DEBF0}" destId="{500DE248-1B76-45F4-8A13-0882D10FDD72}" srcOrd="2" destOrd="0" presId="urn:microsoft.com/office/officeart/2018/2/layout/IconVerticalSolidList"/>
    <dgm:cxn modelId="{448C60FE-092E-4A24-A967-EF1FE0187ED8}" type="presParOf" srcId="{500DE248-1B76-45F4-8A13-0882D10FDD72}" destId="{5DBB36F2-C1E2-4321-8A80-3C7CF17CF5B7}" srcOrd="0" destOrd="0" presId="urn:microsoft.com/office/officeart/2018/2/layout/IconVerticalSolidList"/>
    <dgm:cxn modelId="{534C1ED5-0C50-4233-8A7F-56E4608034C1}" type="presParOf" srcId="{500DE248-1B76-45F4-8A13-0882D10FDD72}" destId="{02EDB7A7-F484-4D59-97C1-A5400100D6AB}" srcOrd="1" destOrd="0" presId="urn:microsoft.com/office/officeart/2018/2/layout/IconVerticalSolidList"/>
    <dgm:cxn modelId="{53027295-EAE6-40E2-BFAE-F7B9D7576EEC}" type="presParOf" srcId="{500DE248-1B76-45F4-8A13-0882D10FDD72}" destId="{09150DB7-A113-4388-A359-E00623B173E4}" srcOrd="2" destOrd="0" presId="urn:microsoft.com/office/officeart/2018/2/layout/IconVerticalSolidList"/>
    <dgm:cxn modelId="{58D72AD4-EFE5-43CD-A3CF-1D085FF2CD66}" type="presParOf" srcId="{500DE248-1B76-45F4-8A13-0882D10FDD72}" destId="{D83709B3-AE91-4F9A-B9FE-46A07771D45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984490-1282-49D6-9B6A-F62AEA123404}"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9AD62530-FD9A-43CA-9195-F286AB002AEC}">
      <dgm:prSet/>
      <dgm:spPr/>
      <dgm:t>
        <a:bodyPr/>
        <a:lstStyle/>
        <a:p>
          <a:r>
            <a:rPr lang="en-US" dirty="0"/>
            <a:t>January 10, 2024 – 10:30 – 12:00 p.m.</a:t>
          </a:r>
        </a:p>
      </dgm:t>
    </dgm:pt>
    <dgm:pt modelId="{4C7B1397-3FFA-4582-A7D1-1EA5BF21A117}" type="parTrans" cxnId="{46FB1169-97AD-4E23-9A64-D6EA4BDC3487}">
      <dgm:prSet/>
      <dgm:spPr/>
      <dgm:t>
        <a:bodyPr/>
        <a:lstStyle/>
        <a:p>
          <a:endParaRPr lang="en-US"/>
        </a:p>
      </dgm:t>
    </dgm:pt>
    <dgm:pt modelId="{8478E27D-1B2F-47EB-9477-01CEABE161B1}" type="sibTrans" cxnId="{46FB1169-97AD-4E23-9A64-D6EA4BDC3487}">
      <dgm:prSet/>
      <dgm:spPr/>
      <dgm:t>
        <a:bodyPr/>
        <a:lstStyle/>
        <a:p>
          <a:endParaRPr lang="en-US"/>
        </a:p>
      </dgm:t>
    </dgm:pt>
    <dgm:pt modelId="{4ADB0639-91BD-4BC5-BE2C-85C80894B3BE}">
      <dgm:prSet/>
      <dgm:spPr/>
      <dgm:t>
        <a:bodyPr/>
        <a:lstStyle/>
        <a:p>
          <a:r>
            <a:rPr lang="en-US" dirty="0"/>
            <a:t>April 11, 2024 – 10:30 – 12:00 p.m.</a:t>
          </a:r>
        </a:p>
        <a:p>
          <a:r>
            <a:rPr lang="en-US" dirty="0"/>
            <a:t>– peer groups *</a:t>
          </a:r>
        </a:p>
      </dgm:t>
    </dgm:pt>
    <dgm:pt modelId="{B28F55FD-2824-4A32-A23F-0CD0A0CFB6F6}" type="parTrans" cxnId="{45753672-BB30-404F-A7D2-835D6495967C}">
      <dgm:prSet/>
      <dgm:spPr/>
      <dgm:t>
        <a:bodyPr/>
        <a:lstStyle/>
        <a:p>
          <a:endParaRPr lang="en-US"/>
        </a:p>
      </dgm:t>
    </dgm:pt>
    <dgm:pt modelId="{30FD4EB3-5D08-422D-B0D3-3D12534EE3E7}" type="sibTrans" cxnId="{45753672-BB30-404F-A7D2-835D6495967C}">
      <dgm:prSet/>
      <dgm:spPr/>
      <dgm:t>
        <a:bodyPr/>
        <a:lstStyle/>
        <a:p>
          <a:endParaRPr lang="en-US"/>
        </a:p>
      </dgm:t>
    </dgm:pt>
    <dgm:pt modelId="{463046FA-8338-4ACF-A1AE-18FC9D280B6A}">
      <dgm:prSet/>
      <dgm:spPr/>
      <dgm:t>
        <a:bodyPr/>
        <a:lstStyle/>
        <a:p>
          <a:r>
            <a:rPr lang="en-US" dirty="0"/>
            <a:t>July 10, 2024 – 10:30 – 12:00 p.m.</a:t>
          </a:r>
        </a:p>
        <a:p>
          <a:r>
            <a:rPr lang="en-US" dirty="0"/>
            <a:t>– peer groups *</a:t>
          </a:r>
        </a:p>
      </dgm:t>
    </dgm:pt>
    <dgm:pt modelId="{D1AFDAFD-44B4-4958-9E57-B4A36BF11891}" type="parTrans" cxnId="{0BF4A983-84B9-4D08-B64D-391DD8F92B3A}">
      <dgm:prSet/>
      <dgm:spPr/>
      <dgm:t>
        <a:bodyPr/>
        <a:lstStyle/>
        <a:p>
          <a:endParaRPr lang="en-US"/>
        </a:p>
      </dgm:t>
    </dgm:pt>
    <dgm:pt modelId="{20CC001A-8752-47C6-BA1A-B4713B7F2240}" type="sibTrans" cxnId="{0BF4A983-84B9-4D08-B64D-391DD8F92B3A}">
      <dgm:prSet/>
      <dgm:spPr/>
      <dgm:t>
        <a:bodyPr/>
        <a:lstStyle/>
        <a:p>
          <a:endParaRPr lang="en-US"/>
        </a:p>
      </dgm:t>
    </dgm:pt>
    <dgm:pt modelId="{37B7A1E2-4083-40AC-9E39-F21A66E617FB}">
      <dgm:prSet/>
      <dgm:spPr/>
      <dgm:t>
        <a:bodyPr/>
        <a:lstStyle/>
        <a:p>
          <a:r>
            <a:rPr lang="en-US" dirty="0"/>
            <a:t>October 9, 2024 – 10:30 – 12:00 p.m. </a:t>
          </a:r>
        </a:p>
        <a:p>
          <a:r>
            <a:rPr lang="en-US" dirty="0"/>
            <a:t>–peer groups *</a:t>
          </a:r>
        </a:p>
      </dgm:t>
    </dgm:pt>
    <dgm:pt modelId="{31D9E19C-2411-49CF-9A2E-30748EAC6AD0}" type="parTrans" cxnId="{11FC0407-38DB-4479-AFA8-249203839C90}">
      <dgm:prSet/>
      <dgm:spPr/>
      <dgm:t>
        <a:bodyPr/>
        <a:lstStyle/>
        <a:p>
          <a:endParaRPr lang="en-US"/>
        </a:p>
      </dgm:t>
    </dgm:pt>
    <dgm:pt modelId="{8CC53D6A-9235-4376-8B1D-09E2F0F281F6}" type="sibTrans" cxnId="{11FC0407-38DB-4479-AFA8-249203839C90}">
      <dgm:prSet/>
      <dgm:spPr/>
      <dgm:t>
        <a:bodyPr/>
        <a:lstStyle/>
        <a:p>
          <a:endParaRPr lang="en-US"/>
        </a:p>
      </dgm:t>
    </dgm:pt>
    <dgm:pt modelId="{EA92AB3E-B5E3-4831-A09F-A23A39A4405C}">
      <dgm:prSet/>
      <dgm:spPr/>
      <dgm:t>
        <a:bodyPr/>
        <a:lstStyle/>
        <a:p>
          <a:r>
            <a:rPr lang="en-US"/>
            <a:t>November 13, </a:t>
          </a:r>
          <a:r>
            <a:rPr lang="en-US" dirty="0"/>
            <a:t>2024 – 10:30 – 12:00 p.m. (non – mandatory) </a:t>
          </a:r>
        </a:p>
      </dgm:t>
    </dgm:pt>
    <dgm:pt modelId="{F46CA907-96AC-42C1-A675-9E087B6EC1CD}" type="parTrans" cxnId="{A49AAA4F-E9D2-431F-BFAE-046899B62881}">
      <dgm:prSet/>
      <dgm:spPr/>
      <dgm:t>
        <a:bodyPr/>
        <a:lstStyle/>
        <a:p>
          <a:endParaRPr lang="en-US"/>
        </a:p>
      </dgm:t>
    </dgm:pt>
    <dgm:pt modelId="{53D8DC97-59C5-4643-828A-22F248D86CE6}" type="sibTrans" cxnId="{A49AAA4F-E9D2-431F-BFAE-046899B62881}">
      <dgm:prSet/>
      <dgm:spPr/>
      <dgm:t>
        <a:bodyPr/>
        <a:lstStyle/>
        <a:p>
          <a:endParaRPr lang="en-US"/>
        </a:p>
      </dgm:t>
    </dgm:pt>
    <dgm:pt modelId="{B2D5510F-595E-4BCB-B918-A7DAF5CC6C1B}">
      <dgm:prSet/>
      <dgm:spPr/>
      <dgm:t>
        <a:bodyPr/>
        <a:lstStyle/>
        <a:p>
          <a:r>
            <a:rPr lang="en-US" dirty="0"/>
            <a:t>*All meetings are virtual and grantee attendance is required.</a:t>
          </a:r>
        </a:p>
      </dgm:t>
    </dgm:pt>
    <dgm:pt modelId="{149F5C0A-B5C2-4416-A449-26247126FD01}" type="parTrans" cxnId="{035E2FE3-40DE-49D9-94D6-1717DD673882}">
      <dgm:prSet/>
      <dgm:spPr/>
      <dgm:t>
        <a:bodyPr/>
        <a:lstStyle/>
        <a:p>
          <a:endParaRPr lang="en-US"/>
        </a:p>
      </dgm:t>
    </dgm:pt>
    <dgm:pt modelId="{C05F2162-33FC-4B65-8C7D-21E7B4231397}" type="sibTrans" cxnId="{035E2FE3-40DE-49D9-94D6-1717DD673882}">
      <dgm:prSet/>
      <dgm:spPr/>
      <dgm:t>
        <a:bodyPr/>
        <a:lstStyle/>
        <a:p>
          <a:endParaRPr lang="en-US"/>
        </a:p>
      </dgm:t>
    </dgm:pt>
    <dgm:pt modelId="{EDE86083-A80C-41D9-87DE-CCF15A7A6FBA}" type="pres">
      <dgm:prSet presAssocID="{E2984490-1282-49D6-9B6A-F62AEA123404}" presName="linear" presStyleCnt="0">
        <dgm:presLayoutVars>
          <dgm:animLvl val="lvl"/>
          <dgm:resizeHandles val="exact"/>
        </dgm:presLayoutVars>
      </dgm:prSet>
      <dgm:spPr/>
    </dgm:pt>
    <dgm:pt modelId="{C1592BD5-3B17-4266-BE42-8F8998FCC469}" type="pres">
      <dgm:prSet presAssocID="{9AD62530-FD9A-43CA-9195-F286AB002AEC}" presName="parentText" presStyleLbl="node1" presStyleIdx="0" presStyleCnt="6" custLinFactNeighborX="-88" custLinFactNeighborY="-11488">
        <dgm:presLayoutVars>
          <dgm:chMax val="0"/>
          <dgm:bulletEnabled val="1"/>
        </dgm:presLayoutVars>
      </dgm:prSet>
      <dgm:spPr/>
    </dgm:pt>
    <dgm:pt modelId="{1EC07B7C-9D9A-4503-84E9-8E419640FECF}" type="pres">
      <dgm:prSet presAssocID="{8478E27D-1B2F-47EB-9477-01CEABE161B1}" presName="spacer" presStyleCnt="0"/>
      <dgm:spPr/>
    </dgm:pt>
    <dgm:pt modelId="{3B5912F1-923D-4A66-8BE0-ECD0B36F2A44}" type="pres">
      <dgm:prSet presAssocID="{4ADB0639-91BD-4BC5-BE2C-85C80894B3BE}" presName="parentText" presStyleLbl="node1" presStyleIdx="1" presStyleCnt="6" custLinFactNeighborX="-88" custLinFactNeighborY="-35937">
        <dgm:presLayoutVars>
          <dgm:chMax val="0"/>
          <dgm:bulletEnabled val="1"/>
        </dgm:presLayoutVars>
      </dgm:prSet>
      <dgm:spPr/>
    </dgm:pt>
    <dgm:pt modelId="{D386EED1-D483-42D0-BE7F-CE7F91CFAF4B}" type="pres">
      <dgm:prSet presAssocID="{30FD4EB3-5D08-422D-B0D3-3D12534EE3E7}" presName="spacer" presStyleCnt="0"/>
      <dgm:spPr/>
    </dgm:pt>
    <dgm:pt modelId="{11360292-8C3A-44D0-8240-7CA99595E4C3}" type="pres">
      <dgm:prSet presAssocID="{463046FA-8338-4ACF-A1AE-18FC9D280B6A}" presName="parentText" presStyleLbl="node1" presStyleIdx="2" presStyleCnt="6">
        <dgm:presLayoutVars>
          <dgm:chMax val="0"/>
          <dgm:bulletEnabled val="1"/>
        </dgm:presLayoutVars>
      </dgm:prSet>
      <dgm:spPr/>
    </dgm:pt>
    <dgm:pt modelId="{49597210-FFBA-4116-9698-12EDFB044A7B}" type="pres">
      <dgm:prSet presAssocID="{20CC001A-8752-47C6-BA1A-B4713B7F2240}" presName="spacer" presStyleCnt="0"/>
      <dgm:spPr/>
    </dgm:pt>
    <dgm:pt modelId="{31E10A3C-50F7-4995-8AE4-97EE489CC2A2}" type="pres">
      <dgm:prSet presAssocID="{37B7A1E2-4083-40AC-9E39-F21A66E617FB}" presName="parentText" presStyleLbl="node1" presStyleIdx="3" presStyleCnt="6">
        <dgm:presLayoutVars>
          <dgm:chMax val="0"/>
          <dgm:bulletEnabled val="1"/>
        </dgm:presLayoutVars>
      </dgm:prSet>
      <dgm:spPr/>
    </dgm:pt>
    <dgm:pt modelId="{4EC9A36E-D648-4674-97D9-5820A24EF306}" type="pres">
      <dgm:prSet presAssocID="{8CC53D6A-9235-4376-8B1D-09E2F0F281F6}" presName="spacer" presStyleCnt="0"/>
      <dgm:spPr/>
    </dgm:pt>
    <dgm:pt modelId="{5519467D-C33F-40F3-B3A5-D87608A7ACA9}" type="pres">
      <dgm:prSet presAssocID="{EA92AB3E-B5E3-4831-A09F-A23A39A4405C}" presName="parentText" presStyleLbl="node1" presStyleIdx="4" presStyleCnt="6">
        <dgm:presLayoutVars>
          <dgm:chMax val="0"/>
          <dgm:bulletEnabled val="1"/>
        </dgm:presLayoutVars>
      </dgm:prSet>
      <dgm:spPr/>
    </dgm:pt>
    <dgm:pt modelId="{349AAD91-6076-4280-B138-257BAF1FCD73}" type="pres">
      <dgm:prSet presAssocID="{53D8DC97-59C5-4643-828A-22F248D86CE6}" presName="spacer" presStyleCnt="0"/>
      <dgm:spPr/>
    </dgm:pt>
    <dgm:pt modelId="{F37D3A1E-D1BF-46E1-92AB-C3F3F91CD25B}" type="pres">
      <dgm:prSet presAssocID="{B2D5510F-595E-4BCB-B918-A7DAF5CC6C1B}" presName="parentText" presStyleLbl="node1" presStyleIdx="5" presStyleCnt="6" custLinFactNeighborX="-599" custLinFactNeighborY="-7098">
        <dgm:presLayoutVars>
          <dgm:chMax val="0"/>
          <dgm:bulletEnabled val="1"/>
        </dgm:presLayoutVars>
      </dgm:prSet>
      <dgm:spPr/>
    </dgm:pt>
  </dgm:ptLst>
  <dgm:cxnLst>
    <dgm:cxn modelId="{11FC0407-38DB-4479-AFA8-249203839C90}" srcId="{E2984490-1282-49D6-9B6A-F62AEA123404}" destId="{37B7A1E2-4083-40AC-9E39-F21A66E617FB}" srcOrd="3" destOrd="0" parTransId="{31D9E19C-2411-49CF-9A2E-30748EAC6AD0}" sibTransId="{8CC53D6A-9235-4376-8B1D-09E2F0F281F6}"/>
    <dgm:cxn modelId="{505BAC1E-A821-460C-969A-6F6D6C18EF0D}" type="presOf" srcId="{4ADB0639-91BD-4BC5-BE2C-85C80894B3BE}" destId="{3B5912F1-923D-4A66-8BE0-ECD0B36F2A44}" srcOrd="0" destOrd="0" presId="urn:microsoft.com/office/officeart/2005/8/layout/vList2"/>
    <dgm:cxn modelId="{315CA225-393F-44E3-836A-9D6F686495AC}" type="presOf" srcId="{E2984490-1282-49D6-9B6A-F62AEA123404}" destId="{EDE86083-A80C-41D9-87DE-CCF15A7A6FBA}" srcOrd="0" destOrd="0" presId="urn:microsoft.com/office/officeart/2005/8/layout/vList2"/>
    <dgm:cxn modelId="{C81D1D64-19C3-45A7-8041-CB9FAC43A16B}" type="presOf" srcId="{EA92AB3E-B5E3-4831-A09F-A23A39A4405C}" destId="{5519467D-C33F-40F3-B3A5-D87608A7ACA9}" srcOrd="0" destOrd="0" presId="urn:microsoft.com/office/officeart/2005/8/layout/vList2"/>
    <dgm:cxn modelId="{46FB1169-97AD-4E23-9A64-D6EA4BDC3487}" srcId="{E2984490-1282-49D6-9B6A-F62AEA123404}" destId="{9AD62530-FD9A-43CA-9195-F286AB002AEC}" srcOrd="0" destOrd="0" parTransId="{4C7B1397-3FFA-4582-A7D1-1EA5BF21A117}" sibTransId="{8478E27D-1B2F-47EB-9477-01CEABE161B1}"/>
    <dgm:cxn modelId="{A49AAA4F-E9D2-431F-BFAE-046899B62881}" srcId="{E2984490-1282-49D6-9B6A-F62AEA123404}" destId="{EA92AB3E-B5E3-4831-A09F-A23A39A4405C}" srcOrd="4" destOrd="0" parTransId="{F46CA907-96AC-42C1-A675-9E087B6EC1CD}" sibTransId="{53D8DC97-59C5-4643-828A-22F248D86CE6}"/>
    <dgm:cxn modelId="{45753672-BB30-404F-A7D2-835D6495967C}" srcId="{E2984490-1282-49D6-9B6A-F62AEA123404}" destId="{4ADB0639-91BD-4BC5-BE2C-85C80894B3BE}" srcOrd="1" destOrd="0" parTransId="{B28F55FD-2824-4A32-A23F-0CD0A0CFB6F6}" sibTransId="{30FD4EB3-5D08-422D-B0D3-3D12534EE3E7}"/>
    <dgm:cxn modelId="{0BF4A983-84B9-4D08-B64D-391DD8F92B3A}" srcId="{E2984490-1282-49D6-9B6A-F62AEA123404}" destId="{463046FA-8338-4ACF-A1AE-18FC9D280B6A}" srcOrd="2" destOrd="0" parTransId="{D1AFDAFD-44B4-4958-9E57-B4A36BF11891}" sibTransId="{20CC001A-8752-47C6-BA1A-B4713B7F2240}"/>
    <dgm:cxn modelId="{B323489D-89C2-48BF-AADA-17298F76525B}" type="presOf" srcId="{463046FA-8338-4ACF-A1AE-18FC9D280B6A}" destId="{11360292-8C3A-44D0-8240-7CA99595E4C3}" srcOrd="0" destOrd="0" presId="urn:microsoft.com/office/officeart/2005/8/layout/vList2"/>
    <dgm:cxn modelId="{FAE122E3-593B-4E89-A256-8AD97FE06011}" type="presOf" srcId="{B2D5510F-595E-4BCB-B918-A7DAF5CC6C1B}" destId="{F37D3A1E-D1BF-46E1-92AB-C3F3F91CD25B}" srcOrd="0" destOrd="0" presId="urn:microsoft.com/office/officeart/2005/8/layout/vList2"/>
    <dgm:cxn modelId="{035E2FE3-40DE-49D9-94D6-1717DD673882}" srcId="{E2984490-1282-49D6-9B6A-F62AEA123404}" destId="{B2D5510F-595E-4BCB-B918-A7DAF5CC6C1B}" srcOrd="5" destOrd="0" parTransId="{149F5C0A-B5C2-4416-A449-26247126FD01}" sibTransId="{C05F2162-33FC-4B65-8C7D-21E7B4231397}"/>
    <dgm:cxn modelId="{E223C9E8-8959-411C-A4F4-034B0308BA21}" type="presOf" srcId="{37B7A1E2-4083-40AC-9E39-F21A66E617FB}" destId="{31E10A3C-50F7-4995-8AE4-97EE489CC2A2}" srcOrd="0" destOrd="0" presId="urn:microsoft.com/office/officeart/2005/8/layout/vList2"/>
    <dgm:cxn modelId="{E55F6CEA-7E0A-4D3D-A049-793E9F15A0C2}" type="presOf" srcId="{9AD62530-FD9A-43CA-9195-F286AB002AEC}" destId="{C1592BD5-3B17-4266-BE42-8F8998FCC469}" srcOrd="0" destOrd="0" presId="urn:microsoft.com/office/officeart/2005/8/layout/vList2"/>
    <dgm:cxn modelId="{3A239269-039E-4DE7-ABF1-9A4933C8497D}" type="presParOf" srcId="{EDE86083-A80C-41D9-87DE-CCF15A7A6FBA}" destId="{C1592BD5-3B17-4266-BE42-8F8998FCC469}" srcOrd="0" destOrd="0" presId="urn:microsoft.com/office/officeart/2005/8/layout/vList2"/>
    <dgm:cxn modelId="{28F9A78C-5AE1-4D2D-821E-40BBF071C4F1}" type="presParOf" srcId="{EDE86083-A80C-41D9-87DE-CCF15A7A6FBA}" destId="{1EC07B7C-9D9A-4503-84E9-8E419640FECF}" srcOrd="1" destOrd="0" presId="urn:microsoft.com/office/officeart/2005/8/layout/vList2"/>
    <dgm:cxn modelId="{82C0CBBF-CFCB-4CD5-9686-928185AA50EB}" type="presParOf" srcId="{EDE86083-A80C-41D9-87DE-CCF15A7A6FBA}" destId="{3B5912F1-923D-4A66-8BE0-ECD0B36F2A44}" srcOrd="2" destOrd="0" presId="urn:microsoft.com/office/officeart/2005/8/layout/vList2"/>
    <dgm:cxn modelId="{BEBA232E-6268-40F6-B8C7-C060E64D2FEC}" type="presParOf" srcId="{EDE86083-A80C-41D9-87DE-CCF15A7A6FBA}" destId="{D386EED1-D483-42D0-BE7F-CE7F91CFAF4B}" srcOrd="3" destOrd="0" presId="urn:microsoft.com/office/officeart/2005/8/layout/vList2"/>
    <dgm:cxn modelId="{87936F10-833A-4A77-ACE4-881CD82FDDB9}" type="presParOf" srcId="{EDE86083-A80C-41D9-87DE-CCF15A7A6FBA}" destId="{11360292-8C3A-44D0-8240-7CA99595E4C3}" srcOrd="4" destOrd="0" presId="urn:microsoft.com/office/officeart/2005/8/layout/vList2"/>
    <dgm:cxn modelId="{AB27E0E8-7E21-4D7C-A5B5-AEE027174823}" type="presParOf" srcId="{EDE86083-A80C-41D9-87DE-CCF15A7A6FBA}" destId="{49597210-FFBA-4116-9698-12EDFB044A7B}" srcOrd="5" destOrd="0" presId="urn:microsoft.com/office/officeart/2005/8/layout/vList2"/>
    <dgm:cxn modelId="{354697D4-46B1-4054-B2EC-C9A68793547D}" type="presParOf" srcId="{EDE86083-A80C-41D9-87DE-CCF15A7A6FBA}" destId="{31E10A3C-50F7-4995-8AE4-97EE489CC2A2}" srcOrd="6" destOrd="0" presId="urn:microsoft.com/office/officeart/2005/8/layout/vList2"/>
    <dgm:cxn modelId="{F02A646B-4F84-4A2C-8BA4-971269C06DBB}" type="presParOf" srcId="{EDE86083-A80C-41D9-87DE-CCF15A7A6FBA}" destId="{4EC9A36E-D648-4674-97D9-5820A24EF306}" srcOrd="7" destOrd="0" presId="urn:microsoft.com/office/officeart/2005/8/layout/vList2"/>
    <dgm:cxn modelId="{80867168-FF89-4D99-BAE9-435F151CCF7D}" type="presParOf" srcId="{EDE86083-A80C-41D9-87DE-CCF15A7A6FBA}" destId="{5519467D-C33F-40F3-B3A5-D87608A7ACA9}" srcOrd="8" destOrd="0" presId="urn:microsoft.com/office/officeart/2005/8/layout/vList2"/>
    <dgm:cxn modelId="{6DFA80E3-0963-44EA-AC1B-5EB86BEE7C5C}" type="presParOf" srcId="{EDE86083-A80C-41D9-87DE-CCF15A7A6FBA}" destId="{349AAD91-6076-4280-B138-257BAF1FCD73}" srcOrd="9" destOrd="0" presId="urn:microsoft.com/office/officeart/2005/8/layout/vList2"/>
    <dgm:cxn modelId="{66443F78-8337-4287-BDD2-06806B500D62}" type="presParOf" srcId="{EDE86083-A80C-41D9-87DE-CCF15A7A6FBA}" destId="{F37D3A1E-D1BF-46E1-92AB-C3F3F91CD25B}"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3C5A5-2AB1-4E34-AC97-87DC4B2A91DC}">
      <dsp:nvSpPr>
        <dsp:cNvPr id="0" name=""/>
        <dsp:cNvSpPr/>
      </dsp:nvSpPr>
      <dsp:spPr>
        <a:xfrm>
          <a:off x="544717" y="24"/>
          <a:ext cx="1995319" cy="1197191"/>
        </a:xfrm>
        <a:prstGeom prst="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1. Welcome – Please sign into Chat with your name, email, and organization</a:t>
          </a:r>
          <a:endParaRPr lang="en-US" sz="1500" kern="1200" dirty="0"/>
        </a:p>
      </dsp:txBody>
      <dsp:txXfrm>
        <a:off x="544717" y="24"/>
        <a:ext cx="1995319" cy="1197191"/>
      </dsp:txXfrm>
    </dsp:sp>
    <dsp:sp modelId="{1E4DBDBF-5328-43F8-9E91-BA4FB2977AF5}">
      <dsp:nvSpPr>
        <dsp:cNvPr id="0" name=""/>
        <dsp:cNvSpPr/>
      </dsp:nvSpPr>
      <dsp:spPr>
        <a:xfrm>
          <a:off x="2739568" y="24"/>
          <a:ext cx="1995319" cy="1197191"/>
        </a:xfrm>
        <a:prstGeom prst="rect">
          <a:avLst/>
        </a:prstGeom>
        <a:gradFill rotWithShape="0">
          <a:gsLst>
            <a:gs pos="0">
              <a:schemeClr val="accent2">
                <a:hueOff val="191582"/>
                <a:satOff val="-3129"/>
                <a:lumOff val="196"/>
                <a:alphaOff val="0"/>
                <a:tint val="96000"/>
                <a:satMod val="100000"/>
                <a:lumMod val="104000"/>
              </a:schemeClr>
            </a:gs>
            <a:gs pos="78000">
              <a:schemeClr val="accent2">
                <a:hueOff val="191582"/>
                <a:satOff val="-3129"/>
                <a:lumOff val="196"/>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2. Brief Review of Grant</a:t>
          </a:r>
          <a:endParaRPr lang="en-US" sz="1500" kern="1200" dirty="0"/>
        </a:p>
      </dsp:txBody>
      <dsp:txXfrm>
        <a:off x="2739568" y="24"/>
        <a:ext cx="1995319" cy="1197191"/>
      </dsp:txXfrm>
    </dsp:sp>
    <dsp:sp modelId="{CE21CF1C-10A6-4FB6-876D-DE8F5B2329A0}">
      <dsp:nvSpPr>
        <dsp:cNvPr id="0" name=""/>
        <dsp:cNvSpPr/>
      </dsp:nvSpPr>
      <dsp:spPr>
        <a:xfrm>
          <a:off x="544717" y="1396747"/>
          <a:ext cx="1995319" cy="1197191"/>
        </a:xfrm>
        <a:prstGeom prst="rect">
          <a:avLst/>
        </a:prstGeom>
        <a:gradFill rotWithShape="0">
          <a:gsLst>
            <a:gs pos="0">
              <a:schemeClr val="accent2">
                <a:hueOff val="383163"/>
                <a:satOff val="-6257"/>
                <a:lumOff val="392"/>
                <a:alphaOff val="0"/>
                <a:tint val="96000"/>
                <a:satMod val="100000"/>
                <a:lumMod val="104000"/>
              </a:schemeClr>
            </a:gs>
            <a:gs pos="78000">
              <a:schemeClr val="accent2">
                <a:hueOff val="383163"/>
                <a:satOff val="-6257"/>
                <a:lumOff val="392"/>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t" anchorCtr="0">
          <a:noAutofit/>
        </a:bodyPr>
        <a:lstStyle/>
        <a:p>
          <a:pPr marL="0" lvl="0" indent="0" algn="ctr" defTabSz="666750">
            <a:lnSpc>
              <a:spcPct val="90000"/>
            </a:lnSpc>
            <a:spcBef>
              <a:spcPct val="0"/>
            </a:spcBef>
            <a:spcAft>
              <a:spcPct val="35000"/>
            </a:spcAft>
            <a:buNone/>
          </a:pPr>
          <a:r>
            <a:rPr lang="en-US" sz="1500" b="1" kern="1200" dirty="0"/>
            <a:t>3. Updates</a:t>
          </a:r>
          <a:endParaRPr lang="en-US" sz="1500" kern="1200" dirty="0"/>
        </a:p>
        <a:p>
          <a:pPr marL="114300" lvl="1" indent="-114300" algn="ctr" defTabSz="533400">
            <a:lnSpc>
              <a:spcPct val="90000"/>
            </a:lnSpc>
            <a:spcBef>
              <a:spcPct val="0"/>
            </a:spcBef>
            <a:spcAft>
              <a:spcPct val="15000"/>
            </a:spcAft>
            <a:buFontTx/>
            <a:buNone/>
          </a:pPr>
          <a:r>
            <a:rPr lang="en-US" sz="1200" b="1" kern="1200" dirty="0">
              <a:solidFill>
                <a:schemeClr val="bg1"/>
              </a:solidFill>
            </a:rPr>
            <a:t>Performance Measure Charts</a:t>
          </a:r>
        </a:p>
        <a:p>
          <a:pPr marL="114300" lvl="1" indent="-114300" algn="ctr" defTabSz="533400">
            <a:lnSpc>
              <a:spcPct val="90000"/>
            </a:lnSpc>
            <a:spcBef>
              <a:spcPct val="0"/>
            </a:spcBef>
            <a:spcAft>
              <a:spcPct val="15000"/>
            </a:spcAft>
            <a:buFontTx/>
            <a:buNone/>
          </a:pPr>
          <a:r>
            <a:rPr lang="en-US" sz="1200" b="1" kern="1200" dirty="0">
              <a:solidFill>
                <a:schemeClr val="bg1"/>
              </a:solidFill>
            </a:rPr>
            <a:t>Quarterly Reports </a:t>
          </a:r>
        </a:p>
        <a:p>
          <a:pPr marL="114300" lvl="1" indent="-114300" algn="ctr" defTabSz="533400">
            <a:lnSpc>
              <a:spcPct val="90000"/>
            </a:lnSpc>
            <a:spcBef>
              <a:spcPct val="0"/>
            </a:spcBef>
            <a:spcAft>
              <a:spcPct val="15000"/>
            </a:spcAft>
            <a:buFontTx/>
            <a:buNone/>
          </a:pPr>
          <a:r>
            <a:rPr lang="en-US" sz="1200" b="1" kern="1200" dirty="0">
              <a:solidFill>
                <a:schemeClr val="bg1"/>
              </a:solidFill>
            </a:rPr>
            <a:t>Data Collection Piece</a:t>
          </a:r>
        </a:p>
      </dsp:txBody>
      <dsp:txXfrm>
        <a:off x="544717" y="1396747"/>
        <a:ext cx="1995319" cy="1197191"/>
      </dsp:txXfrm>
    </dsp:sp>
    <dsp:sp modelId="{F8AF5996-E3E2-4D70-B384-2EBC9274CCCE}">
      <dsp:nvSpPr>
        <dsp:cNvPr id="0" name=""/>
        <dsp:cNvSpPr/>
      </dsp:nvSpPr>
      <dsp:spPr>
        <a:xfrm>
          <a:off x="2739568" y="1396747"/>
          <a:ext cx="1995319" cy="1197191"/>
        </a:xfrm>
        <a:prstGeom prst="rect">
          <a:avLst/>
        </a:prstGeom>
        <a:gradFill rotWithShape="0">
          <a:gsLst>
            <a:gs pos="0">
              <a:schemeClr val="accent2">
                <a:hueOff val="574745"/>
                <a:satOff val="-9386"/>
                <a:lumOff val="588"/>
                <a:alphaOff val="0"/>
                <a:tint val="96000"/>
                <a:satMod val="100000"/>
                <a:lumMod val="104000"/>
              </a:schemeClr>
            </a:gs>
            <a:gs pos="78000">
              <a:schemeClr val="accent2">
                <a:hueOff val="574745"/>
                <a:satOff val="-9386"/>
                <a:lumOff val="588"/>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4. Peer Group Break-outs</a:t>
          </a:r>
          <a:endParaRPr lang="en-US" sz="1500" kern="1200" dirty="0"/>
        </a:p>
      </dsp:txBody>
      <dsp:txXfrm>
        <a:off x="2739568" y="1396747"/>
        <a:ext cx="1995319" cy="1197191"/>
      </dsp:txXfrm>
    </dsp:sp>
    <dsp:sp modelId="{20EC33B5-855D-45D5-9E8B-A7EFBEA6AF23}">
      <dsp:nvSpPr>
        <dsp:cNvPr id="0" name=""/>
        <dsp:cNvSpPr/>
      </dsp:nvSpPr>
      <dsp:spPr>
        <a:xfrm>
          <a:off x="544717" y="2793471"/>
          <a:ext cx="1995319" cy="1197191"/>
        </a:xfrm>
        <a:prstGeom prst="rect">
          <a:avLst/>
        </a:prstGeom>
        <a:gradFill rotWithShape="0">
          <a:gsLst>
            <a:gs pos="0">
              <a:schemeClr val="accent2">
                <a:hueOff val="766327"/>
                <a:satOff val="-12515"/>
                <a:lumOff val="784"/>
                <a:alphaOff val="0"/>
                <a:tint val="96000"/>
                <a:satMod val="100000"/>
                <a:lumMod val="104000"/>
              </a:schemeClr>
            </a:gs>
            <a:gs pos="78000">
              <a:schemeClr val="accent2">
                <a:hueOff val="766327"/>
                <a:satOff val="-12515"/>
                <a:lumOff val="784"/>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5. Full Group with Peer Group Report-outs</a:t>
          </a:r>
          <a:endParaRPr lang="en-US" sz="1500" kern="1200" dirty="0"/>
        </a:p>
      </dsp:txBody>
      <dsp:txXfrm>
        <a:off x="544717" y="2793471"/>
        <a:ext cx="1995319" cy="1197191"/>
      </dsp:txXfrm>
    </dsp:sp>
    <dsp:sp modelId="{384082CA-D7DD-4C17-9AAD-C66EA386F278}">
      <dsp:nvSpPr>
        <dsp:cNvPr id="0" name=""/>
        <dsp:cNvSpPr/>
      </dsp:nvSpPr>
      <dsp:spPr>
        <a:xfrm>
          <a:off x="2739568" y="2793471"/>
          <a:ext cx="1995319" cy="1197191"/>
        </a:xfrm>
        <a:prstGeom prst="rect">
          <a:avLst/>
        </a:prstGeom>
        <a:gradFill rotWithShape="0">
          <a:gsLst>
            <a:gs pos="0">
              <a:schemeClr val="accent2">
                <a:hueOff val="957908"/>
                <a:satOff val="-15643"/>
                <a:lumOff val="980"/>
                <a:alphaOff val="0"/>
                <a:tint val="96000"/>
                <a:satMod val="100000"/>
                <a:lumMod val="104000"/>
              </a:schemeClr>
            </a:gs>
            <a:gs pos="78000">
              <a:schemeClr val="accent2">
                <a:hueOff val="957908"/>
                <a:satOff val="-15643"/>
                <a:lumOff val="98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6. Informational Items</a:t>
          </a:r>
        </a:p>
        <a:p>
          <a:pPr marL="0" lvl="0" indent="0" algn="ctr" defTabSz="666750">
            <a:lnSpc>
              <a:spcPct val="90000"/>
            </a:lnSpc>
            <a:spcBef>
              <a:spcPct val="0"/>
            </a:spcBef>
            <a:spcAft>
              <a:spcPct val="35000"/>
            </a:spcAft>
            <a:buNone/>
          </a:pPr>
          <a:r>
            <a:rPr lang="en-US" sz="1200" b="1" kern="1200" dirty="0">
              <a:solidFill>
                <a:schemeClr val="bg1"/>
              </a:solidFill>
            </a:rPr>
            <a:t>Contacts</a:t>
          </a:r>
        </a:p>
        <a:p>
          <a:pPr marL="0" lvl="0" indent="0" algn="ctr" defTabSz="666750">
            <a:lnSpc>
              <a:spcPct val="90000"/>
            </a:lnSpc>
            <a:spcBef>
              <a:spcPct val="0"/>
            </a:spcBef>
            <a:spcAft>
              <a:spcPct val="35000"/>
            </a:spcAft>
            <a:buNone/>
          </a:pPr>
          <a:r>
            <a:rPr lang="en-US" sz="1200" b="1" kern="1200" dirty="0">
              <a:solidFill>
                <a:schemeClr val="bg1"/>
              </a:solidFill>
            </a:rPr>
            <a:t>Payment process</a:t>
          </a:r>
          <a:endParaRPr lang="en-US" sz="1100" b="1" kern="1200" dirty="0">
            <a:solidFill>
              <a:schemeClr val="bg1"/>
            </a:solidFill>
          </a:endParaRPr>
        </a:p>
      </dsp:txBody>
      <dsp:txXfrm>
        <a:off x="2739568" y="2793471"/>
        <a:ext cx="1995319" cy="1197191"/>
      </dsp:txXfrm>
    </dsp:sp>
    <dsp:sp modelId="{E9CD8F2E-4000-4CB8-A598-5E50A4261516}">
      <dsp:nvSpPr>
        <dsp:cNvPr id="0" name=""/>
        <dsp:cNvSpPr/>
      </dsp:nvSpPr>
      <dsp:spPr>
        <a:xfrm>
          <a:off x="1642142" y="4190195"/>
          <a:ext cx="1995319" cy="1197191"/>
        </a:xfrm>
        <a:prstGeom prst="rect">
          <a:avLst/>
        </a:prstGeom>
        <a:gradFill rotWithShape="0">
          <a:gsLst>
            <a:gs pos="0">
              <a:schemeClr val="accent2">
                <a:hueOff val="1149490"/>
                <a:satOff val="-18772"/>
                <a:lumOff val="1176"/>
                <a:alphaOff val="0"/>
                <a:tint val="96000"/>
                <a:satMod val="100000"/>
                <a:lumMod val="104000"/>
              </a:schemeClr>
            </a:gs>
            <a:gs pos="78000">
              <a:schemeClr val="accent2">
                <a:hueOff val="1149490"/>
                <a:satOff val="-18772"/>
                <a:lumOff val="1176"/>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7. Questions and Answers</a:t>
          </a:r>
          <a:endParaRPr lang="en-US" sz="1500" kern="1200" dirty="0"/>
        </a:p>
      </dsp:txBody>
      <dsp:txXfrm>
        <a:off x="1642142" y="4190195"/>
        <a:ext cx="1995319" cy="11971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C4A1DB-8937-41D4-85B0-B9240F944691}">
      <dsp:nvSpPr>
        <dsp:cNvPr id="0" name=""/>
        <dsp:cNvSpPr/>
      </dsp:nvSpPr>
      <dsp:spPr>
        <a:xfrm>
          <a:off x="0" y="630733"/>
          <a:ext cx="6447234" cy="116443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610B9B-7435-4332-942C-DD87DDC0520B}">
      <dsp:nvSpPr>
        <dsp:cNvPr id="0" name=""/>
        <dsp:cNvSpPr/>
      </dsp:nvSpPr>
      <dsp:spPr>
        <a:xfrm>
          <a:off x="352240" y="892730"/>
          <a:ext cx="640437" cy="640437"/>
        </a:xfrm>
        <a:prstGeom prst="rect">
          <a:avLst/>
        </a:prstGeom>
        <a:blipFill rotWithShape="1">
          <a:blip xmlns:r="http://schemas.openxmlformats.org/officeDocument/2006/relationships" r:embed="rId1"/>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F32D125-9058-4139-AA1E-48D32B8AD28C}">
      <dsp:nvSpPr>
        <dsp:cNvPr id="0" name=""/>
        <dsp:cNvSpPr/>
      </dsp:nvSpPr>
      <dsp:spPr>
        <a:xfrm>
          <a:off x="1344917" y="630733"/>
          <a:ext cx="5102316" cy="1164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236" tIns="123236" rIns="123236" bIns="123236" numCol="1" spcCol="1270" anchor="ctr" anchorCtr="0">
          <a:noAutofit/>
        </a:bodyPr>
        <a:lstStyle/>
        <a:p>
          <a:pPr marL="0" lvl="0" indent="0" algn="l" defTabSz="844550">
            <a:lnSpc>
              <a:spcPct val="100000"/>
            </a:lnSpc>
            <a:spcBef>
              <a:spcPct val="0"/>
            </a:spcBef>
            <a:spcAft>
              <a:spcPct val="35000"/>
            </a:spcAft>
            <a:buNone/>
          </a:pPr>
          <a:r>
            <a:rPr lang="en-US" sz="1900" kern="1200" dirty="0"/>
            <a:t>What has been one challenge you have faced or are facing while implementing the FY24 grant? </a:t>
          </a:r>
        </a:p>
      </dsp:txBody>
      <dsp:txXfrm>
        <a:off x="1344917" y="630733"/>
        <a:ext cx="5102316" cy="1164431"/>
      </dsp:txXfrm>
    </dsp:sp>
    <dsp:sp modelId="{5DBB36F2-C1E2-4321-8A80-3C7CF17CF5B7}">
      <dsp:nvSpPr>
        <dsp:cNvPr id="0" name=""/>
        <dsp:cNvSpPr/>
      </dsp:nvSpPr>
      <dsp:spPr>
        <a:xfrm>
          <a:off x="0" y="2086272"/>
          <a:ext cx="6447234" cy="116443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EDB7A7-F484-4D59-97C1-A5400100D6AB}">
      <dsp:nvSpPr>
        <dsp:cNvPr id="0" name=""/>
        <dsp:cNvSpPr/>
      </dsp:nvSpPr>
      <dsp:spPr>
        <a:xfrm>
          <a:off x="352240" y="2348269"/>
          <a:ext cx="640437" cy="640437"/>
        </a:xfrm>
        <a:prstGeom prst="rect">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83709B3-AE91-4F9A-B9FE-46A07771D45A}">
      <dsp:nvSpPr>
        <dsp:cNvPr id="0" name=""/>
        <dsp:cNvSpPr/>
      </dsp:nvSpPr>
      <dsp:spPr>
        <a:xfrm>
          <a:off x="1344917" y="2086272"/>
          <a:ext cx="5102316" cy="1164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236" tIns="123236" rIns="123236" bIns="123236" numCol="1" spcCol="1270" anchor="ctr" anchorCtr="0">
          <a:noAutofit/>
        </a:bodyPr>
        <a:lstStyle/>
        <a:p>
          <a:pPr marL="0" lvl="0" indent="0" algn="l" defTabSz="844550">
            <a:lnSpc>
              <a:spcPct val="100000"/>
            </a:lnSpc>
            <a:spcBef>
              <a:spcPct val="0"/>
            </a:spcBef>
            <a:spcAft>
              <a:spcPct val="35000"/>
            </a:spcAft>
            <a:buNone/>
          </a:pPr>
          <a:r>
            <a:rPr lang="en-US" sz="1900" kern="1200" dirty="0"/>
            <a:t>Identify specific help from ICCB, or other programs, you need to implement your grant.  </a:t>
          </a:r>
        </a:p>
      </dsp:txBody>
      <dsp:txXfrm>
        <a:off x="1344917" y="2086272"/>
        <a:ext cx="5102316" cy="11644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592BD5-3B17-4266-BE42-8F8998FCC469}">
      <dsp:nvSpPr>
        <dsp:cNvPr id="0" name=""/>
        <dsp:cNvSpPr/>
      </dsp:nvSpPr>
      <dsp:spPr>
        <a:xfrm>
          <a:off x="0" y="5953"/>
          <a:ext cx="4601497" cy="822985"/>
        </a:xfrm>
        <a:prstGeom prst="round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January 10, 2024 – 10:30 – 12:00 p.m.</a:t>
          </a:r>
        </a:p>
      </dsp:txBody>
      <dsp:txXfrm>
        <a:off x="40175" y="46128"/>
        <a:ext cx="4521147" cy="742635"/>
      </dsp:txXfrm>
    </dsp:sp>
    <dsp:sp modelId="{3B5912F1-923D-4A66-8BE0-ECD0B36F2A44}">
      <dsp:nvSpPr>
        <dsp:cNvPr id="0" name=""/>
        <dsp:cNvSpPr/>
      </dsp:nvSpPr>
      <dsp:spPr>
        <a:xfrm>
          <a:off x="0" y="868104"/>
          <a:ext cx="4601497" cy="822985"/>
        </a:xfrm>
        <a:prstGeom prst="roundRect">
          <a:avLst/>
        </a:prstGeom>
        <a:gradFill rotWithShape="0">
          <a:gsLst>
            <a:gs pos="0">
              <a:schemeClr val="accent2">
                <a:hueOff val="229898"/>
                <a:satOff val="-3754"/>
                <a:lumOff val="235"/>
                <a:alphaOff val="0"/>
                <a:tint val="96000"/>
                <a:satMod val="100000"/>
                <a:lumMod val="104000"/>
              </a:schemeClr>
            </a:gs>
            <a:gs pos="78000">
              <a:schemeClr val="accent2">
                <a:hueOff val="229898"/>
                <a:satOff val="-3754"/>
                <a:lumOff val="235"/>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April 11, 2024 – 10:30 – 12:00 p.m.</a:t>
          </a:r>
        </a:p>
        <a:p>
          <a:pPr marL="0" lvl="0" indent="0" algn="l" defTabSz="800100">
            <a:lnSpc>
              <a:spcPct val="90000"/>
            </a:lnSpc>
            <a:spcBef>
              <a:spcPct val="0"/>
            </a:spcBef>
            <a:spcAft>
              <a:spcPct val="35000"/>
            </a:spcAft>
            <a:buNone/>
          </a:pPr>
          <a:r>
            <a:rPr lang="en-US" sz="1800" kern="1200" dirty="0"/>
            <a:t>– peer groups *</a:t>
          </a:r>
        </a:p>
      </dsp:txBody>
      <dsp:txXfrm>
        <a:off x="40175" y="908279"/>
        <a:ext cx="4521147" cy="742635"/>
      </dsp:txXfrm>
    </dsp:sp>
    <dsp:sp modelId="{11360292-8C3A-44D0-8240-7CA99595E4C3}">
      <dsp:nvSpPr>
        <dsp:cNvPr id="0" name=""/>
        <dsp:cNvSpPr/>
      </dsp:nvSpPr>
      <dsp:spPr>
        <a:xfrm>
          <a:off x="0" y="1761559"/>
          <a:ext cx="4601497" cy="822985"/>
        </a:xfrm>
        <a:prstGeom prst="roundRect">
          <a:avLst/>
        </a:prstGeom>
        <a:gradFill rotWithShape="0">
          <a:gsLst>
            <a:gs pos="0">
              <a:schemeClr val="accent2">
                <a:hueOff val="459796"/>
                <a:satOff val="-7509"/>
                <a:lumOff val="470"/>
                <a:alphaOff val="0"/>
                <a:tint val="96000"/>
                <a:satMod val="100000"/>
                <a:lumMod val="104000"/>
              </a:schemeClr>
            </a:gs>
            <a:gs pos="78000">
              <a:schemeClr val="accent2">
                <a:hueOff val="459796"/>
                <a:satOff val="-7509"/>
                <a:lumOff val="47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July 10, 2024 – 10:30 – 12:00 p.m.</a:t>
          </a:r>
        </a:p>
        <a:p>
          <a:pPr marL="0" lvl="0" indent="0" algn="l" defTabSz="800100">
            <a:lnSpc>
              <a:spcPct val="90000"/>
            </a:lnSpc>
            <a:spcBef>
              <a:spcPct val="0"/>
            </a:spcBef>
            <a:spcAft>
              <a:spcPct val="35000"/>
            </a:spcAft>
            <a:buNone/>
          </a:pPr>
          <a:r>
            <a:rPr lang="en-US" sz="1800" kern="1200" dirty="0"/>
            <a:t>– peer groups *</a:t>
          </a:r>
        </a:p>
      </dsp:txBody>
      <dsp:txXfrm>
        <a:off x="40175" y="1801734"/>
        <a:ext cx="4521147" cy="742635"/>
      </dsp:txXfrm>
    </dsp:sp>
    <dsp:sp modelId="{31E10A3C-50F7-4995-8AE4-97EE489CC2A2}">
      <dsp:nvSpPr>
        <dsp:cNvPr id="0" name=""/>
        <dsp:cNvSpPr/>
      </dsp:nvSpPr>
      <dsp:spPr>
        <a:xfrm>
          <a:off x="0" y="2636385"/>
          <a:ext cx="4601497" cy="822985"/>
        </a:xfrm>
        <a:prstGeom prst="roundRect">
          <a:avLst/>
        </a:prstGeom>
        <a:gradFill rotWithShape="0">
          <a:gsLst>
            <a:gs pos="0">
              <a:schemeClr val="accent2">
                <a:hueOff val="689694"/>
                <a:satOff val="-11263"/>
                <a:lumOff val="706"/>
                <a:alphaOff val="0"/>
                <a:tint val="96000"/>
                <a:satMod val="100000"/>
                <a:lumMod val="104000"/>
              </a:schemeClr>
            </a:gs>
            <a:gs pos="78000">
              <a:schemeClr val="accent2">
                <a:hueOff val="689694"/>
                <a:satOff val="-11263"/>
                <a:lumOff val="706"/>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October 9, 2024 – 10:30 – 12:00 p.m. </a:t>
          </a:r>
        </a:p>
        <a:p>
          <a:pPr marL="0" lvl="0" indent="0" algn="l" defTabSz="800100">
            <a:lnSpc>
              <a:spcPct val="90000"/>
            </a:lnSpc>
            <a:spcBef>
              <a:spcPct val="0"/>
            </a:spcBef>
            <a:spcAft>
              <a:spcPct val="35000"/>
            </a:spcAft>
            <a:buNone/>
          </a:pPr>
          <a:r>
            <a:rPr lang="en-US" sz="1800" kern="1200" dirty="0"/>
            <a:t>–peer groups *</a:t>
          </a:r>
        </a:p>
      </dsp:txBody>
      <dsp:txXfrm>
        <a:off x="40175" y="2676560"/>
        <a:ext cx="4521147" cy="742635"/>
      </dsp:txXfrm>
    </dsp:sp>
    <dsp:sp modelId="{5519467D-C33F-40F3-B3A5-D87608A7ACA9}">
      <dsp:nvSpPr>
        <dsp:cNvPr id="0" name=""/>
        <dsp:cNvSpPr/>
      </dsp:nvSpPr>
      <dsp:spPr>
        <a:xfrm>
          <a:off x="0" y="3511210"/>
          <a:ext cx="4601497" cy="822985"/>
        </a:xfrm>
        <a:prstGeom prst="roundRect">
          <a:avLst/>
        </a:prstGeom>
        <a:gradFill rotWithShape="0">
          <a:gsLst>
            <a:gs pos="0">
              <a:schemeClr val="accent2">
                <a:hueOff val="919592"/>
                <a:satOff val="-15018"/>
                <a:lumOff val="941"/>
                <a:alphaOff val="0"/>
                <a:tint val="96000"/>
                <a:satMod val="100000"/>
                <a:lumMod val="104000"/>
              </a:schemeClr>
            </a:gs>
            <a:gs pos="78000">
              <a:schemeClr val="accent2">
                <a:hueOff val="919592"/>
                <a:satOff val="-15018"/>
                <a:lumOff val="941"/>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November 13, </a:t>
          </a:r>
          <a:r>
            <a:rPr lang="en-US" sz="1800" kern="1200" dirty="0"/>
            <a:t>2024 – 10:30 – 12:00 p.m. (non – mandatory) </a:t>
          </a:r>
        </a:p>
      </dsp:txBody>
      <dsp:txXfrm>
        <a:off x="40175" y="3551385"/>
        <a:ext cx="4521147" cy="742635"/>
      </dsp:txXfrm>
    </dsp:sp>
    <dsp:sp modelId="{F37D3A1E-D1BF-46E1-92AB-C3F3F91CD25B}">
      <dsp:nvSpPr>
        <dsp:cNvPr id="0" name=""/>
        <dsp:cNvSpPr/>
      </dsp:nvSpPr>
      <dsp:spPr>
        <a:xfrm>
          <a:off x="0" y="4382356"/>
          <a:ext cx="4601497" cy="822985"/>
        </a:xfrm>
        <a:prstGeom prst="roundRect">
          <a:avLst/>
        </a:prstGeom>
        <a:gradFill rotWithShape="0">
          <a:gsLst>
            <a:gs pos="0">
              <a:schemeClr val="accent2">
                <a:hueOff val="1149490"/>
                <a:satOff val="-18772"/>
                <a:lumOff val="1176"/>
                <a:alphaOff val="0"/>
                <a:tint val="96000"/>
                <a:satMod val="100000"/>
                <a:lumMod val="104000"/>
              </a:schemeClr>
            </a:gs>
            <a:gs pos="78000">
              <a:schemeClr val="accent2">
                <a:hueOff val="1149490"/>
                <a:satOff val="-18772"/>
                <a:lumOff val="1176"/>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*All meetings are virtual and grantee attendance is required.</a:t>
          </a:r>
        </a:p>
      </dsp:txBody>
      <dsp:txXfrm>
        <a:off x="40175" y="4422531"/>
        <a:ext cx="4521147" cy="74263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2018" cy="461804"/>
          </a:xfrm>
          <a:prstGeom prst="rect">
            <a:avLst/>
          </a:prstGeom>
        </p:spPr>
        <p:txBody>
          <a:bodyPr vert="horz" lIns="92610" tIns="46306" rIns="92610" bIns="46306" rtlCol="0"/>
          <a:lstStyle>
            <a:lvl1pPr algn="l">
              <a:defRPr sz="1200"/>
            </a:lvl1pPr>
          </a:lstStyle>
          <a:p>
            <a:endParaRPr lang="en-US"/>
          </a:p>
        </p:txBody>
      </p:sp>
      <p:sp>
        <p:nvSpPr>
          <p:cNvPr id="3" name="Date Placeholder 2"/>
          <p:cNvSpPr>
            <a:spLocks noGrp="1"/>
          </p:cNvSpPr>
          <p:nvPr>
            <p:ph type="dt" sz="quarter" idx="1"/>
          </p:nvPr>
        </p:nvSpPr>
        <p:spPr>
          <a:xfrm>
            <a:off x="3950256" y="0"/>
            <a:ext cx="3022018" cy="461804"/>
          </a:xfrm>
          <a:prstGeom prst="rect">
            <a:avLst/>
          </a:prstGeom>
        </p:spPr>
        <p:txBody>
          <a:bodyPr vert="horz" lIns="92610" tIns="46306" rIns="92610" bIns="46306" rtlCol="0"/>
          <a:lstStyle>
            <a:lvl1pPr algn="r">
              <a:defRPr sz="1200"/>
            </a:lvl1pPr>
          </a:lstStyle>
          <a:p>
            <a:fld id="{6DA8B1F9-B377-462F-823D-764624B4165D}" type="datetimeFigureOut">
              <a:rPr lang="en-US" smtClean="0"/>
              <a:pPr/>
              <a:t>4/8/2024</a:t>
            </a:fld>
            <a:endParaRPr lang="en-US"/>
          </a:p>
        </p:txBody>
      </p:sp>
      <p:sp>
        <p:nvSpPr>
          <p:cNvPr id="4" name="Footer Placeholder 3"/>
          <p:cNvSpPr>
            <a:spLocks noGrp="1"/>
          </p:cNvSpPr>
          <p:nvPr>
            <p:ph type="ftr" sz="quarter" idx="2"/>
          </p:nvPr>
        </p:nvSpPr>
        <p:spPr>
          <a:xfrm>
            <a:off x="0" y="8772668"/>
            <a:ext cx="3022018" cy="461804"/>
          </a:xfrm>
          <a:prstGeom prst="rect">
            <a:avLst/>
          </a:prstGeom>
        </p:spPr>
        <p:txBody>
          <a:bodyPr vert="horz" lIns="92610" tIns="46306" rIns="92610" bIns="46306" rtlCol="0" anchor="b"/>
          <a:lstStyle>
            <a:lvl1pPr algn="l">
              <a:defRPr sz="1200"/>
            </a:lvl1pPr>
          </a:lstStyle>
          <a:p>
            <a:endParaRPr lang="en-US"/>
          </a:p>
        </p:txBody>
      </p:sp>
      <p:sp>
        <p:nvSpPr>
          <p:cNvPr id="5" name="Slide Number Placeholder 4"/>
          <p:cNvSpPr>
            <a:spLocks noGrp="1"/>
          </p:cNvSpPr>
          <p:nvPr>
            <p:ph type="sldNum" sz="quarter" idx="3"/>
          </p:nvPr>
        </p:nvSpPr>
        <p:spPr>
          <a:xfrm>
            <a:off x="3950256" y="8772668"/>
            <a:ext cx="3022018" cy="461804"/>
          </a:xfrm>
          <a:prstGeom prst="rect">
            <a:avLst/>
          </a:prstGeom>
        </p:spPr>
        <p:txBody>
          <a:bodyPr vert="horz" lIns="92610" tIns="46306" rIns="92610" bIns="46306" rtlCol="0" anchor="b"/>
          <a:lstStyle>
            <a:lvl1pPr algn="r">
              <a:defRPr sz="1200"/>
            </a:lvl1pPr>
          </a:lstStyle>
          <a:p>
            <a:fld id="{1075F03C-B709-4F76-85C1-105050049993}" type="slidenum">
              <a:rPr lang="en-US" smtClean="0"/>
              <a:pPr/>
              <a:t>‹#›</a:t>
            </a:fld>
            <a:endParaRPr lang="en-US"/>
          </a:p>
        </p:txBody>
      </p:sp>
    </p:spTree>
    <p:extLst>
      <p:ext uri="{BB962C8B-B14F-4D97-AF65-F5344CB8AC3E}">
        <p14:creationId xmlns:p14="http://schemas.microsoft.com/office/powerpoint/2010/main" val="887953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2018" cy="461804"/>
          </a:xfrm>
          <a:prstGeom prst="rect">
            <a:avLst/>
          </a:prstGeom>
        </p:spPr>
        <p:txBody>
          <a:bodyPr vert="horz" lIns="92610" tIns="46306" rIns="92610" bIns="46306" rtlCol="0"/>
          <a:lstStyle>
            <a:lvl1pPr algn="l">
              <a:defRPr sz="1200"/>
            </a:lvl1pPr>
          </a:lstStyle>
          <a:p>
            <a:endParaRPr lang="en-US"/>
          </a:p>
        </p:txBody>
      </p:sp>
      <p:sp>
        <p:nvSpPr>
          <p:cNvPr id="3" name="Date Placeholder 2"/>
          <p:cNvSpPr>
            <a:spLocks noGrp="1"/>
          </p:cNvSpPr>
          <p:nvPr>
            <p:ph type="dt" idx="1"/>
          </p:nvPr>
        </p:nvSpPr>
        <p:spPr>
          <a:xfrm>
            <a:off x="3950256" y="0"/>
            <a:ext cx="3022018" cy="461804"/>
          </a:xfrm>
          <a:prstGeom prst="rect">
            <a:avLst/>
          </a:prstGeom>
        </p:spPr>
        <p:txBody>
          <a:bodyPr vert="horz" lIns="92610" tIns="46306" rIns="92610" bIns="46306" rtlCol="0"/>
          <a:lstStyle>
            <a:lvl1pPr algn="r">
              <a:defRPr sz="1200"/>
            </a:lvl1pPr>
          </a:lstStyle>
          <a:p>
            <a:fld id="{8FDC6D60-21C5-4E52-B172-B894C655821C}" type="datetimeFigureOut">
              <a:rPr lang="en-US" smtClean="0"/>
              <a:pPr/>
              <a:t>4/8/2024</a:t>
            </a:fld>
            <a:endParaRPr lang="en-US"/>
          </a:p>
        </p:txBody>
      </p:sp>
      <p:sp>
        <p:nvSpPr>
          <p:cNvPr id="4" name="Slide Image Placeholder 3"/>
          <p:cNvSpPr>
            <a:spLocks noGrp="1" noRot="1" noChangeAspect="1"/>
          </p:cNvSpPr>
          <p:nvPr>
            <p:ph type="sldImg" idx="2"/>
          </p:nvPr>
        </p:nvSpPr>
        <p:spPr>
          <a:xfrm>
            <a:off x="1177925" y="692150"/>
            <a:ext cx="4618038" cy="3463925"/>
          </a:xfrm>
          <a:prstGeom prst="rect">
            <a:avLst/>
          </a:prstGeom>
          <a:noFill/>
          <a:ln w="12700">
            <a:solidFill>
              <a:prstClr val="black"/>
            </a:solidFill>
          </a:ln>
        </p:spPr>
        <p:txBody>
          <a:bodyPr vert="horz" lIns="92610" tIns="46306" rIns="92610" bIns="46306" rtlCol="0" anchor="ctr"/>
          <a:lstStyle/>
          <a:p>
            <a:endParaRPr lang="en-US"/>
          </a:p>
        </p:txBody>
      </p:sp>
      <p:sp>
        <p:nvSpPr>
          <p:cNvPr id="5" name="Notes Placeholder 4"/>
          <p:cNvSpPr>
            <a:spLocks noGrp="1"/>
          </p:cNvSpPr>
          <p:nvPr>
            <p:ph type="body" sz="quarter" idx="3"/>
          </p:nvPr>
        </p:nvSpPr>
        <p:spPr>
          <a:xfrm>
            <a:off x="697389" y="4387136"/>
            <a:ext cx="5579110" cy="4156234"/>
          </a:xfrm>
          <a:prstGeom prst="rect">
            <a:avLst/>
          </a:prstGeom>
        </p:spPr>
        <p:txBody>
          <a:bodyPr vert="horz" lIns="92610" tIns="46306" rIns="92610" bIns="4630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22018" cy="461804"/>
          </a:xfrm>
          <a:prstGeom prst="rect">
            <a:avLst/>
          </a:prstGeom>
        </p:spPr>
        <p:txBody>
          <a:bodyPr vert="horz" lIns="92610" tIns="46306" rIns="92610" bIns="46306" rtlCol="0" anchor="b"/>
          <a:lstStyle>
            <a:lvl1pPr algn="l">
              <a:defRPr sz="1200"/>
            </a:lvl1pPr>
          </a:lstStyle>
          <a:p>
            <a:endParaRPr lang="en-US"/>
          </a:p>
        </p:txBody>
      </p:sp>
      <p:sp>
        <p:nvSpPr>
          <p:cNvPr id="7" name="Slide Number Placeholder 6"/>
          <p:cNvSpPr>
            <a:spLocks noGrp="1"/>
          </p:cNvSpPr>
          <p:nvPr>
            <p:ph type="sldNum" sz="quarter" idx="5"/>
          </p:nvPr>
        </p:nvSpPr>
        <p:spPr>
          <a:xfrm>
            <a:off x="3950256" y="8772668"/>
            <a:ext cx="3022018" cy="461804"/>
          </a:xfrm>
          <a:prstGeom prst="rect">
            <a:avLst/>
          </a:prstGeom>
        </p:spPr>
        <p:txBody>
          <a:bodyPr vert="horz" lIns="92610" tIns="46306" rIns="92610" bIns="46306" rtlCol="0" anchor="b"/>
          <a:lstStyle>
            <a:lvl1pPr algn="r">
              <a:defRPr sz="1200"/>
            </a:lvl1pPr>
          </a:lstStyle>
          <a:p>
            <a:fld id="{605DD9F2-F49D-4E7A-B42E-B6FD6ECBEB57}" type="slidenum">
              <a:rPr lang="en-US" smtClean="0"/>
              <a:pPr/>
              <a:t>‹#›</a:t>
            </a:fld>
            <a:endParaRPr lang="en-US"/>
          </a:p>
        </p:txBody>
      </p:sp>
    </p:spTree>
    <p:extLst>
      <p:ext uri="{BB962C8B-B14F-4D97-AF65-F5344CB8AC3E}">
        <p14:creationId xmlns:p14="http://schemas.microsoft.com/office/powerpoint/2010/main" val="3828873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B61BEF0D-F0BB-DE4B-95CE-6DB70DBA9567}" type="datetimeFigureOut">
              <a:rPr lang="en-US" smtClean="0"/>
              <a:pPr/>
              <a:t>4/8/2024</a:t>
            </a:fld>
            <a:endParaRPr lang="en-US" dirty="0"/>
          </a:p>
        </p:txBody>
      </p:sp>
      <p:sp>
        <p:nvSpPr>
          <p:cNvPr id="5" name="Footer Placeholder 4"/>
          <p:cNvSpPr>
            <a:spLocks noGrp="1"/>
          </p:cNvSpPr>
          <p:nvPr>
            <p:ph type="ftr" sz="quarter" idx="11"/>
          </p:nvPr>
        </p:nvSpPr>
        <p:spPr>
          <a:xfrm>
            <a:off x="914400" y="4323846"/>
            <a:ext cx="4880610" cy="365125"/>
          </a:xfrm>
        </p:spPr>
        <p:txBody>
          <a:bodyPr/>
          <a:lstStyle/>
          <a:p>
            <a:endParaRPr lang="en-US" dirty="0"/>
          </a:p>
        </p:txBody>
      </p:sp>
      <p:sp>
        <p:nvSpPr>
          <p:cNvPr id="6" name="Slide Number Placeholder 5"/>
          <p:cNvSpPr>
            <a:spLocks noGrp="1"/>
          </p:cNvSpPr>
          <p:nvPr>
            <p:ph type="sldNum" sz="quarter" idx="12"/>
          </p:nvPr>
        </p:nvSpPr>
        <p:spPr>
          <a:xfrm>
            <a:off x="6057900" y="1430867"/>
            <a:ext cx="2171700" cy="365125"/>
          </a:xfrm>
        </p:spPr>
        <p:txBody>
          <a:bodyPr/>
          <a:lstStyle/>
          <a:p>
            <a:fld id="{D57F1E4F-1CFF-5643-939E-217C01CDF565}" type="slidenum">
              <a:rPr lang="en-US" smtClean="0"/>
              <a:pPr/>
              <a:t>‹#›</a:t>
            </a:fld>
            <a:endParaRPr lang="en-US" dirty="0"/>
          </a:p>
        </p:txBody>
      </p:sp>
      <p:pic>
        <p:nvPicPr>
          <p:cNvPr id="8" name="Picture 7">
            <a:extLst>
              <a:ext uri="{FF2B5EF4-FFF2-40B4-BE49-F238E27FC236}">
                <a16:creationId xmlns:a16="http://schemas.microsoft.com/office/drawing/2014/main" id="{C8DA26CC-6586-F385-3422-F099FEE4E63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04226" y="152400"/>
            <a:ext cx="3335548" cy="2209800"/>
          </a:xfrm>
          <a:prstGeom prst="rect">
            <a:avLst/>
          </a:prstGeom>
        </p:spPr>
      </p:pic>
    </p:spTree>
    <p:extLst>
      <p:ext uri="{BB962C8B-B14F-4D97-AF65-F5344CB8AC3E}">
        <p14:creationId xmlns:p14="http://schemas.microsoft.com/office/powerpoint/2010/main" val="3403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4384127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B61BEF0D-F0BB-DE4B-95CE-6DB70DBA9567}" type="datetimeFigureOut">
              <a:rPr lang="en-US" smtClean="0"/>
              <a:pPr/>
              <a:t>4/8/2024</a:t>
            </a:fld>
            <a:endParaRPr lang="en-US" dirty="0"/>
          </a:p>
        </p:txBody>
      </p:sp>
      <p:sp>
        <p:nvSpPr>
          <p:cNvPr id="6" name="Footer Placeholder 5"/>
          <p:cNvSpPr>
            <a:spLocks noGrp="1"/>
          </p:cNvSpPr>
          <p:nvPr>
            <p:ph type="ftr" sz="quarter" idx="11"/>
          </p:nvPr>
        </p:nvSpPr>
        <p:spPr>
          <a:xfrm>
            <a:off x="594360" y="381001"/>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297846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B61BEF0D-F0BB-DE4B-95CE-6DB70DBA9567}" type="datetimeFigureOut">
              <a:rPr lang="en-US" smtClean="0"/>
              <a:pPr/>
              <a:t>4/8/2024</a:t>
            </a:fld>
            <a:endParaRPr lang="en-US" dirty="0"/>
          </a:p>
        </p:txBody>
      </p:sp>
      <p:sp>
        <p:nvSpPr>
          <p:cNvPr id="6" name="Footer Placeholder 5"/>
          <p:cNvSpPr>
            <a:spLocks noGrp="1"/>
          </p:cNvSpPr>
          <p:nvPr>
            <p:ph type="ftr" sz="quarter" idx="11"/>
          </p:nvPr>
        </p:nvSpPr>
        <p:spPr>
          <a:xfrm>
            <a:off x="594360" y="379438"/>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D57F1E4F-1CFF-5643-939E-217C01CDF565}" type="slidenum">
              <a:rPr lang="en-US" smtClean="0"/>
              <a:pPr/>
              <a:t>‹#›</a:t>
            </a:fld>
            <a:endParaRPr lang="en-US" dirty="0"/>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1736521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B61BEF0D-F0BB-DE4B-95CE-6DB70DBA9567}" type="datetimeFigureOut">
              <a:rPr lang="en-US" smtClean="0"/>
              <a:pPr/>
              <a:t>4/8/2024</a:t>
            </a:fld>
            <a:endParaRPr lang="en-US" dirty="0"/>
          </a:p>
        </p:txBody>
      </p:sp>
      <p:sp>
        <p:nvSpPr>
          <p:cNvPr id="6" name="Footer Placeholder 5"/>
          <p:cNvSpPr>
            <a:spLocks noGrp="1"/>
          </p:cNvSpPr>
          <p:nvPr>
            <p:ph type="ftr" sz="quarter" idx="11"/>
          </p:nvPr>
        </p:nvSpPr>
        <p:spPr>
          <a:xfrm>
            <a:off x="594360" y="378884"/>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985870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4/8/2024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2303037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4/8/2024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274213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4/8/2024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1224854946"/>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B61BEF0D-F0BB-DE4B-95CE-6DB70DBA9567}" type="datetimeFigureOut">
              <a:rPr lang="en-US" smtClean="0"/>
              <a:pPr/>
              <a:t>4/8/2024</a:t>
            </a:fld>
            <a:endParaRPr lang="en-US" dirty="0"/>
          </a:p>
        </p:txBody>
      </p:sp>
      <p:sp>
        <p:nvSpPr>
          <p:cNvPr id="5" name="Footer Placeholder 4"/>
          <p:cNvSpPr>
            <a:spLocks noGrp="1"/>
          </p:cNvSpPr>
          <p:nvPr>
            <p:ph type="ftr" sz="quarter" idx="11"/>
          </p:nvPr>
        </p:nvSpPr>
        <p:spPr>
          <a:xfrm>
            <a:off x="594360" y="381001"/>
            <a:ext cx="4830656" cy="365125"/>
          </a:xfrm>
        </p:spPr>
        <p:txBody>
          <a:bodyPr/>
          <a:lstStyle/>
          <a:p>
            <a:endParaRPr lang="en-US" dirty="0"/>
          </a:p>
        </p:txBody>
      </p:sp>
      <p:sp>
        <p:nvSpPr>
          <p:cNvPr id="6" name="Slide Number Placeholder 5"/>
          <p:cNvSpPr>
            <a:spLocks noGrp="1"/>
          </p:cNvSpPr>
          <p:nvPr>
            <p:ph type="sldNum" sz="quarter" idx="12"/>
          </p:nvPr>
        </p:nvSpPr>
        <p:spPr>
          <a:xfrm>
            <a:off x="7882466" y="381001"/>
            <a:ext cx="667174"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84364971"/>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990600"/>
            <a:ext cx="4038600" cy="5135563"/>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400">
                <a:latin typeface="Times New Roman" panose="02020603050405020304" pitchFamily="18" charset="0"/>
                <a:cs typeface="Times New Roman" panose="02020603050405020304" pitchFamily="18" charset="0"/>
              </a:defRPr>
            </a:lvl1pPr>
            <a:lvl2pPr marL="742950" marR="0"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sz="2000">
                <a:latin typeface="Times New Roman" panose="02020603050405020304" pitchFamily="18" charset="0"/>
                <a:cs typeface="Times New Roman" panose="02020603050405020304" pitchFamily="18" charset="0"/>
              </a:defRPr>
            </a:lvl2pPr>
            <a:lvl3pPr marL="1143000" marR="0" indent="-228600" algn="l"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sz="1800">
                <a:latin typeface="Times New Roman" panose="02020603050405020304" pitchFamily="18" charset="0"/>
                <a:cs typeface="Times New Roman" panose="02020603050405020304" pitchFamily="18" charset="0"/>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600">
                <a:latin typeface="Times New Roman" panose="02020603050405020304" pitchFamily="18" charset="0"/>
                <a:cs typeface="Times New Roman" panose="02020603050405020304" pitchFamily="18" charset="0"/>
              </a:defRPr>
            </a:lvl4pPr>
            <a:lvl5pPr marL="2057400" marR="0" indent="-2286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sz="1400">
                <a:latin typeface="Times New Roman" panose="02020603050405020304" pitchFamily="18" charset="0"/>
                <a:cs typeface="Times New Roman" panose="02020603050405020304" pitchFamily="18"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3"/>
          </p:nvPr>
        </p:nvSpPr>
        <p:spPr>
          <a:xfrm>
            <a:off x="467544" y="990600"/>
            <a:ext cx="4041648" cy="5135880"/>
          </a:xfrm>
        </p:spPr>
        <p:txBody>
          <a:bodyPr/>
          <a:lstStyle>
            <a:lvl1pPr>
              <a:defRPr>
                <a:latin typeface="Times New Roman" panose="02020603050405020304" pitchFamily="18" charset="0"/>
                <a:cs typeface="Times New Roman" panose="02020603050405020304" pitchFamily="18" charset="0"/>
              </a:defRPr>
            </a:lvl1pPr>
            <a:lvl2pPr marL="742950" indent="-285750">
              <a:buFont typeface="Wingdings" panose="05000000000000000000" pitchFamily="2" charset="2"/>
              <a:buChar char="§"/>
              <a:defRPr sz="2000">
                <a:latin typeface="Times New Roman" panose="02020603050405020304" pitchFamily="18" charset="0"/>
                <a:cs typeface="Times New Roman" panose="02020603050405020304" pitchFamily="18" charset="0"/>
              </a:defRPr>
            </a:lvl2pPr>
            <a:lvl3pPr marL="1143000" indent="-228600">
              <a:buFont typeface="Courier New" panose="02070309020205020404" pitchFamily="49" charset="0"/>
              <a:buChar char="o"/>
              <a:defRPr sz="1800">
                <a:latin typeface="Times New Roman" panose="02020603050405020304" pitchFamily="18" charset="0"/>
                <a:cs typeface="Times New Roman" panose="02020603050405020304" pitchFamily="18" charset="0"/>
              </a:defRPr>
            </a:lvl3pPr>
            <a:lvl4pPr marL="1600200" indent="-228600">
              <a:buFont typeface="Arial" panose="020B0604020202020204" pitchFamily="34" charset="0"/>
              <a:buChar char="•"/>
              <a:defRPr>
                <a:latin typeface="Times New Roman" panose="02020603050405020304" pitchFamily="18" charset="0"/>
                <a:cs typeface="Times New Roman" panose="02020603050405020304" pitchFamily="18" charset="0"/>
              </a:defRPr>
            </a:lvl4pPr>
            <a:lvl5pPr marL="2057400" indent="-228600">
              <a:buFont typeface="Wingdings" panose="05000000000000000000" pitchFamily="2" charset="2"/>
              <a:buChar char="§"/>
              <a:defRPr sz="1400">
                <a:latin typeface="Times New Roman" panose="02020603050405020304" pitchFamily="18" charset="0"/>
                <a:cs typeface="Times New Roman" panose="0202060305040502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5916829"/>
            <a:ext cx="1371600" cy="908685"/>
          </a:xfrm>
          <a:prstGeom prst="rect">
            <a:avLst/>
          </a:prstGeom>
          <a:ln>
            <a:noFill/>
          </a:ln>
        </p:spPr>
      </p:pic>
      <p:sp>
        <p:nvSpPr>
          <p:cNvPr id="11" name="Title 1"/>
          <p:cNvSpPr>
            <a:spLocks noGrp="1"/>
          </p:cNvSpPr>
          <p:nvPr>
            <p:ph type="title" hasCustomPrompt="1"/>
          </p:nvPr>
        </p:nvSpPr>
        <p:spPr>
          <a:xfrm>
            <a:off x="462372" y="76200"/>
            <a:ext cx="8219256" cy="763488"/>
          </a:xfrm>
        </p:spPr>
        <p:txBody>
          <a:bodyPr/>
          <a:lstStyle>
            <a:lvl1pPr>
              <a:lnSpc>
                <a:spcPct val="100000"/>
              </a:lnSpc>
              <a:defRPr sz="4000" cap="small" baseline="0">
                <a:solidFill>
                  <a:srgbClr val="0065A0"/>
                </a:solidFill>
                <a:latin typeface="Arial" panose="020B0604020202020204" pitchFamily="34" charset="0"/>
                <a:ea typeface="Verdana" panose="020B060403050404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738559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4/8/2024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pic>
        <p:nvPicPr>
          <p:cNvPr id="7" name="Picture 6">
            <a:extLst>
              <a:ext uri="{FF2B5EF4-FFF2-40B4-BE49-F238E27FC236}">
                <a16:creationId xmlns:a16="http://schemas.microsoft.com/office/drawing/2014/main" id="{5E58BCE9-B6D6-7E91-F9D6-17B1AD4817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5916829"/>
            <a:ext cx="1371600" cy="908685"/>
          </a:xfrm>
          <a:prstGeom prst="rect">
            <a:avLst/>
          </a:prstGeom>
          <a:ln>
            <a:noFill/>
          </a:ln>
        </p:spPr>
      </p:pic>
    </p:spTree>
    <p:extLst>
      <p:ext uri="{BB962C8B-B14F-4D97-AF65-F5344CB8AC3E}">
        <p14:creationId xmlns:p14="http://schemas.microsoft.com/office/powerpoint/2010/main" val="2821285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B61BEF0D-F0BB-DE4B-95CE-6DB70DBA9567}" type="datetimeFigureOut">
              <a:rPr lang="en-US" smtClean="0"/>
              <a:pPr/>
              <a:t>4/8/2024</a:t>
            </a:fld>
            <a:endParaRPr lang="en-US" dirty="0"/>
          </a:p>
        </p:txBody>
      </p:sp>
      <p:sp>
        <p:nvSpPr>
          <p:cNvPr id="5" name="Footer Placeholder 4"/>
          <p:cNvSpPr>
            <a:spLocks noGrp="1"/>
          </p:cNvSpPr>
          <p:nvPr>
            <p:ph type="ftr" sz="quarter" idx="11"/>
          </p:nvPr>
        </p:nvSpPr>
        <p:spPr>
          <a:xfrm>
            <a:off x="594360" y="381001"/>
            <a:ext cx="4830656" cy="365125"/>
          </a:xfrm>
        </p:spPr>
        <p:txBody>
          <a:bodyPr/>
          <a:lstStyle/>
          <a:p>
            <a:endParaRPr lang="en-US" dirty="0"/>
          </a:p>
        </p:txBody>
      </p:sp>
      <p:sp>
        <p:nvSpPr>
          <p:cNvPr id="6" name="Slide Number Placeholder 5"/>
          <p:cNvSpPr>
            <a:spLocks noGrp="1"/>
          </p:cNvSpPr>
          <p:nvPr>
            <p:ph type="sldNum" sz="quarter" idx="12"/>
          </p:nvPr>
        </p:nvSpPr>
        <p:spPr>
          <a:xfrm>
            <a:off x="7882466" y="381001"/>
            <a:ext cx="667173" cy="365125"/>
          </a:xfrm>
        </p:spPr>
        <p:txBody>
          <a:bodyPr/>
          <a:lstStyle/>
          <a:p>
            <a:fld id="{D57F1E4F-1CFF-5643-939E-217C01CDF565}" type="slidenum">
              <a:rPr lang="en-US" smtClean="0"/>
              <a:pPr/>
              <a:t>‹#›</a:t>
            </a:fld>
            <a:endParaRPr lang="en-US" dirty="0"/>
          </a:p>
        </p:txBody>
      </p:sp>
      <p:pic>
        <p:nvPicPr>
          <p:cNvPr id="7" name="Picture 6">
            <a:extLst>
              <a:ext uri="{FF2B5EF4-FFF2-40B4-BE49-F238E27FC236}">
                <a16:creationId xmlns:a16="http://schemas.microsoft.com/office/drawing/2014/main" id="{9DB86597-7E96-C09D-F2C9-3D6A6ABC1B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5916829"/>
            <a:ext cx="1371600" cy="908685"/>
          </a:xfrm>
          <a:prstGeom prst="rect">
            <a:avLst/>
          </a:prstGeom>
          <a:ln>
            <a:noFill/>
          </a:ln>
        </p:spPr>
      </p:pic>
    </p:spTree>
    <p:extLst>
      <p:ext uri="{BB962C8B-B14F-4D97-AF65-F5344CB8AC3E}">
        <p14:creationId xmlns:p14="http://schemas.microsoft.com/office/powerpoint/2010/main" val="2127987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1266424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3032390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339423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1332049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DDF080-5E8C-48AD-84E5-6C08B304C14E}" type="datetimeFigureOut">
              <a:rPr lang="en-US" smtClean="0"/>
              <a:t>4/8/2024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398706087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8550505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61BEF0D-F0BB-DE4B-95CE-6DB70DBA9567}" type="datetimeFigureOut">
              <a:rPr lang="en-US" smtClean="0"/>
              <a:pPr/>
              <a:t>4/8/2024</a:t>
            </a:fld>
            <a:endParaRPr lang="en-US" dirty="0"/>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27127340"/>
      </p:ext>
    </p:extLst>
  </p:cSld>
  <p:clrMap bg1="dk1" tx1="lt1" bg2="dk2" tx2="lt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 id="2147483846" r:id="rId16"/>
    <p:sldLayoutId id="2147483847" r:id="rId17"/>
    <p:sldLayoutId id="2147483848" r:id="rId18"/>
  </p:sldLayoutIdLst>
  <p:hf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iccb.ibt@illinois.gov" TargetMode="External"/><Relationship Id="rId2" Type="http://schemas.openxmlformats.org/officeDocument/2006/relationships/hyperlink" Target="mailto:ICCB.grantpayments@illinois.gov" TargetMode="External"/><Relationship Id="rId1" Type="http://schemas.openxmlformats.org/officeDocument/2006/relationships/slideLayout" Target="../slideLayouts/slideLayout2.xml"/><Relationship Id="rId4" Type="http://schemas.openxmlformats.org/officeDocument/2006/relationships/hyperlink" Target="mailto:ICCB.finance@illinois.gov"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iccb.ibt@illinois.gov" TargetMode="External"/><Relationship Id="rId2" Type="http://schemas.openxmlformats.org/officeDocument/2006/relationships/hyperlink" Target="mailto:ICCB.grantpayments@illinois.gov"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15.sv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hyperlink" Target="mailto:angela.gerberding@illinois.gov"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angela.gerberding@illinois.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41726" y="2009733"/>
            <a:ext cx="7260547" cy="1952354"/>
          </a:xfrm>
        </p:spPr>
        <p:txBody>
          <a:bodyPr>
            <a:normAutofit/>
          </a:bodyPr>
          <a:lstStyle/>
          <a:p>
            <a:pPr algn="l">
              <a:lnSpc>
                <a:spcPct val="90000"/>
              </a:lnSpc>
            </a:pPr>
            <a:r>
              <a:rPr lang="en-US" sz="4400" dirty="0">
                <a:solidFill>
                  <a:srgbClr val="FFFFFF"/>
                </a:solidFill>
                <a:latin typeface="Arial" panose="020B0604020202020204" pitchFamily="34" charset="0"/>
                <a:cs typeface="Arial" panose="020B0604020202020204" pitchFamily="34" charset="0"/>
              </a:rPr>
              <a:t>FY2024 Innovative Bridge and Transition (IBT) Grantee Meeting</a:t>
            </a:r>
          </a:p>
        </p:txBody>
      </p:sp>
      <p:sp>
        <p:nvSpPr>
          <p:cNvPr id="3" name="Subtitle 2"/>
          <p:cNvSpPr>
            <a:spLocks noGrp="1"/>
          </p:cNvSpPr>
          <p:nvPr>
            <p:ph type="subTitle" idx="1"/>
          </p:nvPr>
        </p:nvSpPr>
        <p:spPr>
          <a:xfrm>
            <a:off x="2279970" y="4119403"/>
            <a:ext cx="4584057" cy="1679295"/>
          </a:xfrm>
        </p:spPr>
        <p:txBody>
          <a:bodyPr>
            <a:normAutofit/>
          </a:bodyPr>
          <a:lstStyle/>
          <a:p>
            <a:pPr algn="l">
              <a:lnSpc>
                <a:spcPct val="90000"/>
              </a:lnSpc>
            </a:pPr>
            <a:endParaRPr lang="en-US" sz="700" b="1" dirty="0">
              <a:solidFill>
                <a:srgbClr val="FFFFFF">
                  <a:alpha val="70000"/>
                </a:srgbClr>
              </a:solidFill>
            </a:endParaRPr>
          </a:p>
          <a:p>
            <a:pPr algn="l">
              <a:lnSpc>
                <a:spcPct val="90000"/>
              </a:lnSpc>
            </a:pPr>
            <a:r>
              <a:rPr lang="en-US" sz="1600" b="1" dirty="0">
                <a:solidFill>
                  <a:schemeClr val="tx1">
                    <a:alpha val="70000"/>
                  </a:schemeClr>
                </a:solidFill>
                <a:latin typeface="+mj-lt"/>
              </a:rPr>
              <a:t>Lavon Nelson - Senior Director for Workforce Education</a:t>
            </a:r>
          </a:p>
          <a:p>
            <a:pPr algn="l">
              <a:lnSpc>
                <a:spcPct val="90000"/>
              </a:lnSpc>
            </a:pPr>
            <a:r>
              <a:rPr lang="en-US" sz="1600" b="1" dirty="0">
                <a:solidFill>
                  <a:schemeClr val="tx1">
                    <a:alpha val="70000"/>
                  </a:schemeClr>
                </a:solidFill>
                <a:latin typeface="+mj-lt"/>
              </a:rPr>
              <a:t>Angela Gerberding - Director for Work-Based Learning  </a:t>
            </a:r>
          </a:p>
          <a:p>
            <a:pPr algn="l">
              <a:lnSpc>
                <a:spcPct val="90000"/>
              </a:lnSpc>
            </a:pPr>
            <a:r>
              <a:rPr lang="en-US" sz="1600" b="1" dirty="0">
                <a:solidFill>
                  <a:schemeClr val="tx1">
                    <a:alpha val="70000"/>
                  </a:schemeClr>
                </a:solidFill>
                <a:latin typeface="+mj-lt"/>
              </a:rPr>
              <a:t>April 10, 2024</a:t>
            </a:r>
          </a:p>
        </p:txBody>
      </p:sp>
    </p:spTree>
    <p:extLst>
      <p:ext uri="{BB962C8B-B14F-4D97-AF65-F5344CB8AC3E}">
        <p14:creationId xmlns:p14="http://schemas.microsoft.com/office/powerpoint/2010/main" val="115372008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FB45D-DDDD-47D9-BAEB-737911932E4D}"/>
              </a:ext>
            </a:extLst>
          </p:cNvPr>
          <p:cNvSpPr>
            <a:spLocks noGrp="1"/>
          </p:cNvSpPr>
          <p:nvPr>
            <p:ph type="title"/>
          </p:nvPr>
        </p:nvSpPr>
        <p:spPr>
          <a:xfrm>
            <a:off x="1845033" y="811312"/>
            <a:ext cx="5453934" cy="687288"/>
          </a:xfrm>
        </p:spPr>
        <p:txBody>
          <a:bodyPr>
            <a:normAutofit/>
          </a:bodyPr>
          <a:lstStyle/>
          <a:p>
            <a:r>
              <a:rPr lang="en-US" dirty="0"/>
              <a:t>Quarterly Reports</a:t>
            </a:r>
          </a:p>
        </p:txBody>
      </p:sp>
      <p:sp>
        <p:nvSpPr>
          <p:cNvPr id="3" name="Content Placeholder 2">
            <a:extLst>
              <a:ext uri="{FF2B5EF4-FFF2-40B4-BE49-F238E27FC236}">
                <a16:creationId xmlns:a16="http://schemas.microsoft.com/office/drawing/2014/main" id="{0D80C2E6-CC26-4433-9656-00195533086A}"/>
              </a:ext>
            </a:extLst>
          </p:cNvPr>
          <p:cNvSpPr>
            <a:spLocks noGrp="1"/>
          </p:cNvSpPr>
          <p:nvPr>
            <p:ph idx="1"/>
          </p:nvPr>
        </p:nvSpPr>
        <p:spPr>
          <a:xfrm>
            <a:off x="676096" y="1573010"/>
            <a:ext cx="7791807" cy="4473678"/>
          </a:xfrm>
        </p:spPr>
        <p:txBody>
          <a:bodyPr>
            <a:noAutofit/>
          </a:bodyPr>
          <a:lstStyle/>
          <a:p>
            <a:r>
              <a:rPr lang="en-US" sz="2400" dirty="0"/>
              <a:t>Quarterly Reports go to: – </a:t>
            </a:r>
            <a:r>
              <a:rPr lang="en-US" sz="2400" dirty="0">
                <a:hlinkClick r:id="rId2"/>
              </a:rPr>
              <a:t>ICCB.grantpayments@illinois.gov</a:t>
            </a:r>
            <a:r>
              <a:rPr lang="en-US" sz="2400" dirty="0"/>
              <a:t> and </a:t>
            </a:r>
            <a:r>
              <a:rPr lang="en-US" sz="2400" dirty="0">
                <a:hlinkClick r:id="rId3"/>
              </a:rPr>
              <a:t>iccb.ibt@illinois.gov</a:t>
            </a:r>
            <a:r>
              <a:rPr lang="en-US" sz="2400" dirty="0"/>
              <a:t> </a:t>
            </a:r>
          </a:p>
          <a:p>
            <a:pPr lvl="1"/>
            <a:r>
              <a:rPr lang="en-US" sz="2400" dirty="0"/>
              <a:t>cc: Angela Gerberding</a:t>
            </a:r>
          </a:p>
          <a:p>
            <a:r>
              <a:rPr lang="en-US" sz="2400" dirty="0"/>
              <a:t>1</a:t>
            </a:r>
            <a:r>
              <a:rPr lang="en-US" sz="2400" baseline="30000" dirty="0"/>
              <a:t>st</a:t>
            </a:r>
            <a:r>
              <a:rPr lang="en-US" sz="2400" dirty="0"/>
              <a:t> Quarterly reports due April 30, 2023</a:t>
            </a:r>
          </a:p>
          <a:p>
            <a:r>
              <a:rPr lang="en-US" sz="2400" dirty="0"/>
              <a:t>Financial compliance questions go to: </a:t>
            </a:r>
            <a:r>
              <a:rPr lang="en-US" sz="2400" dirty="0">
                <a:hlinkClick r:id="rId4"/>
              </a:rPr>
              <a:t>ICCB.finance@illinois.gov</a:t>
            </a:r>
            <a:r>
              <a:rPr lang="en-US" sz="2400" dirty="0"/>
              <a:t> </a:t>
            </a:r>
          </a:p>
          <a:p>
            <a:r>
              <a:rPr lang="en-US" sz="2400" dirty="0"/>
              <a:t>No payment requests - funds are received upfront </a:t>
            </a:r>
          </a:p>
          <a:p>
            <a:r>
              <a:rPr lang="en-US" sz="2400" dirty="0"/>
              <a:t>Budget modifications go to </a:t>
            </a:r>
            <a:r>
              <a:rPr lang="en-US" sz="2400" dirty="0">
                <a:hlinkClick r:id="rId2"/>
              </a:rPr>
              <a:t>ICCB.grantpayments@illinois.gov</a:t>
            </a:r>
            <a:r>
              <a:rPr lang="en-US" sz="2400" dirty="0"/>
              <a:t> and </a:t>
            </a:r>
            <a:r>
              <a:rPr lang="en-US" sz="2400" dirty="0">
                <a:hlinkClick r:id="rId3"/>
              </a:rPr>
              <a:t>iccb.ibt@illinois.gov</a:t>
            </a:r>
            <a:r>
              <a:rPr lang="en-US" sz="2400" dirty="0"/>
              <a:t> </a:t>
            </a:r>
          </a:p>
          <a:p>
            <a:pPr lvl="1"/>
            <a:r>
              <a:rPr lang="en-US" sz="2400" dirty="0"/>
              <a:t>cc: Angela Gerberding</a:t>
            </a:r>
          </a:p>
        </p:txBody>
      </p:sp>
    </p:spTree>
    <p:extLst>
      <p:ext uri="{BB962C8B-B14F-4D97-AF65-F5344CB8AC3E}">
        <p14:creationId xmlns:p14="http://schemas.microsoft.com/office/powerpoint/2010/main" val="1941846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09676" y="315899"/>
            <a:ext cx="7648121" cy="1099457"/>
          </a:xfrm>
        </p:spPr>
        <p:txBody>
          <a:bodyPr>
            <a:normAutofit/>
          </a:bodyPr>
          <a:lstStyle/>
          <a:p>
            <a:pPr algn="ctr"/>
            <a:r>
              <a:rPr lang="en-US" dirty="0"/>
              <a:t>FY24 Grant Reporting</a:t>
            </a:r>
          </a:p>
        </p:txBody>
      </p:sp>
      <p:sp>
        <p:nvSpPr>
          <p:cNvPr id="3" name="Content Placeholder 2"/>
          <p:cNvSpPr>
            <a:spLocks noGrp="1"/>
          </p:cNvSpPr>
          <p:nvPr>
            <p:ph idx="1"/>
          </p:nvPr>
        </p:nvSpPr>
        <p:spPr>
          <a:xfrm>
            <a:off x="1866203" y="1297369"/>
            <a:ext cx="5406104" cy="1483960"/>
          </a:xfrm>
        </p:spPr>
        <p:txBody>
          <a:bodyPr>
            <a:normAutofit fontScale="92500" lnSpcReduction="20000"/>
          </a:bodyPr>
          <a:lstStyle/>
          <a:p>
            <a:pPr marL="0" indent="0" defTabSz="310896">
              <a:spcBef>
                <a:spcPts val="680"/>
              </a:spcBef>
              <a:buNone/>
            </a:pPr>
            <a:endParaRPr lang="en-US" sz="1224" kern="1200" dirty="0">
              <a:solidFill>
                <a:schemeClr val="tx1">
                  <a:lumMod val="75000"/>
                  <a:lumOff val="25000"/>
                </a:schemeClr>
              </a:solidFill>
              <a:latin typeface="+mn-lt"/>
              <a:ea typeface="+mn-ea"/>
              <a:cs typeface="+mn-cs"/>
            </a:endParaRPr>
          </a:p>
          <a:p>
            <a:pPr marL="233172" indent="-233172" defTabSz="310896">
              <a:spcBef>
                <a:spcPts val="680"/>
              </a:spcBef>
              <a:buFont typeface="Wingdings" panose="05000000000000000000" pitchFamily="2" charset="2"/>
              <a:buChar char="ü"/>
            </a:pPr>
            <a:r>
              <a:rPr lang="en-US" sz="1800" kern="1200" dirty="0">
                <a:solidFill>
                  <a:schemeClr val="tx1">
                    <a:lumMod val="75000"/>
                    <a:lumOff val="25000"/>
                  </a:schemeClr>
                </a:solidFill>
                <a:latin typeface="+mn-lt"/>
                <a:ea typeface="+mn-ea"/>
                <a:cs typeface="+mn-cs"/>
              </a:rPr>
              <a:t>January 1, 2024 – December 31, 2024</a:t>
            </a:r>
          </a:p>
          <a:p>
            <a:pPr marL="233172" indent="-233172" defTabSz="310896">
              <a:spcBef>
                <a:spcPts val="680"/>
              </a:spcBef>
              <a:buFont typeface="Wingdings" panose="05000000000000000000" pitchFamily="2" charset="2"/>
              <a:buChar char="ü"/>
            </a:pPr>
            <a:r>
              <a:rPr lang="en-US" sz="1800" kern="1200" dirty="0">
                <a:solidFill>
                  <a:schemeClr val="tx1">
                    <a:lumMod val="75000"/>
                    <a:lumOff val="25000"/>
                  </a:schemeClr>
                </a:solidFill>
                <a:latin typeface="+mn-lt"/>
                <a:ea typeface="+mn-ea"/>
                <a:cs typeface="+mn-cs"/>
              </a:rPr>
              <a:t>Reports are to be submitted by due date to:</a:t>
            </a:r>
          </a:p>
          <a:p>
            <a:pPr marL="233172" indent="-233172" defTabSz="310896">
              <a:spcBef>
                <a:spcPts val="680"/>
              </a:spcBef>
              <a:buFont typeface="Wingdings" panose="05000000000000000000" pitchFamily="2" charset="2"/>
              <a:buChar char="ü"/>
            </a:pPr>
            <a:r>
              <a:rPr lang="en-US" sz="1800" kern="1200" dirty="0">
                <a:solidFill>
                  <a:schemeClr val="tx1">
                    <a:lumMod val="75000"/>
                    <a:lumOff val="25000"/>
                  </a:schemeClr>
                </a:solidFill>
                <a:latin typeface="+mn-lt"/>
                <a:ea typeface="+mn-ea"/>
                <a:cs typeface="+mn-cs"/>
                <a:hlinkClick r:id="rId2"/>
              </a:rPr>
              <a:t>ICCB.grantpayments@illinois.gov</a:t>
            </a:r>
            <a:r>
              <a:rPr lang="en-US" sz="1800" kern="1200" dirty="0">
                <a:solidFill>
                  <a:schemeClr val="tx1">
                    <a:lumMod val="75000"/>
                    <a:lumOff val="25000"/>
                  </a:schemeClr>
                </a:solidFill>
                <a:latin typeface="+mn-lt"/>
                <a:ea typeface="+mn-ea"/>
                <a:cs typeface="+mn-cs"/>
              </a:rPr>
              <a:t> </a:t>
            </a:r>
            <a:r>
              <a:rPr lang="en-US" sz="1800" dirty="0"/>
              <a:t>and </a:t>
            </a:r>
            <a:r>
              <a:rPr lang="en-US" sz="1800" dirty="0">
                <a:hlinkClick r:id="rId3"/>
              </a:rPr>
              <a:t>iccb.ibt@illinois.gov</a:t>
            </a:r>
            <a:r>
              <a:rPr lang="en-US" sz="1800" dirty="0"/>
              <a:t> </a:t>
            </a:r>
            <a:endParaRPr lang="en-US" sz="1800" kern="1200" dirty="0">
              <a:solidFill>
                <a:schemeClr val="tx1">
                  <a:lumMod val="75000"/>
                  <a:lumOff val="25000"/>
                </a:schemeClr>
              </a:solidFill>
              <a:latin typeface="+mn-lt"/>
              <a:ea typeface="+mn-ea"/>
              <a:cs typeface="+mn-cs"/>
            </a:endParaRPr>
          </a:p>
          <a:p>
            <a:pPr marL="633222" lvl="1" indent="-233172" defTabSz="310896">
              <a:spcBef>
                <a:spcPts val="680"/>
              </a:spcBef>
              <a:buFont typeface="Wingdings" panose="05000000000000000000" pitchFamily="2" charset="2"/>
              <a:buChar char="ü"/>
            </a:pPr>
            <a:r>
              <a:rPr lang="en-US" sz="1800" dirty="0"/>
              <a:t>CC Lavon and Angela</a:t>
            </a:r>
          </a:p>
        </p:txBody>
      </p:sp>
      <p:graphicFrame>
        <p:nvGraphicFramePr>
          <p:cNvPr id="4" name="Table 3"/>
          <p:cNvGraphicFramePr>
            <a:graphicFrameLocks noGrp="1"/>
          </p:cNvGraphicFramePr>
          <p:nvPr>
            <p:extLst>
              <p:ext uri="{D42A27DB-BD31-4B8C-83A1-F6EECF244321}">
                <p14:modId xmlns:p14="http://schemas.microsoft.com/office/powerpoint/2010/main" val="1289006008"/>
              </p:ext>
            </p:extLst>
          </p:nvPr>
        </p:nvGraphicFramePr>
        <p:xfrm>
          <a:off x="427129" y="3056632"/>
          <a:ext cx="8284252" cy="3078087"/>
        </p:xfrm>
        <a:graphic>
          <a:graphicData uri="http://schemas.openxmlformats.org/drawingml/2006/table">
            <a:tbl>
              <a:tblPr firstRow="1">
                <a:tableStyleId>{5C22544A-7EE6-4342-B048-85BDC9FD1C3A}</a:tableStyleId>
              </a:tblPr>
              <a:tblGrid>
                <a:gridCol w="1144773">
                  <a:extLst>
                    <a:ext uri="{9D8B030D-6E8A-4147-A177-3AD203B41FA5}">
                      <a16:colId xmlns:a16="http://schemas.microsoft.com/office/drawing/2014/main" val="42416922"/>
                    </a:ext>
                  </a:extLst>
                </a:gridCol>
                <a:gridCol w="866498">
                  <a:extLst>
                    <a:ext uri="{9D8B030D-6E8A-4147-A177-3AD203B41FA5}">
                      <a16:colId xmlns:a16="http://schemas.microsoft.com/office/drawing/2014/main" val="263336213"/>
                    </a:ext>
                  </a:extLst>
                </a:gridCol>
                <a:gridCol w="1265150">
                  <a:extLst>
                    <a:ext uri="{9D8B030D-6E8A-4147-A177-3AD203B41FA5}">
                      <a16:colId xmlns:a16="http://schemas.microsoft.com/office/drawing/2014/main" val="3720312182"/>
                    </a:ext>
                  </a:extLst>
                </a:gridCol>
                <a:gridCol w="809456">
                  <a:extLst>
                    <a:ext uri="{9D8B030D-6E8A-4147-A177-3AD203B41FA5}">
                      <a16:colId xmlns:a16="http://schemas.microsoft.com/office/drawing/2014/main" val="481810552"/>
                    </a:ext>
                  </a:extLst>
                </a:gridCol>
                <a:gridCol w="1322192">
                  <a:extLst>
                    <a:ext uri="{9D8B030D-6E8A-4147-A177-3AD203B41FA5}">
                      <a16:colId xmlns:a16="http://schemas.microsoft.com/office/drawing/2014/main" val="3506349678"/>
                    </a:ext>
                  </a:extLst>
                </a:gridCol>
                <a:gridCol w="811408">
                  <a:extLst>
                    <a:ext uri="{9D8B030D-6E8A-4147-A177-3AD203B41FA5}">
                      <a16:colId xmlns:a16="http://schemas.microsoft.com/office/drawing/2014/main" val="190432791"/>
                    </a:ext>
                  </a:extLst>
                </a:gridCol>
                <a:gridCol w="1228131">
                  <a:extLst>
                    <a:ext uri="{9D8B030D-6E8A-4147-A177-3AD203B41FA5}">
                      <a16:colId xmlns:a16="http://schemas.microsoft.com/office/drawing/2014/main" val="4122735926"/>
                    </a:ext>
                  </a:extLst>
                </a:gridCol>
                <a:gridCol w="836644">
                  <a:extLst>
                    <a:ext uri="{9D8B030D-6E8A-4147-A177-3AD203B41FA5}">
                      <a16:colId xmlns:a16="http://schemas.microsoft.com/office/drawing/2014/main" val="426561726"/>
                    </a:ext>
                  </a:extLst>
                </a:gridCol>
              </a:tblGrid>
              <a:tr h="197832">
                <a:tc gridSpan="2">
                  <a:txBody>
                    <a:bodyPr/>
                    <a:lstStyle/>
                    <a:p>
                      <a:pPr algn="ctr" fontAlgn="b"/>
                      <a:r>
                        <a:rPr lang="en-US" sz="1400" b="1" u="none" strike="noStrike">
                          <a:effectLst/>
                        </a:rPr>
                        <a:t>Quarter 1</a:t>
                      </a:r>
                      <a:endParaRPr lang="en-US" sz="14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gridSpan="2">
                  <a:txBody>
                    <a:bodyPr/>
                    <a:lstStyle/>
                    <a:p>
                      <a:pPr algn="ctr" fontAlgn="b"/>
                      <a:r>
                        <a:rPr lang="en-US" sz="1400" b="1" u="none" strike="noStrike">
                          <a:effectLst/>
                        </a:rPr>
                        <a:t>Quarter 2</a:t>
                      </a:r>
                      <a:endParaRPr lang="en-US" sz="14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gridSpan="2">
                  <a:txBody>
                    <a:bodyPr/>
                    <a:lstStyle/>
                    <a:p>
                      <a:pPr algn="ctr" fontAlgn="b"/>
                      <a:r>
                        <a:rPr lang="en-US" sz="1400" b="1" u="none" strike="noStrike" dirty="0">
                          <a:effectLst/>
                        </a:rPr>
                        <a:t>Quarter 3</a:t>
                      </a:r>
                      <a:endParaRPr lang="en-US" sz="14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gridSpan="2">
                  <a:txBody>
                    <a:bodyPr/>
                    <a:lstStyle/>
                    <a:p>
                      <a:pPr algn="ctr" fontAlgn="b"/>
                      <a:r>
                        <a:rPr lang="en-US" sz="1400" b="1" u="none" strike="noStrike">
                          <a:effectLst/>
                        </a:rPr>
                        <a:t>Quarter 4</a:t>
                      </a:r>
                      <a:endParaRPr lang="en-US" sz="14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extLst>
                  <a:ext uri="{0D108BD9-81ED-4DB2-BD59-A6C34878D82A}">
                    <a16:rowId xmlns:a16="http://schemas.microsoft.com/office/drawing/2014/main" val="438367366"/>
                  </a:ext>
                </a:extLst>
              </a:tr>
              <a:tr h="810702">
                <a:tc gridSpan="2">
                  <a:txBody>
                    <a:bodyPr/>
                    <a:lstStyle/>
                    <a:p>
                      <a:pPr algn="ctr" fontAlgn="ctr"/>
                      <a:r>
                        <a:rPr lang="en-US" sz="1400" b="1" u="none" strike="noStrike" dirty="0">
                          <a:solidFill>
                            <a:schemeClr val="tx1"/>
                          </a:solidFill>
                          <a:effectLst/>
                          <a:latin typeface="+mn-lt"/>
                        </a:rPr>
                        <a:t>1/1/24-3/31/24</a:t>
                      </a:r>
                    </a:p>
                  </a:txBody>
                  <a:tcPr marL="9525" marR="9525" marT="9525" marB="0" anchor="ctr">
                    <a:solidFill>
                      <a:srgbClr val="FF9F11"/>
                    </a:solidFill>
                  </a:tcPr>
                </a:tc>
                <a:tc hMerge="1">
                  <a:txBody>
                    <a:bodyPr/>
                    <a:lstStyle/>
                    <a:p>
                      <a:endParaRPr lang="en-US"/>
                    </a:p>
                  </a:txBody>
                  <a:tcPr/>
                </a:tc>
                <a:tc gridSpan="2">
                  <a:txBody>
                    <a:bodyPr/>
                    <a:lstStyle/>
                    <a:p>
                      <a:pPr algn="ctr" fontAlgn="ctr"/>
                      <a:r>
                        <a:rPr lang="en-US" sz="1400" b="1" u="none" strike="noStrike" dirty="0">
                          <a:solidFill>
                            <a:schemeClr val="tx1"/>
                          </a:solidFill>
                          <a:effectLst/>
                          <a:latin typeface="+mn-lt"/>
                        </a:rPr>
                        <a:t>4/1/24-6/30/24</a:t>
                      </a:r>
                    </a:p>
                  </a:txBody>
                  <a:tcPr marL="9525" marR="9525" marT="9525" marB="0" anchor="ctr">
                    <a:solidFill>
                      <a:srgbClr val="FF9F11"/>
                    </a:solidFill>
                  </a:tcPr>
                </a:tc>
                <a:tc hMerge="1">
                  <a:txBody>
                    <a:bodyPr/>
                    <a:lstStyle/>
                    <a:p>
                      <a:endParaRPr lang="en-US"/>
                    </a:p>
                  </a:txBody>
                  <a:tcPr/>
                </a:tc>
                <a:tc gridSpan="2">
                  <a:txBody>
                    <a:bodyPr/>
                    <a:lstStyle/>
                    <a:p>
                      <a:pPr algn="ctr" fontAlgn="ctr"/>
                      <a:r>
                        <a:rPr lang="en-US" sz="1400" b="1" i="0" u="none" strike="noStrike" dirty="0">
                          <a:solidFill>
                            <a:schemeClr val="tx1"/>
                          </a:solidFill>
                          <a:effectLst/>
                          <a:latin typeface="+mn-lt"/>
                        </a:rPr>
                        <a:t>7/1/24-9/30/24</a:t>
                      </a:r>
                    </a:p>
                  </a:txBody>
                  <a:tcPr marL="9525" marR="9525" marT="9525" marB="0" anchor="ctr">
                    <a:solidFill>
                      <a:srgbClr val="FF9F11"/>
                    </a:solidFill>
                  </a:tcPr>
                </a:tc>
                <a:tc hMerge="1">
                  <a:txBody>
                    <a:bodyPr/>
                    <a:lstStyle/>
                    <a:p>
                      <a:endParaRPr lang="en-US"/>
                    </a:p>
                  </a:txBody>
                  <a:tcPr/>
                </a:tc>
                <a:tc gridSpan="2">
                  <a:txBody>
                    <a:bodyPr/>
                    <a:lstStyle/>
                    <a:p>
                      <a:pPr algn="ctr" fontAlgn="ctr"/>
                      <a:r>
                        <a:rPr lang="en-US" sz="1400" b="1" u="none" strike="noStrike" dirty="0">
                          <a:solidFill>
                            <a:schemeClr val="tx1"/>
                          </a:solidFill>
                          <a:effectLst/>
                          <a:latin typeface="+mn-lt"/>
                        </a:rPr>
                        <a:t>10/1/24-12/31/24</a:t>
                      </a:r>
                    </a:p>
                  </a:txBody>
                  <a:tcPr marL="9525" marR="9525" marT="9525" marB="0" anchor="ctr">
                    <a:solidFill>
                      <a:srgbClr val="FF9F11"/>
                    </a:solidFill>
                  </a:tcPr>
                </a:tc>
                <a:tc hMerge="1">
                  <a:txBody>
                    <a:bodyPr/>
                    <a:lstStyle/>
                    <a:p>
                      <a:endParaRPr lang="en-US"/>
                    </a:p>
                  </a:txBody>
                  <a:tcPr/>
                </a:tc>
                <a:extLst>
                  <a:ext uri="{0D108BD9-81ED-4DB2-BD59-A6C34878D82A}">
                    <a16:rowId xmlns:a16="http://schemas.microsoft.com/office/drawing/2014/main" val="3893181573"/>
                  </a:ext>
                </a:extLst>
              </a:tr>
              <a:tr h="894736">
                <a:tc gridSpan="2">
                  <a:txBody>
                    <a:bodyPr/>
                    <a:lstStyle/>
                    <a:p>
                      <a:pPr algn="ctr" fontAlgn="ctr"/>
                      <a:r>
                        <a:rPr lang="en-US" sz="1400" b="1" u="none" strike="noStrike" dirty="0">
                          <a:solidFill>
                            <a:schemeClr val="tx1"/>
                          </a:solidFill>
                          <a:effectLst/>
                          <a:latin typeface="+mn-lt"/>
                        </a:rPr>
                        <a:t>Due:</a:t>
                      </a:r>
                      <a:r>
                        <a:rPr lang="en-US" sz="1400" b="1" u="none" strike="noStrike" baseline="0" dirty="0">
                          <a:solidFill>
                            <a:schemeClr val="tx1"/>
                          </a:solidFill>
                          <a:effectLst/>
                          <a:latin typeface="+mn-lt"/>
                        </a:rPr>
                        <a:t>  April 30, 2023 </a:t>
                      </a:r>
                      <a:endParaRPr lang="en-US" sz="1400" b="1" i="0" u="none" strike="noStrike" dirty="0">
                        <a:solidFill>
                          <a:schemeClr val="tx1"/>
                        </a:solidFill>
                        <a:effectLst/>
                        <a:latin typeface="+mn-lt"/>
                      </a:endParaRPr>
                    </a:p>
                  </a:txBody>
                  <a:tcPr marL="9525" marR="9525" marT="9525" marB="0" anchor="ctr">
                    <a:solidFill>
                      <a:srgbClr val="FF9F11"/>
                    </a:solidFill>
                  </a:tcPr>
                </a:tc>
                <a:tc hMerge="1">
                  <a:txBody>
                    <a:bodyPr/>
                    <a:lstStyle/>
                    <a:p>
                      <a:endParaRPr lang="en-US"/>
                    </a:p>
                  </a:txBody>
                  <a:tcPr/>
                </a:tc>
                <a:tc gridSpan="2">
                  <a:txBody>
                    <a:bodyPr/>
                    <a:lstStyle/>
                    <a:p>
                      <a:pPr algn="ctr" fontAlgn="ctr"/>
                      <a:r>
                        <a:rPr lang="en-US" sz="1400" b="1" u="none" strike="noStrike" dirty="0">
                          <a:solidFill>
                            <a:schemeClr val="tx1"/>
                          </a:solidFill>
                          <a:effectLst/>
                          <a:latin typeface="+mn-lt"/>
                        </a:rPr>
                        <a:t>Due: July 30, 2023</a:t>
                      </a:r>
                      <a:endParaRPr lang="en-US" sz="1400" b="1" i="0" u="none" strike="noStrike" dirty="0">
                        <a:solidFill>
                          <a:schemeClr val="tx1"/>
                        </a:solidFill>
                        <a:effectLst/>
                        <a:latin typeface="+mn-lt"/>
                      </a:endParaRPr>
                    </a:p>
                  </a:txBody>
                  <a:tcPr marL="9525" marR="9525" marT="9525" marB="0" anchor="ctr">
                    <a:solidFill>
                      <a:srgbClr val="FF9F11"/>
                    </a:solidFill>
                  </a:tcPr>
                </a:tc>
                <a:tc hMerge="1">
                  <a:txBody>
                    <a:bodyPr/>
                    <a:lstStyle/>
                    <a:p>
                      <a:endParaRPr lang="en-US"/>
                    </a:p>
                  </a:txBody>
                  <a:tcPr/>
                </a:tc>
                <a:tc gridSpan="2">
                  <a:txBody>
                    <a:bodyPr/>
                    <a:lstStyle/>
                    <a:p>
                      <a:pPr algn="ctr" fontAlgn="ctr"/>
                      <a:r>
                        <a:rPr lang="en-US" sz="1400" b="1" i="0" u="none" strike="noStrike" dirty="0">
                          <a:solidFill>
                            <a:schemeClr val="tx1"/>
                          </a:solidFill>
                          <a:effectLst/>
                          <a:latin typeface="+mn-lt"/>
                        </a:rPr>
                        <a:t>Due:  October 30, 2023</a:t>
                      </a:r>
                    </a:p>
                  </a:txBody>
                  <a:tcPr marL="9525" marR="9525" marT="9525" marB="0" anchor="ctr">
                    <a:solidFill>
                      <a:srgbClr val="FF9F11"/>
                    </a:solidFill>
                  </a:tcPr>
                </a:tc>
                <a:tc hMerge="1">
                  <a:txBody>
                    <a:bodyPr/>
                    <a:lstStyle/>
                    <a:p>
                      <a:endParaRPr lang="en-US"/>
                    </a:p>
                  </a:txBody>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u="none" strike="noStrike" dirty="0">
                          <a:solidFill>
                            <a:schemeClr val="tx1"/>
                          </a:solidFill>
                          <a:effectLst/>
                          <a:latin typeface="+mn-lt"/>
                        </a:rPr>
                        <a:t>Due: January 30, 2024</a:t>
                      </a:r>
                      <a:r>
                        <a:rPr lang="en-US" sz="1400" b="1" u="none" strike="noStrike" baseline="0" dirty="0">
                          <a:solidFill>
                            <a:schemeClr val="tx1"/>
                          </a:solidFill>
                          <a:effectLst/>
                          <a:latin typeface="+mn-lt"/>
                        </a:rPr>
                        <a:t>                    </a:t>
                      </a:r>
                      <a:endParaRPr lang="en-US" sz="1400" b="1" i="0" u="none" strike="noStrike" dirty="0">
                        <a:solidFill>
                          <a:schemeClr val="tx1"/>
                        </a:solidFill>
                        <a:effectLst/>
                        <a:latin typeface="+mn-lt"/>
                      </a:endParaRPr>
                    </a:p>
                  </a:txBody>
                  <a:tcPr marL="9525" marR="9525" marT="9525" marB="0" anchor="ctr">
                    <a:solidFill>
                      <a:srgbClr val="FF9F11"/>
                    </a:solidFill>
                  </a:tcPr>
                </a:tc>
                <a:tc hMerge="1">
                  <a:txBody>
                    <a:bodyPr/>
                    <a:lstStyle/>
                    <a:p>
                      <a:endParaRPr lang="en-US"/>
                    </a:p>
                  </a:txBody>
                  <a:tcPr/>
                </a:tc>
                <a:extLst>
                  <a:ext uri="{0D108BD9-81ED-4DB2-BD59-A6C34878D82A}">
                    <a16:rowId xmlns:a16="http://schemas.microsoft.com/office/drawing/2014/main" val="1018701268"/>
                  </a:ext>
                </a:extLst>
              </a:tr>
              <a:tr h="1149764">
                <a:tc>
                  <a:txBody>
                    <a:bodyPr/>
                    <a:lstStyle/>
                    <a:p>
                      <a:pPr algn="ctr" fontAlgn="ctr"/>
                      <a:r>
                        <a:rPr lang="en-US" sz="1400" b="1" u="none" strike="noStrike">
                          <a:solidFill>
                            <a:schemeClr val="tx1"/>
                          </a:solidFill>
                          <a:effectLst/>
                          <a:latin typeface="+mn-lt"/>
                        </a:rPr>
                        <a:t>Performance</a:t>
                      </a:r>
                      <a:endParaRPr lang="en-US" sz="1400" b="1" i="0" u="none" strike="noStrike">
                        <a:solidFill>
                          <a:schemeClr val="tx1"/>
                        </a:solidFill>
                        <a:effectLst/>
                        <a:latin typeface="+mn-lt"/>
                      </a:endParaRPr>
                    </a:p>
                  </a:txBody>
                  <a:tcPr marL="9525" marR="9525" marT="9525" marB="0" anchor="ctr">
                    <a:solidFill>
                      <a:srgbClr val="FF9F11"/>
                    </a:solidFill>
                  </a:tcPr>
                </a:tc>
                <a:tc>
                  <a:txBody>
                    <a:bodyPr/>
                    <a:lstStyle/>
                    <a:p>
                      <a:pPr algn="ctr" fontAlgn="ctr"/>
                      <a:r>
                        <a:rPr lang="en-US" sz="1400" b="1" u="none" strike="noStrike">
                          <a:solidFill>
                            <a:schemeClr val="tx1"/>
                          </a:solidFill>
                          <a:effectLst/>
                          <a:latin typeface="+mn-lt"/>
                        </a:rPr>
                        <a:t>Financial</a:t>
                      </a:r>
                      <a:endParaRPr lang="en-US" sz="1400" b="1" i="0" u="none" strike="noStrike">
                        <a:solidFill>
                          <a:schemeClr val="tx1"/>
                        </a:solidFill>
                        <a:effectLst/>
                        <a:latin typeface="+mn-lt"/>
                      </a:endParaRPr>
                    </a:p>
                  </a:txBody>
                  <a:tcPr marL="9525" marR="9525" marT="9525" marB="0" anchor="ctr">
                    <a:solidFill>
                      <a:srgbClr val="FF9F11"/>
                    </a:solidFill>
                  </a:tcPr>
                </a:tc>
                <a:tc>
                  <a:txBody>
                    <a:bodyPr/>
                    <a:lstStyle/>
                    <a:p>
                      <a:pPr algn="ctr" fontAlgn="ctr"/>
                      <a:r>
                        <a:rPr lang="en-US" sz="1400" b="1" u="none" strike="noStrike">
                          <a:solidFill>
                            <a:schemeClr val="tx1"/>
                          </a:solidFill>
                          <a:effectLst/>
                          <a:latin typeface="+mn-lt"/>
                        </a:rPr>
                        <a:t>Performance</a:t>
                      </a:r>
                      <a:endParaRPr lang="en-US" sz="1400" b="1" i="0" u="none" strike="noStrike">
                        <a:solidFill>
                          <a:schemeClr val="tx1"/>
                        </a:solidFill>
                        <a:effectLst/>
                        <a:latin typeface="+mn-lt"/>
                      </a:endParaRPr>
                    </a:p>
                  </a:txBody>
                  <a:tcPr marL="9525" marR="9525" marT="9525" marB="0" anchor="ctr">
                    <a:solidFill>
                      <a:srgbClr val="FF9F11"/>
                    </a:solidFill>
                  </a:tcPr>
                </a:tc>
                <a:tc>
                  <a:txBody>
                    <a:bodyPr/>
                    <a:lstStyle/>
                    <a:p>
                      <a:pPr algn="ctr" fontAlgn="ctr"/>
                      <a:r>
                        <a:rPr lang="en-US" sz="1400" b="1" u="none" strike="noStrike">
                          <a:solidFill>
                            <a:schemeClr val="tx1"/>
                          </a:solidFill>
                          <a:effectLst/>
                          <a:latin typeface="+mn-lt"/>
                        </a:rPr>
                        <a:t>Financial</a:t>
                      </a:r>
                      <a:endParaRPr lang="en-US" sz="1400" b="1" i="0" u="none" strike="noStrike">
                        <a:solidFill>
                          <a:schemeClr val="tx1"/>
                        </a:solidFill>
                        <a:effectLst/>
                        <a:latin typeface="+mn-lt"/>
                      </a:endParaRPr>
                    </a:p>
                  </a:txBody>
                  <a:tcPr marL="9525" marR="9525" marT="9525" marB="0" anchor="ctr">
                    <a:solidFill>
                      <a:srgbClr val="FF9F11"/>
                    </a:solidFill>
                  </a:tcPr>
                </a:tc>
                <a:tc>
                  <a:txBody>
                    <a:bodyPr/>
                    <a:lstStyle/>
                    <a:p>
                      <a:pPr algn="ctr" fontAlgn="ctr"/>
                      <a:r>
                        <a:rPr lang="en-US" sz="1400" b="1" u="none" strike="noStrike" dirty="0">
                          <a:solidFill>
                            <a:schemeClr val="tx1"/>
                          </a:solidFill>
                          <a:effectLst/>
                          <a:latin typeface="+mn-lt"/>
                        </a:rPr>
                        <a:t>Performance</a:t>
                      </a:r>
                      <a:endParaRPr lang="en-US" sz="1400" b="1" i="0" u="none" strike="noStrike" dirty="0">
                        <a:solidFill>
                          <a:schemeClr val="tx1"/>
                        </a:solidFill>
                        <a:effectLst/>
                        <a:latin typeface="+mn-lt"/>
                      </a:endParaRPr>
                    </a:p>
                  </a:txBody>
                  <a:tcPr marL="9525" marR="9525" marT="9525" marB="0" anchor="ctr">
                    <a:solidFill>
                      <a:srgbClr val="FF9F11"/>
                    </a:solidFill>
                  </a:tcPr>
                </a:tc>
                <a:tc>
                  <a:txBody>
                    <a:bodyPr/>
                    <a:lstStyle/>
                    <a:p>
                      <a:pPr algn="ctr" fontAlgn="ctr"/>
                      <a:r>
                        <a:rPr lang="en-US" sz="1400" b="1" u="none" strike="noStrike" dirty="0">
                          <a:solidFill>
                            <a:schemeClr val="tx1"/>
                          </a:solidFill>
                          <a:effectLst/>
                          <a:latin typeface="+mn-lt"/>
                        </a:rPr>
                        <a:t>Financial</a:t>
                      </a:r>
                      <a:endParaRPr lang="en-US" sz="1400" b="1" i="0" u="none" strike="noStrike" dirty="0">
                        <a:solidFill>
                          <a:schemeClr val="tx1"/>
                        </a:solidFill>
                        <a:effectLst/>
                        <a:latin typeface="+mn-lt"/>
                      </a:endParaRPr>
                    </a:p>
                  </a:txBody>
                  <a:tcPr marL="9525" marR="9525" marT="9525" marB="0" anchor="ctr">
                    <a:solidFill>
                      <a:srgbClr val="FF9F11"/>
                    </a:solidFill>
                  </a:tcPr>
                </a:tc>
                <a:tc>
                  <a:txBody>
                    <a:bodyPr/>
                    <a:lstStyle/>
                    <a:p>
                      <a:pPr algn="ctr" fontAlgn="ctr"/>
                      <a:r>
                        <a:rPr lang="en-US" sz="1400" b="1" u="none" strike="noStrike" dirty="0">
                          <a:solidFill>
                            <a:schemeClr val="tx1"/>
                          </a:solidFill>
                          <a:effectLst/>
                          <a:latin typeface="+mn-lt"/>
                        </a:rPr>
                        <a:t>Performance</a:t>
                      </a:r>
                      <a:endParaRPr lang="en-US" sz="1400" b="1" i="0" u="none" strike="noStrike" dirty="0">
                        <a:solidFill>
                          <a:schemeClr val="tx1"/>
                        </a:solidFill>
                        <a:effectLst/>
                        <a:latin typeface="+mn-lt"/>
                      </a:endParaRPr>
                    </a:p>
                  </a:txBody>
                  <a:tcPr marL="9525" marR="9525" marT="9525" marB="0" anchor="ctr">
                    <a:solidFill>
                      <a:srgbClr val="FF9F11"/>
                    </a:solidFill>
                  </a:tcPr>
                </a:tc>
                <a:tc>
                  <a:txBody>
                    <a:bodyPr/>
                    <a:lstStyle/>
                    <a:p>
                      <a:pPr algn="ctr" fontAlgn="ctr"/>
                      <a:r>
                        <a:rPr lang="en-US" sz="1400" b="1" u="none" strike="noStrike" dirty="0">
                          <a:solidFill>
                            <a:schemeClr val="tx1"/>
                          </a:solidFill>
                          <a:effectLst/>
                          <a:latin typeface="+mn-lt"/>
                        </a:rPr>
                        <a:t>Financial</a:t>
                      </a:r>
                      <a:endParaRPr lang="en-US" sz="1400" b="1" i="0" u="none" strike="noStrike" dirty="0">
                        <a:solidFill>
                          <a:schemeClr val="tx1"/>
                        </a:solidFill>
                        <a:effectLst/>
                        <a:latin typeface="+mn-lt"/>
                      </a:endParaRPr>
                    </a:p>
                  </a:txBody>
                  <a:tcPr marL="9525" marR="9525" marT="9525" marB="0" anchor="ctr">
                    <a:solidFill>
                      <a:srgbClr val="FF9F11"/>
                    </a:solidFill>
                  </a:tcPr>
                </a:tc>
                <a:extLst>
                  <a:ext uri="{0D108BD9-81ED-4DB2-BD59-A6C34878D82A}">
                    <a16:rowId xmlns:a16="http://schemas.microsoft.com/office/drawing/2014/main" val="2628364525"/>
                  </a:ext>
                </a:extLst>
              </a:tr>
            </a:tbl>
          </a:graphicData>
        </a:graphic>
      </p:graphicFrame>
    </p:spTree>
    <p:extLst>
      <p:ext uri="{BB962C8B-B14F-4D97-AF65-F5344CB8AC3E}">
        <p14:creationId xmlns:p14="http://schemas.microsoft.com/office/powerpoint/2010/main" val="121076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E5826-72EE-9F09-4506-D9974A58E003}"/>
              </a:ext>
            </a:extLst>
          </p:cNvPr>
          <p:cNvSpPr>
            <a:spLocks noGrp="1"/>
          </p:cNvSpPr>
          <p:nvPr>
            <p:ph type="title"/>
          </p:nvPr>
        </p:nvSpPr>
        <p:spPr>
          <a:xfrm>
            <a:off x="2171700" y="302257"/>
            <a:ext cx="6377940" cy="1293028"/>
          </a:xfrm>
        </p:spPr>
        <p:txBody>
          <a:bodyPr/>
          <a:lstStyle/>
          <a:p>
            <a:r>
              <a:rPr lang="en-US" dirty="0"/>
              <a:t>New Fiscal report:</a:t>
            </a:r>
          </a:p>
        </p:txBody>
      </p:sp>
      <p:pic>
        <p:nvPicPr>
          <p:cNvPr id="6" name="Content Placeholder 5">
            <a:extLst>
              <a:ext uri="{FF2B5EF4-FFF2-40B4-BE49-F238E27FC236}">
                <a16:creationId xmlns:a16="http://schemas.microsoft.com/office/drawing/2014/main" id="{1F5D65BE-E609-8E0A-86FD-0F5F21BEA046}"/>
              </a:ext>
            </a:extLst>
          </p:cNvPr>
          <p:cNvPicPr>
            <a:picLocks noGrp="1" noChangeAspect="1"/>
          </p:cNvPicPr>
          <p:nvPr>
            <p:ph idx="1"/>
          </p:nvPr>
        </p:nvPicPr>
        <p:blipFill>
          <a:blip r:embed="rId2"/>
          <a:stretch>
            <a:fillRect/>
          </a:stretch>
        </p:blipFill>
        <p:spPr>
          <a:xfrm>
            <a:off x="867968" y="1317062"/>
            <a:ext cx="7408063" cy="5319712"/>
          </a:xfrm>
        </p:spPr>
      </p:pic>
    </p:spTree>
    <p:extLst>
      <p:ext uri="{BB962C8B-B14F-4D97-AF65-F5344CB8AC3E}">
        <p14:creationId xmlns:p14="http://schemas.microsoft.com/office/powerpoint/2010/main" val="3133726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0BB80-4BE8-BE72-DBC7-74AB0B536517}"/>
              </a:ext>
            </a:extLst>
          </p:cNvPr>
          <p:cNvSpPr>
            <a:spLocks noGrp="1"/>
          </p:cNvSpPr>
          <p:nvPr>
            <p:ph type="title"/>
          </p:nvPr>
        </p:nvSpPr>
        <p:spPr>
          <a:xfrm>
            <a:off x="1290238" y="746126"/>
            <a:ext cx="6563524" cy="1293028"/>
          </a:xfrm>
        </p:spPr>
        <p:txBody>
          <a:bodyPr/>
          <a:lstStyle/>
          <a:p>
            <a:pPr algn="ctr"/>
            <a:r>
              <a:rPr lang="en-US" dirty="0"/>
              <a:t>Data Collection Piece</a:t>
            </a:r>
          </a:p>
        </p:txBody>
      </p:sp>
      <p:sp>
        <p:nvSpPr>
          <p:cNvPr id="3" name="Content Placeholder 2">
            <a:extLst>
              <a:ext uri="{FF2B5EF4-FFF2-40B4-BE49-F238E27FC236}">
                <a16:creationId xmlns:a16="http://schemas.microsoft.com/office/drawing/2014/main" id="{25D8CE82-6420-9270-0350-4403948B7423}"/>
              </a:ext>
            </a:extLst>
          </p:cNvPr>
          <p:cNvSpPr>
            <a:spLocks noGrp="1"/>
          </p:cNvSpPr>
          <p:nvPr>
            <p:ph idx="1"/>
          </p:nvPr>
        </p:nvSpPr>
        <p:spPr>
          <a:xfrm>
            <a:off x="764275" y="2194559"/>
            <a:ext cx="7858615" cy="4274479"/>
          </a:xfrm>
        </p:spPr>
        <p:txBody>
          <a:bodyPr>
            <a:normAutofit/>
          </a:bodyPr>
          <a:lstStyle/>
          <a:p>
            <a:pPr marL="0" indent="0">
              <a:buNone/>
            </a:pPr>
            <a:r>
              <a:rPr lang="en-US" dirty="0"/>
              <a:t>Collection document is built!     </a:t>
            </a:r>
          </a:p>
          <a:p>
            <a:pPr marL="0" indent="0">
              <a:buNone/>
            </a:pPr>
            <a:endParaRPr lang="en-US" dirty="0"/>
          </a:p>
          <a:p>
            <a:pPr marL="0" indent="0">
              <a:buNone/>
            </a:pPr>
            <a:r>
              <a:rPr lang="en-US" dirty="0"/>
              <a:t>I need to update program names and then send it to a couple of you as a pilot to make sure everything works.  If you are willing to do this for me in the 10 days, put your name and email in the chat.  </a:t>
            </a:r>
          </a:p>
          <a:p>
            <a:pPr marL="0" indent="0">
              <a:buNone/>
            </a:pPr>
            <a:endParaRPr lang="en-US" dirty="0"/>
          </a:p>
          <a:p>
            <a:pPr marL="0" indent="0">
              <a:buNone/>
            </a:pPr>
            <a:r>
              <a:rPr lang="en-US" dirty="0"/>
              <a:t>This will be formally done at the end of FY24 (January 2025).  Make sure you are collecting these pieces</a:t>
            </a:r>
            <a:r>
              <a:rPr lang="en-US"/>
              <a:t>. </a:t>
            </a:r>
          </a:p>
          <a:p>
            <a:pPr marL="0" indent="0">
              <a:buNone/>
            </a:pPr>
            <a:r>
              <a:rPr lang="en-US" dirty="0"/>
              <a:t>Let’s take a look!</a:t>
            </a:r>
          </a:p>
        </p:txBody>
      </p:sp>
    </p:spTree>
    <p:extLst>
      <p:ext uri="{BB962C8B-B14F-4D97-AF65-F5344CB8AC3E}">
        <p14:creationId xmlns:p14="http://schemas.microsoft.com/office/powerpoint/2010/main" val="3218370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C39D4D-FB73-440B-007E-4F68BF33D68B}"/>
              </a:ext>
            </a:extLst>
          </p:cNvPr>
          <p:cNvSpPr>
            <a:spLocks noGrp="1"/>
          </p:cNvSpPr>
          <p:nvPr>
            <p:ph type="title"/>
          </p:nvPr>
        </p:nvSpPr>
        <p:spPr>
          <a:xfrm>
            <a:off x="1463988" y="4494718"/>
            <a:ext cx="6216024" cy="1096316"/>
          </a:xfrm>
        </p:spPr>
        <p:txBody>
          <a:bodyPr vert="horz" lIns="91440" tIns="45720" rIns="91440" bIns="45720" rtlCol="0" anchor="b">
            <a:normAutofit/>
          </a:bodyPr>
          <a:lstStyle/>
          <a:p>
            <a:pPr algn="ctr"/>
            <a:r>
              <a:rPr lang="en-US" sz="4200" kern="1200" dirty="0">
                <a:solidFill>
                  <a:schemeClr val="accent1"/>
                </a:solidFill>
                <a:latin typeface="+mj-lt"/>
                <a:ea typeface="+mj-ea"/>
                <a:cs typeface="+mj-cs"/>
              </a:rPr>
              <a:t>Breakout Sessions</a:t>
            </a:r>
          </a:p>
        </p:txBody>
      </p:sp>
      <p:pic>
        <p:nvPicPr>
          <p:cNvPr id="8" name="Graphic 7" descr="Meeting">
            <a:extLst>
              <a:ext uri="{FF2B5EF4-FFF2-40B4-BE49-F238E27FC236}">
                <a16:creationId xmlns:a16="http://schemas.microsoft.com/office/drawing/2014/main" id="{68606C95-1D48-8353-12FB-24B4C3FCF22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22275" y="993215"/>
            <a:ext cx="3299450" cy="3299450"/>
          </a:xfrm>
          <a:prstGeom prst="rect">
            <a:avLst/>
          </a:prstGeom>
        </p:spPr>
      </p:pic>
    </p:spTree>
    <p:extLst>
      <p:ext uri="{BB962C8B-B14F-4D97-AF65-F5344CB8AC3E}">
        <p14:creationId xmlns:p14="http://schemas.microsoft.com/office/powerpoint/2010/main" val="1038179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A5D1E-3A40-B219-D32E-AFE057529840}"/>
              </a:ext>
            </a:extLst>
          </p:cNvPr>
          <p:cNvSpPr>
            <a:spLocks noGrp="1"/>
          </p:cNvSpPr>
          <p:nvPr>
            <p:ph type="title"/>
          </p:nvPr>
        </p:nvSpPr>
        <p:spPr>
          <a:xfrm>
            <a:off x="1383029" y="586352"/>
            <a:ext cx="6377940" cy="1293028"/>
          </a:xfrm>
        </p:spPr>
        <p:txBody>
          <a:bodyPr/>
          <a:lstStyle/>
          <a:p>
            <a:r>
              <a:rPr lang="en-US" dirty="0"/>
              <a:t>Group 1: Objective #1</a:t>
            </a:r>
          </a:p>
        </p:txBody>
      </p:sp>
      <p:sp>
        <p:nvSpPr>
          <p:cNvPr id="3" name="Content Placeholder 2">
            <a:extLst>
              <a:ext uri="{FF2B5EF4-FFF2-40B4-BE49-F238E27FC236}">
                <a16:creationId xmlns:a16="http://schemas.microsoft.com/office/drawing/2014/main" id="{E1883BB4-0457-BD23-C633-FB9A5F5D1EB2}"/>
              </a:ext>
            </a:extLst>
          </p:cNvPr>
          <p:cNvSpPr>
            <a:spLocks noGrp="1"/>
          </p:cNvSpPr>
          <p:nvPr>
            <p:ph idx="1"/>
          </p:nvPr>
        </p:nvSpPr>
        <p:spPr>
          <a:xfrm>
            <a:off x="2020528" y="1856591"/>
            <a:ext cx="5102943" cy="3968357"/>
          </a:xfrm>
        </p:spPr>
        <p:txBody>
          <a:bodyPr>
            <a:normAutofit/>
          </a:bodyPr>
          <a:lstStyle/>
          <a:p>
            <a:pPr>
              <a:buFont typeface="Arial" panose="020B0604020202020204" pitchFamily="34" charset="0"/>
              <a:buChar char="•"/>
            </a:pPr>
            <a:r>
              <a:rPr lang="en-US" dirty="0"/>
              <a:t>A Safe Haven Foundation</a:t>
            </a:r>
          </a:p>
          <a:p>
            <a:pPr>
              <a:buFont typeface="Arial" panose="020B0604020202020204" pitchFamily="34" charset="0"/>
              <a:buChar char="•"/>
            </a:pPr>
            <a:r>
              <a:rPr lang="en-US" dirty="0"/>
              <a:t>Chinese Mutual Aid Association</a:t>
            </a:r>
          </a:p>
          <a:p>
            <a:pPr>
              <a:buFont typeface="Arial" panose="020B0604020202020204" pitchFamily="34" charset="0"/>
              <a:buChar char="•"/>
            </a:pPr>
            <a:r>
              <a:rPr lang="en-US" dirty="0"/>
              <a:t>Illinois Central College</a:t>
            </a:r>
          </a:p>
          <a:p>
            <a:pPr>
              <a:buFont typeface="Arial" panose="020B0604020202020204" pitchFamily="34" charset="0"/>
              <a:buChar char="•"/>
            </a:pPr>
            <a:r>
              <a:rPr lang="en-US" dirty="0"/>
              <a:t>Jane Adams Resource Center</a:t>
            </a:r>
          </a:p>
          <a:p>
            <a:pPr>
              <a:buFont typeface="Arial" panose="020B0604020202020204" pitchFamily="34" charset="0"/>
              <a:buChar char="•"/>
            </a:pPr>
            <a:r>
              <a:rPr lang="en-US" dirty="0"/>
              <a:t>LUV Institute</a:t>
            </a:r>
          </a:p>
          <a:p>
            <a:pPr>
              <a:buFont typeface="Arial" panose="020B0604020202020204" pitchFamily="34" charset="0"/>
              <a:buChar char="•"/>
            </a:pPr>
            <a:r>
              <a:rPr lang="en-US" dirty="0"/>
              <a:t>Metropolitan Family Services</a:t>
            </a:r>
          </a:p>
          <a:p>
            <a:pPr>
              <a:buFont typeface="Arial" panose="020B0604020202020204" pitchFamily="34" charset="0"/>
              <a:buChar char="•"/>
            </a:pPr>
            <a:r>
              <a:rPr lang="en-US" dirty="0"/>
              <a:t>Morton College</a:t>
            </a:r>
          </a:p>
          <a:p>
            <a:pPr>
              <a:buFont typeface="Arial" panose="020B0604020202020204" pitchFamily="34" charset="0"/>
              <a:buChar char="•"/>
            </a:pPr>
            <a:r>
              <a:rPr lang="en-US" dirty="0"/>
              <a:t>Township District #211</a:t>
            </a:r>
          </a:p>
          <a:p>
            <a:pPr>
              <a:buFont typeface="Arial" panose="020B0604020202020204" pitchFamily="34" charset="0"/>
              <a:buChar char="•"/>
            </a:pPr>
            <a:r>
              <a:rPr lang="en-US" dirty="0"/>
              <a:t>Urbana District #116</a:t>
            </a:r>
          </a:p>
          <a:p>
            <a:endParaRPr lang="en-US" dirty="0"/>
          </a:p>
        </p:txBody>
      </p:sp>
      <p:sp>
        <p:nvSpPr>
          <p:cNvPr id="5" name="TextBox 4">
            <a:extLst>
              <a:ext uri="{FF2B5EF4-FFF2-40B4-BE49-F238E27FC236}">
                <a16:creationId xmlns:a16="http://schemas.microsoft.com/office/drawing/2014/main" id="{E1C822D5-78C9-0DA5-C202-7AA61196C665}"/>
              </a:ext>
            </a:extLst>
          </p:cNvPr>
          <p:cNvSpPr txBox="1"/>
          <p:nvPr/>
        </p:nvSpPr>
        <p:spPr>
          <a:xfrm>
            <a:off x="6941574" y="1730477"/>
            <a:ext cx="1337187" cy="646331"/>
          </a:xfrm>
          <a:prstGeom prst="rect">
            <a:avLst/>
          </a:prstGeom>
          <a:noFill/>
        </p:spPr>
        <p:txBody>
          <a:bodyPr wrap="square" rtlCol="0">
            <a:spAutoFit/>
          </a:bodyPr>
          <a:lstStyle/>
          <a:p>
            <a:r>
              <a:rPr lang="en-US" dirty="0"/>
              <a:t>Bridge only</a:t>
            </a:r>
          </a:p>
        </p:txBody>
      </p:sp>
    </p:spTree>
    <p:extLst>
      <p:ext uri="{BB962C8B-B14F-4D97-AF65-F5344CB8AC3E}">
        <p14:creationId xmlns:p14="http://schemas.microsoft.com/office/powerpoint/2010/main" val="1202735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A54B32-9BFD-2496-D012-C9CFF8C802C1}"/>
              </a:ext>
            </a:extLst>
          </p:cNvPr>
          <p:cNvSpPr>
            <a:spLocks noGrp="1"/>
          </p:cNvSpPr>
          <p:nvPr>
            <p:ph type="title"/>
          </p:nvPr>
        </p:nvSpPr>
        <p:spPr>
          <a:xfrm>
            <a:off x="1383029" y="518566"/>
            <a:ext cx="6377940" cy="1293028"/>
          </a:xfrm>
        </p:spPr>
        <p:txBody>
          <a:bodyPr/>
          <a:lstStyle/>
          <a:p>
            <a:r>
              <a:rPr lang="en-US" dirty="0"/>
              <a:t>Group 2-Objective #1</a:t>
            </a:r>
          </a:p>
        </p:txBody>
      </p:sp>
      <p:sp>
        <p:nvSpPr>
          <p:cNvPr id="6" name="Content Placeholder 5">
            <a:extLst>
              <a:ext uri="{FF2B5EF4-FFF2-40B4-BE49-F238E27FC236}">
                <a16:creationId xmlns:a16="http://schemas.microsoft.com/office/drawing/2014/main" id="{9C4B7501-A942-E114-FBC5-E7DEDF9C5C95}"/>
              </a:ext>
            </a:extLst>
          </p:cNvPr>
          <p:cNvSpPr>
            <a:spLocks noGrp="1"/>
          </p:cNvSpPr>
          <p:nvPr>
            <p:ph idx="1"/>
          </p:nvPr>
        </p:nvSpPr>
        <p:spPr>
          <a:xfrm>
            <a:off x="1887177" y="1685259"/>
            <a:ext cx="5369643" cy="4518897"/>
          </a:xfrm>
        </p:spPr>
        <p:txBody>
          <a:bodyPr>
            <a:normAutofit lnSpcReduction="10000"/>
          </a:bodyPr>
          <a:lstStyle/>
          <a:p>
            <a:pPr>
              <a:buFont typeface="Arial" panose="020B0604020202020204" pitchFamily="34" charset="0"/>
              <a:buChar char="•"/>
            </a:pPr>
            <a:r>
              <a:rPr lang="en-US" dirty="0"/>
              <a:t>City Colleges of Chicago</a:t>
            </a:r>
          </a:p>
          <a:p>
            <a:pPr>
              <a:buFont typeface="Arial" panose="020B0604020202020204" pitchFamily="34" charset="0"/>
              <a:buChar char="•"/>
            </a:pPr>
            <a:r>
              <a:rPr lang="en-US" dirty="0"/>
              <a:t>College of DuPage</a:t>
            </a:r>
          </a:p>
          <a:p>
            <a:pPr>
              <a:buFont typeface="Arial" panose="020B0604020202020204" pitchFamily="34" charset="0"/>
              <a:buChar char="•"/>
            </a:pPr>
            <a:r>
              <a:rPr lang="en-US" dirty="0"/>
              <a:t>Danville Area Community College</a:t>
            </a:r>
          </a:p>
          <a:p>
            <a:pPr>
              <a:buFont typeface="Arial" panose="020B0604020202020204" pitchFamily="34" charset="0"/>
              <a:buChar char="•"/>
            </a:pPr>
            <a:r>
              <a:rPr lang="en-US" dirty="0"/>
              <a:t>Heartland Human Care Services</a:t>
            </a:r>
          </a:p>
          <a:p>
            <a:pPr>
              <a:buFont typeface="Arial" panose="020B0604020202020204" pitchFamily="34" charset="0"/>
              <a:buChar char="•"/>
            </a:pPr>
            <a:r>
              <a:rPr lang="en-US" dirty="0"/>
              <a:t>John Wood Community College</a:t>
            </a:r>
          </a:p>
          <a:p>
            <a:pPr>
              <a:buFont typeface="Arial" panose="020B0604020202020204" pitchFamily="34" charset="0"/>
              <a:buChar char="•"/>
            </a:pPr>
            <a:r>
              <a:rPr lang="en-US" dirty="0"/>
              <a:t>Joliet Junior College</a:t>
            </a:r>
          </a:p>
          <a:p>
            <a:pPr>
              <a:buFont typeface="Arial" panose="020B0604020202020204" pitchFamily="34" charset="0"/>
              <a:buChar char="•"/>
            </a:pPr>
            <a:r>
              <a:rPr lang="en-US" dirty="0"/>
              <a:t>Lincoln Land Community College</a:t>
            </a:r>
          </a:p>
          <a:p>
            <a:pPr>
              <a:buFont typeface="Arial" panose="020B0604020202020204" pitchFamily="34" charset="0"/>
              <a:buChar char="•"/>
            </a:pPr>
            <a:r>
              <a:rPr lang="en-US" dirty="0"/>
              <a:t>Literacy Chicago</a:t>
            </a:r>
          </a:p>
          <a:p>
            <a:pPr>
              <a:buFont typeface="Arial" panose="020B0604020202020204" pitchFamily="34" charset="0"/>
              <a:buChar char="•"/>
            </a:pPr>
            <a:r>
              <a:rPr lang="en-US" dirty="0"/>
              <a:t>ROE #33</a:t>
            </a:r>
          </a:p>
          <a:p>
            <a:pPr>
              <a:buFont typeface="Arial" panose="020B0604020202020204" pitchFamily="34" charset="0"/>
              <a:buChar char="•"/>
            </a:pPr>
            <a:r>
              <a:rPr lang="en-US" dirty="0" err="1"/>
              <a:t>Trellus</a:t>
            </a:r>
            <a:endParaRPr lang="en-US" dirty="0"/>
          </a:p>
          <a:p>
            <a:pPr>
              <a:buFont typeface="Arial" panose="020B0604020202020204" pitchFamily="34" charset="0"/>
              <a:buChar char="•"/>
            </a:pPr>
            <a:r>
              <a:rPr lang="en-US" dirty="0"/>
              <a:t>Waubonsee Community College</a:t>
            </a:r>
          </a:p>
          <a:p>
            <a:pPr>
              <a:buFont typeface="Arial" panose="020B0604020202020204" pitchFamily="34" charset="0"/>
              <a:buChar char="•"/>
            </a:pPr>
            <a:endParaRPr lang="en-US" dirty="0"/>
          </a:p>
          <a:p>
            <a:endParaRPr lang="en-US" dirty="0"/>
          </a:p>
        </p:txBody>
      </p:sp>
      <p:sp>
        <p:nvSpPr>
          <p:cNvPr id="2" name="TextBox 1">
            <a:extLst>
              <a:ext uri="{FF2B5EF4-FFF2-40B4-BE49-F238E27FC236}">
                <a16:creationId xmlns:a16="http://schemas.microsoft.com/office/drawing/2014/main" id="{D422D487-CBAF-7080-E3BA-4C575A92AB56}"/>
              </a:ext>
            </a:extLst>
          </p:cNvPr>
          <p:cNvSpPr txBox="1"/>
          <p:nvPr/>
        </p:nvSpPr>
        <p:spPr>
          <a:xfrm>
            <a:off x="7256820" y="1582993"/>
            <a:ext cx="1160206" cy="1477328"/>
          </a:xfrm>
          <a:prstGeom prst="rect">
            <a:avLst/>
          </a:prstGeom>
          <a:noFill/>
        </p:spPr>
        <p:txBody>
          <a:bodyPr wrap="square" rtlCol="0">
            <a:spAutoFit/>
          </a:bodyPr>
          <a:lstStyle/>
          <a:p>
            <a:r>
              <a:rPr lang="en-US" dirty="0"/>
              <a:t>Bridges and ICAPS or just ICAPS</a:t>
            </a:r>
          </a:p>
        </p:txBody>
      </p:sp>
    </p:spTree>
    <p:extLst>
      <p:ext uri="{BB962C8B-B14F-4D97-AF65-F5344CB8AC3E}">
        <p14:creationId xmlns:p14="http://schemas.microsoft.com/office/powerpoint/2010/main" val="1718474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EF555-594C-9CD2-1705-946255D3A44B}"/>
              </a:ext>
            </a:extLst>
          </p:cNvPr>
          <p:cNvSpPr>
            <a:spLocks noGrp="1"/>
          </p:cNvSpPr>
          <p:nvPr>
            <p:ph type="title"/>
          </p:nvPr>
        </p:nvSpPr>
        <p:spPr>
          <a:xfrm>
            <a:off x="1383030" y="746126"/>
            <a:ext cx="6377940" cy="1293028"/>
          </a:xfrm>
        </p:spPr>
        <p:txBody>
          <a:bodyPr/>
          <a:lstStyle/>
          <a:p>
            <a:r>
              <a:rPr lang="en-US" dirty="0"/>
              <a:t>Group 3-Objective #2</a:t>
            </a:r>
          </a:p>
        </p:txBody>
      </p:sp>
      <p:sp>
        <p:nvSpPr>
          <p:cNvPr id="3" name="Content Placeholder 2">
            <a:extLst>
              <a:ext uri="{FF2B5EF4-FFF2-40B4-BE49-F238E27FC236}">
                <a16:creationId xmlns:a16="http://schemas.microsoft.com/office/drawing/2014/main" id="{C51DD1FA-8188-09FE-68F7-80C0DCB0A920}"/>
              </a:ext>
            </a:extLst>
          </p:cNvPr>
          <p:cNvSpPr>
            <a:spLocks noGrp="1"/>
          </p:cNvSpPr>
          <p:nvPr>
            <p:ph idx="1"/>
          </p:nvPr>
        </p:nvSpPr>
        <p:spPr>
          <a:xfrm>
            <a:off x="1971367" y="2004891"/>
            <a:ext cx="5201266" cy="4472108"/>
          </a:xfrm>
        </p:spPr>
        <p:txBody>
          <a:bodyPr>
            <a:noAutofit/>
          </a:bodyPr>
          <a:lstStyle/>
          <a:p>
            <a:r>
              <a:rPr lang="en-US" dirty="0">
                <a:solidFill>
                  <a:schemeClr val="tx1"/>
                </a:solidFill>
              </a:rPr>
              <a:t>William Rainey Harper College</a:t>
            </a:r>
          </a:p>
          <a:p>
            <a:r>
              <a:rPr lang="en-US" dirty="0">
                <a:solidFill>
                  <a:schemeClr val="tx1"/>
                </a:solidFill>
              </a:rPr>
              <a:t>Illinois Eastern Community Colleges</a:t>
            </a:r>
          </a:p>
          <a:p>
            <a:r>
              <a:rPr lang="en-US" dirty="0">
                <a:solidFill>
                  <a:schemeClr val="tx1"/>
                </a:solidFill>
              </a:rPr>
              <a:t>Instituto del </a:t>
            </a:r>
            <a:r>
              <a:rPr lang="en-US" dirty="0" err="1">
                <a:solidFill>
                  <a:schemeClr val="tx1"/>
                </a:solidFill>
              </a:rPr>
              <a:t>Progreso</a:t>
            </a:r>
            <a:endParaRPr lang="en-US" dirty="0">
              <a:solidFill>
                <a:schemeClr val="tx1"/>
              </a:solidFill>
            </a:endParaRPr>
          </a:p>
          <a:p>
            <a:r>
              <a:rPr lang="en-US" dirty="0"/>
              <a:t>LEAP</a:t>
            </a:r>
          </a:p>
          <a:p>
            <a:r>
              <a:rPr lang="en-US" dirty="0">
                <a:solidFill>
                  <a:schemeClr val="tx1"/>
                </a:solidFill>
              </a:rPr>
              <a:t>Midwest Career Source</a:t>
            </a:r>
          </a:p>
          <a:p>
            <a:r>
              <a:rPr lang="en-US" dirty="0">
                <a:solidFill>
                  <a:schemeClr val="tx1"/>
                </a:solidFill>
              </a:rPr>
              <a:t>Parkland College</a:t>
            </a:r>
          </a:p>
          <a:p>
            <a:r>
              <a:rPr lang="en-US" dirty="0">
                <a:solidFill>
                  <a:schemeClr val="tx1"/>
                </a:solidFill>
              </a:rPr>
              <a:t>Prairie State College</a:t>
            </a:r>
          </a:p>
          <a:p>
            <a:r>
              <a:rPr lang="en-US" dirty="0"/>
              <a:t>South Suburban</a:t>
            </a:r>
          </a:p>
          <a:p>
            <a:r>
              <a:rPr lang="en-US" dirty="0">
                <a:solidFill>
                  <a:schemeClr val="tx1"/>
                </a:solidFill>
              </a:rPr>
              <a:t>Think </a:t>
            </a:r>
            <a:r>
              <a:rPr lang="en-US" dirty="0" err="1">
                <a:solidFill>
                  <a:schemeClr val="tx1"/>
                </a:solidFill>
              </a:rPr>
              <a:t>ReHemption</a:t>
            </a:r>
            <a:endParaRPr lang="en-US" dirty="0">
              <a:solidFill>
                <a:schemeClr val="tx1"/>
              </a:solidFill>
            </a:endParaRPr>
          </a:p>
        </p:txBody>
      </p:sp>
    </p:spTree>
    <p:extLst>
      <p:ext uri="{BB962C8B-B14F-4D97-AF65-F5344CB8AC3E}">
        <p14:creationId xmlns:p14="http://schemas.microsoft.com/office/powerpoint/2010/main" val="33291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EF555-594C-9CD2-1705-946255D3A44B}"/>
              </a:ext>
            </a:extLst>
          </p:cNvPr>
          <p:cNvSpPr>
            <a:spLocks noGrp="1"/>
          </p:cNvSpPr>
          <p:nvPr>
            <p:ph type="title"/>
          </p:nvPr>
        </p:nvSpPr>
        <p:spPr>
          <a:xfrm>
            <a:off x="1409270" y="628204"/>
            <a:ext cx="6325460" cy="1293028"/>
          </a:xfrm>
        </p:spPr>
        <p:txBody>
          <a:bodyPr/>
          <a:lstStyle/>
          <a:p>
            <a:pPr algn="ctr"/>
            <a:r>
              <a:rPr lang="en-US" dirty="0"/>
              <a:t>Group 4-Objective #3</a:t>
            </a:r>
          </a:p>
        </p:txBody>
      </p:sp>
      <p:sp>
        <p:nvSpPr>
          <p:cNvPr id="3" name="Content Placeholder 2">
            <a:extLst>
              <a:ext uri="{FF2B5EF4-FFF2-40B4-BE49-F238E27FC236}">
                <a16:creationId xmlns:a16="http://schemas.microsoft.com/office/drawing/2014/main" id="{C51DD1FA-8188-09FE-68F7-80C0DCB0A920}"/>
              </a:ext>
            </a:extLst>
          </p:cNvPr>
          <p:cNvSpPr>
            <a:spLocks noGrp="1"/>
          </p:cNvSpPr>
          <p:nvPr>
            <p:ph idx="1"/>
          </p:nvPr>
        </p:nvSpPr>
        <p:spPr>
          <a:xfrm>
            <a:off x="1676399" y="1793499"/>
            <a:ext cx="5791202" cy="4450071"/>
          </a:xfrm>
        </p:spPr>
        <p:txBody>
          <a:bodyPr>
            <a:noAutofit/>
          </a:bodyPr>
          <a:lstStyle/>
          <a:p>
            <a:pPr marL="285750" indent="-285750">
              <a:buFont typeface="Arial" panose="020B0604020202020204" pitchFamily="34" charset="0"/>
              <a:buChar char="•"/>
            </a:pPr>
            <a:r>
              <a:rPr lang="en-US" dirty="0"/>
              <a:t>Ada S McKinley Community Services</a:t>
            </a:r>
          </a:p>
          <a:p>
            <a:pPr marL="285750" indent="-285750">
              <a:buFont typeface="Arial" panose="020B0604020202020204" pitchFamily="34" charset="0"/>
              <a:buChar char="•"/>
            </a:pPr>
            <a:r>
              <a:rPr lang="en-US" dirty="0"/>
              <a:t>Carl Sandburg Community College</a:t>
            </a:r>
          </a:p>
          <a:p>
            <a:pPr marL="285750" indent="-285750">
              <a:buFont typeface="Arial" panose="020B0604020202020204" pitchFamily="34" charset="0"/>
              <a:buChar char="•"/>
            </a:pPr>
            <a:r>
              <a:rPr lang="en-US" dirty="0"/>
              <a:t>Chicago Commons</a:t>
            </a:r>
          </a:p>
          <a:p>
            <a:pPr marL="285750" indent="-285750">
              <a:buFont typeface="Arial" panose="020B0604020202020204" pitchFamily="34" charset="0"/>
              <a:buChar char="•"/>
            </a:pPr>
            <a:r>
              <a:rPr lang="en-US" dirty="0"/>
              <a:t>Howard Area Community Center</a:t>
            </a:r>
          </a:p>
          <a:p>
            <a:pPr marL="285750" indent="-285750">
              <a:buFont typeface="Arial" panose="020B0604020202020204" pitchFamily="34" charset="0"/>
              <a:buChar char="•"/>
            </a:pPr>
            <a:r>
              <a:rPr lang="en-US" dirty="0"/>
              <a:t>Lake Land College</a:t>
            </a:r>
          </a:p>
          <a:p>
            <a:pPr marL="285750" indent="-285750">
              <a:buFont typeface="Arial" panose="020B0604020202020204" pitchFamily="34" charset="0"/>
              <a:buChar char="•"/>
            </a:pPr>
            <a:r>
              <a:rPr lang="en-US" dirty="0"/>
              <a:t>Lewis &amp; Clark Community College</a:t>
            </a:r>
          </a:p>
          <a:p>
            <a:pPr marL="285750" indent="-285750">
              <a:buFont typeface="Arial" panose="020B0604020202020204" pitchFamily="34" charset="0"/>
              <a:buChar char="•"/>
            </a:pPr>
            <a:r>
              <a:rPr lang="en-US" dirty="0"/>
              <a:t>North Lawndale Employment Network</a:t>
            </a:r>
          </a:p>
          <a:p>
            <a:pPr marL="285750" indent="-285750">
              <a:buFont typeface="Arial" panose="020B0604020202020204" pitchFamily="34" charset="0"/>
              <a:buChar char="•"/>
            </a:pPr>
            <a:r>
              <a:rPr lang="en-US" dirty="0"/>
              <a:t>Oakton College</a:t>
            </a:r>
          </a:p>
          <a:p>
            <a:pPr marL="285750" indent="-285750">
              <a:buFont typeface="Arial" panose="020B0604020202020204" pitchFamily="34" charset="0"/>
              <a:buChar char="•"/>
            </a:pPr>
            <a:r>
              <a:rPr lang="en-US" dirty="0"/>
              <a:t>One Million Degrees</a:t>
            </a:r>
          </a:p>
          <a:p>
            <a:pPr marL="285750" indent="-285750">
              <a:buFont typeface="Arial" panose="020B0604020202020204" pitchFamily="34" charset="0"/>
              <a:buChar char="•"/>
            </a:pPr>
            <a:r>
              <a:rPr lang="en-US" dirty="0"/>
              <a:t>PODER</a:t>
            </a:r>
          </a:p>
          <a:p>
            <a:endParaRPr lang="en-US" sz="1400" dirty="0"/>
          </a:p>
        </p:txBody>
      </p:sp>
    </p:spTree>
    <p:extLst>
      <p:ext uri="{BB962C8B-B14F-4D97-AF65-F5344CB8AC3E}">
        <p14:creationId xmlns:p14="http://schemas.microsoft.com/office/powerpoint/2010/main" val="1307843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EF555-594C-9CD2-1705-946255D3A44B}"/>
              </a:ext>
            </a:extLst>
          </p:cNvPr>
          <p:cNvSpPr>
            <a:spLocks noGrp="1"/>
          </p:cNvSpPr>
          <p:nvPr>
            <p:ph type="title"/>
          </p:nvPr>
        </p:nvSpPr>
        <p:spPr>
          <a:xfrm>
            <a:off x="1383030" y="892517"/>
            <a:ext cx="6377940" cy="1293028"/>
          </a:xfrm>
        </p:spPr>
        <p:txBody>
          <a:bodyPr/>
          <a:lstStyle/>
          <a:p>
            <a:pPr algn="ctr"/>
            <a:r>
              <a:rPr lang="en-US" dirty="0"/>
              <a:t>Group 5-Objective #4</a:t>
            </a:r>
          </a:p>
        </p:txBody>
      </p:sp>
      <p:sp>
        <p:nvSpPr>
          <p:cNvPr id="3" name="Content Placeholder 2">
            <a:extLst>
              <a:ext uri="{FF2B5EF4-FFF2-40B4-BE49-F238E27FC236}">
                <a16:creationId xmlns:a16="http://schemas.microsoft.com/office/drawing/2014/main" id="{C51DD1FA-8188-09FE-68F7-80C0DCB0A920}"/>
              </a:ext>
            </a:extLst>
          </p:cNvPr>
          <p:cNvSpPr>
            <a:spLocks noGrp="1"/>
          </p:cNvSpPr>
          <p:nvPr>
            <p:ph idx="1"/>
          </p:nvPr>
        </p:nvSpPr>
        <p:spPr>
          <a:xfrm>
            <a:off x="1833715" y="2373516"/>
            <a:ext cx="5476570" cy="2719593"/>
          </a:xfrm>
        </p:spPr>
        <p:txBody>
          <a:bodyPr>
            <a:noAutofit/>
          </a:bodyPr>
          <a:lstStyle/>
          <a:p>
            <a:pPr marL="285750" indent="-285750">
              <a:buFont typeface="Arial" panose="020B0604020202020204" pitchFamily="34" charset="0"/>
              <a:buChar char="•"/>
            </a:pPr>
            <a:r>
              <a:rPr lang="en-US" dirty="0"/>
              <a:t>Elgin Community College</a:t>
            </a:r>
          </a:p>
          <a:p>
            <a:pPr marL="285750" indent="-285750">
              <a:buFont typeface="Arial" panose="020B0604020202020204" pitchFamily="34" charset="0"/>
              <a:buChar char="•"/>
            </a:pPr>
            <a:r>
              <a:rPr lang="en-US" dirty="0"/>
              <a:t>Heartland Community College</a:t>
            </a:r>
          </a:p>
          <a:p>
            <a:pPr marL="285750" indent="-285750">
              <a:buFont typeface="Arial" panose="020B0604020202020204" pitchFamily="34" charset="0"/>
              <a:buChar char="•"/>
            </a:pPr>
            <a:r>
              <a:rPr lang="en-US" dirty="0"/>
              <a:t>Northern Illinois University</a:t>
            </a:r>
          </a:p>
          <a:p>
            <a:pPr marL="285750" indent="-285750"/>
            <a:r>
              <a:rPr lang="en-US" dirty="0"/>
              <a:t>Parents Alliance Employment Project</a:t>
            </a:r>
          </a:p>
          <a:p>
            <a:pPr marL="285750" indent="-285750">
              <a:buFont typeface="Arial" panose="020B0604020202020204" pitchFamily="34" charset="0"/>
              <a:buChar char="•"/>
            </a:pPr>
            <a:endParaRPr lang="en-US" sz="1400" dirty="0"/>
          </a:p>
          <a:p>
            <a:endParaRPr lang="en-US" sz="1400" dirty="0"/>
          </a:p>
        </p:txBody>
      </p:sp>
      <p:sp>
        <p:nvSpPr>
          <p:cNvPr id="4" name="Slide Number Placeholder 3">
            <a:extLst>
              <a:ext uri="{FF2B5EF4-FFF2-40B4-BE49-F238E27FC236}">
                <a16:creationId xmlns:a16="http://schemas.microsoft.com/office/drawing/2014/main" id="{4FA9E8E9-D381-5E53-5D4E-9E91D655D2BF}"/>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921793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9360" y="1382486"/>
            <a:ext cx="2660686" cy="4093028"/>
          </a:xfrm>
        </p:spPr>
        <p:txBody>
          <a:bodyPr anchor="ctr">
            <a:normAutofit/>
          </a:bodyPr>
          <a:lstStyle/>
          <a:p>
            <a:r>
              <a:rPr lang="en-US" sz="3800"/>
              <a:t>AGENDA</a:t>
            </a:r>
          </a:p>
        </p:txBody>
      </p:sp>
      <p:graphicFrame>
        <p:nvGraphicFramePr>
          <p:cNvPr id="6" name="Content Placeholder 2">
            <a:extLst>
              <a:ext uri="{FF2B5EF4-FFF2-40B4-BE49-F238E27FC236}">
                <a16:creationId xmlns:a16="http://schemas.microsoft.com/office/drawing/2014/main" id="{99895C12-A2D0-0170-3EAD-0DAE51CF77F8}"/>
              </a:ext>
            </a:extLst>
          </p:cNvPr>
          <p:cNvGraphicFramePr>
            <a:graphicFrameLocks noGrp="1"/>
          </p:cNvGraphicFramePr>
          <p:nvPr>
            <p:ph idx="1"/>
            <p:extLst>
              <p:ext uri="{D42A27DB-BD31-4B8C-83A1-F6EECF244321}">
                <p14:modId xmlns:p14="http://schemas.microsoft.com/office/powerpoint/2010/main" val="2754423251"/>
              </p:ext>
            </p:extLst>
          </p:nvPr>
        </p:nvGraphicFramePr>
        <p:xfrm>
          <a:off x="3375035" y="895402"/>
          <a:ext cx="5279605" cy="5387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7680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0ABB5-2F13-4EEB-854A-422927056C70}"/>
              </a:ext>
            </a:extLst>
          </p:cNvPr>
          <p:cNvSpPr>
            <a:spLocks noGrp="1"/>
          </p:cNvSpPr>
          <p:nvPr>
            <p:ph type="title"/>
          </p:nvPr>
        </p:nvSpPr>
        <p:spPr>
          <a:xfrm>
            <a:off x="1186426" y="815975"/>
            <a:ext cx="6447501" cy="1320800"/>
          </a:xfrm>
        </p:spPr>
        <p:txBody>
          <a:bodyPr>
            <a:normAutofit/>
          </a:bodyPr>
          <a:lstStyle/>
          <a:p>
            <a:pPr algn="ctr"/>
            <a:r>
              <a:rPr lang="en-US" dirty="0">
                <a:latin typeface="Arial"/>
                <a:ea typeface="Verdana"/>
                <a:cs typeface="Arial"/>
              </a:rPr>
              <a:t>Discussion Points</a:t>
            </a:r>
            <a:endParaRPr lang="en-US" dirty="0"/>
          </a:p>
        </p:txBody>
      </p:sp>
      <p:graphicFrame>
        <p:nvGraphicFramePr>
          <p:cNvPr id="5" name="Content Placeholder 2">
            <a:extLst>
              <a:ext uri="{FF2B5EF4-FFF2-40B4-BE49-F238E27FC236}">
                <a16:creationId xmlns:a16="http://schemas.microsoft.com/office/drawing/2014/main" id="{3CED0B0A-DA4C-D5C4-B42B-E2674AD87BA4}"/>
              </a:ext>
            </a:extLst>
          </p:cNvPr>
          <p:cNvGraphicFramePr>
            <a:graphicFrameLocks noGrp="1"/>
          </p:cNvGraphicFramePr>
          <p:nvPr>
            <p:ph idx="1"/>
            <p:extLst>
              <p:ext uri="{D42A27DB-BD31-4B8C-83A1-F6EECF244321}">
                <p14:modId xmlns:p14="http://schemas.microsoft.com/office/powerpoint/2010/main" val="1922183310"/>
              </p:ext>
            </p:extLst>
          </p:nvPr>
        </p:nvGraphicFramePr>
        <p:xfrm>
          <a:off x="1348383" y="1993440"/>
          <a:ext cx="6447234"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6885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pic>
        <p:nvPicPr>
          <p:cNvPr id="54" name="Picture 53">
            <a:extLst>
              <a:ext uri="{FF2B5EF4-FFF2-40B4-BE49-F238E27FC236}">
                <a16:creationId xmlns:a16="http://schemas.microsoft.com/office/drawing/2014/main" id="{BB912AE0-CAD9-4F8F-A2A2-BDF07D4EDD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a:extLst>
              <a:ext uri="{FF2B5EF4-FFF2-40B4-BE49-F238E27FC236}">
                <a16:creationId xmlns:a16="http://schemas.microsoft.com/office/drawing/2014/main" id="{2A69EAC8-8EB2-657A-4639-16FF001D37F5}"/>
              </a:ext>
            </a:extLst>
          </p:cNvPr>
          <p:cNvSpPr>
            <a:spLocks noGrp="1"/>
          </p:cNvSpPr>
          <p:nvPr>
            <p:ph type="title"/>
          </p:nvPr>
        </p:nvSpPr>
        <p:spPr>
          <a:xfrm>
            <a:off x="2618453" y="1134785"/>
            <a:ext cx="5650476" cy="909896"/>
          </a:xfrm>
        </p:spPr>
        <p:txBody>
          <a:bodyPr vert="horz" lIns="91440" tIns="45720" rIns="91440" bIns="45720" rtlCol="0" anchor="b">
            <a:normAutofit/>
          </a:bodyPr>
          <a:lstStyle/>
          <a:p>
            <a:pPr algn="l"/>
            <a:r>
              <a:rPr lang="en-US" sz="3800" dirty="0"/>
              <a:t>INFORMATIONAL ITEMS</a:t>
            </a:r>
          </a:p>
        </p:txBody>
      </p:sp>
      <p:sp>
        <p:nvSpPr>
          <p:cNvPr id="55" name="Rectangle 54">
            <a:extLst>
              <a:ext uri="{FF2B5EF4-FFF2-40B4-BE49-F238E27FC236}">
                <a16:creationId xmlns:a16="http://schemas.microsoft.com/office/drawing/2014/main" id="{8A0AE57C-30AD-4D4E-9855-B5FBEAD66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60126"/>
            <a:ext cx="9144000" cy="2497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Graphic 41" descr="Check List">
            <a:extLst>
              <a:ext uri="{FF2B5EF4-FFF2-40B4-BE49-F238E27FC236}">
                <a16:creationId xmlns:a16="http://schemas.microsoft.com/office/drawing/2014/main" id="{7AFBF54F-0CAC-5304-63D9-44AA1456487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6469" y="2422498"/>
            <a:ext cx="3602736" cy="3602736"/>
          </a:xfrm>
          <a:prstGeom prst="rect">
            <a:avLst/>
          </a:prstGeom>
        </p:spPr>
      </p:pic>
    </p:spTree>
    <p:extLst>
      <p:ext uri="{BB962C8B-B14F-4D97-AF65-F5344CB8AC3E}">
        <p14:creationId xmlns:p14="http://schemas.microsoft.com/office/powerpoint/2010/main" val="2913884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Contacts</a:t>
            </a:r>
          </a:p>
        </p:txBody>
      </p:sp>
      <p:sp>
        <p:nvSpPr>
          <p:cNvPr id="4" name="Content Placeholder 3">
            <a:extLst>
              <a:ext uri="{FF2B5EF4-FFF2-40B4-BE49-F238E27FC236}">
                <a16:creationId xmlns:a16="http://schemas.microsoft.com/office/drawing/2014/main" id="{CEFE6924-579B-55F0-890A-5BFCE664D64B}"/>
              </a:ext>
            </a:extLst>
          </p:cNvPr>
          <p:cNvSpPr>
            <a:spLocks noGrp="1"/>
          </p:cNvSpPr>
          <p:nvPr>
            <p:ph idx="1"/>
          </p:nvPr>
        </p:nvSpPr>
        <p:spPr>
          <a:xfrm>
            <a:off x="594360" y="1781605"/>
            <a:ext cx="7955280" cy="4312022"/>
          </a:xfrm>
        </p:spPr>
        <p:txBody>
          <a:bodyPr/>
          <a:lstStyle/>
          <a:p>
            <a:pPr marL="0" indent="0">
              <a:buNone/>
            </a:pPr>
            <a:r>
              <a:rPr lang="en-US" dirty="0"/>
              <a:t>We have an IBT Listserv for FY24.  Please let me know if you have staffing changes and need names updated.  </a:t>
            </a:r>
          </a:p>
          <a:p>
            <a:pPr marL="0" indent="0">
              <a:buNone/>
            </a:pPr>
            <a:endParaRPr lang="en-US" dirty="0"/>
          </a:p>
          <a:p>
            <a:pPr marL="0" indent="0">
              <a:buNone/>
            </a:pPr>
            <a:r>
              <a:rPr lang="en-US" dirty="0"/>
              <a:t>If you have an FY23 extension that you are wrapping up, you will continue to work with Alex.  I am taking over the FY24 IBT and moving forward.  </a:t>
            </a:r>
          </a:p>
          <a:p>
            <a:pPr marL="0" indent="0">
              <a:buNone/>
            </a:pPr>
            <a:endParaRPr lang="en-US" dirty="0"/>
          </a:p>
          <a:p>
            <a:pPr marL="0" indent="0">
              <a:buNone/>
            </a:pPr>
            <a:r>
              <a:rPr lang="en-US" dirty="0"/>
              <a:t>Angela Gerberding – </a:t>
            </a:r>
            <a:r>
              <a:rPr lang="en-US" dirty="0">
                <a:hlinkClick r:id="rId2"/>
              </a:rPr>
              <a:t>angela.gerberding@illinois.gov</a:t>
            </a:r>
            <a:endParaRPr lang="en-US" dirty="0"/>
          </a:p>
          <a:p>
            <a:pPr marL="0" indent="0">
              <a:buNone/>
            </a:pPr>
            <a:r>
              <a:rPr lang="en-US" dirty="0"/>
              <a:t>217-558-2162 – email will get you a quicker response</a:t>
            </a:r>
          </a:p>
          <a:p>
            <a:pPr marL="0" indent="0">
              <a:buNone/>
            </a:pPr>
            <a:endParaRPr lang="en-US" dirty="0"/>
          </a:p>
          <a:p>
            <a:pPr marL="0" indent="0">
              <a:buNone/>
            </a:pPr>
            <a:r>
              <a:rPr lang="en-US" i="1" dirty="0">
                <a:highlight>
                  <a:srgbClr val="008080"/>
                </a:highlight>
              </a:rPr>
              <a:t>Anything else??</a:t>
            </a:r>
          </a:p>
        </p:txBody>
      </p:sp>
    </p:spTree>
    <p:extLst>
      <p:ext uri="{BB962C8B-B14F-4D97-AF65-F5344CB8AC3E}">
        <p14:creationId xmlns:p14="http://schemas.microsoft.com/office/powerpoint/2010/main" val="2717678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35DF5-267A-9AAA-94E7-66FF853A9C4B}"/>
              </a:ext>
            </a:extLst>
          </p:cNvPr>
          <p:cNvSpPr>
            <a:spLocks noGrp="1"/>
          </p:cNvSpPr>
          <p:nvPr>
            <p:ph type="title"/>
          </p:nvPr>
        </p:nvSpPr>
        <p:spPr>
          <a:xfrm>
            <a:off x="2171700" y="330200"/>
            <a:ext cx="6377940" cy="1293028"/>
          </a:xfrm>
        </p:spPr>
        <p:txBody>
          <a:bodyPr/>
          <a:lstStyle/>
          <a:p>
            <a:r>
              <a:rPr lang="en-US" dirty="0"/>
              <a:t>Payment Process</a:t>
            </a:r>
          </a:p>
        </p:txBody>
      </p:sp>
      <p:sp>
        <p:nvSpPr>
          <p:cNvPr id="3" name="Content Placeholder 2">
            <a:extLst>
              <a:ext uri="{FF2B5EF4-FFF2-40B4-BE49-F238E27FC236}">
                <a16:creationId xmlns:a16="http://schemas.microsoft.com/office/drawing/2014/main" id="{C22F7CEE-ED5E-FB30-8931-D99CE033A36B}"/>
              </a:ext>
            </a:extLst>
          </p:cNvPr>
          <p:cNvSpPr>
            <a:spLocks noGrp="1"/>
          </p:cNvSpPr>
          <p:nvPr>
            <p:ph idx="1"/>
          </p:nvPr>
        </p:nvSpPr>
        <p:spPr>
          <a:xfrm>
            <a:off x="594360" y="1371600"/>
            <a:ext cx="7955280" cy="5156200"/>
          </a:xfrm>
        </p:spPr>
        <p:txBody>
          <a:bodyPr>
            <a:normAutofit/>
          </a:bodyPr>
          <a:lstStyle/>
          <a:p>
            <a:pPr marL="0" indent="0">
              <a:buNone/>
            </a:pPr>
            <a:r>
              <a:rPr lang="en-US" dirty="0"/>
              <a:t>How do programs get their grant dollars?</a:t>
            </a:r>
          </a:p>
          <a:p>
            <a:pPr marL="457200" indent="-457200">
              <a:buAutoNum type="arabicPeriod"/>
            </a:pPr>
            <a:r>
              <a:rPr lang="en-US" dirty="0"/>
              <a:t>Fully executed grant agreement (signed by both ICCB and your program) is completed. </a:t>
            </a:r>
          </a:p>
          <a:p>
            <a:pPr marL="457200" indent="-457200">
              <a:buAutoNum type="arabicPeriod"/>
            </a:pPr>
            <a:r>
              <a:rPr lang="en-US" dirty="0"/>
              <a:t>Fiscal is notified to send grant payment. </a:t>
            </a:r>
          </a:p>
          <a:p>
            <a:pPr marL="457200" indent="-457200">
              <a:buAutoNum type="arabicPeriod"/>
            </a:pPr>
            <a:r>
              <a:rPr lang="en-US" dirty="0"/>
              <a:t>ICCB notifies the Comptroller’s office to issue the funds.  </a:t>
            </a:r>
          </a:p>
          <a:p>
            <a:pPr marL="457200" indent="-457200">
              <a:buAutoNum type="arabicPeriod"/>
            </a:pPr>
            <a:r>
              <a:rPr lang="en-US" dirty="0"/>
              <a:t>Funds are sent to your entity.  </a:t>
            </a:r>
          </a:p>
          <a:p>
            <a:pPr marL="0" indent="0">
              <a:buNone/>
            </a:pPr>
            <a:endParaRPr lang="en-US" dirty="0"/>
          </a:p>
          <a:p>
            <a:pPr marL="0" indent="0">
              <a:buNone/>
            </a:pPr>
            <a:r>
              <a:rPr lang="en-US" dirty="0"/>
              <a:t>I have been told that all but 11 of you have had your information sent to the Comptroller’s office.  I have reached out to those 11.  We know this later release of funds impacts your spending.  Complete the Q1 report as appropriate for your program.  </a:t>
            </a:r>
          </a:p>
          <a:p>
            <a:pPr marL="0" indent="0">
              <a:buNone/>
            </a:pPr>
            <a:endParaRPr lang="en-US" dirty="0"/>
          </a:p>
        </p:txBody>
      </p:sp>
    </p:spTree>
    <p:extLst>
      <p:ext uri="{BB962C8B-B14F-4D97-AF65-F5344CB8AC3E}">
        <p14:creationId xmlns:p14="http://schemas.microsoft.com/office/powerpoint/2010/main" val="804197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75933-D5B1-4B0E-B01B-840204D1026B}"/>
              </a:ext>
            </a:extLst>
          </p:cNvPr>
          <p:cNvSpPr>
            <a:spLocks noGrp="1"/>
          </p:cNvSpPr>
          <p:nvPr>
            <p:ph type="title"/>
          </p:nvPr>
        </p:nvSpPr>
        <p:spPr>
          <a:xfrm>
            <a:off x="302547" y="1915359"/>
            <a:ext cx="3541866" cy="3027282"/>
          </a:xfrm>
        </p:spPr>
        <p:txBody>
          <a:bodyPr anchor="ctr">
            <a:normAutofit/>
          </a:bodyPr>
          <a:lstStyle/>
          <a:p>
            <a:pPr algn="ctr"/>
            <a:r>
              <a:rPr lang="en-US" sz="3800" dirty="0"/>
              <a:t>Remaining</a:t>
            </a:r>
            <a:br>
              <a:rPr lang="en-US" sz="3800" dirty="0"/>
            </a:br>
            <a:r>
              <a:rPr lang="en-US" sz="3800" dirty="0"/>
              <a:t>Operational Meetings</a:t>
            </a:r>
          </a:p>
        </p:txBody>
      </p:sp>
      <p:graphicFrame>
        <p:nvGraphicFramePr>
          <p:cNvPr id="5" name="Content Placeholder 2">
            <a:extLst>
              <a:ext uri="{FF2B5EF4-FFF2-40B4-BE49-F238E27FC236}">
                <a16:creationId xmlns:a16="http://schemas.microsoft.com/office/drawing/2014/main" id="{47590AD5-27D2-2622-F332-C0C562FF118F}"/>
              </a:ext>
            </a:extLst>
          </p:cNvPr>
          <p:cNvGraphicFramePr>
            <a:graphicFrameLocks noGrp="1"/>
          </p:cNvGraphicFramePr>
          <p:nvPr>
            <p:ph idx="1"/>
            <p:extLst>
              <p:ext uri="{D42A27DB-BD31-4B8C-83A1-F6EECF244321}">
                <p14:modId xmlns:p14="http://schemas.microsoft.com/office/powerpoint/2010/main" val="2174946261"/>
              </p:ext>
            </p:extLst>
          </p:nvPr>
        </p:nvGraphicFramePr>
        <p:xfrm>
          <a:off x="4149211" y="818535"/>
          <a:ext cx="4601497" cy="52209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6903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5899A-F27A-D33E-6990-5DDE2C483A6C}"/>
              </a:ext>
            </a:extLst>
          </p:cNvPr>
          <p:cNvSpPr>
            <a:spLocks noGrp="1"/>
          </p:cNvSpPr>
          <p:nvPr>
            <p:ph type="title"/>
          </p:nvPr>
        </p:nvSpPr>
        <p:spPr/>
        <p:txBody>
          <a:bodyPr/>
          <a:lstStyle/>
          <a:p>
            <a:r>
              <a:rPr lang="en-US" dirty="0"/>
              <a:t>Remaining Questions? </a:t>
            </a:r>
          </a:p>
        </p:txBody>
      </p:sp>
      <p:sp>
        <p:nvSpPr>
          <p:cNvPr id="3" name="Content Placeholder 2">
            <a:extLst>
              <a:ext uri="{FF2B5EF4-FFF2-40B4-BE49-F238E27FC236}">
                <a16:creationId xmlns:a16="http://schemas.microsoft.com/office/drawing/2014/main" id="{8ED5D556-13C7-41FA-F003-EFDAF5B4B0C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44591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703CA-F61A-A1FA-702E-3D7AFC2992AD}"/>
              </a:ext>
            </a:extLst>
          </p:cNvPr>
          <p:cNvSpPr>
            <a:spLocks noGrp="1"/>
          </p:cNvSpPr>
          <p:nvPr>
            <p:ph type="title"/>
          </p:nvPr>
        </p:nvSpPr>
        <p:spPr>
          <a:xfrm>
            <a:off x="2171700" y="381001"/>
            <a:ext cx="6377940" cy="1293028"/>
          </a:xfrm>
        </p:spPr>
        <p:txBody>
          <a:bodyPr/>
          <a:lstStyle/>
          <a:p>
            <a:r>
              <a:rPr lang="en-US" dirty="0"/>
              <a:t>Recent Changes</a:t>
            </a:r>
          </a:p>
        </p:txBody>
      </p:sp>
      <p:sp>
        <p:nvSpPr>
          <p:cNvPr id="3" name="Content Placeholder 2">
            <a:extLst>
              <a:ext uri="{FF2B5EF4-FFF2-40B4-BE49-F238E27FC236}">
                <a16:creationId xmlns:a16="http://schemas.microsoft.com/office/drawing/2014/main" id="{4F2BFDE5-D445-8770-959A-8ED9D51EB908}"/>
              </a:ext>
            </a:extLst>
          </p:cNvPr>
          <p:cNvSpPr>
            <a:spLocks noGrp="1"/>
          </p:cNvSpPr>
          <p:nvPr>
            <p:ph idx="1"/>
          </p:nvPr>
        </p:nvSpPr>
        <p:spPr>
          <a:xfrm>
            <a:off x="594360" y="1550839"/>
            <a:ext cx="7955280" cy="4926160"/>
          </a:xfrm>
        </p:spPr>
        <p:txBody>
          <a:bodyPr>
            <a:normAutofit fontScale="92500"/>
          </a:bodyPr>
          <a:lstStyle/>
          <a:p>
            <a:pPr marL="457200" indent="-457200">
              <a:buFont typeface="+mj-lt"/>
              <a:buAutoNum type="arabicPeriod"/>
            </a:pPr>
            <a:r>
              <a:rPr lang="en-US" sz="2400" dirty="0"/>
              <a:t>Alex is finishing out his work with the FY23 grantees and their extensions.  </a:t>
            </a:r>
          </a:p>
          <a:p>
            <a:pPr marL="457200" indent="-457200">
              <a:buFont typeface="+mj-lt"/>
              <a:buAutoNum type="arabicPeriod"/>
            </a:pPr>
            <a:r>
              <a:rPr lang="en-US" sz="2400" dirty="0"/>
              <a:t>I am taking over the FY24 grantees moving forward.  </a:t>
            </a:r>
          </a:p>
          <a:p>
            <a:pPr marL="0" indent="0">
              <a:buNone/>
            </a:pPr>
            <a:endParaRPr lang="en-US" sz="2400" dirty="0"/>
          </a:p>
          <a:p>
            <a:pPr marL="0" indent="0">
              <a:buNone/>
            </a:pPr>
            <a:r>
              <a:rPr lang="en-US" sz="2400" dirty="0"/>
              <a:t>So, if you have BOTH an FY23 extension AND an FY24 grant award, you get to work with both Alex and me.  </a:t>
            </a:r>
            <a:r>
              <a:rPr lang="en-US" sz="2400" dirty="0">
                <a:sym typeface="Wingdings" panose="05000000000000000000" pitchFamily="2" charset="2"/>
              </a:rPr>
              <a:t> </a:t>
            </a:r>
          </a:p>
          <a:p>
            <a:pPr marL="0" indent="0">
              <a:buNone/>
            </a:pPr>
            <a:endParaRPr lang="en-US" sz="2400" dirty="0">
              <a:sym typeface="Wingdings" panose="05000000000000000000" pitchFamily="2" charset="2"/>
            </a:endParaRPr>
          </a:p>
          <a:p>
            <a:pPr marL="0" indent="0">
              <a:buNone/>
            </a:pPr>
            <a:r>
              <a:rPr lang="en-US" sz="2400" dirty="0">
                <a:sym typeface="Wingdings" panose="05000000000000000000" pitchFamily="2" charset="2"/>
              </a:rPr>
              <a:t>If you only have an FY24 grant award, you get to work with just me.   </a:t>
            </a:r>
          </a:p>
          <a:p>
            <a:pPr marL="0" indent="0">
              <a:buNone/>
            </a:pPr>
            <a:endParaRPr lang="en-US" sz="2400" dirty="0">
              <a:sym typeface="Wingdings" panose="05000000000000000000" pitchFamily="2" charset="2"/>
            </a:endParaRPr>
          </a:p>
          <a:p>
            <a:pPr marL="0" indent="0">
              <a:buNone/>
            </a:pPr>
            <a:r>
              <a:rPr lang="en-US" sz="2400" dirty="0">
                <a:sym typeface="Wingdings" panose="05000000000000000000" pitchFamily="2" charset="2"/>
              </a:rPr>
              <a:t>Angela Gerberding – </a:t>
            </a:r>
            <a:r>
              <a:rPr lang="en-US" sz="2400" dirty="0">
                <a:sym typeface="Wingdings" panose="05000000000000000000" pitchFamily="2" charset="2"/>
                <a:hlinkClick r:id="rId2"/>
              </a:rPr>
              <a:t>angela.gerberding@illinois.gov</a:t>
            </a:r>
            <a:endParaRPr lang="en-US" sz="2400" dirty="0">
              <a:sym typeface="Wingdings" panose="05000000000000000000" pitchFamily="2" charset="2"/>
            </a:endParaRPr>
          </a:p>
          <a:p>
            <a:pPr marL="0" indent="0">
              <a:buNone/>
            </a:pPr>
            <a:r>
              <a:rPr lang="en-US" sz="2400" dirty="0">
                <a:sym typeface="Wingdings" panose="05000000000000000000" pitchFamily="2" charset="2"/>
              </a:rPr>
              <a:t>217-558-2162</a:t>
            </a:r>
            <a:endParaRPr lang="en-US" sz="2400" dirty="0"/>
          </a:p>
        </p:txBody>
      </p:sp>
    </p:spTree>
    <p:extLst>
      <p:ext uri="{BB962C8B-B14F-4D97-AF65-F5344CB8AC3E}">
        <p14:creationId xmlns:p14="http://schemas.microsoft.com/office/powerpoint/2010/main" val="1499182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291598" y="914400"/>
            <a:ext cx="3614934" cy="1320800"/>
          </a:xfrm>
        </p:spPr>
        <p:txBody>
          <a:bodyPr vert="horz" lIns="91440" tIns="45720" rIns="91440" bIns="45720" rtlCol="0" anchor="t">
            <a:normAutofit/>
          </a:bodyPr>
          <a:lstStyle/>
          <a:p>
            <a:r>
              <a:rPr lang="en-US" dirty="0"/>
              <a:t>Target Population</a:t>
            </a:r>
          </a:p>
        </p:txBody>
      </p:sp>
      <p:pic>
        <p:nvPicPr>
          <p:cNvPr id="4" name="Content Placeholder 3" descr="Group of people raising hands in a training meeting">
            <a:extLst>
              <a:ext uri="{FF2B5EF4-FFF2-40B4-BE49-F238E27FC236}">
                <a16:creationId xmlns:a16="http://schemas.microsoft.com/office/drawing/2014/main" id="{F102D583-4316-4B42-BFE8-346B80CB2B14}"/>
              </a:ext>
            </a:extLst>
          </p:cNvPr>
          <p:cNvPicPr>
            <a:picLocks noGrp="1" noChangeAspect="1"/>
          </p:cNvPicPr>
          <p:nvPr>
            <p:ph idx="1"/>
            <p:custDataLst>
              <p:tags r:id="rId1"/>
            </p:custDataLst>
          </p:nvPr>
        </p:nvPicPr>
        <p:blipFill rotWithShape="1">
          <a:blip r:embed="rId3" cstate="print">
            <a:extLst>
              <a:ext uri="{28A0092B-C50C-407E-A947-70E740481C1C}">
                <a14:useLocalDpi xmlns:a14="http://schemas.microsoft.com/office/drawing/2010/main" val="0"/>
              </a:ext>
            </a:extLst>
          </a:blip>
          <a:srcRect l="25487" r="35278"/>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5" name="Rectangle 4"/>
          <p:cNvSpPr/>
          <p:nvPr/>
        </p:nvSpPr>
        <p:spPr>
          <a:xfrm>
            <a:off x="4046220" y="2701364"/>
            <a:ext cx="3860312" cy="3880773"/>
          </a:xfrm>
          <a:prstGeom prst="rect">
            <a:avLst/>
          </a:prstGeom>
        </p:spPr>
        <p:txBody>
          <a:bodyPr vert="horz" lIns="91440" tIns="45720" rIns="91440" bIns="45720" rtlCol="0">
            <a:normAutofit/>
          </a:bodyPr>
          <a:lstStyle/>
          <a:p>
            <a:pPr lvl="1">
              <a:spcBef>
                <a:spcPts val="1000"/>
              </a:spcBef>
              <a:buClr>
                <a:schemeClr val="accent1"/>
              </a:buClr>
              <a:buSzPct val="80000"/>
              <a:buFont typeface="Wingdings 3" charset="2"/>
              <a:buChar char=""/>
            </a:pPr>
            <a:r>
              <a:rPr lang="en-US" b="1" dirty="0">
                <a:solidFill>
                  <a:schemeClr val="tx1">
                    <a:lumMod val="75000"/>
                    <a:lumOff val="25000"/>
                  </a:schemeClr>
                </a:solidFill>
              </a:rPr>
              <a:t> 16 years of age or older:</a:t>
            </a:r>
          </a:p>
          <a:p>
            <a:pPr marL="800100" lvl="1" indent="-342900">
              <a:spcBef>
                <a:spcPts val="1000"/>
              </a:spcBef>
              <a:buClr>
                <a:schemeClr val="accent1"/>
              </a:buClr>
              <a:buSzPct val="80000"/>
              <a:buFont typeface="Wingdings 3" charset="2"/>
              <a:buChar char=""/>
            </a:pPr>
            <a:r>
              <a:rPr lang="en-US" dirty="0">
                <a:solidFill>
                  <a:schemeClr val="tx1">
                    <a:lumMod val="75000"/>
                    <a:lumOff val="25000"/>
                  </a:schemeClr>
                </a:solidFill>
              </a:rPr>
              <a:t>Adults who are not enrolled in high school</a:t>
            </a:r>
          </a:p>
          <a:p>
            <a:pPr marL="800100" lvl="1" indent="-342900">
              <a:spcBef>
                <a:spcPts val="1000"/>
              </a:spcBef>
              <a:buClr>
                <a:schemeClr val="accent1"/>
              </a:buClr>
              <a:buSzPct val="80000"/>
              <a:buFont typeface="Wingdings 3" charset="2"/>
              <a:buChar char=""/>
            </a:pPr>
            <a:r>
              <a:rPr lang="en-US" dirty="0">
                <a:solidFill>
                  <a:schemeClr val="tx1">
                    <a:lumMod val="75000"/>
                    <a:lumOff val="25000"/>
                  </a:schemeClr>
                </a:solidFill>
              </a:rPr>
              <a:t>Youth who are in school preparing to enter postsecondary education or training programs.</a:t>
            </a:r>
          </a:p>
        </p:txBody>
      </p:sp>
    </p:spTree>
    <p:extLst>
      <p:ext uri="{BB962C8B-B14F-4D97-AF65-F5344CB8AC3E}">
        <p14:creationId xmlns:p14="http://schemas.microsoft.com/office/powerpoint/2010/main" val="424407271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8052" y="550607"/>
            <a:ext cx="6447501" cy="1320800"/>
          </a:xfrm>
        </p:spPr>
        <p:txBody>
          <a:bodyPr anchor="t">
            <a:normAutofit/>
          </a:bodyPr>
          <a:lstStyle/>
          <a:p>
            <a:r>
              <a:rPr lang="en-US" dirty="0"/>
              <a:t>Adults Not Enrolled in High School</a:t>
            </a:r>
          </a:p>
        </p:txBody>
      </p:sp>
      <p:sp>
        <p:nvSpPr>
          <p:cNvPr id="3" name="Content Placeholder 2"/>
          <p:cNvSpPr>
            <a:spLocks noGrp="1"/>
          </p:cNvSpPr>
          <p:nvPr>
            <p:ph idx="1"/>
          </p:nvPr>
        </p:nvSpPr>
        <p:spPr>
          <a:xfrm>
            <a:off x="5635054" y="2339449"/>
            <a:ext cx="2640894" cy="3522125"/>
          </a:xfrm>
        </p:spPr>
        <p:txBody>
          <a:bodyPr>
            <a:normAutofit fontScale="92500" lnSpcReduction="10000"/>
          </a:bodyPr>
          <a:lstStyle/>
          <a:p>
            <a:pPr marL="0" indent="0">
              <a:lnSpc>
                <a:spcPct val="90000"/>
              </a:lnSpc>
              <a:buNone/>
            </a:pPr>
            <a:r>
              <a:rPr lang="en-US" dirty="0"/>
              <a:t>Adults who have limited academic or basic skills, underemployed or unemployed to enter and succeed in credit-bearing postsecondary education and training leading to employment in high skill, high wage, and in-demand occupations. </a:t>
            </a:r>
          </a:p>
        </p:txBody>
      </p:sp>
      <p:pic>
        <p:nvPicPr>
          <p:cNvPr id="4" name="Picture 3">
            <a:extLst>
              <a:ext uri="{FF2B5EF4-FFF2-40B4-BE49-F238E27FC236}">
                <a16:creationId xmlns:a16="http://schemas.microsoft.com/office/drawing/2014/main" id="{4DC14709-AAD4-4B53-2A9B-4650CAC2CA6E}"/>
              </a:ext>
            </a:extLst>
          </p:cNvPr>
          <p:cNvPicPr>
            <a:picLocks noChangeAspect="1"/>
          </p:cNvPicPr>
          <p:nvPr/>
        </p:nvPicPr>
        <p:blipFill rotWithShape="1">
          <a:blip r:embed="rId2"/>
          <a:srcRect l="17847" r="12221" b="2"/>
          <a:stretch/>
        </p:blipFill>
        <p:spPr>
          <a:xfrm>
            <a:off x="868052" y="2159330"/>
            <a:ext cx="4244215" cy="3882362"/>
          </a:xfrm>
          <a:prstGeom prst="rect">
            <a:avLst/>
          </a:prstGeom>
        </p:spPr>
      </p:pic>
    </p:spTree>
    <p:extLst>
      <p:ext uri="{BB962C8B-B14F-4D97-AF65-F5344CB8AC3E}">
        <p14:creationId xmlns:p14="http://schemas.microsoft.com/office/powerpoint/2010/main" val="3348646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09224" y="1504335"/>
            <a:ext cx="4857137" cy="1320800"/>
          </a:xfrm>
        </p:spPr>
        <p:txBody>
          <a:bodyPr>
            <a:normAutofit/>
          </a:bodyPr>
          <a:lstStyle/>
          <a:p>
            <a:r>
              <a:rPr lang="en-US" dirty="0"/>
              <a:t>In-School Youth</a:t>
            </a:r>
          </a:p>
        </p:txBody>
      </p:sp>
      <p:sp>
        <p:nvSpPr>
          <p:cNvPr id="3" name="Content Placeholder 2"/>
          <p:cNvSpPr>
            <a:spLocks noGrp="1"/>
          </p:cNvSpPr>
          <p:nvPr>
            <p:ph idx="1"/>
          </p:nvPr>
        </p:nvSpPr>
        <p:spPr>
          <a:xfrm>
            <a:off x="4566631" y="3093448"/>
            <a:ext cx="3742325" cy="2342585"/>
          </a:xfrm>
        </p:spPr>
        <p:txBody>
          <a:bodyPr>
            <a:normAutofit/>
          </a:bodyPr>
          <a:lstStyle/>
          <a:p>
            <a:pPr marL="0" indent="0">
              <a:buNone/>
            </a:pPr>
            <a:r>
              <a:rPr lang="en-US" dirty="0"/>
              <a:t>Serving in-school youth is an allowable activity </a:t>
            </a:r>
            <a:r>
              <a:rPr lang="en-US" b="1" u="sng" dirty="0"/>
              <a:t>only if</a:t>
            </a:r>
            <a:r>
              <a:rPr lang="en-US" dirty="0"/>
              <a:t> the services to this population prepares them to enter postsecondary education and training following graduation. </a:t>
            </a:r>
          </a:p>
        </p:txBody>
      </p:sp>
      <p:pic>
        <p:nvPicPr>
          <p:cNvPr id="6" name="Picture 5">
            <a:extLst>
              <a:ext uri="{FF2B5EF4-FFF2-40B4-BE49-F238E27FC236}">
                <a16:creationId xmlns:a16="http://schemas.microsoft.com/office/drawing/2014/main" id="{DF960430-BBD7-5ECC-0EDE-578041DF4FF6}"/>
              </a:ext>
            </a:extLst>
          </p:cNvPr>
          <p:cNvPicPr>
            <a:picLocks noChangeAspect="1"/>
          </p:cNvPicPr>
          <p:nvPr/>
        </p:nvPicPr>
        <p:blipFill rotWithShape="1">
          <a:blip r:embed="rId2"/>
          <a:srcRect l="49606" r="11011" b="-2"/>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Tree>
    <p:extLst>
      <p:ext uri="{BB962C8B-B14F-4D97-AF65-F5344CB8AC3E}">
        <p14:creationId xmlns:p14="http://schemas.microsoft.com/office/powerpoint/2010/main" val="290820063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609600"/>
            <a:ext cx="6447501" cy="1320800"/>
          </a:xfrm>
        </p:spPr>
        <p:txBody>
          <a:bodyPr>
            <a:normAutofit/>
          </a:bodyPr>
          <a:lstStyle/>
          <a:p>
            <a:r>
              <a:rPr lang="en-US" dirty="0">
                <a:solidFill>
                  <a:srgbClr val="FFFFFF"/>
                </a:solidFill>
              </a:rPr>
              <a:t>Grant Objectives</a:t>
            </a:r>
          </a:p>
        </p:txBody>
      </p:sp>
      <p:sp>
        <p:nvSpPr>
          <p:cNvPr id="3" name="Content Placeholder 2"/>
          <p:cNvSpPr>
            <a:spLocks noGrp="1"/>
          </p:cNvSpPr>
          <p:nvPr>
            <p:ph idx="1"/>
          </p:nvPr>
        </p:nvSpPr>
        <p:spPr>
          <a:xfrm>
            <a:off x="558800" y="1740310"/>
            <a:ext cx="8026400" cy="4670322"/>
          </a:xfrm>
        </p:spPr>
        <p:txBody>
          <a:bodyPr>
            <a:normAutofit/>
          </a:bodyPr>
          <a:lstStyle/>
          <a:p>
            <a:pPr>
              <a:lnSpc>
                <a:spcPct val="90000"/>
              </a:lnSpc>
            </a:pPr>
            <a:endParaRPr lang="en-US" sz="1100" dirty="0">
              <a:solidFill>
                <a:srgbClr val="FFFFFF"/>
              </a:solidFill>
            </a:endParaRPr>
          </a:p>
          <a:p>
            <a:pPr>
              <a:lnSpc>
                <a:spcPct val="90000"/>
              </a:lnSpc>
            </a:pPr>
            <a:r>
              <a:rPr lang="en-US" sz="1400" b="1" u="sng" dirty="0">
                <a:solidFill>
                  <a:srgbClr val="FFFFFF"/>
                </a:solidFill>
              </a:rPr>
              <a:t>Objective 1: Adult Education Bridge and Integrated Education and Training Programming</a:t>
            </a:r>
          </a:p>
          <a:p>
            <a:pPr marL="225425" indent="0">
              <a:lnSpc>
                <a:spcPct val="90000"/>
              </a:lnSpc>
              <a:buNone/>
            </a:pPr>
            <a:r>
              <a:rPr lang="en-US" sz="1400" dirty="0">
                <a:solidFill>
                  <a:srgbClr val="FFFFFF"/>
                </a:solidFill>
              </a:rPr>
              <a:t>Create new and greatly expand bridge or integrated education and training programming, which shall include contextualized basic reading, math, and language skills, occupational competencies, and employability skills. This objective shall not supplant required bridge and IET activities under WIOA Title II, Adult Education and Literacy FY2023 implementation. </a:t>
            </a:r>
          </a:p>
          <a:p>
            <a:pPr>
              <a:lnSpc>
                <a:spcPct val="90000"/>
              </a:lnSpc>
            </a:pPr>
            <a:endParaRPr lang="en-US" sz="1400" dirty="0">
              <a:solidFill>
                <a:srgbClr val="FFFFFF"/>
              </a:solidFill>
            </a:endParaRPr>
          </a:p>
          <a:p>
            <a:pPr>
              <a:lnSpc>
                <a:spcPct val="90000"/>
              </a:lnSpc>
            </a:pPr>
            <a:r>
              <a:rPr lang="en-US" sz="1400" b="1" u="sng" dirty="0">
                <a:solidFill>
                  <a:srgbClr val="FFFFFF"/>
                </a:solidFill>
              </a:rPr>
              <a:t>Objective 2: Seamless Transitions for College and Career Pathways</a:t>
            </a:r>
          </a:p>
          <a:p>
            <a:pPr marL="225425" indent="0">
              <a:lnSpc>
                <a:spcPct val="90000"/>
              </a:lnSpc>
              <a:buNone/>
            </a:pPr>
            <a:r>
              <a:rPr lang="en-US" sz="1400" dirty="0">
                <a:solidFill>
                  <a:srgbClr val="FFFFFF"/>
                </a:solidFill>
              </a:rPr>
              <a:t>Implement programs that provide seamless transitions from high school to college or between postsecondary institutions, including but not limited to: curriculum alignment between secondary and postsecondary institutions, curriculum alignment and articulation efforts between postsecondary institutions (2+2 agreements, up to graduate level work), dual credit programming, CTE program of study development and implementation, college and career pathway endorsement activities, and pre-apprenticeship to apprenticeship partnerships. Specifically, applicants should consider programs that provide seamless transitions for students, including out-of-school youth, into and through college and career pathways that prepare them for high-skill, high-wage, and in-demand careers. </a:t>
            </a:r>
          </a:p>
          <a:p>
            <a:pPr>
              <a:lnSpc>
                <a:spcPct val="90000"/>
              </a:lnSpc>
            </a:pPr>
            <a:endParaRPr lang="en-US" sz="1100" dirty="0">
              <a:solidFill>
                <a:srgbClr val="FFFFFF"/>
              </a:solidFill>
            </a:endParaRPr>
          </a:p>
        </p:txBody>
      </p:sp>
    </p:spTree>
    <p:extLst>
      <p:ext uri="{BB962C8B-B14F-4D97-AF65-F5344CB8AC3E}">
        <p14:creationId xmlns:p14="http://schemas.microsoft.com/office/powerpoint/2010/main" val="3382506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609600"/>
            <a:ext cx="6447501" cy="1320800"/>
          </a:xfrm>
        </p:spPr>
        <p:txBody>
          <a:bodyPr>
            <a:normAutofit/>
          </a:bodyPr>
          <a:lstStyle/>
          <a:p>
            <a:r>
              <a:rPr lang="en-US" dirty="0">
                <a:solidFill>
                  <a:srgbClr val="FFFFFF"/>
                </a:solidFill>
              </a:rPr>
              <a:t>Grant Objectives, cont’d</a:t>
            </a:r>
          </a:p>
        </p:txBody>
      </p:sp>
      <p:sp>
        <p:nvSpPr>
          <p:cNvPr id="3" name="Content Placeholder 2"/>
          <p:cNvSpPr>
            <a:spLocks noGrp="1"/>
          </p:cNvSpPr>
          <p:nvPr>
            <p:ph idx="1"/>
          </p:nvPr>
        </p:nvSpPr>
        <p:spPr>
          <a:xfrm>
            <a:off x="508000" y="2160589"/>
            <a:ext cx="7908413" cy="3880773"/>
          </a:xfrm>
        </p:spPr>
        <p:txBody>
          <a:bodyPr>
            <a:normAutofit/>
          </a:bodyPr>
          <a:lstStyle/>
          <a:p>
            <a:pPr>
              <a:lnSpc>
                <a:spcPct val="90000"/>
              </a:lnSpc>
            </a:pPr>
            <a:r>
              <a:rPr lang="en-US" sz="1400" b="1" u="sng" dirty="0">
                <a:solidFill>
                  <a:srgbClr val="FFFFFF"/>
                </a:solidFill>
              </a:rPr>
              <a:t>Objective 3: Wrap-around Support Services</a:t>
            </a:r>
          </a:p>
          <a:p>
            <a:pPr marL="225425" indent="0">
              <a:lnSpc>
                <a:spcPct val="90000"/>
              </a:lnSpc>
              <a:buNone/>
            </a:pPr>
            <a:r>
              <a:rPr lang="en-US" sz="1400" dirty="0">
                <a:solidFill>
                  <a:srgbClr val="FFFFFF"/>
                </a:solidFill>
              </a:rPr>
              <a:t>Utilize transition/wrap-around services which provide students with the information and assistance they need to equitably access and persist along their career pathway. This may include providing wrap-around services for students transitioning from adult education or remedial coursework to credit or occupational programs, or from credit or occupational programs to the workforce. Services may include academic advising, career pathway navigation, tutoring, supplemental instruction, study skills, coaching, and referrals to individual support services (e.g., basic needs including housing, transportation, and childcare). </a:t>
            </a:r>
          </a:p>
          <a:p>
            <a:pPr>
              <a:lnSpc>
                <a:spcPct val="90000"/>
              </a:lnSpc>
            </a:pPr>
            <a:endParaRPr lang="en-US" sz="1400" dirty="0">
              <a:solidFill>
                <a:srgbClr val="FFFFFF"/>
              </a:solidFill>
            </a:endParaRPr>
          </a:p>
          <a:p>
            <a:pPr>
              <a:lnSpc>
                <a:spcPct val="90000"/>
              </a:lnSpc>
            </a:pPr>
            <a:r>
              <a:rPr lang="en-US" sz="1400" b="1" u="sng" dirty="0">
                <a:solidFill>
                  <a:srgbClr val="FFFFFF"/>
                </a:solidFill>
              </a:rPr>
              <a:t>Objective 4: Seamless Transitions for Students with Disabilities</a:t>
            </a:r>
          </a:p>
          <a:p>
            <a:pPr marL="225425" indent="0">
              <a:lnSpc>
                <a:spcPct val="90000"/>
              </a:lnSpc>
              <a:buNone/>
            </a:pPr>
            <a:r>
              <a:rPr lang="en-US" sz="1400" dirty="0">
                <a:solidFill>
                  <a:srgbClr val="FFFFFF"/>
                </a:solidFill>
              </a:rPr>
              <a:t>Create comprehensive programming for individuals with disabilities that provides vocational, psychological counseling, transitional and educational services, and job placement activities in order for them to live and work independently in the community. These programs may include transitions from high school to college as well as college to employment. </a:t>
            </a:r>
          </a:p>
          <a:p>
            <a:pPr>
              <a:lnSpc>
                <a:spcPct val="90000"/>
              </a:lnSpc>
              <a:buFont typeface="Wingdings" panose="05000000000000000000" pitchFamily="2" charset="2"/>
              <a:buChar char="q"/>
            </a:pPr>
            <a:endParaRPr lang="en-US" sz="1400" dirty="0">
              <a:solidFill>
                <a:srgbClr val="FFFFFF"/>
              </a:solidFill>
            </a:endParaRPr>
          </a:p>
        </p:txBody>
      </p:sp>
    </p:spTree>
    <p:extLst>
      <p:ext uri="{BB962C8B-B14F-4D97-AF65-F5344CB8AC3E}">
        <p14:creationId xmlns:p14="http://schemas.microsoft.com/office/powerpoint/2010/main" val="2785301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B71E5-43FF-B814-D98C-2EDE11F8C29C}"/>
              </a:ext>
            </a:extLst>
          </p:cNvPr>
          <p:cNvSpPr>
            <a:spLocks noGrp="1"/>
          </p:cNvSpPr>
          <p:nvPr>
            <p:ph type="title"/>
          </p:nvPr>
        </p:nvSpPr>
        <p:spPr>
          <a:xfrm>
            <a:off x="958644" y="197355"/>
            <a:ext cx="7226712" cy="1320800"/>
          </a:xfrm>
        </p:spPr>
        <p:txBody>
          <a:bodyPr>
            <a:normAutofit fontScale="90000"/>
          </a:bodyPr>
          <a:lstStyle/>
          <a:p>
            <a:pPr algn="ctr"/>
            <a:r>
              <a:rPr lang="en-US" dirty="0"/>
              <a:t>Planned Performance Measure Chart and Actual Quarterly Reports</a:t>
            </a:r>
          </a:p>
        </p:txBody>
      </p:sp>
      <p:graphicFrame>
        <p:nvGraphicFramePr>
          <p:cNvPr id="5" name="Content Placeholder 4">
            <a:extLst>
              <a:ext uri="{FF2B5EF4-FFF2-40B4-BE49-F238E27FC236}">
                <a16:creationId xmlns:a16="http://schemas.microsoft.com/office/drawing/2014/main" id="{1CC78EF5-A270-BACF-FFF5-F3DE181BFEB1}"/>
              </a:ext>
            </a:extLst>
          </p:cNvPr>
          <p:cNvGraphicFramePr>
            <a:graphicFrameLocks noGrp="1"/>
          </p:cNvGraphicFramePr>
          <p:nvPr>
            <p:ph idx="1"/>
            <p:extLst>
              <p:ext uri="{D42A27DB-BD31-4B8C-83A1-F6EECF244321}">
                <p14:modId xmlns:p14="http://schemas.microsoft.com/office/powerpoint/2010/main" val="767797390"/>
              </p:ext>
            </p:extLst>
          </p:nvPr>
        </p:nvGraphicFramePr>
        <p:xfrm>
          <a:off x="1754251" y="1763960"/>
          <a:ext cx="5635497" cy="4735161"/>
        </p:xfrm>
        <a:graphic>
          <a:graphicData uri="http://schemas.openxmlformats.org/drawingml/2006/table">
            <a:tbl>
              <a:tblPr firstRow="1" firstCol="1" lastRow="1" lastCol="1" bandRow="1" bandCol="1">
                <a:tableStyleId>{5C22544A-7EE6-4342-B048-85BDC9FD1C3A}</a:tableStyleId>
              </a:tblPr>
              <a:tblGrid>
                <a:gridCol w="2760939">
                  <a:extLst>
                    <a:ext uri="{9D8B030D-6E8A-4147-A177-3AD203B41FA5}">
                      <a16:colId xmlns:a16="http://schemas.microsoft.com/office/drawing/2014/main" val="442978231"/>
                    </a:ext>
                  </a:extLst>
                </a:gridCol>
                <a:gridCol w="718377">
                  <a:extLst>
                    <a:ext uri="{9D8B030D-6E8A-4147-A177-3AD203B41FA5}">
                      <a16:colId xmlns:a16="http://schemas.microsoft.com/office/drawing/2014/main" val="3957896205"/>
                    </a:ext>
                  </a:extLst>
                </a:gridCol>
                <a:gridCol w="718902">
                  <a:extLst>
                    <a:ext uri="{9D8B030D-6E8A-4147-A177-3AD203B41FA5}">
                      <a16:colId xmlns:a16="http://schemas.microsoft.com/office/drawing/2014/main" val="4064911047"/>
                    </a:ext>
                  </a:extLst>
                </a:gridCol>
                <a:gridCol w="718377">
                  <a:extLst>
                    <a:ext uri="{9D8B030D-6E8A-4147-A177-3AD203B41FA5}">
                      <a16:colId xmlns:a16="http://schemas.microsoft.com/office/drawing/2014/main" val="993531737"/>
                    </a:ext>
                  </a:extLst>
                </a:gridCol>
                <a:gridCol w="718902">
                  <a:extLst>
                    <a:ext uri="{9D8B030D-6E8A-4147-A177-3AD203B41FA5}">
                      <a16:colId xmlns:a16="http://schemas.microsoft.com/office/drawing/2014/main" val="739906602"/>
                    </a:ext>
                  </a:extLst>
                </a:gridCol>
              </a:tblGrid>
              <a:tr h="550855">
                <a:tc>
                  <a:txBody>
                    <a:bodyPr/>
                    <a:lstStyle/>
                    <a:p>
                      <a:pPr marL="0" marR="0">
                        <a:spcBef>
                          <a:spcPts val="0"/>
                        </a:spcBef>
                        <a:spcAft>
                          <a:spcPts val="0"/>
                        </a:spcAft>
                      </a:pPr>
                      <a:r>
                        <a:rPr lang="en-US" sz="900" dirty="0">
                          <a:effectLst/>
                        </a:rPr>
                        <a:t>Planned Deliverables and Performance Measures</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86" marR="14086" marT="14086" marB="14086">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900" dirty="0">
                          <a:effectLst/>
                        </a:rPr>
                        <a:t>Quarter 1</a:t>
                      </a:r>
                    </a:p>
                    <a:p>
                      <a:pPr marL="0" marR="0" algn="ctr">
                        <a:spcBef>
                          <a:spcPts val="0"/>
                        </a:spcBef>
                        <a:spcAft>
                          <a:spcPts val="0"/>
                        </a:spcAft>
                      </a:pPr>
                      <a:r>
                        <a:rPr lang="en-US" sz="900" dirty="0">
                          <a:effectLst/>
                        </a:rPr>
                        <a:t>1/1/24-3/31/24</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86" marR="14086" marT="14086" marB="14086">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effectLst/>
                        </a:rPr>
                        <a:t>Quarter 2</a:t>
                      </a:r>
                    </a:p>
                    <a:p>
                      <a:pPr marL="0" marR="0" algn="ctr">
                        <a:spcBef>
                          <a:spcPts val="0"/>
                        </a:spcBef>
                        <a:spcAft>
                          <a:spcPts val="0"/>
                        </a:spcAft>
                      </a:pPr>
                      <a:r>
                        <a:rPr lang="en-US" sz="900" dirty="0">
                          <a:effectLst/>
                        </a:rPr>
                        <a:t>4/1/24-6/30/24</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86" marR="14086" marT="14086" marB="14086">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effectLst/>
                        </a:rPr>
                        <a:t>Quarter 3</a:t>
                      </a:r>
                    </a:p>
                    <a:p>
                      <a:pPr marL="0" marR="0" algn="ctr">
                        <a:spcBef>
                          <a:spcPts val="0"/>
                        </a:spcBef>
                        <a:spcAft>
                          <a:spcPts val="0"/>
                        </a:spcAft>
                      </a:pPr>
                      <a:r>
                        <a:rPr lang="en-US" sz="900" dirty="0">
                          <a:effectLst/>
                        </a:rPr>
                        <a:t>7/1/24-9/30/24</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86" marR="14086" marT="14086" marB="14086">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effectLst/>
                        </a:rPr>
                        <a:t>Quarter 4</a:t>
                      </a:r>
                    </a:p>
                    <a:p>
                      <a:pPr marL="0" marR="0" algn="ctr">
                        <a:spcBef>
                          <a:spcPts val="0"/>
                        </a:spcBef>
                        <a:spcAft>
                          <a:spcPts val="0"/>
                        </a:spcAft>
                      </a:pPr>
                      <a:r>
                        <a:rPr lang="en-US" sz="900" dirty="0">
                          <a:effectLst/>
                        </a:rPr>
                        <a:t>10/1/24-12/31/24</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86" marR="14086" marT="14086" marB="14086">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88772"/>
                  </a:ext>
                </a:extLst>
              </a:tr>
              <a:tr h="602973">
                <a:tc>
                  <a:txBody>
                    <a:bodyPr/>
                    <a:lstStyle/>
                    <a:p>
                      <a:pPr marL="0" marR="0">
                        <a:spcBef>
                          <a:spcPts val="0"/>
                        </a:spcBef>
                        <a:spcAft>
                          <a:spcPts val="0"/>
                        </a:spcAft>
                      </a:pPr>
                      <a:r>
                        <a:rPr lang="en-US" sz="900" dirty="0">
                          <a:effectLst/>
                        </a:rPr>
                        <a:t>Identify Director of Instructional Services as the lead coordinator of College X Dual Credit Program prior to hiring full time Program Director</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86" marR="14086" marT="14086" marB="14086">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900" dirty="0">
                          <a:effectLst/>
                        </a:rPr>
                        <a:t>1</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86" marR="14086" marT="14086" marB="14086"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algn="ctr">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86" marR="14086" marT="14086" marB="1408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algn="ctr">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86" marR="14086" marT="14086" marB="1408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algn="ctr">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86" marR="14086" marT="14086" marB="14086"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447716101"/>
                  </a:ext>
                </a:extLst>
              </a:tr>
              <a:tr h="341118">
                <a:tc>
                  <a:txBody>
                    <a:bodyPr/>
                    <a:lstStyle/>
                    <a:p>
                      <a:pPr marL="0" marR="0">
                        <a:spcBef>
                          <a:spcPts val="0"/>
                        </a:spcBef>
                        <a:spcAft>
                          <a:spcPts val="0"/>
                        </a:spcAft>
                      </a:pPr>
                      <a:r>
                        <a:rPr lang="en-US" sz="900" dirty="0">
                          <a:effectLst/>
                        </a:rPr>
                        <a:t>Hire a Program Director for the College X Dual Credit Program</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86" marR="14086" marT="14086" marB="14086">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86" marR="14086" marT="14086" marB="14086"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algn="ctr">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86" marR="14086" marT="14086" marB="1408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algn="ctr">
                        <a:spcBef>
                          <a:spcPts val="0"/>
                        </a:spcBef>
                        <a:spcAft>
                          <a:spcPts val="0"/>
                        </a:spcAft>
                      </a:pPr>
                      <a:r>
                        <a:rPr lang="en-US" sz="900" dirty="0">
                          <a:effectLst/>
                        </a:rPr>
                        <a:t>1</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86" marR="14086" marT="14086" marB="1408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algn="ctr">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86" marR="14086" marT="14086" marB="14086"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4143546499"/>
                  </a:ext>
                </a:extLst>
              </a:tr>
              <a:tr h="369059">
                <a:tc>
                  <a:txBody>
                    <a:bodyPr/>
                    <a:lstStyle/>
                    <a:p>
                      <a:pPr marL="0" marR="0">
                        <a:spcBef>
                          <a:spcPts val="0"/>
                        </a:spcBef>
                        <a:spcAft>
                          <a:spcPts val="0"/>
                        </a:spcAft>
                      </a:pPr>
                      <a:r>
                        <a:rPr lang="en-US" sz="900" dirty="0">
                          <a:effectLst/>
                        </a:rPr>
                        <a:t>Hire 3 part-time instructors to teach truck driving</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86" marR="14086" marT="14086" marB="14086">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900" dirty="0">
                          <a:effectLst/>
                        </a:rPr>
                        <a:t>1</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86" marR="14086" marT="14086" marB="14086"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algn="ctr">
                        <a:spcBef>
                          <a:spcPts val="0"/>
                        </a:spcBef>
                        <a:spcAft>
                          <a:spcPts val="0"/>
                        </a:spcAft>
                      </a:pPr>
                      <a:r>
                        <a:rPr lang="en-US" sz="900" dirty="0">
                          <a:effectLst/>
                        </a:rPr>
                        <a:t>2</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86" marR="14086" marT="14086" marB="1408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algn="ctr">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86" marR="14086" marT="14086" marB="1408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algn="ctr">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86" marR="14086" marT="14086" marB="14086"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2825771367"/>
                  </a:ext>
                </a:extLst>
              </a:tr>
              <a:tr h="380703">
                <a:tc>
                  <a:txBody>
                    <a:bodyPr/>
                    <a:lstStyle/>
                    <a:p>
                      <a:pPr marL="0" marR="0">
                        <a:spcBef>
                          <a:spcPts val="0"/>
                        </a:spcBef>
                        <a:spcAft>
                          <a:spcPts val="0"/>
                        </a:spcAft>
                      </a:pPr>
                      <a:r>
                        <a:rPr lang="en-US" sz="900">
                          <a:effectLst/>
                        </a:rPr>
                        <a:t>Develop one short-term </a:t>
                      </a:r>
                      <a:r>
                        <a:rPr lang="en-US" sz="900" dirty="0">
                          <a:effectLst/>
                        </a:rPr>
                        <a:t>TDL certificate and submit for approval</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86" marR="14086" marT="14086" marB="14086">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900">
                          <a:effectLst/>
                        </a:rPr>
                        <a:t>1</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86" marR="14086" marT="14086" marB="14086"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algn="ctr">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86" marR="14086" marT="14086" marB="1408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algn="ctr">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86" marR="14086" marT="14086" marB="1408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algn="ctr">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86" marR="14086" marT="14086" marB="14086"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2911761262"/>
                  </a:ext>
                </a:extLst>
              </a:tr>
              <a:tr h="265444">
                <a:tc>
                  <a:txBody>
                    <a:bodyPr/>
                    <a:lstStyle/>
                    <a:p>
                      <a:pPr marL="0" marR="0">
                        <a:spcBef>
                          <a:spcPts val="0"/>
                        </a:spcBef>
                        <a:spcAft>
                          <a:spcPts val="0"/>
                        </a:spcAft>
                      </a:pPr>
                      <a:r>
                        <a:rPr lang="en-US" sz="900">
                          <a:effectLst/>
                        </a:rPr>
                        <a:t>Purchase used semi-truck</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86" marR="14086" marT="14086" marB="14086">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900">
                          <a:effectLst/>
                        </a:rPr>
                        <a:t>1</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86" marR="14086" marT="14086" marB="14086"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algn="ctr">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86" marR="14086" marT="14086" marB="1408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algn="ctr">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86" marR="14086" marT="14086" marB="1408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algn="ctr">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86" marR="14086" marT="14086" marB="14086"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3338803790"/>
                  </a:ext>
                </a:extLst>
              </a:tr>
              <a:tr h="253990">
                <a:tc>
                  <a:txBody>
                    <a:bodyPr/>
                    <a:lstStyle/>
                    <a:p>
                      <a:pPr marL="0" marR="0">
                        <a:spcBef>
                          <a:spcPts val="0"/>
                        </a:spcBef>
                        <a:spcAft>
                          <a:spcPts val="0"/>
                        </a:spcAft>
                      </a:pPr>
                      <a:r>
                        <a:rPr lang="en-US" sz="900" dirty="0">
                          <a:effectLst/>
                        </a:rPr>
                        <a:t>Offer 12 truck driving classes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86" marR="14086" marT="14086" marB="14086">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900">
                          <a:effectLst/>
                        </a:rPr>
                        <a:t>1</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86" marR="14086" marT="14086" marB="14086"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algn="ctr">
                        <a:spcBef>
                          <a:spcPts val="0"/>
                        </a:spcBef>
                        <a:spcAft>
                          <a:spcPts val="0"/>
                        </a:spcAft>
                      </a:pPr>
                      <a:r>
                        <a:rPr lang="en-US" sz="900">
                          <a:effectLst/>
                        </a:rPr>
                        <a:t>2</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86" marR="14086" marT="14086" marB="1408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algn="ctr">
                        <a:spcBef>
                          <a:spcPts val="0"/>
                        </a:spcBef>
                        <a:spcAft>
                          <a:spcPts val="0"/>
                        </a:spcAft>
                      </a:pPr>
                      <a:r>
                        <a:rPr lang="en-US" sz="900">
                          <a:effectLst/>
                        </a:rPr>
                        <a:t>3</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86" marR="14086" marT="14086" marB="1408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algn="ctr">
                        <a:spcBef>
                          <a:spcPts val="0"/>
                        </a:spcBef>
                        <a:spcAft>
                          <a:spcPts val="0"/>
                        </a:spcAft>
                      </a:pPr>
                      <a:r>
                        <a:rPr lang="en-US" sz="900" b="0" dirty="0">
                          <a:solidFill>
                            <a:sysClr val="windowText" lastClr="000000"/>
                          </a:solidFill>
                          <a:effectLst/>
                        </a:rPr>
                        <a:t>6</a:t>
                      </a:r>
                      <a:endParaRPr lang="en-US" sz="900" b="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86" marR="14086" marT="14086" marB="14086"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9333596"/>
                  </a:ext>
                </a:extLst>
              </a:tr>
              <a:tr h="324135">
                <a:tc>
                  <a:txBody>
                    <a:bodyPr/>
                    <a:lstStyle/>
                    <a:p>
                      <a:pPr marL="0" marR="0">
                        <a:spcBef>
                          <a:spcPts val="0"/>
                        </a:spcBef>
                        <a:spcAft>
                          <a:spcPts val="0"/>
                        </a:spcAft>
                      </a:pPr>
                      <a:r>
                        <a:rPr lang="en-US" sz="900" dirty="0">
                          <a:effectLst/>
                        </a:rPr>
                        <a:t>Provide truck driving training to 60 college level students</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86" marR="14086" marT="14086" marB="14086">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900">
                          <a:effectLst/>
                        </a:rPr>
                        <a:t>4</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86" marR="14086" marT="14086" marB="14086"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algn="ctr">
                        <a:spcBef>
                          <a:spcPts val="0"/>
                        </a:spcBef>
                        <a:spcAft>
                          <a:spcPts val="0"/>
                        </a:spcAft>
                      </a:pPr>
                      <a:r>
                        <a:rPr lang="en-US" sz="900" dirty="0">
                          <a:effectLst/>
                        </a:rPr>
                        <a:t>18</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86" marR="14086" marT="14086" marB="1408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algn="ctr">
                        <a:spcBef>
                          <a:spcPts val="0"/>
                        </a:spcBef>
                        <a:spcAft>
                          <a:spcPts val="0"/>
                        </a:spcAft>
                      </a:pPr>
                      <a:r>
                        <a:rPr lang="en-US" sz="900" dirty="0">
                          <a:effectLst/>
                        </a:rPr>
                        <a:t>10</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86" marR="14086" marT="14086" marB="1408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algn="ctr">
                        <a:spcBef>
                          <a:spcPts val="0"/>
                        </a:spcBef>
                        <a:spcAft>
                          <a:spcPts val="0"/>
                        </a:spcAft>
                      </a:pPr>
                      <a:r>
                        <a:rPr lang="en-US" sz="900" b="0" dirty="0">
                          <a:solidFill>
                            <a:sysClr val="windowText" lastClr="000000"/>
                          </a:solidFill>
                          <a:effectLst/>
                        </a:rPr>
                        <a:t>28</a:t>
                      </a:r>
                      <a:endParaRPr lang="en-US" sz="900" b="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86" marR="14086" marT="14086" marB="14086"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919588620"/>
                  </a:ext>
                </a:extLst>
              </a:tr>
              <a:tr h="369059">
                <a:tc>
                  <a:txBody>
                    <a:bodyPr/>
                    <a:lstStyle/>
                    <a:p>
                      <a:pPr marL="0" marR="0">
                        <a:spcBef>
                          <a:spcPts val="0"/>
                        </a:spcBef>
                        <a:spcAft>
                          <a:spcPts val="0"/>
                        </a:spcAft>
                      </a:pPr>
                      <a:r>
                        <a:rPr lang="en-US" sz="900">
                          <a:effectLst/>
                        </a:rPr>
                        <a:t>Recruit 4 dual credit students for truck driving</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86" marR="14086" marT="14086" marB="14086">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900">
                          <a:effectLst/>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86" marR="14086" marT="14086" marB="14086"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algn="ctr">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86" marR="14086" marT="14086" marB="1408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algn="ctr">
                        <a:spcBef>
                          <a:spcPts val="0"/>
                        </a:spcBef>
                        <a:spcAft>
                          <a:spcPts val="0"/>
                        </a:spcAft>
                      </a:pPr>
                      <a:r>
                        <a:rPr lang="en-US" sz="900">
                          <a:effectLst/>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86" marR="14086" marT="14086" marB="1408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algn="ctr">
                        <a:spcBef>
                          <a:spcPts val="0"/>
                        </a:spcBef>
                        <a:spcAft>
                          <a:spcPts val="0"/>
                        </a:spcAft>
                      </a:pPr>
                      <a:r>
                        <a:rPr lang="en-US" sz="900" b="0" dirty="0">
                          <a:solidFill>
                            <a:sysClr val="windowText" lastClr="000000"/>
                          </a:solidFill>
                          <a:effectLst/>
                        </a:rPr>
                        <a:t>4</a:t>
                      </a:r>
                      <a:endParaRPr lang="en-US" sz="900" b="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86" marR="14086" marT="14086" marB="14086"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957854444"/>
                  </a:ext>
                </a:extLst>
              </a:tr>
              <a:tr h="380703">
                <a:tc>
                  <a:txBody>
                    <a:bodyPr/>
                    <a:lstStyle/>
                    <a:p>
                      <a:pPr marL="0" marR="0">
                        <a:spcBef>
                          <a:spcPts val="0"/>
                        </a:spcBef>
                        <a:spcAft>
                          <a:spcPts val="0"/>
                        </a:spcAft>
                      </a:pPr>
                      <a:r>
                        <a:rPr lang="en-US" sz="900">
                          <a:effectLst/>
                        </a:rPr>
                        <a:t>Provide TDL certificate training to 10 college level students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86" marR="14086" marT="14086" marB="14086">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900">
                          <a:effectLst/>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86" marR="14086" marT="14086" marB="14086"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algn="ctr">
                        <a:spcBef>
                          <a:spcPts val="0"/>
                        </a:spcBef>
                        <a:spcAft>
                          <a:spcPts val="0"/>
                        </a:spcAft>
                      </a:pPr>
                      <a:r>
                        <a:rPr lang="en-US" sz="900">
                          <a:effectLst/>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86" marR="14086" marT="14086" marB="1408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algn="ctr">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86" marR="14086" marT="14086" marB="1408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algn="ctr">
                        <a:spcBef>
                          <a:spcPts val="0"/>
                        </a:spcBef>
                        <a:spcAft>
                          <a:spcPts val="0"/>
                        </a:spcAft>
                      </a:pPr>
                      <a:r>
                        <a:rPr lang="en-US" sz="900" b="0" dirty="0">
                          <a:solidFill>
                            <a:sysClr val="windowText" lastClr="000000"/>
                          </a:solidFill>
                          <a:effectLst/>
                        </a:rPr>
                        <a:t>10</a:t>
                      </a:r>
                      <a:endParaRPr lang="en-US" sz="900" b="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86" marR="14086" marT="14086" marB="14086"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2961775715"/>
                  </a:ext>
                </a:extLst>
              </a:tr>
              <a:tr h="370225">
                <a:tc>
                  <a:txBody>
                    <a:bodyPr/>
                    <a:lstStyle/>
                    <a:p>
                      <a:pPr marL="0" marR="0">
                        <a:spcBef>
                          <a:spcPts val="0"/>
                        </a:spcBef>
                        <a:spcAft>
                          <a:spcPts val="0"/>
                        </a:spcAft>
                      </a:pPr>
                      <a:r>
                        <a:rPr lang="en-US" sz="900">
                          <a:effectLst/>
                        </a:rPr>
                        <a:t>Provide TDL certificate training to 10 dual credit students</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86" marR="14086" marT="14086" marB="14086">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900">
                          <a:effectLst/>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86" marR="14086" marT="14086" marB="14086"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algn="ctr">
                        <a:spcBef>
                          <a:spcPts val="0"/>
                        </a:spcBef>
                        <a:spcAft>
                          <a:spcPts val="0"/>
                        </a:spcAft>
                      </a:pPr>
                      <a:r>
                        <a:rPr lang="en-US" sz="900">
                          <a:effectLst/>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86" marR="14086" marT="14086" marB="1408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algn="ctr">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86" marR="14086" marT="14086" marB="1408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algn="ctr">
                        <a:spcBef>
                          <a:spcPts val="0"/>
                        </a:spcBef>
                        <a:spcAft>
                          <a:spcPts val="0"/>
                        </a:spcAft>
                      </a:pPr>
                      <a:r>
                        <a:rPr lang="en-US" sz="900" b="0" dirty="0">
                          <a:solidFill>
                            <a:sysClr val="windowText" lastClr="000000"/>
                          </a:solidFill>
                          <a:effectLst/>
                        </a:rPr>
                        <a:t>10</a:t>
                      </a:r>
                      <a:endParaRPr lang="en-US" sz="900" b="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86" marR="14086" marT="14086" marB="14086"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3000733928"/>
                  </a:ext>
                </a:extLst>
              </a:tr>
              <a:tr h="526897">
                <a:tc>
                  <a:txBody>
                    <a:bodyPr/>
                    <a:lstStyle/>
                    <a:p>
                      <a:pPr marL="0" marR="0">
                        <a:spcBef>
                          <a:spcPts val="0"/>
                        </a:spcBef>
                        <a:spcAft>
                          <a:spcPts val="0"/>
                        </a:spcAft>
                      </a:pPr>
                      <a:r>
                        <a:rPr lang="en-US" sz="900">
                          <a:effectLst/>
                        </a:rPr>
                        <a:t>Impact 1,200 high school students through improved dual credit program</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86" marR="14086" marT="14086" marB="14086">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b="0" dirty="0">
                          <a:solidFill>
                            <a:schemeClr val="bg1"/>
                          </a:solidFill>
                          <a:effectLst/>
                        </a:rPr>
                        <a:t> </a:t>
                      </a:r>
                      <a:endParaRPr lang="en-US" sz="9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86" marR="14086" marT="14086" marB="14086"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algn="ctr">
                        <a:spcBef>
                          <a:spcPts val="0"/>
                        </a:spcBef>
                        <a:spcAft>
                          <a:spcPts val="0"/>
                        </a:spcAft>
                      </a:pPr>
                      <a:r>
                        <a:rPr lang="en-US" sz="900" b="0" dirty="0">
                          <a:solidFill>
                            <a:schemeClr val="bg1"/>
                          </a:solidFill>
                          <a:effectLst/>
                        </a:rPr>
                        <a:t>200</a:t>
                      </a:r>
                      <a:endParaRPr lang="en-US" sz="9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86" marR="14086" marT="14086" marB="1408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algn="ctr">
                        <a:spcBef>
                          <a:spcPts val="0"/>
                        </a:spcBef>
                        <a:spcAft>
                          <a:spcPts val="0"/>
                        </a:spcAft>
                      </a:pPr>
                      <a:r>
                        <a:rPr lang="en-US" sz="900" b="0" dirty="0">
                          <a:solidFill>
                            <a:schemeClr val="bg1"/>
                          </a:solidFill>
                          <a:effectLst/>
                        </a:rPr>
                        <a:t> </a:t>
                      </a:r>
                      <a:endParaRPr lang="en-US" sz="9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86" marR="14086" marT="14086" marB="1408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algn="ctr">
                        <a:spcBef>
                          <a:spcPts val="0"/>
                        </a:spcBef>
                        <a:spcAft>
                          <a:spcPts val="0"/>
                        </a:spcAft>
                      </a:pPr>
                      <a:r>
                        <a:rPr lang="en-US" sz="900" b="0" dirty="0">
                          <a:solidFill>
                            <a:schemeClr val="bg1"/>
                          </a:solidFill>
                          <a:effectLst/>
                        </a:rPr>
                        <a:t>1000</a:t>
                      </a:r>
                      <a:endParaRPr lang="en-US" sz="9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86" marR="14086" marT="14086" marB="14086"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601687256"/>
                  </a:ext>
                </a:extLst>
              </a:tr>
            </a:tbl>
          </a:graphicData>
        </a:graphic>
      </p:graphicFrame>
    </p:spTree>
    <p:extLst>
      <p:ext uri="{BB962C8B-B14F-4D97-AF65-F5344CB8AC3E}">
        <p14:creationId xmlns:p14="http://schemas.microsoft.com/office/powerpoint/2010/main" val="35362345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249&quot;&gt;&lt;object type=&quot;3&quot; unique_id=&quot;10250&quot;&gt;&lt;property id=&quot;20148&quot; value=&quot;5&quot;/&gt;&lt;property id=&quot;20300&quot; value=&quot;Slide 1 - &amp;quot;The Illinois Community College System&amp;quot;&quot;/&gt;&lt;property id=&quot;20307&quot; value=&quot;256&quot;/&gt;&lt;/object&gt;&lt;object type=&quot;3&quot; unique_id=&quot;10368&quot;&gt;&lt;property id=&quot;20148&quot; value=&quot;5&quot;/&gt;&lt;property id=&quot;20300&quot; value=&quot;Slide 15 - &amp;quot;Executive Branch&amp;quot;&quot;/&gt;&lt;property id=&quot;20307&quot; value=&quot;262&quot;/&gt;&lt;/object&gt;&lt;object type=&quot;3&quot; unique_id=&quot;10369&quot;&gt;&lt;property id=&quot;20148&quot; value=&quot;5&quot;/&gt;&lt;property id=&quot;20300&quot; value=&quot;Slide 16 - &amp;quot;Education&amp;quot;&quot;/&gt;&lt;property id=&quot;20307&quot; value=&quot;263&quot;/&gt;&lt;/object&gt;&lt;object type=&quot;3&quot; unique_id=&quot;10374&quot;&gt;&lt;property id=&quot;20148&quot; value=&quot;5&quot;/&gt;&lt;property id=&quot;20300&quot; value=&quot;Slide 32 - &amp;quot;Questions&amp;quot;&quot;/&gt;&lt;property id=&quot;20307&quot; value=&quot;268&quot;/&gt;&lt;/object&gt;&lt;object type=&quot;3&quot; unique_id=&quot;10552&quot;&gt;&lt;property id=&quot;20148&quot; value=&quot;5&quot;/&gt;&lt;property id=&quot;20300&quot; value=&quot;Slide 21 - &amp;quot;Illinois Community College Board&amp;quot;&quot;/&gt;&lt;property id=&quot;20307&quot; value=&quot;278&quot;/&gt;&lt;/object&gt;&lt;object type=&quot;3&quot; unique_id=&quot;10776&quot;&gt;&lt;property id=&quot;20148&quot; value=&quot;5&quot;/&gt;&lt;property id=&quot;20300&quot; value=&quot;Slide 6 - &amp;quot;Illinois Community College System&amp;quot;&quot;/&gt;&lt;property id=&quot;20307&quot; value=&quot;280&quot;/&gt;&lt;/object&gt;&lt;object type=&quot;3&quot; unique_id=&quot;11253&quot;&gt;&lt;property id=&quot;20148&quot; value=&quot;5&quot;/&gt;&lt;property id=&quot;20300&quot; value=&quot;Slide 17 - &amp;quot;Illinois Community College Board&amp;quot;&quot;/&gt;&lt;property id=&quot;20307&quot; value=&quot;286&quot;/&gt;&lt;/object&gt;&lt;object type=&quot;3&quot; unique_id=&quot;11254&quot;&gt;&lt;property id=&quot;20148&quot; value=&quot;5&quot;/&gt;&lt;property id=&quot;20300&quot; value=&quot;Slide 18 - &amp;quot;Illinois Community College Board&amp;quot;&quot;/&gt;&lt;property id=&quot;20307&quot; value=&quot;287&quot;/&gt;&lt;/object&gt;&lt;object type=&quot;3&quot; unique_id=&quot;11255&quot;&gt;&lt;property id=&quot;20148&quot; value=&quot;5&quot;/&gt;&lt;property id=&quot;20300&quot; value=&quot;Slide 19 - &amp;quot;ICCB Advisory Groups&amp;quot;&quot;/&gt;&lt;property id=&quot;20307&quot; value=&quot;288&quot;/&gt;&lt;/object&gt;&lt;object type=&quot;3&quot; unique_id=&quot;11256&quot;&gt;&lt;property id=&quot;20148&quot; value=&quot;5&quot;/&gt;&lt;property id=&quot;20300&quot; value=&quot;Slide 20 - &amp;quot;ICCB Advisory Committees&amp;quot;&quot;/&gt;&lt;property id=&quot;20307&quot; value=&quot;289&quot;/&gt;&lt;/object&gt;&lt;object type=&quot;3&quot; unique_id=&quot;11257&quot;&gt;&lt;property id=&quot;20148&quot; value=&quot;5&quot;/&gt;&lt;property id=&quot;20300&quot; value=&quot;Slide 5 - &amp;quot;History of the Illinois  Community College System&amp;quot;&quot;/&gt;&lt;property id=&quot;20307&quot; value=&quot;284&quot;/&gt;&lt;/object&gt;&lt;object type=&quot;3&quot; unique_id=&quot;11447&quot;&gt;&lt;property id=&quot;20148&quot; value=&quot;5&quot;/&gt;&lt;property id=&quot;20300&quot; value=&quot;Slide 30 - &amp;quot;Successful Community College Graduates&amp;quot;&quot;/&gt;&lt;property id=&quot;20307&quot; value=&quot;295&quot;/&gt;&lt;/object&gt;&lt;object type=&quot;3&quot; unique_id=&quot;11900&quot;&gt;&lt;property id=&quot;20148&quot; value=&quot;5&quot;/&gt;&lt;property id=&quot;20300&quot; value=&quot;Slide 8 - &amp;quot;Mission&amp;quot;&quot;/&gt;&lt;property id=&quot;20307&quot; value=&quot;296&quot;/&gt;&lt;/object&gt;&lt;object type=&quot;3&quot; unique_id=&quot;11902&quot;&gt;&lt;property id=&quot;20148&quot; value=&quot;5&quot;/&gt;&lt;property id=&quot;20300&quot; value=&quot;Slide 9 - &amp;quot;Illinois Community College Students&amp;quot;&quot;/&gt;&lt;property id=&quot;20307&quot; value=&quot;298&quot;/&gt;&lt;/object&gt;&lt;object type=&quot;3&quot; unique_id=&quot;16308&quot;&gt;&lt;property id=&quot;20148&quot; value=&quot;5&quot;/&gt;&lt;property id=&quot;20300&quot; value=&quot;Slide 31 - &amp;quot;Successful Community College Graduates&amp;quot;&quot;/&gt;&lt;property id=&quot;20307&quot; value=&quot;300&quot;/&gt;&lt;/object&gt;&lt;object type=&quot;3&quot; unique_id=&quot;16311&quot;&gt;&lt;property id=&quot;20148&quot; value=&quot;5&quot;/&gt;&lt;property id=&quot;20300&quot; value=&quot;Slide 14 - &amp;quot;Economic Impact in Illinois&amp;quot;&quot;/&gt;&lt;property id=&quot;20307&quot; value=&quot;336&quot;/&gt;&lt;/object&gt;&lt;object type=&quot;3&quot; unique_id=&quot;16316&quot;&gt;&lt;property id=&quot;20148&quot; value=&quot;5&quot;/&gt;&lt;property id=&quot;20300&quot; value=&quot;Slide 22 - &amp;quot;Academic affairs&amp;quot;&quot;/&gt;&lt;property id=&quot;20307&quot; value=&quot;320&quot;/&gt;&lt;/object&gt;&lt;object type=&quot;3&quot; unique_id=&quot;16320&quot;&gt;&lt;property id=&quot;20148&quot; value=&quot;5&quot;/&gt;&lt;property id=&quot;20300&quot; value=&quot;Slide 24 - &amp;quot;Adult Education &amp;amp; Family Literacy&amp;quot;&quot;/&gt;&lt;property id=&quot;20307&quot; value=&quot;325&quot;/&gt;&lt;/object&gt;&lt;object type=&quot;3&quot; unique_id=&quot;16321&quot;&gt;&lt;property id=&quot;20148&quot; value=&quot;5&quot;/&gt;&lt;property id=&quot;20300&quot; value=&quot;Slide 25 - &amp;quot;Adult Education &amp;amp; Family Literacy&amp;quot;&quot;/&gt;&lt;property id=&quot;20307&quot; value=&quot;326&quot;/&gt;&lt;/object&gt;&lt;object type=&quot;3&quot; unique_id=&quot;16327&quot;&gt;&lt;property id=&quot;20148&quot; value=&quot;5&quot;/&gt;&lt;property id=&quot;20300&quot; value=&quot;Slide 26 - &amp;quot;Workforce Development&amp;quot;&quot;/&gt;&lt;property id=&quot;20307&quot; value=&quot;332&quot;/&gt;&lt;/object&gt;&lt;object type=&quot;3&quot; unique_id=&quot;16502&quot;&gt;&lt;property id=&quot;20148&quot; value=&quot;5&quot;/&gt;&lt;property id=&quot;20300&quot; value=&quot;Slide 12 - &amp;quot;Illinois Community College Students&amp;quot;&quot;/&gt;&lt;property id=&quot;20307&quot; value=&quot;338&quot;/&gt;&lt;/object&gt;&lt;object type=&quot;3&quot; unique_id=&quot;16503&quot;&gt;&lt;property id=&quot;20148&quot; value=&quot;5&quot;/&gt;&lt;property id=&quot;20300&quot; value=&quot;Slide 13 - &amp;quot;Illinois Community College Students&amp;quot;&quot;/&gt;&lt;property id=&quot;20307&quot; value=&quot;339&quot;/&gt;&lt;/object&gt;&lt;object type=&quot;3&quot; unique_id=&quot;20092&quot;&gt;&lt;property id=&quot;20148&quot; value=&quot;5&quot;/&gt;&lt;property id=&quot;20300&quot; value=&quot;Slide 2 - &amp;quot;Joliet junior college&amp;quot;&quot;/&gt;&lt;property id=&quot;20307&quot; value=&quot;344&quot;/&gt;&lt;/object&gt;&lt;object type=&quot;3&quot; unique_id=&quot;20094&quot;&gt;&lt;property id=&quot;20148&quot; value=&quot;5&quot;/&gt;&lt;property id=&quot;20300&quot; value=&quot;Slide 29 - &amp;quot;Illinois Community College System Sources of Revenue&amp;quot;&quot;/&gt;&lt;property id=&quot;20307&quot; value=&quot;346&quot;/&gt;&lt;/object&gt;&lt;object type=&quot;3&quot; unique_id=&quot;21895&quot;&gt;&lt;property id=&quot;20148&quot; value=&quot;5&quot;/&gt;&lt;property id=&quot;20300&quot; value=&quot;Slide 3 - &amp;quot;Joliet junior college&amp;quot;&quot;/&gt;&lt;property id=&quot;20307&quot; value=&quot;349&quot;/&gt;&lt;/object&gt;&lt;object type=&quot;3&quot; unique_id=&quot;21896&quot;&gt;&lt;property id=&quot;20148&quot; value=&quot;5&quot;/&gt;&lt;property id=&quot;20300&quot; value=&quot;Slide 4 - &amp;quot;History of the Illinois  Community College System&amp;quot;&quot;/&gt;&lt;property id=&quot;20307&quot; value=&quot;351&quot;/&gt;&lt;/object&gt;&lt;object type=&quot;3&quot; unique_id=&quot;21897&quot;&gt;&lt;property id=&quot;20148&quot; value=&quot;5&quot;/&gt;&lt;property id=&quot;20300&quot; value=&quot;Slide 7 - &amp;quot;50th Anniversary&amp;quot;&quot;/&gt;&lt;property id=&quot;20307&quot; value=&quot;348&quot;/&gt;&lt;/object&gt;&lt;object type=&quot;3&quot; unique_id=&quot;22194&quot;&gt;&lt;property id=&quot;20148&quot; value=&quot;5&quot;/&gt;&lt;property id=&quot;20300&quot; value=&quot;Slide 10 - &amp;quot;Mission&amp;quot;&quot;/&gt;&lt;property id=&quot;20307&quot; value=&quot;355&quot;/&gt;&lt;/object&gt;&lt;object type=&quot;3&quot; unique_id=&quot;22196&quot;&gt;&lt;property id=&quot;20148&quot; value=&quot;5&quot;/&gt;&lt;property id=&quot;20300&quot; value=&quot;Slide 11 - &amp;quot;Illinois Community College Students&amp;quot;&quot;/&gt;&lt;property id=&quot;20307&quot; value=&quot;353&quot;/&gt;&lt;/object&gt;&lt;object type=&quot;3&quot; unique_id=&quot;22486&quot;&gt;&lt;property id=&quot;20148&quot; value=&quot;5&quot;/&gt;&lt;property id=&quot;20300&quot; value=&quot;Slide 23 - &amp;quot;Career &amp;amp; Technical Education&amp;quot;&quot;/&gt;&lt;property id=&quot;20307&quot; value=&quot;356&quot;/&gt;&lt;/object&gt;&lt;object type=&quot;3&quot; unique_id=&quot;22487&quot;&gt;&lt;property id=&quot;20148&quot; value=&quot;5&quot;/&gt;&lt;property id=&quot;20300&quot; value=&quot;Slide 27 - &amp;quot;Student services&amp;quot;&quot;/&gt;&lt;property id=&quot;20307&quot; value=&quot;357&quot;/&gt;&lt;/object&gt;&lt;object type=&quot;3&quot; unique_id=&quot;22489&quot;&gt;&lt;property id=&quot;20148&quot; value=&quot;5&quot;/&gt;&lt;property id=&quot;20300&quot; value=&quot;Slide 28 - &amp;quot;Legislative Issues&amp;quot;&quot;/&gt;&lt;property id=&quot;20307&quot; value=&quot;360&quot;/&gt;&lt;/object&gt;&lt;/object&gt;&lt;object type=&quot;8&quot; unique_id=&quot;10257&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83f55462-06a8-4301-917a-07bccc079444}&quot; /&gt;&lt;isInvalidForFieldText val=&quot;0&quot; /&gt;&lt;Image&gt;&lt;filename val=&quot;E:\breeze\content\14339732\1662146447-1\input\breezo\data\asimages\{83f55462-06a8-4301-917a-07bccc079444}.jpg&quot; /&gt;&lt;left val=&quot;490&quot; /&gt;&lt;top val=&quot;233&quot; /&gt;&lt;width val=&quot;417&quot; /&gt;&lt;height val=&quot;280&quot; /&gt;&lt;hasText val=&quot;1&quot; /&gt;&lt;/Image&gt;&lt;/ThreeDShapeInfo&gt;"/>
</p:tagLst>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D6DD2BF9927C44C89E3180CF4D62709" ma:contentTypeVersion="11" ma:contentTypeDescription="Create a new document." ma:contentTypeScope="" ma:versionID="b1c00922ff25215d8f9b5b973123dedf">
  <xsd:schema xmlns:xsd="http://www.w3.org/2001/XMLSchema" xmlns:xs="http://www.w3.org/2001/XMLSchema" xmlns:p="http://schemas.microsoft.com/office/2006/metadata/properties" xmlns:ns1="http://schemas.microsoft.com/sharepoint/v3" xmlns:ns2="be8bda8b-66d9-4225-abff-b2698cdb8837" xmlns:ns3="090c282b-d89e-4d4e-9ab3-34df1f47b2e0" targetNamespace="http://schemas.microsoft.com/office/2006/metadata/properties" ma:root="true" ma:fieldsID="d2396070eea661082e3fe1710c453b94" ns1:_="" ns2:_="" ns3:_="">
    <xsd:import namespace="http://schemas.microsoft.com/sharepoint/v3"/>
    <xsd:import namespace="be8bda8b-66d9-4225-abff-b2698cdb8837"/>
    <xsd:import namespace="090c282b-d89e-4d4e-9ab3-34df1f47b2e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1:_ip_UnifiedCompliancePolicyProperties" minOccurs="0"/>
                <xsd:element ref="ns1:_ip_UnifiedCompliancePolicyUIAc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8bda8b-66d9-4225-abff-b2698cdb88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90c282b-d89e-4d4e-9ab3-34df1f47b2e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E0E2D9-086D-4567-8A9B-08ACB0D24318}">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9892B481-7BE6-4FD6-B35A-6700077A2869}">
  <ds:schemaRefs>
    <ds:schemaRef ds:uri="http://schemas.microsoft.com/sharepoint/v3/contenttype/forms"/>
  </ds:schemaRefs>
</ds:datastoreItem>
</file>

<file path=customXml/itemProps3.xml><?xml version="1.0" encoding="utf-8"?>
<ds:datastoreItem xmlns:ds="http://schemas.openxmlformats.org/officeDocument/2006/customXml" ds:itemID="{F92CA5FF-9CDA-4EFB-8287-BB0588C86930}">
  <ds:schemaRefs>
    <ds:schemaRef ds:uri="090c282b-d89e-4d4e-9ab3-34df1f47b2e0"/>
    <ds:schemaRef ds:uri="be8bda8b-66d9-4225-abff-b2698cdb883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Vapor Trail</Template>
  <TotalTime>1979</TotalTime>
  <Words>1525</Words>
  <Application>Microsoft Office PowerPoint</Application>
  <PresentationFormat>On-screen Show (4:3)</PresentationFormat>
  <Paragraphs>239</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Century Gothic</vt:lpstr>
      <vt:lpstr>Courier New</vt:lpstr>
      <vt:lpstr>Times New Roman</vt:lpstr>
      <vt:lpstr>Wingdings</vt:lpstr>
      <vt:lpstr>Wingdings 3</vt:lpstr>
      <vt:lpstr>Vapor Trail</vt:lpstr>
      <vt:lpstr>FY2024 Innovative Bridge and Transition (IBT) Grantee Meeting</vt:lpstr>
      <vt:lpstr>AGENDA</vt:lpstr>
      <vt:lpstr>Recent Changes</vt:lpstr>
      <vt:lpstr>Target Population</vt:lpstr>
      <vt:lpstr>Adults Not Enrolled in High School</vt:lpstr>
      <vt:lpstr>In-School Youth</vt:lpstr>
      <vt:lpstr>Grant Objectives</vt:lpstr>
      <vt:lpstr>Grant Objectives, cont’d</vt:lpstr>
      <vt:lpstr>Planned Performance Measure Chart and Actual Quarterly Reports</vt:lpstr>
      <vt:lpstr>Quarterly Reports</vt:lpstr>
      <vt:lpstr>FY24 Grant Reporting</vt:lpstr>
      <vt:lpstr>New Fiscal report:</vt:lpstr>
      <vt:lpstr>Data Collection Piece</vt:lpstr>
      <vt:lpstr>Breakout Sessions</vt:lpstr>
      <vt:lpstr>Group 1: Objective #1</vt:lpstr>
      <vt:lpstr>Group 2-Objective #1</vt:lpstr>
      <vt:lpstr>Group 3-Objective #2</vt:lpstr>
      <vt:lpstr>Group 4-Objective #3</vt:lpstr>
      <vt:lpstr>Group 5-Objective #4</vt:lpstr>
      <vt:lpstr>Discussion Points</vt:lpstr>
      <vt:lpstr>INFORMATIONAL ITEMS</vt:lpstr>
      <vt:lpstr>Contacts</vt:lpstr>
      <vt:lpstr>Payment Process</vt:lpstr>
      <vt:lpstr>Remaining Operational Meetings</vt:lpstr>
      <vt:lpstr>Remaining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Nicole Joerger</dc:creator>
  <dc:description>With information from additional staff at ICCB.</dc:description>
  <cp:lastModifiedBy>Gerberding, Angela</cp:lastModifiedBy>
  <cp:revision>271</cp:revision>
  <cp:lastPrinted>2022-01-07T13:36:36Z</cp:lastPrinted>
  <dcterms:created xsi:type="dcterms:W3CDTF">2019-08-14T20:20:41Z</dcterms:created>
  <dcterms:modified xsi:type="dcterms:W3CDTF">2024-04-08T21:35:50Z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0x010100ED6DD2BF9927C44C89E3180CF4D62709</vt:lpwstr>
  </property>
</Properties>
</file>