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56" r:id="rId2"/>
    <p:sldId id="259" r:id="rId3"/>
    <p:sldId id="270" r:id="rId4"/>
    <p:sldId id="267" r:id="rId5"/>
    <p:sldId id="268" r:id="rId6"/>
    <p:sldId id="280" r:id="rId7"/>
    <p:sldId id="271" r:id="rId8"/>
    <p:sldId id="260" r:id="rId9"/>
    <p:sldId id="273" r:id="rId10"/>
    <p:sldId id="278" r:id="rId11"/>
    <p:sldId id="279" r:id="rId12"/>
    <p:sldId id="269" r:id="rId13"/>
    <p:sldId id="272" r:id="rId14"/>
    <p:sldId id="274" r:id="rId15"/>
    <p:sldId id="275" r:id="rId16"/>
    <p:sldId id="276" r:id="rId17"/>
    <p:sldId id="277" r:id="rId18"/>
    <p:sldId id="265"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337" autoAdjust="0"/>
  </p:normalViewPr>
  <p:slideViewPr>
    <p:cSldViewPr snapToGrid="0">
      <p:cViewPr varScale="1">
        <p:scale>
          <a:sx n="79" d="100"/>
          <a:sy n="79" d="100"/>
        </p:scale>
        <p:origin x="850" y="72"/>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hyperlink" Target="mailto:Chris.Blankenhorn@illinois.gov" TargetMode="Externa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hyperlink" Target="mailto:Chris.Blankenhorn@illinois.gov" TargetMode="External"/><Relationship Id="rId7" Type="http://schemas.openxmlformats.org/officeDocument/2006/relationships/image" Target="../media/image12.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97667-A69E-4118-83C3-6C80FFB6FA0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A9CD14A-C51B-4E48-B19A-E9E021676965}">
      <dgm:prSet/>
      <dgm:spPr/>
      <dgm:t>
        <a:bodyPr/>
        <a:lstStyle/>
        <a:p>
          <a:pPr>
            <a:defRPr cap="all"/>
          </a:pPr>
          <a:r>
            <a:rPr lang="en-US"/>
            <a:t>Submit To: </a:t>
          </a:r>
          <a:r>
            <a:rPr lang="en-US">
              <a:hlinkClick xmlns:r="http://schemas.openxmlformats.org/officeDocument/2006/relationships" r:id="rId1"/>
            </a:rPr>
            <a:t>Chris.Blankenhorn@illinois.gov</a:t>
          </a:r>
          <a:endParaRPr lang="en-US"/>
        </a:p>
      </dgm:t>
    </dgm:pt>
    <dgm:pt modelId="{20DC8373-4A2B-4A3A-91BC-369CB45B1387}" type="parTrans" cxnId="{C70CB4F1-9F46-4684-9085-01D97B4D323E}">
      <dgm:prSet/>
      <dgm:spPr/>
      <dgm:t>
        <a:bodyPr/>
        <a:lstStyle/>
        <a:p>
          <a:endParaRPr lang="en-US"/>
        </a:p>
      </dgm:t>
    </dgm:pt>
    <dgm:pt modelId="{796FB8DF-4E92-4116-B800-552E860F1EAC}" type="sibTrans" cxnId="{C70CB4F1-9F46-4684-9085-01D97B4D323E}">
      <dgm:prSet/>
      <dgm:spPr/>
      <dgm:t>
        <a:bodyPr/>
        <a:lstStyle/>
        <a:p>
          <a:endParaRPr lang="en-US"/>
        </a:p>
      </dgm:t>
    </dgm:pt>
    <dgm:pt modelId="{84DC453E-BACF-4AEE-BF3D-6B4B237A0A24}">
      <dgm:prSet/>
      <dgm:spPr/>
      <dgm:t>
        <a:bodyPr/>
        <a:lstStyle/>
        <a:p>
          <a:pPr>
            <a:defRPr cap="all"/>
          </a:pPr>
          <a:r>
            <a:rPr lang="en-US"/>
            <a:t>By:  April 26, 2024 11:59 pm CST</a:t>
          </a:r>
        </a:p>
      </dgm:t>
    </dgm:pt>
    <dgm:pt modelId="{C509A4F0-6A52-42B2-B36A-8F0EA6A7A698}" type="parTrans" cxnId="{67965577-C7A4-4602-AA6C-EB5E33B28448}">
      <dgm:prSet/>
      <dgm:spPr/>
      <dgm:t>
        <a:bodyPr/>
        <a:lstStyle/>
        <a:p>
          <a:endParaRPr lang="en-US"/>
        </a:p>
      </dgm:t>
    </dgm:pt>
    <dgm:pt modelId="{AE4D8789-6C0B-4970-92B4-FBE1352E767C}" type="sibTrans" cxnId="{67965577-C7A4-4602-AA6C-EB5E33B28448}">
      <dgm:prSet/>
      <dgm:spPr/>
      <dgm:t>
        <a:bodyPr/>
        <a:lstStyle/>
        <a:p>
          <a:endParaRPr lang="en-US"/>
        </a:p>
      </dgm:t>
    </dgm:pt>
    <dgm:pt modelId="{A008275A-53EA-4CB7-9EF8-3232512FDA33}">
      <dgm:prSet/>
      <dgm:spPr/>
      <dgm:t>
        <a:bodyPr/>
        <a:lstStyle/>
        <a:p>
          <a:pPr>
            <a:defRPr cap="all"/>
          </a:pPr>
          <a:r>
            <a:rPr lang="en-US"/>
            <a:t>Will receive notice of receipt by April 30, 5:00 p.m.</a:t>
          </a:r>
        </a:p>
      </dgm:t>
    </dgm:pt>
    <dgm:pt modelId="{4872C736-0541-4CE5-B2D1-44D81C92C8E0}" type="parTrans" cxnId="{6FEEFF03-FBB0-43C5-B911-A741CF526551}">
      <dgm:prSet/>
      <dgm:spPr/>
      <dgm:t>
        <a:bodyPr/>
        <a:lstStyle/>
        <a:p>
          <a:endParaRPr lang="en-US"/>
        </a:p>
      </dgm:t>
    </dgm:pt>
    <dgm:pt modelId="{D1561862-9137-41A0-82B1-046383C34952}" type="sibTrans" cxnId="{6FEEFF03-FBB0-43C5-B911-A741CF526551}">
      <dgm:prSet/>
      <dgm:spPr/>
      <dgm:t>
        <a:bodyPr/>
        <a:lstStyle/>
        <a:p>
          <a:endParaRPr lang="en-US"/>
        </a:p>
      </dgm:t>
    </dgm:pt>
    <dgm:pt modelId="{508DAE27-650F-4196-A3E4-13DC2CBFACD5}" type="pres">
      <dgm:prSet presAssocID="{69D97667-A69E-4118-83C3-6C80FFB6FA0C}" presName="root" presStyleCnt="0">
        <dgm:presLayoutVars>
          <dgm:dir/>
          <dgm:resizeHandles val="exact"/>
        </dgm:presLayoutVars>
      </dgm:prSet>
      <dgm:spPr/>
    </dgm:pt>
    <dgm:pt modelId="{2B96C485-D14B-4919-89D1-1744DBE834F9}" type="pres">
      <dgm:prSet presAssocID="{AA9CD14A-C51B-4E48-B19A-E9E021676965}" presName="compNode" presStyleCnt="0"/>
      <dgm:spPr/>
    </dgm:pt>
    <dgm:pt modelId="{D11B23F2-7279-434C-A861-0183141C68AC}" type="pres">
      <dgm:prSet presAssocID="{AA9CD14A-C51B-4E48-B19A-E9E021676965}" presName="iconBgRect" presStyleLbl="bgShp" presStyleIdx="0" presStyleCnt="3"/>
      <dgm:spPr/>
    </dgm:pt>
    <dgm:pt modelId="{FDC9D490-256F-43CC-AFFB-1F0D8F36CB78}" type="pres">
      <dgm:prSet presAssocID="{AA9CD14A-C51B-4E48-B19A-E9E021676965}"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end"/>
        </a:ext>
      </dgm:extLst>
    </dgm:pt>
    <dgm:pt modelId="{FF6103AF-E2EB-439D-A92E-85A3A97635E2}" type="pres">
      <dgm:prSet presAssocID="{AA9CD14A-C51B-4E48-B19A-E9E021676965}" presName="spaceRect" presStyleCnt="0"/>
      <dgm:spPr/>
    </dgm:pt>
    <dgm:pt modelId="{812AA1F9-25DA-4FC3-B249-5F1570CBFB3D}" type="pres">
      <dgm:prSet presAssocID="{AA9CD14A-C51B-4E48-B19A-E9E021676965}" presName="textRect" presStyleLbl="revTx" presStyleIdx="0" presStyleCnt="3">
        <dgm:presLayoutVars>
          <dgm:chMax val="1"/>
          <dgm:chPref val="1"/>
        </dgm:presLayoutVars>
      </dgm:prSet>
      <dgm:spPr/>
    </dgm:pt>
    <dgm:pt modelId="{446541D1-C943-4397-84B4-BA1633E86EA6}" type="pres">
      <dgm:prSet presAssocID="{796FB8DF-4E92-4116-B800-552E860F1EAC}" presName="sibTrans" presStyleCnt="0"/>
      <dgm:spPr/>
    </dgm:pt>
    <dgm:pt modelId="{3A05C417-41B9-4414-87D9-F202BE266EB1}" type="pres">
      <dgm:prSet presAssocID="{84DC453E-BACF-4AEE-BF3D-6B4B237A0A24}" presName="compNode" presStyleCnt="0"/>
      <dgm:spPr/>
    </dgm:pt>
    <dgm:pt modelId="{14D0A67B-B7B1-492D-8E93-772D7E394B96}" type="pres">
      <dgm:prSet presAssocID="{84DC453E-BACF-4AEE-BF3D-6B4B237A0A24}" presName="iconBgRect" presStyleLbl="bgShp" presStyleIdx="1" presStyleCnt="3"/>
      <dgm:spPr/>
    </dgm:pt>
    <dgm:pt modelId="{2E305639-4031-4BE9-A70D-AE02D706E5E0}" type="pres">
      <dgm:prSet presAssocID="{84DC453E-BACF-4AEE-BF3D-6B4B237A0A24}"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Daily calendar with solid fill"/>
        </a:ext>
      </dgm:extLst>
    </dgm:pt>
    <dgm:pt modelId="{9898539F-DA2B-4FE0-9993-831D3BEB8340}" type="pres">
      <dgm:prSet presAssocID="{84DC453E-BACF-4AEE-BF3D-6B4B237A0A24}" presName="spaceRect" presStyleCnt="0"/>
      <dgm:spPr/>
    </dgm:pt>
    <dgm:pt modelId="{3147D617-4E49-4D00-AA2E-D4C5B1F16DDB}" type="pres">
      <dgm:prSet presAssocID="{84DC453E-BACF-4AEE-BF3D-6B4B237A0A24}" presName="textRect" presStyleLbl="revTx" presStyleIdx="1" presStyleCnt="3">
        <dgm:presLayoutVars>
          <dgm:chMax val="1"/>
          <dgm:chPref val="1"/>
        </dgm:presLayoutVars>
      </dgm:prSet>
      <dgm:spPr/>
    </dgm:pt>
    <dgm:pt modelId="{BF92386F-C16B-453E-BFF3-CC5F3022C65B}" type="pres">
      <dgm:prSet presAssocID="{AE4D8789-6C0B-4970-92B4-FBE1352E767C}" presName="sibTrans" presStyleCnt="0"/>
      <dgm:spPr/>
    </dgm:pt>
    <dgm:pt modelId="{64E89E6D-3DDA-4770-AD88-899FD6E5957F}" type="pres">
      <dgm:prSet presAssocID="{A008275A-53EA-4CB7-9EF8-3232512FDA33}" presName="compNode" presStyleCnt="0"/>
      <dgm:spPr/>
    </dgm:pt>
    <dgm:pt modelId="{34D17C39-2A30-4772-8A3F-8B7252C5B931}" type="pres">
      <dgm:prSet presAssocID="{A008275A-53EA-4CB7-9EF8-3232512FDA33}" presName="iconBgRect" presStyleLbl="bgShp" presStyleIdx="2" presStyleCnt="3"/>
      <dgm:spPr/>
    </dgm:pt>
    <dgm:pt modelId="{28FA4534-DC70-4B46-98E0-32D9834AA4D5}" type="pres">
      <dgm:prSet presAssocID="{A008275A-53EA-4CB7-9EF8-3232512FDA33}"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oney Envelope"/>
        </a:ext>
      </dgm:extLst>
    </dgm:pt>
    <dgm:pt modelId="{F8376438-C79A-452C-BB52-3789BE324B44}" type="pres">
      <dgm:prSet presAssocID="{A008275A-53EA-4CB7-9EF8-3232512FDA33}" presName="spaceRect" presStyleCnt="0"/>
      <dgm:spPr/>
    </dgm:pt>
    <dgm:pt modelId="{6A30A787-BCA1-4A3C-8C06-6737A5217722}" type="pres">
      <dgm:prSet presAssocID="{A008275A-53EA-4CB7-9EF8-3232512FDA33}" presName="textRect" presStyleLbl="revTx" presStyleIdx="2" presStyleCnt="3">
        <dgm:presLayoutVars>
          <dgm:chMax val="1"/>
          <dgm:chPref val="1"/>
        </dgm:presLayoutVars>
      </dgm:prSet>
      <dgm:spPr/>
    </dgm:pt>
  </dgm:ptLst>
  <dgm:cxnLst>
    <dgm:cxn modelId="{6FEEFF03-FBB0-43C5-B911-A741CF526551}" srcId="{69D97667-A69E-4118-83C3-6C80FFB6FA0C}" destId="{A008275A-53EA-4CB7-9EF8-3232512FDA33}" srcOrd="2" destOrd="0" parTransId="{4872C736-0541-4CE5-B2D1-44D81C92C8E0}" sibTransId="{D1561862-9137-41A0-82B1-046383C34952}"/>
    <dgm:cxn modelId="{69378828-967D-4657-AEA7-C62CDA73C496}" type="presOf" srcId="{84DC453E-BACF-4AEE-BF3D-6B4B237A0A24}" destId="{3147D617-4E49-4D00-AA2E-D4C5B1F16DDB}" srcOrd="0" destOrd="0" presId="urn:microsoft.com/office/officeart/2018/5/layout/IconCircleLabelList"/>
    <dgm:cxn modelId="{D9832957-0FF4-4CCC-9081-D581F572A8B0}" type="presOf" srcId="{AA9CD14A-C51B-4E48-B19A-E9E021676965}" destId="{812AA1F9-25DA-4FC3-B249-5F1570CBFB3D}" srcOrd="0" destOrd="0" presId="urn:microsoft.com/office/officeart/2018/5/layout/IconCircleLabelList"/>
    <dgm:cxn modelId="{67965577-C7A4-4602-AA6C-EB5E33B28448}" srcId="{69D97667-A69E-4118-83C3-6C80FFB6FA0C}" destId="{84DC453E-BACF-4AEE-BF3D-6B4B237A0A24}" srcOrd="1" destOrd="0" parTransId="{C509A4F0-6A52-42B2-B36A-8F0EA6A7A698}" sibTransId="{AE4D8789-6C0B-4970-92B4-FBE1352E767C}"/>
    <dgm:cxn modelId="{63BE838C-6E5A-4674-AA5D-3CD0E971155C}" type="presOf" srcId="{A008275A-53EA-4CB7-9EF8-3232512FDA33}" destId="{6A30A787-BCA1-4A3C-8C06-6737A5217722}" srcOrd="0" destOrd="0" presId="urn:microsoft.com/office/officeart/2018/5/layout/IconCircleLabelList"/>
    <dgm:cxn modelId="{0E6E82AD-8F50-4C3A-822D-0393E52A6B97}" type="presOf" srcId="{69D97667-A69E-4118-83C3-6C80FFB6FA0C}" destId="{508DAE27-650F-4196-A3E4-13DC2CBFACD5}" srcOrd="0" destOrd="0" presId="urn:microsoft.com/office/officeart/2018/5/layout/IconCircleLabelList"/>
    <dgm:cxn modelId="{C70CB4F1-9F46-4684-9085-01D97B4D323E}" srcId="{69D97667-A69E-4118-83C3-6C80FFB6FA0C}" destId="{AA9CD14A-C51B-4E48-B19A-E9E021676965}" srcOrd="0" destOrd="0" parTransId="{20DC8373-4A2B-4A3A-91BC-369CB45B1387}" sibTransId="{796FB8DF-4E92-4116-B800-552E860F1EAC}"/>
    <dgm:cxn modelId="{9024F45A-2BAC-42C4-A671-8D3453708302}" type="presParOf" srcId="{508DAE27-650F-4196-A3E4-13DC2CBFACD5}" destId="{2B96C485-D14B-4919-89D1-1744DBE834F9}" srcOrd="0" destOrd="0" presId="urn:microsoft.com/office/officeart/2018/5/layout/IconCircleLabelList"/>
    <dgm:cxn modelId="{695003D9-52A4-4600-BC3F-6423CDAC0A7D}" type="presParOf" srcId="{2B96C485-D14B-4919-89D1-1744DBE834F9}" destId="{D11B23F2-7279-434C-A861-0183141C68AC}" srcOrd="0" destOrd="0" presId="urn:microsoft.com/office/officeart/2018/5/layout/IconCircleLabelList"/>
    <dgm:cxn modelId="{CDEA9629-A433-42DC-B1FE-8728FDDCA069}" type="presParOf" srcId="{2B96C485-D14B-4919-89D1-1744DBE834F9}" destId="{FDC9D490-256F-43CC-AFFB-1F0D8F36CB78}" srcOrd="1" destOrd="0" presId="urn:microsoft.com/office/officeart/2018/5/layout/IconCircleLabelList"/>
    <dgm:cxn modelId="{33053BCD-59D6-4169-9283-EE5FB51AB5FB}" type="presParOf" srcId="{2B96C485-D14B-4919-89D1-1744DBE834F9}" destId="{FF6103AF-E2EB-439D-A92E-85A3A97635E2}" srcOrd="2" destOrd="0" presId="urn:microsoft.com/office/officeart/2018/5/layout/IconCircleLabelList"/>
    <dgm:cxn modelId="{F1682C19-3C6D-47E3-A036-D4A32E5FE2D4}" type="presParOf" srcId="{2B96C485-D14B-4919-89D1-1744DBE834F9}" destId="{812AA1F9-25DA-4FC3-B249-5F1570CBFB3D}" srcOrd="3" destOrd="0" presId="urn:microsoft.com/office/officeart/2018/5/layout/IconCircleLabelList"/>
    <dgm:cxn modelId="{6247D1B4-6EB0-437D-A1A6-55D8A226C9ED}" type="presParOf" srcId="{508DAE27-650F-4196-A3E4-13DC2CBFACD5}" destId="{446541D1-C943-4397-84B4-BA1633E86EA6}" srcOrd="1" destOrd="0" presId="urn:microsoft.com/office/officeart/2018/5/layout/IconCircleLabelList"/>
    <dgm:cxn modelId="{01DA294A-F9A3-42C8-A658-0AB54AFE7513}" type="presParOf" srcId="{508DAE27-650F-4196-A3E4-13DC2CBFACD5}" destId="{3A05C417-41B9-4414-87D9-F202BE266EB1}" srcOrd="2" destOrd="0" presId="urn:microsoft.com/office/officeart/2018/5/layout/IconCircleLabelList"/>
    <dgm:cxn modelId="{9FFE7EB4-603E-4115-9014-2CCAE66AB329}" type="presParOf" srcId="{3A05C417-41B9-4414-87D9-F202BE266EB1}" destId="{14D0A67B-B7B1-492D-8E93-772D7E394B96}" srcOrd="0" destOrd="0" presId="urn:microsoft.com/office/officeart/2018/5/layout/IconCircleLabelList"/>
    <dgm:cxn modelId="{F6DD38A2-E531-45BB-AC6E-B5AF4E6F6150}" type="presParOf" srcId="{3A05C417-41B9-4414-87D9-F202BE266EB1}" destId="{2E305639-4031-4BE9-A70D-AE02D706E5E0}" srcOrd="1" destOrd="0" presId="urn:microsoft.com/office/officeart/2018/5/layout/IconCircleLabelList"/>
    <dgm:cxn modelId="{D4621E01-4300-45C8-8DD2-1D7015CB38B1}" type="presParOf" srcId="{3A05C417-41B9-4414-87D9-F202BE266EB1}" destId="{9898539F-DA2B-4FE0-9993-831D3BEB8340}" srcOrd="2" destOrd="0" presId="urn:microsoft.com/office/officeart/2018/5/layout/IconCircleLabelList"/>
    <dgm:cxn modelId="{A9E746C1-76D4-40CD-A8DC-C8709586964C}" type="presParOf" srcId="{3A05C417-41B9-4414-87D9-F202BE266EB1}" destId="{3147D617-4E49-4D00-AA2E-D4C5B1F16DDB}" srcOrd="3" destOrd="0" presId="urn:microsoft.com/office/officeart/2018/5/layout/IconCircleLabelList"/>
    <dgm:cxn modelId="{E2EAE908-671D-4282-BEBB-0F02636CF016}" type="presParOf" srcId="{508DAE27-650F-4196-A3E4-13DC2CBFACD5}" destId="{BF92386F-C16B-453E-BFF3-CC5F3022C65B}" srcOrd="3" destOrd="0" presId="urn:microsoft.com/office/officeart/2018/5/layout/IconCircleLabelList"/>
    <dgm:cxn modelId="{4BA6C953-145C-4707-B962-CA2A87134C02}" type="presParOf" srcId="{508DAE27-650F-4196-A3E4-13DC2CBFACD5}" destId="{64E89E6D-3DDA-4770-AD88-899FD6E5957F}" srcOrd="4" destOrd="0" presId="urn:microsoft.com/office/officeart/2018/5/layout/IconCircleLabelList"/>
    <dgm:cxn modelId="{78D2A4D6-1251-4A0D-87F9-2EB1726EE1B7}" type="presParOf" srcId="{64E89E6D-3DDA-4770-AD88-899FD6E5957F}" destId="{34D17C39-2A30-4772-8A3F-8B7252C5B931}" srcOrd="0" destOrd="0" presId="urn:microsoft.com/office/officeart/2018/5/layout/IconCircleLabelList"/>
    <dgm:cxn modelId="{BB83B973-2182-44E1-9BE1-5C5F1CB8E03E}" type="presParOf" srcId="{64E89E6D-3DDA-4770-AD88-899FD6E5957F}" destId="{28FA4534-DC70-4B46-98E0-32D9834AA4D5}" srcOrd="1" destOrd="0" presId="urn:microsoft.com/office/officeart/2018/5/layout/IconCircleLabelList"/>
    <dgm:cxn modelId="{31EBCB0E-1B45-4D52-BCFD-8A1283B738F9}" type="presParOf" srcId="{64E89E6D-3DDA-4770-AD88-899FD6E5957F}" destId="{F8376438-C79A-452C-BB52-3789BE324B44}" srcOrd="2" destOrd="0" presId="urn:microsoft.com/office/officeart/2018/5/layout/IconCircleLabelList"/>
    <dgm:cxn modelId="{EFCFDDD1-283F-4623-8533-313F63D11D1E}" type="presParOf" srcId="{64E89E6D-3DDA-4770-AD88-899FD6E5957F}" destId="{6A30A787-BCA1-4A3C-8C06-6737A521772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B23F2-7279-434C-A861-0183141C68AC}">
      <dsp:nvSpPr>
        <dsp:cNvPr id="0" name=""/>
        <dsp:cNvSpPr/>
      </dsp:nvSpPr>
      <dsp:spPr>
        <a:xfrm>
          <a:off x="686474" y="174118"/>
          <a:ext cx="1990125" cy="1990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9D490-256F-43CC-AFFB-1F0D8F36CB78}">
      <dsp:nvSpPr>
        <dsp:cNvPr id="0" name=""/>
        <dsp:cNvSpPr/>
      </dsp:nvSpPr>
      <dsp:spPr>
        <a:xfrm>
          <a:off x="1110599" y="598243"/>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2AA1F9-25DA-4FC3-B249-5F1570CBFB3D}">
      <dsp:nvSpPr>
        <dsp:cNvPr id="0" name=""/>
        <dsp:cNvSpPr/>
      </dsp:nvSpPr>
      <dsp:spPr>
        <a:xfrm>
          <a:off x="50287" y="278411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Submit To: </a:t>
          </a:r>
          <a:r>
            <a:rPr lang="en-US" sz="1400" kern="1200">
              <a:hlinkClick xmlns:r="http://schemas.openxmlformats.org/officeDocument/2006/relationships" r:id="rId3"/>
            </a:rPr>
            <a:t>Chris.Blankenhorn@illinois.gov</a:t>
          </a:r>
          <a:endParaRPr lang="en-US" sz="1400" kern="1200"/>
        </a:p>
      </dsp:txBody>
      <dsp:txXfrm>
        <a:off x="50287" y="2784119"/>
        <a:ext cx="3262500" cy="720000"/>
      </dsp:txXfrm>
    </dsp:sp>
    <dsp:sp modelId="{14D0A67B-B7B1-492D-8E93-772D7E394B96}">
      <dsp:nvSpPr>
        <dsp:cNvPr id="0" name=""/>
        <dsp:cNvSpPr/>
      </dsp:nvSpPr>
      <dsp:spPr>
        <a:xfrm>
          <a:off x="4519912" y="174118"/>
          <a:ext cx="1990125" cy="1990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05639-4031-4BE9-A70D-AE02D706E5E0}">
      <dsp:nvSpPr>
        <dsp:cNvPr id="0" name=""/>
        <dsp:cNvSpPr/>
      </dsp:nvSpPr>
      <dsp:spPr>
        <a:xfrm>
          <a:off x="4944037" y="598243"/>
          <a:ext cx="1141875" cy="114187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47D617-4E49-4D00-AA2E-D4C5B1F16DDB}">
      <dsp:nvSpPr>
        <dsp:cNvPr id="0" name=""/>
        <dsp:cNvSpPr/>
      </dsp:nvSpPr>
      <dsp:spPr>
        <a:xfrm>
          <a:off x="3883725" y="278411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By:  April 26, 2024 11:59 pm CST</a:t>
          </a:r>
        </a:p>
      </dsp:txBody>
      <dsp:txXfrm>
        <a:off x="3883725" y="2784119"/>
        <a:ext cx="3262500" cy="720000"/>
      </dsp:txXfrm>
    </dsp:sp>
    <dsp:sp modelId="{34D17C39-2A30-4772-8A3F-8B7252C5B931}">
      <dsp:nvSpPr>
        <dsp:cNvPr id="0" name=""/>
        <dsp:cNvSpPr/>
      </dsp:nvSpPr>
      <dsp:spPr>
        <a:xfrm>
          <a:off x="8353350" y="174118"/>
          <a:ext cx="1990125" cy="19901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FA4534-DC70-4B46-98E0-32D9834AA4D5}">
      <dsp:nvSpPr>
        <dsp:cNvPr id="0" name=""/>
        <dsp:cNvSpPr/>
      </dsp:nvSpPr>
      <dsp:spPr>
        <a:xfrm>
          <a:off x="8777475" y="598243"/>
          <a:ext cx="1141875" cy="1141875"/>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30A787-BCA1-4A3C-8C06-6737A5217722}">
      <dsp:nvSpPr>
        <dsp:cNvPr id="0" name=""/>
        <dsp:cNvSpPr/>
      </dsp:nvSpPr>
      <dsp:spPr>
        <a:xfrm>
          <a:off x="7717162" y="278411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Will receive notice of receipt by April 30, 5:00 p.m.</a:t>
          </a:r>
        </a:p>
      </dsp:txBody>
      <dsp:txXfrm>
        <a:off x="7717162" y="2784119"/>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83C18-DEB8-44C5-AD78-DE1125BBE339}"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D7A34-864D-42B0-A4A7-EA021B72B1FE}" type="slidenum">
              <a:rPr lang="en-US" smtClean="0"/>
              <a:t>‹#›</a:t>
            </a:fld>
            <a:endParaRPr lang="en-US"/>
          </a:p>
        </p:txBody>
      </p:sp>
    </p:spTree>
    <p:extLst>
      <p:ext uri="{BB962C8B-B14F-4D97-AF65-F5344CB8AC3E}">
        <p14:creationId xmlns:p14="http://schemas.microsoft.com/office/powerpoint/2010/main" val="432139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Chicago is becoming a secondary market for data centers. Northern Virginia, LA. The data center workforce supports about 2.9-3.5 M jobs annually and that each direct job in the data center creates about 6 jobs in the economy. </a:t>
            </a:r>
          </a:p>
        </p:txBody>
      </p:sp>
      <p:sp>
        <p:nvSpPr>
          <p:cNvPr id="4" name="Slide Number Placeholder 3"/>
          <p:cNvSpPr>
            <a:spLocks noGrp="1"/>
          </p:cNvSpPr>
          <p:nvPr>
            <p:ph type="sldNum" sz="quarter" idx="5"/>
          </p:nvPr>
        </p:nvSpPr>
        <p:spPr/>
        <p:txBody>
          <a:bodyPr/>
          <a:lstStyle/>
          <a:p>
            <a:fld id="{C30D7A34-864D-42B0-A4A7-EA021B72B1FE}" type="slidenum">
              <a:rPr lang="en-US" smtClean="0"/>
              <a:t>4</a:t>
            </a:fld>
            <a:endParaRPr lang="en-US"/>
          </a:p>
        </p:txBody>
      </p:sp>
    </p:spTree>
    <p:extLst>
      <p:ext uri="{BB962C8B-B14F-4D97-AF65-F5344CB8AC3E}">
        <p14:creationId xmlns:p14="http://schemas.microsoft.com/office/powerpoint/2010/main" val="117939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critical roles</a:t>
            </a:r>
          </a:p>
        </p:txBody>
      </p:sp>
      <p:sp>
        <p:nvSpPr>
          <p:cNvPr id="4" name="Slide Number Placeholder 3"/>
          <p:cNvSpPr>
            <a:spLocks noGrp="1"/>
          </p:cNvSpPr>
          <p:nvPr>
            <p:ph type="sldNum" sz="quarter" idx="5"/>
          </p:nvPr>
        </p:nvSpPr>
        <p:spPr/>
        <p:txBody>
          <a:bodyPr/>
          <a:lstStyle/>
          <a:p>
            <a:fld id="{C30D7A34-864D-42B0-A4A7-EA021B72B1FE}" type="slidenum">
              <a:rPr lang="en-US" smtClean="0"/>
              <a:t>6</a:t>
            </a:fld>
            <a:endParaRPr lang="en-US"/>
          </a:p>
        </p:txBody>
      </p:sp>
    </p:spTree>
    <p:extLst>
      <p:ext uri="{BB962C8B-B14F-4D97-AF65-F5344CB8AC3E}">
        <p14:creationId xmlns:p14="http://schemas.microsoft.com/office/powerpoint/2010/main" val="4189392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BEBE13F-1612-435D-9B23-C6E702AC48B7}" type="datetimeFigureOut">
              <a:rPr lang="en-US" smtClean="0"/>
              <a:t>4/2/2024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171C592-EC47-4903-A861-E823FE99453F}" type="slidenum">
              <a:rPr lang="en-US" smtClean="0"/>
              <a:t>‹#›</a:t>
            </a:fld>
            <a:endParaRPr lang="en-US"/>
          </a:p>
        </p:txBody>
      </p:sp>
    </p:spTree>
    <p:extLst>
      <p:ext uri="{BB962C8B-B14F-4D97-AF65-F5344CB8AC3E}">
        <p14:creationId xmlns:p14="http://schemas.microsoft.com/office/powerpoint/2010/main" val="297541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EBE13F-1612-435D-9B23-C6E702AC48B7}"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1C592-EC47-4903-A861-E823FE99453F}" type="slidenum">
              <a:rPr lang="en-US" smtClean="0"/>
              <a:t>‹#›</a:t>
            </a:fld>
            <a:endParaRPr lang="en-US"/>
          </a:p>
        </p:txBody>
      </p:sp>
    </p:spTree>
    <p:extLst>
      <p:ext uri="{BB962C8B-B14F-4D97-AF65-F5344CB8AC3E}">
        <p14:creationId xmlns:p14="http://schemas.microsoft.com/office/powerpoint/2010/main" val="1071167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BEBE13F-1612-435D-9B23-C6E702AC48B7}" type="datetimeFigureOut">
              <a:rPr lang="en-US" smtClean="0"/>
              <a:t>4/2/2024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171C592-EC47-4903-A861-E823FE99453F}" type="slidenum">
              <a:rPr lang="en-US" smtClean="0"/>
              <a:t>‹#›</a:t>
            </a:fld>
            <a:endParaRPr lang="en-US"/>
          </a:p>
        </p:txBody>
      </p:sp>
    </p:spTree>
    <p:extLst>
      <p:ext uri="{BB962C8B-B14F-4D97-AF65-F5344CB8AC3E}">
        <p14:creationId xmlns:p14="http://schemas.microsoft.com/office/powerpoint/2010/main" val="175522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EBE13F-1612-435D-9B23-C6E702AC48B7}"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0171C592-EC47-4903-A861-E823FE99453F}" type="slidenum">
              <a:rPr lang="en-US" smtClean="0"/>
              <a:t>‹#›</a:t>
            </a:fld>
            <a:endParaRPr lang="en-US"/>
          </a:p>
        </p:txBody>
      </p:sp>
    </p:spTree>
    <p:extLst>
      <p:ext uri="{BB962C8B-B14F-4D97-AF65-F5344CB8AC3E}">
        <p14:creationId xmlns:p14="http://schemas.microsoft.com/office/powerpoint/2010/main" val="341510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BEBE13F-1612-435D-9B23-C6E702AC48B7}" type="datetimeFigureOut">
              <a:rPr lang="en-US" smtClean="0"/>
              <a:t>4/2/2024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171C592-EC47-4903-A861-E823FE99453F}" type="slidenum">
              <a:rPr lang="en-US" smtClean="0"/>
              <a:t>‹#›</a:t>
            </a:fld>
            <a:endParaRPr lang="en-US"/>
          </a:p>
        </p:txBody>
      </p:sp>
    </p:spTree>
    <p:extLst>
      <p:ext uri="{BB962C8B-B14F-4D97-AF65-F5344CB8AC3E}">
        <p14:creationId xmlns:p14="http://schemas.microsoft.com/office/powerpoint/2010/main" val="50922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EBE13F-1612-435D-9B23-C6E702AC48B7}"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1C592-EC47-4903-A861-E823FE99453F}" type="slidenum">
              <a:rPr lang="en-US" smtClean="0"/>
              <a:t>‹#›</a:t>
            </a:fld>
            <a:endParaRPr lang="en-US"/>
          </a:p>
        </p:txBody>
      </p:sp>
    </p:spTree>
    <p:extLst>
      <p:ext uri="{BB962C8B-B14F-4D97-AF65-F5344CB8AC3E}">
        <p14:creationId xmlns:p14="http://schemas.microsoft.com/office/powerpoint/2010/main" val="258218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EBE13F-1612-435D-9B23-C6E702AC48B7}"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1C592-EC47-4903-A861-E823FE99453F}" type="slidenum">
              <a:rPr lang="en-US" smtClean="0"/>
              <a:t>‹#›</a:t>
            </a:fld>
            <a:endParaRPr lang="en-US"/>
          </a:p>
        </p:txBody>
      </p:sp>
    </p:spTree>
    <p:extLst>
      <p:ext uri="{BB962C8B-B14F-4D97-AF65-F5344CB8AC3E}">
        <p14:creationId xmlns:p14="http://schemas.microsoft.com/office/powerpoint/2010/main" val="208423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EBE13F-1612-435D-9B23-C6E702AC48B7}"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1C592-EC47-4903-A861-E823FE99453F}" type="slidenum">
              <a:rPr lang="en-US" smtClean="0"/>
              <a:t>‹#›</a:t>
            </a:fld>
            <a:endParaRPr lang="en-US"/>
          </a:p>
        </p:txBody>
      </p:sp>
    </p:spTree>
    <p:extLst>
      <p:ext uri="{BB962C8B-B14F-4D97-AF65-F5344CB8AC3E}">
        <p14:creationId xmlns:p14="http://schemas.microsoft.com/office/powerpoint/2010/main" val="358782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BE13F-1612-435D-9B23-C6E702AC48B7}"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1C592-EC47-4903-A861-E823FE99453F}" type="slidenum">
              <a:rPr lang="en-US" smtClean="0"/>
              <a:t>‹#›</a:t>
            </a:fld>
            <a:endParaRPr lang="en-US"/>
          </a:p>
        </p:txBody>
      </p:sp>
    </p:spTree>
    <p:extLst>
      <p:ext uri="{BB962C8B-B14F-4D97-AF65-F5344CB8AC3E}">
        <p14:creationId xmlns:p14="http://schemas.microsoft.com/office/powerpoint/2010/main" val="116821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BEBE13F-1612-435D-9B23-C6E702AC48B7}" type="datetimeFigureOut">
              <a:rPr lang="en-US" smtClean="0"/>
              <a:t>4/2/2024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171C592-EC47-4903-A861-E823FE99453F}" type="slidenum">
              <a:rPr lang="en-US" smtClean="0"/>
              <a:t>‹#›</a:t>
            </a:fld>
            <a:endParaRPr lang="en-US"/>
          </a:p>
        </p:txBody>
      </p:sp>
    </p:spTree>
    <p:extLst>
      <p:ext uri="{BB962C8B-B14F-4D97-AF65-F5344CB8AC3E}">
        <p14:creationId xmlns:p14="http://schemas.microsoft.com/office/powerpoint/2010/main" val="52043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EBE13F-1612-435D-9B23-C6E702AC48B7}"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1C592-EC47-4903-A861-E823FE99453F}" type="slidenum">
              <a:rPr lang="en-US" smtClean="0"/>
              <a:t>‹#›</a:t>
            </a:fld>
            <a:endParaRPr lang="en-US"/>
          </a:p>
        </p:txBody>
      </p:sp>
    </p:spTree>
    <p:extLst>
      <p:ext uri="{BB962C8B-B14F-4D97-AF65-F5344CB8AC3E}">
        <p14:creationId xmlns:p14="http://schemas.microsoft.com/office/powerpoint/2010/main" val="3626647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BEBE13F-1612-435D-9B23-C6E702AC48B7}" type="datetimeFigureOut">
              <a:rPr lang="en-US" smtClean="0"/>
              <a:t>4/2/2024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171C592-EC47-4903-A861-E823FE99453F}"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552140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vcc.edu/academics/programs/data-center-operation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3C0F-0C6C-4328-B118-B5D36BCFC7B0}"/>
              </a:ext>
            </a:extLst>
          </p:cNvPr>
          <p:cNvSpPr>
            <a:spLocks noGrp="1"/>
          </p:cNvSpPr>
          <p:nvPr>
            <p:ph type="ctrTitle"/>
          </p:nvPr>
        </p:nvSpPr>
        <p:spPr/>
        <p:txBody>
          <a:bodyPr/>
          <a:lstStyle/>
          <a:p>
            <a:r>
              <a:rPr lang="en-US" dirty="0"/>
              <a:t>Data Center Curriculum Project Grant Informational Meeting</a:t>
            </a:r>
          </a:p>
        </p:txBody>
      </p:sp>
      <p:sp>
        <p:nvSpPr>
          <p:cNvPr id="3" name="Subtitle 2">
            <a:extLst>
              <a:ext uri="{FF2B5EF4-FFF2-40B4-BE49-F238E27FC236}">
                <a16:creationId xmlns:a16="http://schemas.microsoft.com/office/drawing/2014/main" id="{9690AED1-010B-4D16-89DB-6CC0339F0A49}"/>
              </a:ext>
            </a:extLst>
          </p:cNvPr>
          <p:cNvSpPr>
            <a:spLocks noGrp="1"/>
          </p:cNvSpPr>
          <p:nvPr>
            <p:ph type="subTitle" idx="1"/>
          </p:nvPr>
        </p:nvSpPr>
        <p:spPr/>
        <p:txBody>
          <a:bodyPr/>
          <a:lstStyle/>
          <a:p>
            <a:r>
              <a:rPr lang="en-US" dirty="0"/>
              <a:t>April 3, 2024</a:t>
            </a:r>
          </a:p>
        </p:txBody>
      </p:sp>
      <p:pic>
        <p:nvPicPr>
          <p:cNvPr id="8" name="Picture 7" descr="Logo, company name&#10;&#10;Description automatically generated">
            <a:extLst>
              <a:ext uri="{FF2B5EF4-FFF2-40B4-BE49-F238E27FC236}">
                <a16:creationId xmlns:a16="http://schemas.microsoft.com/office/drawing/2014/main" id="{06ED61ED-A3A0-4300-AE6A-EB0F21C8B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5345" y="4276725"/>
            <a:ext cx="2744180" cy="1818019"/>
          </a:xfrm>
          <a:prstGeom prst="rect">
            <a:avLst/>
          </a:prstGeom>
        </p:spPr>
      </p:pic>
      <p:sp>
        <p:nvSpPr>
          <p:cNvPr id="4" name="TextBox 3">
            <a:extLst>
              <a:ext uri="{FF2B5EF4-FFF2-40B4-BE49-F238E27FC236}">
                <a16:creationId xmlns:a16="http://schemas.microsoft.com/office/drawing/2014/main" id="{36A73127-E5B1-4B61-B17D-2BE9C69033DE}"/>
              </a:ext>
            </a:extLst>
          </p:cNvPr>
          <p:cNvSpPr txBox="1"/>
          <p:nvPr/>
        </p:nvSpPr>
        <p:spPr>
          <a:xfrm>
            <a:off x="807868" y="5299969"/>
            <a:ext cx="5033639" cy="646331"/>
          </a:xfrm>
          <a:prstGeom prst="rect">
            <a:avLst/>
          </a:prstGeom>
          <a:noFill/>
        </p:spPr>
        <p:txBody>
          <a:bodyPr wrap="square" rtlCol="0">
            <a:spAutoFit/>
          </a:bodyPr>
          <a:lstStyle/>
          <a:p>
            <a:r>
              <a:rPr lang="en-US" dirty="0">
                <a:solidFill>
                  <a:schemeClr val="bg1"/>
                </a:solidFill>
              </a:rPr>
              <a:t>Whitney Thompson, Deputy Director for Workforce Education, ICCB</a:t>
            </a:r>
          </a:p>
        </p:txBody>
      </p:sp>
    </p:spTree>
    <p:extLst>
      <p:ext uri="{BB962C8B-B14F-4D97-AF65-F5344CB8AC3E}">
        <p14:creationId xmlns:p14="http://schemas.microsoft.com/office/powerpoint/2010/main" val="429190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54E6-1466-4441-A381-DCD7A567BF92}"/>
              </a:ext>
            </a:extLst>
          </p:cNvPr>
          <p:cNvSpPr>
            <a:spLocks noGrp="1"/>
          </p:cNvSpPr>
          <p:nvPr>
            <p:ph type="title"/>
          </p:nvPr>
        </p:nvSpPr>
        <p:spPr/>
        <p:txBody>
          <a:bodyPr/>
          <a:lstStyle/>
          <a:p>
            <a:r>
              <a:rPr lang="en-US" dirty="0"/>
              <a:t>Required Activities</a:t>
            </a:r>
          </a:p>
        </p:txBody>
      </p:sp>
      <p:sp>
        <p:nvSpPr>
          <p:cNvPr id="3" name="Content Placeholder 2">
            <a:extLst>
              <a:ext uri="{FF2B5EF4-FFF2-40B4-BE49-F238E27FC236}">
                <a16:creationId xmlns:a16="http://schemas.microsoft.com/office/drawing/2014/main" id="{A0530C1D-A3B2-4745-BE71-4A5A9E930D02}"/>
              </a:ext>
            </a:extLst>
          </p:cNvPr>
          <p:cNvSpPr>
            <a:spLocks noGrp="1"/>
          </p:cNvSpPr>
          <p:nvPr>
            <p:ph idx="1"/>
          </p:nvPr>
        </p:nvSpPr>
        <p:spPr/>
        <p:txBody>
          <a:bodyPr/>
          <a:lstStyle/>
          <a:p>
            <a:pPr marL="342900" indent="-342900">
              <a:buAutoNum type="arabicParenR"/>
            </a:pPr>
            <a:endParaRPr lang="en-US" dirty="0"/>
          </a:p>
          <a:p>
            <a:pPr marL="0" indent="0">
              <a:buNone/>
            </a:pPr>
            <a:r>
              <a:rPr lang="en-US" b="1" dirty="0"/>
              <a:t>2) Procure Equipment</a:t>
            </a:r>
            <a:r>
              <a:rPr lang="en-US" dirty="0"/>
              <a:t>: Purchase necessary equipment and secure adequate training space or facilities to carry out programming. </a:t>
            </a:r>
          </a:p>
          <a:p>
            <a:pPr marL="0" indent="0">
              <a:buNone/>
            </a:pPr>
            <a:r>
              <a:rPr lang="en-US" b="1" dirty="0"/>
              <a:t>3) Advisory Committee</a:t>
            </a:r>
            <a:r>
              <a:rPr lang="en-US" dirty="0"/>
              <a:t>:  Actively participate on the Illinois Community College Board’s Data Center Curriculum Project Advisory Committee, which meets twice annually. The next Advisory Committee meeting is subject to meet in-person in November 2024. </a:t>
            </a:r>
          </a:p>
        </p:txBody>
      </p:sp>
    </p:spTree>
    <p:extLst>
      <p:ext uri="{BB962C8B-B14F-4D97-AF65-F5344CB8AC3E}">
        <p14:creationId xmlns:p14="http://schemas.microsoft.com/office/powerpoint/2010/main" val="1353481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0DF5-9E75-40F2-ACF5-0F5EE5A57D4B}"/>
              </a:ext>
            </a:extLst>
          </p:cNvPr>
          <p:cNvSpPr>
            <a:spLocks noGrp="1"/>
          </p:cNvSpPr>
          <p:nvPr>
            <p:ph type="title"/>
          </p:nvPr>
        </p:nvSpPr>
        <p:spPr/>
        <p:txBody>
          <a:bodyPr/>
          <a:lstStyle/>
          <a:p>
            <a:r>
              <a:rPr lang="en-US" dirty="0"/>
              <a:t>Technical assistance</a:t>
            </a:r>
          </a:p>
        </p:txBody>
      </p:sp>
      <p:sp>
        <p:nvSpPr>
          <p:cNvPr id="3" name="Content Placeholder 2">
            <a:extLst>
              <a:ext uri="{FF2B5EF4-FFF2-40B4-BE49-F238E27FC236}">
                <a16:creationId xmlns:a16="http://schemas.microsoft.com/office/drawing/2014/main" id="{AB447612-73B6-4C1C-94A5-CCA373C1973E}"/>
              </a:ext>
            </a:extLst>
          </p:cNvPr>
          <p:cNvSpPr>
            <a:spLocks noGrp="1"/>
          </p:cNvSpPr>
          <p:nvPr>
            <p:ph idx="1"/>
          </p:nvPr>
        </p:nvSpPr>
        <p:spPr/>
        <p:txBody>
          <a:bodyPr/>
          <a:lstStyle/>
          <a:p>
            <a:r>
              <a:rPr lang="en-US" dirty="0"/>
              <a:t>ICCB will be contracting with faculty and staff from NOVA to work with participating colleges on the build out of these programs. </a:t>
            </a:r>
          </a:p>
          <a:p>
            <a:r>
              <a:rPr lang="en-US" dirty="0"/>
              <a:t>Guidance and feedback from the Advisory Committee. </a:t>
            </a:r>
          </a:p>
        </p:txBody>
      </p:sp>
    </p:spTree>
    <p:extLst>
      <p:ext uri="{BB962C8B-B14F-4D97-AF65-F5344CB8AC3E}">
        <p14:creationId xmlns:p14="http://schemas.microsoft.com/office/powerpoint/2010/main" val="2966267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C8E3-9E3D-41CD-A915-4A9D64278A97}"/>
              </a:ext>
            </a:extLst>
          </p:cNvPr>
          <p:cNvSpPr>
            <a:spLocks noGrp="1"/>
          </p:cNvSpPr>
          <p:nvPr>
            <p:ph type="ctrTitle"/>
          </p:nvPr>
        </p:nvSpPr>
        <p:spPr/>
        <p:txBody>
          <a:bodyPr/>
          <a:lstStyle/>
          <a:p>
            <a:r>
              <a:rPr lang="en-US" dirty="0"/>
              <a:t>Application Submission</a:t>
            </a:r>
          </a:p>
        </p:txBody>
      </p:sp>
      <p:sp>
        <p:nvSpPr>
          <p:cNvPr id="3" name="Subtitle 2">
            <a:extLst>
              <a:ext uri="{FF2B5EF4-FFF2-40B4-BE49-F238E27FC236}">
                <a16:creationId xmlns:a16="http://schemas.microsoft.com/office/drawing/2014/main" id="{1CA75706-6B47-4BB4-BB9D-7C500127C5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00251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9"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7373E6F-EB8E-41F0-BE8C-13C70452AE5C}"/>
              </a:ext>
            </a:extLst>
          </p:cNvPr>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a:solidFill>
                  <a:srgbClr val="FFFFFF"/>
                </a:solidFill>
              </a:rPr>
              <a:t>GATA-Exempt Grant Application</a:t>
            </a:r>
          </a:p>
        </p:txBody>
      </p:sp>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0CBE5F0E-150C-4857-A293-80825A6B2AE4}"/>
              </a:ext>
            </a:extLst>
          </p:cNvPr>
          <p:cNvPicPr>
            <a:picLocks noGrp="1" noChangeAspect="1"/>
          </p:cNvPicPr>
          <p:nvPr>
            <p:ph idx="1"/>
          </p:nvPr>
        </p:nvPicPr>
        <p:blipFill rotWithShape="1">
          <a:blip r:embed="rId2"/>
          <a:srcRect t="23700" r="1" b="5029"/>
          <a:stretch/>
        </p:blipFill>
        <p:spPr>
          <a:xfrm>
            <a:off x="4654295" y="457200"/>
            <a:ext cx="7086151" cy="5899650"/>
          </a:xfrm>
          <a:prstGeom prst="rect">
            <a:avLst/>
          </a:prstGeom>
        </p:spPr>
      </p:pic>
    </p:spTree>
    <p:extLst>
      <p:ext uri="{BB962C8B-B14F-4D97-AF65-F5344CB8AC3E}">
        <p14:creationId xmlns:p14="http://schemas.microsoft.com/office/powerpoint/2010/main" val="1523817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D5B6-CEC2-41B7-836D-2C3866ECB4F3}"/>
              </a:ext>
            </a:extLst>
          </p:cNvPr>
          <p:cNvSpPr>
            <a:spLocks noGrp="1"/>
          </p:cNvSpPr>
          <p:nvPr>
            <p:ph type="title"/>
          </p:nvPr>
        </p:nvSpPr>
        <p:spPr/>
        <p:txBody>
          <a:bodyPr/>
          <a:lstStyle/>
          <a:p>
            <a:r>
              <a:rPr lang="en-US" dirty="0"/>
              <a:t>Application Narrative</a:t>
            </a:r>
          </a:p>
        </p:txBody>
      </p:sp>
      <p:sp>
        <p:nvSpPr>
          <p:cNvPr id="3" name="Content Placeholder 2">
            <a:extLst>
              <a:ext uri="{FF2B5EF4-FFF2-40B4-BE49-F238E27FC236}">
                <a16:creationId xmlns:a16="http://schemas.microsoft.com/office/drawing/2014/main" id="{16156A3B-6C53-4AA3-9235-DBF9E612CBE1}"/>
              </a:ext>
            </a:extLst>
          </p:cNvPr>
          <p:cNvSpPr>
            <a:spLocks noGrp="1"/>
          </p:cNvSpPr>
          <p:nvPr>
            <p:ph idx="1"/>
          </p:nvPr>
        </p:nvSpPr>
        <p:spPr/>
        <p:txBody>
          <a:bodyPr>
            <a:normAutofit fontScale="85000" lnSpcReduction="20000"/>
          </a:bodyPr>
          <a:lstStyle/>
          <a:p>
            <a:pPr marL="0" indent="0">
              <a:buNone/>
            </a:pPr>
            <a:r>
              <a:rPr lang="en-US" sz="1900" dirty="0"/>
              <a:t>The eligible applicant must submit a narrative of no more than four pages (charts and graphs are a part of the page limitation), double-spaced, 12-point font that must include the following information in the order listed below and utilizing a header for each Numbered Section.</a:t>
            </a:r>
          </a:p>
          <a:p>
            <a:endParaRPr lang="en-US" sz="1900" b="1" dirty="0"/>
          </a:p>
          <a:p>
            <a:pPr marL="0" indent="0">
              <a:buNone/>
            </a:pPr>
            <a:r>
              <a:rPr lang="en-US" sz="1900" b="1" dirty="0"/>
              <a:t>I. Statement of Need: </a:t>
            </a:r>
          </a:p>
          <a:p>
            <a:r>
              <a:rPr lang="en-US" sz="1900" dirty="0"/>
              <a:t>Briefly describe the need of data centers in your district. Specifically, cite the need for data center operators, but adjacent or other careers that contribute to the growth of data centers may also be noted (e.g. engineers, project managers, sales representatives, various computer and information technology roles, cable and fiberoptic installers, security, and administrative roles).  </a:t>
            </a:r>
          </a:p>
          <a:p>
            <a:r>
              <a:rPr lang="en-US" sz="1900" dirty="0"/>
              <a:t>Describe the extent to which the college has a relationship with various data centers in the district. Does the college have existing partnerships? What employers does the college intend to engage? Specific employers should be named. Colleges do not need to provide letters of commitment from various employers.</a:t>
            </a:r>
          </a:p>
          <a:p>
            <a:r>
              <a:rPr lang="en-US" sz="1900" dirty="0"/>
              <a:t>Identify any current programming that compliments the DCO program, including courses and faculty who would be available and qualified to teach DCO course. </a:t>
            </a:r>
          </a:p>
          <a:p>
            <a:endParaRPr lang="en-US" dirty="0"/>
          </a:p>
        </p:txBody>
      </p:sp>
    </p:spTree>
    <p:extLst>
      <p:ext uri="{BB962C8B-B14F-4D97-AF65-F5344CB8AC3E}">
        <p14:creationId xmlns:p14="http://schemas.microsoft.com/office/powerpoint/2010/main" val="921865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D5B6-CEC2-41B7-836D-2C3866ECB4F3}"/>
              </a:ext>
            </a:extLst>
          </p:cNvPr>
          <p:cNvSpPr>
            <a:spLocks noGrp="1"/>
          </p:cNvSpPr>
          <p:nvPr>
            <p:ph type="title"/>
          </p:nvPr>
        </p:nvSpPr>
        <p:spPr/>
        <p:txBody>
          <a:bodyPr/>
          <a:lstStyle/>
          <a:p>
            <a:r>
              <a:rPr lang="en-US" dirty="0"/>
              <a:t>Application Narrative Cont.</a:t>
            </a:r>
          </a:p>
        </p:txBody>
      </p:sp>
      <p:sp>
        <p:nvSpPr>
          <p:cNvPr id="3" name="Content Placeholder 2">
            <a:extLst>
              <a:ext uri="{FF2B5EF4-FFF2-40B4-BE49-F238E27FC236}">
                <a16:creationId xmlns:a16="http://schemas.microsoft.com/office/drawing/2014/main" id="{16156A3B-6C53-4AA3-9235-DBF9E612CBE1}"/>
              </a:ext>
            </a:extLst>
          </p:cNvPr>
          <p:cNvSpPr>
            <a:spLocks noGrp="1"/>
          </p:cNvSpPr>
          <p:nvPr>
            <p:ph idx="1"/>
          </p:nvPr>
        </p:nvSpPr>
        <p:spPr/>
        <p:txBody>
          <a:bodyPr>
            <a:normAutofit fontScale="77500" lnSpcReduction="20000"/>
          </a:bodyPr>
          <a:lstStyle/>
          <a:p>
            <a:pPr marL="0" indent="0">
              <a:buNone/>
            </a:pPr>
            <a:r>
              <a:rPr lang="en-US" b="1" dirty="0"/>
              <a:t>II. Work Plan</a:t>
            </a:r>
            <a:r>
              <a:rPr lang="en-US" dirty="0"/>
              <a:t>: Clearly describe the projected activities, associated timeline, and person(s) responsible for each activity to be carried out during the grant period. A chart or table is encouraged. Please refer to the list of required and allowable activities that these grant funds can be utilized for.</a:t>
            </a:r>
          </a:p>
          <a:p>
            <a:r>
              <a:rPr lang="en-US" dirty="0"/>
              <a:t>The Work Plan should identify Grant Lead, faculty engagement, and specific employers.</a:t>
            </a:r>
          </a:p>
          <a:p>
            <a:r>
              <a:rPr lang="en-US" dirty="0"/>
              <a:t>All required activities of this grant must be addressed and clearly identified in the Work Plan. Because this grant will include significant leadership and guidance from the ICCB, advisory committee members, and NOVA, the ICCB understands that work plans submitted will be informed by this guidance and may be subject to change.  </a:t>
            </a:r>
          </a:p>
          <a:p>
            <a:r>
              <a:rPr lang="en-US" dirty="0"/>
              <a:t>Applicants should clearly describe each program that will be built, supported, or expanded. </a:t>
            </a:r>
          </a:p>
          <a:p>
            <a:r>
              <a:rPr lang="en-US" dirty="0"/>
              <a:t>Applicants should describe their plan for staffing and instruction, including the need to hire or upskill current faculty for program implementation. </a:t>
            </a:r>
          </a:p>
          <a:p>
            <a:r>
              <a:rPr lang="en-US" dirty="0"/>
              <a:t>Activities where other partners are involved should include a brief description of the role each partner will play in the grant project.</a:t>
            </a:r>
          </a:p>
          <a:p>
            <a:pPr marL="0" indent="0">
              <a:buNone/>
            </a:pPr>
            <a:r>
              <a:rPr lang="en-US" b="1" dirty="0"/>
              <a:t>III. Budget Narrative</a:t>
            </a:r>
            <a:r>
              <a:rPr lang="en-US" dirty="0"/>
              <a:t>: In addition to the Uniform Budget Submission, provide a budget narrative.</a:t>
            </a:r>
          </a:p>
          <a:p>
            <a:r>
              <a:rPr lang="en-US" dirty="0"/>
              <a:t>Briefly describe the role of any staff/faculty being charged against the grant for personnel, fringe, or contractual/stipends.</a:t>
            </a:r>
          </a:p>
          <a:p>
            <a:r>
              <a:rPr lang="en-US" dirty="0"/>
              <a:t>Briefly describe the need for any equipment purchases. If specific purchases are unknown, but being budgeted for, describe the process for determining equipment and supply determination. </a:t>
            </a:r>
          </a:p>
          <a:p>
            <a:r>
              <a:rPr lang="en-US" dirty="0"/>
              <a:t>Applicants should tentatively plan for one in-state travel arrangement as well as a tentative visit to NOVA’s DCO program in Northern Virginia. </a:t>
            </a:r>
          </a:p>
          <a:p>
            <a:endParaRPr lang="en-US" dirty="0"/>
          </a:p>
        </p:txBody>
      </p:sp>
    </p:spTree>
    <p:extLst>
      <p:ext uri="{BB962C8B-B14F-4D97-AF65-F5344CB8AC3E}">
        <p14:creationId xmlns:p14="http://schemas.microsoft.com/office/powerpoint/2010/main" val="4259740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DC49-EFEC-4335-8816-1127A3A2565C}"/>
              </a:ext>
            </a:extLst>
          </p:cNvPr>
          <p:cNvSpPr>
            <a:spLocks noGrp="1"/>
          </p:cNvSpPr>
          <p:nvPr>
            <p:ph type="title"/>
          </p:nvPr>
        </p:nvSpPr>
        <p:spPr/>
        <p:txBody>
          <a:bodyPr/>
          <a:lstStyle/>
          <a:p>
            <a:r>
              <a:rPr lang="en-US" dirty="0"/>
              <a:t>Uniform Budget</a:t>
            </a:r>
          </a:p>
        </p:txBody>
      </p:sp>
      <p:sp>
        <p:nvSpPr>
          <p:cNvPr id="3" name="Content Placeholder 2">
            <a:extLst>
              <a:ext uri="{FF2B5EF4-FFF2-40B4-BE49-F238E27FC236}">
                <a16:creationId xmlns:a16="http://schemas.microsoft.com/office/drawing/2014/main" id="{EC0BFD61-F990-4D77-B3CF-3A22D6330CF3}"/>
              </a:ext>
            </a:extLst>
          </p:cNvPr>
          <p:cNvSpPr>
            <a:spLocks noGrp="1"/>
          </p:cNvSpPr>
          <p:nvPr>
            <p:ph idx="1"/>
          </p:nvPr>
        </p:nvSpPr>
        <p:spPr/>
        <p:txBody>
          <a:bodyPr>
            <a:normAutofit/>
          </a:bodyPr>
          <a:lstStyle/>
          <a:p>
            <a:r>
              <a:rPr lang="en-US" dirty="0"/>
              <a:t>GATA Exempt, but still using Uniform Budget</a:t>
            </a:r>
          </a:p>
          <a:p>
            <a:r>
              <a:rPr lang="en-US" dirty="0"/>
              <a:t>Budget should be signed by an authorized signatory.</a:t>
            </a:r>
          </a:p>
          <a:p>
            <a:r>
              <a:rPr lang="en-US" dirty="0"/>
              <a:t>No indirect cost rate cap.</a:t>
            </a:r>
          </a:p>
          <a:p>
            <a:r>
              <a:rPr lang="en-US" dirty="0"/>
              <a:t>What should we budget for?</a:t>
            </a:r>
          </a:p>
          <a:p>
            <a:pPr lvl="1"/>
            <a:r>
              <a:rPr lang="en-US" dirty="0"/>
              <a:t>Travel (at least one in-person advisory com- Northern Virginia?)</a:t>
            </a:r>
          </a:p>
          <a:p>
            <a:pPr lvl="1"/>
            <a:r>
              <a:rPr lang="en-US" dirty="0"/>
              <a:t>Faculty/staff stipends, salaries, etc. for curriculum development</a:t>
            </a:r>
          </a:p>
          <a:p>
            <a:pPr lvl="1"/>
            <a:r>
              <a:rPr lang="en-US" dirty="0"/>
              <a:t>Training and professional development for faculty and staff </a:t>
            </a:r>
          </a:p>
          <a:p>
            <a:pPr lvl="1"/>
            <a:r>
              <a:rPr lang="en-US" dirty="0"/>
              <a:t>Equipment purchases and upgrades; construction and renovation costs</a:t>
            </a:r>
          </a:p>
        </p:txBody>
      </p:sp>
    </p:spTree>
    <p:extLst>
      <p:ext uri="{BB962C8B-B14F-4D97-AF65-F5344CB8AC3E}">
        <p14:creationId xmlns:p14="http://schemas.microsoft.com/office/powerpoint/2010/main" val="3259109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8947D-D2A9-4E5D-A34F-B49E15BEC40F}"/>
              </a:ext>
            </a:extLst>
          </p:cNvPr>
          <p:cNvSpPr>
            <a:spLocks noGrp="1"/>
          </p:cNvSpPr>
          <p:nvPr>
            <p:ph type="title"/>
          </p:nvPr>
        </p:nvSpPr>
        <p:spPr>
          <a:xfrm>
            <a:off x="581192" y="702156"/>
            <a:ext cx="11029616" cy="1013800"/>
          </a:xfrm>
        </p:spPr>
        <p:txBody>
          <a:bodyPr>
            <a:normAutofit/>
          </a:bodyPr>
          <a:lstStyle/>
          <a:p>
            <a:r>
              <a:rPr lang="en-US">
                <a:solidFill>
                  <a:srgbClr val="FFFEFF"/>
                </a:solidFill>
              </a:rPr>
              <a:t>Submission Instructions</a:t>
            </a:r>
          </a:p>
        </p:txBody>
      </p:sp>
      <p:graphicFrame>
        <p:nvGraphicFramePr>
          <p:cNvPr id="5" name="Content Placeholder 2">
            <a:extLst>
              <a:ext uri="{FF2B5EF4-FFF2-40B4-BE49-F238E27FC236}">
                <a16:creationId xmlns:a16="http://schemas.microsoft.com/office/drawing/2014/main" id="{F874BC62-4E09-CFAA-9D0E-EFE4218E0F64}"/>
              </a:ext>
            </a:extLst>
          </p:cNvPr>
          <p:cNvGraphicFramePr>
            <a:graphicFrameLocks noGrp="1"/>
          </p:cNvGraphicFramePr>
          <p:nvPr>
            <p:ph idx="1"/>
            <p:extLst>
              <p:ext uri="{D42A27DB-BD31-4B8C-83A1-F6EECF244321}">
                <p14:modId xmlns:p14="http://schemas.microsoft.com/office/powerpoint/2010/main" val="89411289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738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9EBE29-CD70-461E-B4FA-1CE298799BF8}"/>
              </a:ext>
            </a:extLst>
          </p:cNvPr>
          <p:cNvPicPr>
            <a:picLocks noChangeAspect="1"/>
          </p:cNvPicPr>
          <p:nvPr/>
        </p:nvPicPr>
        <p:blipFill>
          <a:blip r:embed="rId2"/>
          <a:stretch>
            <a:fillRect/>
          </a:stretch>
        </p:blipFill>
        <p:spPr>
          <a:xfrm>
            <a:off x="771440" y="1433090"/>
            <a:ext cx="6834511" cy="4259536"/>
          </a:xfrm>
          <a:prstGeom prst="rect">
            <a:avLst/>
          </a:prstGeom>
        </p:spPr>
      </p:pic>
      <p:sp>
        <p:nvSpPr>
          <p:cNvPr id="19" name="Rectangle 18">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BDDE633-39CD-4870-AF0A-D7EFF8D488CF}"/>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dirty="0">
                <a:solidFill>
                  <a:srgbClr val="FFFFFF"/>
                </a:solidFill>
              </a:rPr>
              <a:t>Questions?</a:t>
            </a:r>
          </a:p>
        </p:txBody>
      </p:sp>
      <p:sp>
        <p:nvSpPr>
          <p:cNvPr id="3" name="Text Placeholder 2">
            <a:extLst>
              <a:ext uri="{FF2B5EF4-FFF2-40B4-BE49-F238E27FC236}">
                <a16:creationId xmlns:a16="http://schemas.microsoft.com/office/drawing/2014/main" id="{0968BF05-4034-4E3E-A1D4-0BF83563A3ED}"/>
              </a:ext>
            </a:extLst>
          </p:cNvPr>
          <p:cNvSpPr>
            <a:spLocks noGrp="1"/>
          </p:cNvSpPr>
          <p:nvPr>
            <p:ph type="body" idx="1"/>
          </p:nvPr>
        </p:nvSpPr>
        <p:spPr>
          <a:xfrm>
            <a:off x="8052485" y="3505095"/>
            <a:ext cx="3325366" cy="1733655"/>
          </a:xfrm>
        </p:spPr>
        <p:txBody>
          <a:bodyPr vert="horz" lIns="91440" tIns="45720" rIns="91440" bIns="45720" rtlCol="0" anchor="t">
            <a:normAutofit/>
          </a:bodyPr>
          <a:lstStyle/>
          <a:p>
            <a:r>
              <a:rPr lang="en-US" sz="1600" dirty="0">
                <a:solidFill>
                  <a:srgbClr val="EBEBEB"/>
                </a:solidFill>
              </a:rPr>
              <a:t>Please contact: </a:t>
            </a:r>
          </a:p>
          <a:p>
            <a:r>
              <a:rPr lang="en-US" sz="1600" dirty="0">
                <a:solidFill>
                  <a:srgbClr val="EBEBEB"/>
                </a:solidFill>
              </a:rPr>
              <a:t>Whitney Thompson</a:t>
            </a:r>
          </a:p>
          <a:p>
            <a:r>
              <a:rPr lang="en-US" sz="1600" dirty="0">
                <a:solidFill>
                  <a:srgbClr val="EBEBEB"/>
                </a:solidFill>
              </a:rPr>
              <a:t>Whitney.Thompson@illinois.gov</a:t>
            </a:r>
          </a:p>
        </p:txBody>
      </p:sp>
    </p:spTree>
    <p:extLst>
      <p:ext uri="{BB962C8B-B14F-4D97-AF65-F5344CB8AC3E}">
        <p14:creationId xmlns:p14="http://schemas.microsoft.com/office/powerpoint/2010/main" val="2190468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3D50-DB3D-41F2-83BF-DEB31A3CA5B3}"/>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AECD9E96-2DC7-4F38-85ED-8CBB4EFD6B1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6792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06E7-1D39-41AA-A250-4B3329EC06B0}"/>
              </a:ext>
            </a:extLst>
          </p:cNvPr>
          <p:cNvSpPr>
            <a:spLocks noGrp="1"/>
          </p:cNvSpPr>
          <p:nvPr>
            <p:ph type="title"/>
          </p:nvPr>
        </p:nvSpPr>
        <p:spPr/>
        <p:txBody>
          <a:bodyPr/>
          <a:lstStyle/>
          <a:p>
            <a:r>
              <a:rPr lang="en-US" dirty="0"/>
              <a:t>Purpose of informational webinar</a:t>
            </a:r>
          </a:p>
        </p:txBody>
      </p:sp>
      <p:sp>
        <p:nvSpPr>
          <p:cNvPr id="3" name="Content Placeholder 2">
            <a:extLst>
              <a:ext uri="{FF2B5EF4-FFF2-40B4-BE49-F238E27FC236}">
                <a16:creationId xmlns:a16="http://schemas.microsoft.com/office/drawing/2014/main" id="{DFC2553D-DDF8-4F05-AFAD-9237893512B0}"/>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rPr>
              <a:t>To cover details of the Notice of Funding Opportunity</a:t>
            </a:r>
          </a:p>
          <a:p>
            <a:r>
              <a:rPr lang="en-US" dirty="0">
                <a:latin typeface="Times New Roman" panose="02020603050405020304" pitchFamily="18" charset="0"/>
                <a:ea typeface="Calibri" panose="020F0502020204030204" pitchFamily="34" charset="0"/>
              </a:rPr>
              <a:t>To answer questions as it relates to the Notice of Funding Opportunity</a:t>
            </a:r>
          </a:p>
          <a:p>
            <a:r>
              <a:rPr lang="en-US" dirty="0">
                <a:latin typeface="Times New Roman" panose="02020603050405020304" pitchFamily="18" charset="0"/>
                <a:ea typeface="Calibri" panose="020F0502020204030204" pitchFamily="34" charset="0"/>
              </a:rPr>
              <a:t>This session is being recorded. The slide deck and recording will be posted on the ICCB Grant Opportunities Webpage in 5 business days. </a:t>
            </a:r>
          </a:p>
          <a:p>
            <a:endParaRPr lang="en-US"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129435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FBAED-3FDF-43D8-A040-4F1C214DDC25}"/>
              </a:ext>
            </a:extLst>
          </p:cNvPr>
          <p:cNvSpPr>
            <a:spLocks noGrp="1"/>
          </p:cNvSpPr>
          <p:nvPr>
            <p:ph type="title"/>
          </p:nvPr>
        </p:nvSpPr>
        <p:spPr>
          <a:xfrm>
            <a:off x="746228" y="1073231"/>
            <a:ext cx="3054091" cy="4711539"/>
          </a:xfrm>
        </p:spPr>
        <p:txBody>
          <a:bodyPr anchor="ctr">
            <a:normAutofit/>
          </a:bodyPr>
          <a:lstStyle/>
          <a:p>
            <a:r>
              <a:rPr lang="en-US" sz="3200">
                <a:solidFill>
                  <a:schemeClr val="accent1"/>
                </a:solidFill>
              </a:rPr>
              <a:t>Funding Overview</a:t>
            </a:r>
          </a:p>
        </p:txBody>
      </p:sp>
      <p:sp>
        <p:nvSpPr>
          <p:cNvPr id="10" name="Rectangle 9">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9541890-4F0D-4BE9-B535-796C4B93E2F3}"/>
              </a:ext>
            </a:extLst>
          </p:cNvPr>
          <p:cNvSpPr>
            <a:spLocks noGrp="1"/>
          </p:cNvSpPr>
          <p:nvPr>
            <p:ph idx="1"/>
          </p:nvPr>
        </p:nvSpPr>
        <p:spPr>
          <a:xfrm>
            <a:off x="4702629" y="1073231"/>
            <a:ext cx="6599582" cy="4711539"/>
          </a:xfrm>
        </p:spPr>
        <p:txBody>
          <a:bodyPr>
            <a:normAutofit/>
          </a:bodyPr>
          <a:lstStyle/>
          <a:p>
            <a:r>
              <a:rPr lang="en-US" sz="2000">
                <a:solidFill>
                  <a:srgbClr val="FFFFFF"/>
                </a:solidFill>
              </a:rPr>
              <a:t>Grant Period: May 15, 2024-June 30, 2025</a:t>
            </a:r>
          </a:p>
          <a:p>
            <a:r>
              <a:rPr lang="en-US" sz="2000">
                <a:solidFill>
                  <a:srgbClr val="FFFFFF"/>
                </a:solidFill>
              </a:rPr>
              <a:t>Anticipated Number of Awards: 2-4</a:t>
            </a:r>
          </a:p>
          <a:p>
            <a:r>
              <a:rPr lang="en-US" sz="2000">
                <a:solidFill>
                  <a:srgbClr val="FFFFFF"/>
                </a:solidFill>
              </a:rPr>
              <a:t>Total Program Funding: $1,000,000</a:t>
            </a:r>
          </a:p>
          <a:p>
            <a:r>
              <a:rPr lang="en-US" sz="2000">
                <a:solidFill>
                  <a:srgbClr val="FFFFFF"/>
                </a:solidFill>
              </a:rPr>
              <a:t>Award Range: $250,000-$350,000</a:t>
            </a:r>
          </a:p>
          <a:p>
            <a:r>
              <a:rPr lang="en-US" sz="2000">
                <a:solidFill>
                  <a:srgbClr val="FFFFFF"/>
                </a:solidFill>
              </a:rPr>
              <a:t>Cost Sharing/Match: Not Required</a:t>
            </a:r>
          </a:p>
          <a:p>
            <a:r>
              <a:rPr lang="en-US" sz="2000">
                <a:solidFill>
                  <a:srgbClr val="FFFFFF"/>
                </a:solidFill>
              </a:rPr>
              <a:t>Applications Due:  April 26, 2024</a:t>
            </a:r>
          </a:p>
        </p:txBody>
      </p:sp>
    </p:spTree>
    <p:extLst>
      <p:ext uri="{BB962C8B-B14F-4D97-AF65-F5344CB8AC3E}">
        <p14:creationId xmlns:p14="http://schemas.microsoft.com/office/powerpoint/2010/main" val="209568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206E7-1D39-41AA-A250-4B3329EC06B0}"/>
              </a:ext>
            </a:extLst>
          </p:cNvPr>
          <p:cNvSpPr>
            <a:spLocks noGrp="1"/>
          </p:cNvSpPr>
          <p:nvPr>
            <p:ph type="title"/>
          </p:nvPr>
        </p:nvSpPr>
        <p:spPr>
          <a:xfrm>
            <a:off x="6494721" y="960723"/>
            <a:ext cx="4968489" cy="1013800"/>
          </a:xfrm>
        </p:spPr>
        <p:txBody>
          <a:bodyPr>
            <a:normAutofit/>
          </a:bodyPr>
          <a:lstStyle/>
          <a:p>
            <a:r>
              <a:rPr lang="en-US">
                <a:solidFill>
                  <a:schemeClr val="tx2"/>
                </a:solidFill>
              </a:rPr>
              <a:t>Purpose</a:t>
            </a:r>
          </a:p>
        </p:txBody>
      </p:sp>
      <p:sp>
        <p:nvSpPr>
          <p:cNvPr id="20" name="Rectangle 19">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92B20628-AAE8-4827-B056-6305A5637307}"/>
              </a:ext>
            </a:extLst>
          </p:cNvPr>
          <p:cNvPicPr>
            <a:picLocks noChangeAspect="1"/>
          </p:cNvPicPr>
          <p:nvPr/>
        </p:nvPicPr>
        <p:blipFill>
          <a:blip r:embed="rId3"/>
          <a:stretch>
            <a:fillRect/>
          </a:stretch>
        </p:blipFill>
        <p:spPr>
          <a:xfrm>
            <a:off x="1065044" y="1086266"/>
            <a:ext cx="4364631" cy="4668054"/>
          </a:xfrm>
          <a:prstGeom prst="rect">
            <a:avLst/>
          </a:prstGeom>
        </p:spPr>
      </p:pic>
      <p:sp>
        <p:nvSpPr>
          <p:cNvPr id="3" name="Content Placeholder 2">
            <a:extLst>
              <a:ext uri="{FF2B5EF4-FFF2-40B4-BE49-F238E27FC236}">
                <a16:creationId xmlns:a16="http://schemas.microsoft.com/office/drawing/2014/main" id="{DFC2553D-DDF8-4F05-AFAD-9237893512B0}"/>
              </a:ext>
            </a:extLst>
          </p:cNvPr>
          <p:cNvSpPr>
            <a:spLocks noGrp="1"/>
          </p:cNvSpPr>
          <p:nvPr>
            <p:ph idx="1"/>
          </p:nvPr>
        </p:nvSpPr>
        <p:spPr>
          <a:xfrm>
            <a:off x="6515987" y="2254102"/>
            <a:ext cx="4947221" cy="3650344"/>
          </a:xfrm>
        </p:spPr>
        <p:txBody>
          <a:bodyPr>
            <a:normAutofit/>
          </a:bodyPr>
          <a:lstStyle/>
          <a:p>
            <a:pPr marL="0" indent="0">
              <a:buNone/>
            </a:pPr>
            <a:r>
              <a:rPr lang="en-US" dirty="0">
                <a:effectLst/>
                <a:latin typeface="Times New Roman" panose="02020603050405020304" pitchFamily="18" charset="0"/>
                <a:ea typeface="Calibri" panose="020F0502020204030204" pitchFamily="34" charset="0"/>
              </a:rPr>
              <a:t>To support the development of curriculum and programs that support the talent pipeline at Data Centers in the Chicagoland area, specifically data center operator. </a:t>
            </a:r>
          </a:p>
          <a:p>
            <a:pPr marL="0" indent="0">
              <a:buNone/>
            </a:pPr>
            <a:endParaRPr lang="en-US"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160288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52206E7-1D39-41AA-A250-4B3329EC06B0}"/>
              </a:ext>
            </a:extLst>
          </p:cNvPr>
          <p:cNvSpPr>
            <a:spLocks noGrp="1"/>
          </p:cNvSpPr>
          <p:nvPr>
            <p:ph type="title"/>
          </p:nvPr>
        </p:nvSpPr>
        <p:spPr>
          <a:xfrm>
            <a:off x="764110" y="826346"/>
            <a:ext cx="3171905" cy="1013800"/>
          </a:xfrm>
        </p:spPr>
        <p:txBody>
          <a:bodyPr>
            <a:normAutofit/>
          </a:bodyPr>
          <a:lstStyle/>
          <a:p>
            <a:r>
              <a:rPr lang="en-US" sz="2400" dirty="0">
                <a:solidFill>
                  <a:srgbClr val="FFFFFF"/>
                </a:solidFill>
              </a:rPr>
              <a:t>Background:</a:t>
            </a:r>
            <a:br>
              <a:rPr lang="en-US" sz="2400" dirty="0">
                <a:solidFill>
                  <a:srgbClr val="FFFFFF"/>
                </a:solidFill>
              </a:rPr>
            </a:br>
            <a:r>
              <a:rPr lang="en-US" sz="2400" dirty="0">
                <a:solidFill>
                  <a:srgbClr val="FFFFFF"/>
                </a:solidFill>
              </a:rPr>
              <a:t>DATA CENTERS</a:t>
            </a:r>
          </a:p>
        </p:txBody>
      </p:sp>
      <p:grpSp>
        <p:nvGrpSpPr>
          <p:cNvPr id="14" name="Group 13">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DFC2553D-DDF8-4F05-AFAD-9237893512B0}"/>
              </a:ext>
            </a:extLst>
          </p:cNvPr>
          <p:cNvSpPr>
            <a:spLocks noGrp="1"/>
          </p:cNvSpPr>
          <p:nvPr>
            <p:ph idx="1"/>
          </p:nvPr>
        </p:nvSpPr>
        <p:spPr>
          <a:xfrm>
            <a:off x="764110" y="2052084"/>
            <a:ext cx="3033249" cy="3856229"/>
          </a:xfrm>
        </p:spPr>
        <p:txBody>
          <a:bodyPr anchor="t">
            <a:normAutofit/>
          </a:bodyPr>
          <a:lstStyle/>
          <a:p>
            <a:r>
              <a:rPr lang="en-US" sz="1600" dirty="0">
                <a:solidFill>
                  <a:srgbClr val="FFFFFF"/>
                </a:solidFill>
                <a:effectLst/>
                <a:latin typeface="Times New Roman" panose="02020603050405020304" pitchFamily="18" charset="0"/>
                <a:ea typeface="Calibri" panose="020F0502020204030204" pitchFamily="34" charset="0"/>
              </a:rPr>
              <a:t>Data Centers are the physical facilities that house computing machines and related information technology infrastructure, such as servers and network equipment, and store the digital data demanded by users.</a:t>
            </a:r>
          </a:p>
          <a:p>
            <a:endParaRPr lang="en-US" sz="1600" dirty="0">
              <a:solidFill>
                <a:srgbClr val="FFFFFF"/>
              </a:solidFill>
            </a:endParaRPr>
          </a:p>
        </p:txBody>
      </p:sp>
      <p:pic>
        <p:nvPicPr>
          <p:cNvPr id="5" name="Picture 4">
            <a:extLst>
              <a:ext uri="{FF2B5EF4-FFF2-40B4-BE49-F238E27FC236}">
                <a16:creationId xmlns:a16="http://schemas.microsoft.com/office/drawing/2014/main" id="{0C2B27D1-7A85-47EE-BC17-7BB964527592}"/>
              </a:ext>
            </a:extLst>
          </p:cNvPr>
          <p:cNvPicPr>
            <a:picLocks noChangeAspect="1"/>
          </p:cNvPicPr>
          <p:nvPr/>
        </p:nvPicPr>
        <p:blipFill>
          <a:blip r:embed="rId2"/>
          <a:stretch>
            <a:fillRect/>
          </a:stretch>
        </p:blipFill>
        <p:spPr>
          <a:xfrm>
            <a:off x="4568800" y="1823317"/>
            <a:ext cx="6866506" cy="3210092"/>
          </a:xfrm>
          <a:prstGeom prst="rect">
            <a:avLst/>
          </a:prstGeom>
        </p:spPr>
      </p:pic>
    </p:spTree>
    <p:extLst>
      <p:ext uri="{BB962C8B-B14F-4D97-AF65-F5344CB8AC3E}">
        <p14:creationId xmlns:p14="http://schemas.microsoft.com/office/powerpoint/2010/main" val="119858765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206E7-1D39-41AA-A250-4B3329EC06B0}"/>
              </a:ext>
            </a:extLst>
          </p:cNvPr>
          <p:cNvSpPr>
            <a:spLocks noGrp="1"/>
          </p:cNvSpPr>
          <p:nvPr>
            <p:ph type="title"/>
          </p:nvPr>
        </p:nvSpPr>
        <p:spPr>
          <a:xfrm>
            <a:off x="959157" y="1113764"/>
            <a:ext cx="3269749" cy="4624327"/>
          </a:xfrm>
        </p:spPr>
        <p:txBody>
          <a:bodyPr anchor="ctr">
            <a:normAutofit/>
          </a:bodyPr>
          <a:lstStyle/>
          <a:p>
            <a:r>
              <a:rPr lang="en-US" sz="3200" dirty="0">
                <a:solidFill>
                  <a:srgbClr val="FFFFFF"/>
                </a:solidFill>
              </a:rPr>
              <a:t>Background: DATA CENTER ROLES</a:t>
            </a:r>
          </a:p>
        </p:txBody>
      </p:sp>
      <p:sp>
        <p:nvSpPr>
          <p:cNvPr id="3" name="Content Placeholder 2">
            <a:extLst>
              <a:ext uri="{FF2B5EF4-FFF2-40B4-BE49-F238E27FC236}">
                <a16:creationId xmlns:a16="http://schemas.microsoft.com/office/drawing/2014/main" id="{DFC2553D-DDF8-4F05-AFAD-9237893512B0}"/>
              </a:ext>
            </a:extLst>
          </p:cNvPr>
          <p:cNvSpPr>
            <a:spLocks noGrp="1"/>
          </p:cNvSpPr>
          <p:nvPr>
            <p:ph idx="1"/>
          </p:nvPr>
        </p:nvSpPr>
        <p:spPr>
          <a:xfrm>
            <a:off x="5155905" y="1113764"/>
            <a:ext cx="6108179" cy="4624327"/>
          </a:xfrm>
        </p:spPr>
        <p:txBody>
          <a:bodyPr anchor="ctr">
            <a:normAutofit/>
          </a:bodyPr>
          <a:lstStyle/>
          <a:p>
            <a:pPr marL="0" indent="0">
              <a:buNone/>
            </a:pPr>
            <a:r>
              <a:rPr lang="en-US" b="1" dirty="0"/>
              <a:t>Data Center Operators/ Technicians</a:t>
            </a:r>
          </a:p>
          <a:p>
            <a:r>
              <a:rPr lang="en-US" dirty="0"/>
              <a:t>Install, operate, monitor, and maintain critical equipment required to the keep the data center running</a:t>
            </a:r>
          </a:p>
          <a:p>
            <a:r>
              <a:rPr lang="en-US" dirty="0"/>
              <a:t>$25-$45 hour</a:t>
            </a:r>
          </a:p>
          <a:p>
            <a:endParaRPr lang="en-US" dirty="0"/>
          </a:p>
          <a:p>
            <a:pPr marL="0" indent="0">
              <a:buNone/>
            </a:pPr>
            <a:r>
              <a:rPr lang="en-US" b="1" dirty="0"/>
              <a:t>Data Center Engineer / Critical Facilities Technician/ Shift Engineer</a:t>
            </a:r>
          </a:p>
          <a:p>
            <a:r>
              <a:rPr lang="en-US" dirty="0"/>
              <a:t>Operate and monitor the power and cooling systems that keep the data center operational</a:t>
            </a:r>
          </a:p>
          <a:p>
            <a:r>
              <a:rPr lang="en-US" dirty="0"/>
              <a:t>$35-$55 hour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7455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206E7-1D39-41AA-A250-4B3329EC06B0}"/>
              </a:ext>
            </a:extLst>
          </p:cNvPr>
          <p:cNvSpPr>
            <a:spLocks noGrp="1"/>
          </p:cNvSpPr>
          <p:nvPr>
            <p:ph type="title"/>
          </p:nvPr>
        </p:nvSpPr>
        <p:spPr>
          <a:xfrm>
            <a:off x="959157" y="1113764"/>
            <a:ext cx="3269749" cy="4624327"/>
          </a:xfrm>
        </p:spPr>
        <p:txBody>
          <a:bodyPr anchor="ctr">
            <a:normAutofit/>
          </a:bodyPr>
          <a:lstStyle/>
          <a:p>
            <a:r>
              <a:rPr lang="en-US" sz="3200">
                <a:solidFill>
                  <a:srgbClr val="FFFFFF"/>
                </a:solidFill>
              </a:rPr>
              <a:t>Background</a:t>
            </a:r>
          </a:p>
        </p:txBody>
      </p:sp>
      <p:sp>
        <p:nvSpPr>
          <p:cNvPr id="3" name="Content Placeholder 2">
            <a:extLst>
              <a:ext uri="{FF2B5EF4-FFF2-40B4-BE49-F238E27FC236}">
                <a16:creationId xmlns:a16="http://schemas.microsoft.com/office/drawing/2014/main" id="{DFC2553D-DDF8-4F05-AFAD-9237893512B0}"/>
              </a:ext>
            </a:extLst>
          </p:cNvPr>
          <p:cNvSpPr>
            <a:spLocks noGrp="1"/>
          </p:cNvSpPr>
          <p:nvPr>
            <p:ph idx="1"/>
          </p:nvPr>
        </p:nvSpPr>
        <p:spPr>
          <a:xfrm>
            <a:off x="5155905" y="1113764"/>
            <a:ext cx="6108179" cy="4624327"/>
          </a:xfrm>
        </p:spPr>
        <p:txBody>
          <a:bodyPr anchor="ctr">
            <a:normAutofit/>
          </a:bodyPr>
          <a:lstStyle/>
          <a:p>
            <a:pPr marL="0" indent="0">
              <a:buNone/>
            </a:pPr>
            <a:r>
              <a:rPr lang="en-US" dirty="0"/>
              <a:t>The ICCB has been working in partnership with the Data Center Coalition, Chicagoland Chamber of Commerce, and various data centers in the Chicagoland region to design the Data Center Curriculum Project. Through this project, an employer-led advisory committee was developed to examine workforce and training barriers as well as identify solutions toward creating a seamless talent pipeline. </a:t>
            </a:r>
          </a:p>
          <a:p>
            <a:pPr marL="0" indent="0">
              <a:buNone/>
            </a:pPr>
            <a:r>
              <a:rPr lang="en-US" dirty="0"/>
              <a:t>These determined solutions are to partner with community colleges to develop programming, modeled after the Northern Virginia Community College Data Center Operator program, to address these workforce needs as well as investing in the development and infrastructure buildout of required classroom and lab space.</a:t>
            </a:r>
          </a:p>
          <a:p>
            <a:pPr marL="0" indent="0">
              <a:buNone/>
            </a:pPr>
            <a:endParaRPr lang="en-US" dirty="0"/>
          </a:p>
        </p:txBody>
      </p:sp>
    </p:spTree>
    <p:extLst>
      <p:ext uri="{BB962C8B-B14F-4D97-AF65-F5344CB8AC3E}">
        <p14:creationId xmlns:p14="http://schemas.microsoft.com/office/powerpoint/2010/main" val="1398729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D30F-C0AB-4E55-9D5C-5FFA23B23D28}"/>
              </a:ext>
            </a:extLst>
          </p:cNvPr>
          <p:cNvSpPr>
            <a:spLocks noGrp="1"/>
          </p:cNvSpPr>
          <p:nvPr>
            <p:ph type="title"/>
          </p:nvPr>
        </p:nvSpPr>
        <p:spPr/>
        <p:txBody>
          <a:bodyPr/>
          <a:lstStyle/>
          <a:p>
            <a:r>
              <a:rPr lang="en-US" dirty="0"/>
              <a:t>Advisory Committee membership</a:t>
            </a:r>
          </a:p>
        </p:txBody>
      </p:sp>
      <p:sp>
        <p:nvSpPr>
          <p:cNvPr id="3" name="Content Placeholder 2">
            <a:extLst>
              <a:ext uri="{FF2B5EF4-FFF2-40B4-BE49-F238E27FC236}">
                <a16:creationId xmlns:a16="http://schemas.microsoft.com/office/drawing/2014/main" id="{A11C9043-F803-44F5-8E5A-F385DC2F0E72}"/>
              </a:ext>
            </a:extLst>
          </p:cNvPr>
          <p:cNvSpPr>
            <a:spLocks noGrp="1"/>
          </p:cNvSpPr>
          <p:nvPr>
            <p:ph sz="half" idx="1"/>
          </p:nvPr>
        </p:nvSpPr>
        <p:spPr>
          <a:xfrm>
            <a:off x="581193" y="2085761"/>
            <a:ext cx="3571707" cy="3633047"/>
          </a:xfrm>
        </p:spPr>
        <p:txBody>
          <a:bodyPr>
            <a:normAutofit/>
          </a:bodyPr>
          <a:lstStyle/>
          <a:p>
            <a:pPr marL="0" indent="0">
              <a:buNone/>
            </a:pPr>
            <a:r>
              <a:rPr lang="en-US" b="1" u="sng" dirty="0"/>
              <a:t>Community Colleges</a:t>
            </a:r>
          </a:p>
          <a:p>
            <a:r>
              <a:rPr lang="en-US" dirty="0"/>
              <a:t>ICCB</a:t>
            </a:r>
          </a:p>
          <a:p>
            <a:r>
              <a:rPr lang="en-US" dirty="0"/>
              <a:t>City Colleges of Chicago</a:t>
            </a:r>
          </a:p>
          <a:p>
            <a:r>
              <a:rPr lang="en-US" dirty="0"/>
              <a:t>Moraine Valley Community College</a:t>
            </a:r>
          </a:p>
          <a:p>
            <a:r>
              <a:rPr lang="en-US" dirty="0"/>
              <a:t>Harper College</a:t>
            </a:r>
          </a:p>
          <a:p>
            <a:r>
              <a:rPr lang="en-US" dirty="0"/>
              <a:t>Triton College</a:t>
            </a:r>
          </a:p>
          <a:p>
            <a:r>
              <a:rPr lang="en-US" dirty="0"/>
              <a:t>Northern Virginia Community College</a:t>
            </a:r>
          </a:p>
        </p:txBody>
      </p:sp>
      <p:sp>
        <p:nvSpPr>
          <p:cNvPr id="4" name="Content Placeholder 3">
            <a:extLst>
              <a:ext uri="{FF2B5EF4-FFF2-40B4-BE49-F238E27FC236}">
                <a16:creationId xmlns:a16="http://schemas.microsoft.com/office/drawing/2014/main" id="{76B7DBD1-911C-4E14-BC1A-6C0B3C48E551}"/>
              </a:ext>
            </a:extLst>
          </p:cNvPr>
          <p:cNvSpPr>
            <a:spLocks noGrp="1"/>
          </p:cNvSpPr>
          <p:nvPr>
            <p:ph sz="half" idx="2"/>
          </p:nvPr>
        </p:nvSpPr>
        <p:spPr>
          <a:xfrm>
            <a:off x="6268316" y="2077083"/>
            <a:ext cx="5422392" cy="3633047"/>
          </a:xfrm>
        </p:spPr>
        <p:txBody>
          <a:bodyPr>
            <a:normAutofit/>
          </a:bodyPr>
          <a:lstStyle/>
          <a:p>
            <a:pPr marL="0" indent="0">
              <a:buNone/>
            </a:pPr>
            <a:r>
              <a:rPr lang="en-US" b="1" u="sng" dirty="0"/>
              <a:t>Employer/ Employer Representatives</a:t>
            </a:r>
          </a:p>
          <a:p>
            <a:r>
              <a:rPr lang="en-US" dirty="0"/>
              <a:t>Iron Mountain</a:t>
            </a:r>
          </a:p>
          <a:p>
            <a:r>
              <a:rPr lang="en-US" dirty="0"/>
              <a:t>Data Center Coalition</a:t>
            </a:r>
          </a:p>
          <a:p>
            <a:r>
              <a:rPr lang="en-US" dirty="0"/>
              <a:t>Equinix</a:t>
            </a:r>
          </a:p>
          <a:p>
            <a:r>
              <a:rPr lang="en-US" dirty="0"/>
              <a:t>STACK</a:t>
            </a:r>
          </a:p>
          <a:p>
            <a:r>
              <a:rPr lang="en-US" dirty="0"/>
              <a:t>QTS</a:t>
            </a:r>
          </a:p>
          <a:p>
            <a:r>
              <a:rPr lang="en-US" dirty="0"/>
              <a:t>Chicagoland Chamber of Commerce</a:t>
            </a:r>
          </a:p>
          <a:p>
            <a:r>
              <a:rPr lang="en-US" dirty="0" err="1"/>
              <a:t>iMasons</a:t>
            </a:r>
            <a:endParaRPr lang="en-US" dirty="0"/>
          </a:p>
          <a:p>
            <a:endParaRPr lang="en-US" dirty="0"/>
          </a:p>
        </p:txBody>
      </p:sp>
      <p:pic>
        <p:nvPicPr>
          <p:cNvPr id="6" name="Picture 5">
            <a:extLst>
              <a:ext uri="{FF2B5EF4-FFF2-40B4-BE49-F238E27FC236}">
                <a16:creationId xmlns:a16="http://schemas.microsoft.com/office/drawing/2014/main" id="{4DAEF9DC-751B-44D7-B8DE-6E072B5FE514}"/>
              </a:ext>
            </a:extLst>
          </p:cNvPr>
          <p:cNvPicPr>
            <a:picLocks noChangeAspect="1"/>
          </p:cNvPicPr>
          <p:nvPr/>
        </p:nvPicPr>
        <p:blipFill>
          <a:blip r:embed="rId2"/>
          <a:stretch>
            <a:fillRect/>
          </a:stretch>
        </p:blipFill>
        <p:spPr>
          <a:xfrm>
            <a:off x="3962400" y="4656729"/>
            <a:ext cx="2133600" cy="2943225"/>
          </a:xfrm>
          <a:prstGeom prst="rect">
            <a:avLst/>
          </a:prstGeom>
        </p:spPr>
      </p:pic>
    </p:spTree>
    <p:extLst>
      <p:ext uri="{BB962C8B-B14F-4D97-AF65-F5344CB8AC3E}">
        <p14:creationId xmlns:p14="http://schemas.microsoft.com/office/powerpoint/2010/main" val="2107277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2B554E6-1466-4441-A381-DCD7A567BF92}"/>
              </a:ext>
            </a:extLst>
          </p:cNvPr>
          <p:cNvSpPr>
            <a:spLocks noGrp="1"/>
          </p:cNvSpPr>
          <p:nvPr>
            <p:ph type="title"/>
          </p:nvPr>
        </p:nvSpPr>
        <p:spPr>
          <a:xfrm>
            <a:off x="762121" y="960723"/>
            <a:ext cx="4968489" cy="1013800"/>
          </a:xfrm>
        </p:spPr>
        <p:txBody>
          <a:bodyPr>
            <a:normAutofit/>
          </a:bodyPr>
          <a:lstStyle/>
          <a:p>
            <a:r>
              <a:rPr lang="en-US">
                <a:solidFill>
                  <a:srgbClr val="FFFFFF"/>
                </a:solidFill>
              </a:rPr>
              <a:t>Required Activities</a:t>
            </a:r>
          </a:p>
        </p:txBody>
      </p:sp>
      <p:sp>
        <p:nvSpPr>
          <p:cNvPr id="14" name="Rectangle 13">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0530C1D-A3B2-4745-BE71-4A5A9E930D02}"/>
              </a:ext>
            </a:extLst>
          </p:cNvPr>
          <p:cNvSpPr>
            <a:spLocks noGrp="1"/>
          </p:cNvSpPr>
          <p:nvPr>
            <p:ph idx="1"/>
          </p:nvPr>
        </p:nvSpPr>
        <p:spPr>
          <a:xfrm>
            <a:off x="783387" y="2254102"/>
            <a:ext cx="4947221" cy="3650344"/>
          </a:xfrm>
        </p:spPr>
        <p:txBody>
          <a:bodyPr>
            <a:normAutofit/>
          </a:bodyPr>
          <a:lstStyle/>
          <a:p>
            <a:pPr marL="342900" indent="-342900">
              <a:buAutoNum type="arabicParenR"/>
            </a:pPr>
            <a:r>
              <a:rPr lang="en-US" b="1" dirty="0">
                <a:solidFill>
                  <a:srgbClr val="FFFFFF"/>
                </a:solidFill>
              </a:rPr>
              <a:t>Curriculum Development</a:t>
            </a:r>
            <a:r>
              <a:rPr lang="en-US" dirty="0">
                <a:solidFill>
                  <a:srgbClr val="FFFFFF"/>
                </a:solidFill>
              </a:rPr>
              <a:t>: Create or modify existing curriculum, based on guidance from the Data Center Curriculum Project Advisory Committee, as well as local employers. Model curriculum will be based on NOVA’s Data Center Operator program. </a:t>
            </a:r>
          </a:p>
          <a:p>
            <a:pPr marL="0" indent="0">
              <a:buNone/>
            </a:pPr>
            <a:r>
              <a:rPr lang="en-US" dirty="0">
                <a:solidFill>
                  <a:srgbClr val="FFFFFF"/>
                </a:solidFill>
                <a:hlinkClick r:id="rId2"/>
              </a:rPr>
              <a:t>https://www.nvcc.edu/academics/programs/data-center-operations.html</a:t>
            </a:r>
            <a:r>
              <a:rPr lang="en-US" dirty="0">
                <a:solidFill>
                  <a:srgbClr val="FFFFFF"/>
                </a:solidFill>
              </a:rPr>
              <a:t> </a:t>
            </a:r>
          </a:p>
          <a:p>
            <a:pPr marL="342900" indent="-342900">
              <a:buAutoNum type="arabicParenR"/>
            </a:pPr>
            <a:endParaRPr lang="en-US" dirty="0">
              <a:solidFill>
                <a:srgbClr val="FFFFFF"/>
              </a:solidFill>
            </a:endParaRPr>
          </a:p>
        </p:txBody>
      </p:sp>
      <p:pic>
        <p:nvPicPr>
          <p:cNvPr id="5" name="Picture 4">
            <a:extLst>
              <a:ext uri="{FF2B5EF4-FFF2-40B4-BE49-F238E27FC236}">
                <a16:creationId xmlns:a16="http://schemas.microsoft.com/office/drawing/2014/main" id="{FA653BA3-2CC5-4FF7-A59B-F030A978D54E}"/>
              </a:ext>
            </a:extLst>
          </p:cNvPr>
          <p:cNvPicPr>
            <a:picLocks noChangeAspect="1"/>
          </p:cNvPicPr>
          <p:nvPr/>
        </p:nvPicPr>
        <p:blipFill>
          <a:blip r:embed="rId3"/>
          <a:stretch>
            <a:fillRect/>
          </a:stretch>
        </p:blipFill>
        <p:spPr>
          <a:xfrm>
            <a:off x="6619863" y="960723"/>
            <a:ext cx="4648916" cy="4945656"/>
          </a:xfrm>
          <a:prstGeom prst="rect">
            <a:avLst/>
          </a:prstGeom>
        </p:spPr>
      </p:pic>
    </p:spTree>
    <p:extLst>
      <p:ext uri="{BB962C8B-B14F-4D97-AF65-F5344CB8AC3E}">
        <p14:creationId xmlns:p14="http://schemas.microsoft.com/office/powerpoint/2010/main" val="380207545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1334</TotalTime>
  <Words>1211</Words>
  <Application>Microsoft Office PowerPoint</Application>
  <PresentationFormat>Widescreen</PresentationFormat>
  <Paragraphs>97</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Gill Sans MT</vt:lpstr>
      <vt:lpstr>Times New Roman</vt:lpstr>
      <vt:lpstr>Wingdings 2</vt:lpstr>
      <vt:lpstr>Dividend</vt:lpstr>
      <vt:lpstr>Data Center Curriculum Project Grant Informational Meeting</vt:lpstr>
      <vt:lpstr>Purpose of informational webinar</vt:lpstr>
      <vt:lpstr>Funding Overview</vt:lpstr>
      <vt:lpstr>Purpose</vt:lpstr>
      <vt:lpstr>Background: DATA CENTERS</vt:lpstr>
      <vt:lpstr>Background: DATA CENTER ROLES</vt:lpstr>
      <vt:lpstr>Background</vt:lpstr>
      <vt:lpstr>Advisory Committee membership</vt:lpstr>
      <vt:lpstr>Required Activities</vt:lpstr>
      <vt:lpstr>Required Activities</vt:lpstr>
      <vt:lpstr>Technical assistance</vt:lpstr>
      <vt:lpstr>Application Submission</vt:lpstr>
      <vt:lpstr>GATA-Exempt Grant Application</vt:lpstr>
      <vt:lpstr>Application Narrative</vt:lpstr>
      <vt:lpstr>Application Narrative Cont.</vt:lpstr>
      <vt:lpstr>Uniform Budget</vt:lpstr>
      <vt:lpstr>Submission Instructions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Center Curriculum Project Advisory committee</dc:title>
  <dc:creator>Thompson, Whitney D</dc:creator>
  <cp:lastModifiedBy>Thompson, Whitney D</cp:lastModifiedBy>
  <cp:revision>17</cp:revision>
  <dcterms:created xsi:type="dcterms:W3CDTF">2023-11-29T15:51:26Z</dcterms:created>
  <dcterms:modified xsi:type="dcterms:W3CDTF">2024-04-03T16:23:13Z</dcterms:modified>
</cp:coreProperties>
</file>