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C874-3404-4D64-B112-F9D69F96D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5BAA2-1164-4C19-9A90-F959D826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1A556-9CB3-4C7A-8A85-C530D88B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2BCDA-E0EB-4E4C-923C-39032B7B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03E6A-2E35-4115-9767-3B3D5921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7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659A-0A8F-4F58-80C5-716B21C0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FDFA4-FB95-4318-A001-9F2A03AC1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690A-80BD-4A2B-A799-F3CA186B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33C28-3709-4CD6-9BEF-2F55BA31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6F034-9202-49CD-B820-3B5784A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08C1E-A454-4909-9DF7-61EC14B17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2819A-9842-40AE-A475-535849277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01AA5-563C-457A-910E-EDB27947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41393-C7A9-4AC9-B460-D055176D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F4D7-82F0-4B49-BC10-1E9E7E35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48B2-87B2-443C-A636-BF3AD1C4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4BD-04CD-4A54-B895-7433788D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FDE2-F1A6-4EF9-B7F8-3EDF3EFB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9A5F5-9FC1-4AE1-B440-62F0FC08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78C92-9A0F-4781-975C-AAD67220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3833-9A75-41D2-AF31-F4AFCD82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4CB32-60A4-462D-A805-899915E09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0C0F-61ED-468F-958B-C86A85F5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E087-3B20-4E02-A201-4AAC909F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BCDB-1C15-4BE8-9283-CFB28564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255F-F25B-4637-8117-C244AABB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39DE7-69CD-4B9C-ABD4-2C0266DD8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F98F9-7DA3-4AE4-922D-865E3BB10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20CE6-A23F-4916-9EDA-45B22DEC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4A5A4-F0B4-4860-B711-30CAB255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08BD4-BDDE-44E8-AF90-F1C3E01D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3BF0-B4A7-4AE0-8129-7FD476EA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3E0FA-B7ED-4364-848B-1B895691C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40520-81D1-48C9-91FF-090271A9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A4C80-EF18-450B-8870-B8F413000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01C4D-545E-4B12-BBAA-E70268149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5C877-8DF4-40C8-98A0-99320BF9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E63ED-32DC-4B63-B973-8002E8E1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65B29-9850-4BB9-ABFF-7D38AAEB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EFB4-DE5E-433A-9260-A2033E55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DEA49-5F51-4178-82E9-FFF54F86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2147A-D6E8-48AD-BFCA-AAF3EAC2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E14E4-7DDC-4206-A141-65BBE2C4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30A18-1AB6-45F9-BBB7-F5119CC7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AE08B-1029-4659-B5F2-033636DC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ED25-4BB2-4699-97DB-6C2CCEE9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1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09DA-C7E1-4920-A105-0B2CA16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7A78-2A15-48D7-8DBD-A05C18C3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2A204-CBD0-4878-AFF4-F26E4BDDD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D5763-D025-4FB6-918B-2443215E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C0FFE-B860-4908-AD00-BC40FA3A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A0009-15C4-4DD5-9013-22A12F47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C40B-9CD6-485F-8615-8F367B1A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4DD35-D0BB-4937-BC55-E542687FB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DFE8E-645A-4DC0-8EB7-A34D108EC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00768-3C27-4013-B3AD-572FEF99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EA6EC-2CAC-47B6-B633-1017A1B5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5E233-E4E4-4486-9FF3-09D6BA9D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D0254-3855-4B5B-BB33-612D78DE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EA28F-8223-41FF-9421-3BD2839A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428EC-D8FB-49EF-8282-4DF1E89A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A72D-56EE-4587-A283-546DB588C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97A7-746E-466A-B581-55F749DC6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3D2D-9D5F-40FF-ACCA-B06FFE701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22B4-8436-4E11-9178-5EF92031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5D2A6-0D27-44AE-BA49-AAB170577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7363" y="712246"/>
            <a:ext cx="4384893" cy="199438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B0604020202020204" pitchFamily="2" charset="-79"/>
                <a:cs typeface="Aharoni" panose="020B0604020202020204" pitchFamily="2" charset="-79"/>
              </a:rPr>
              <a:t>FY</a:t>
            </a:r>
            <a:r>
              <a:rPr lang="en-US" sz="5400" dirty="0">
                <a:latin typeface="Aharoni" panose="020B0604020202020204" pitchFamily="2" charset="-79"/>
                <a:cs typeface="Aharoni" panose="020B0604020202020204" pitchFamily="2" charset="-79"/>
              </a:rPr>
              <a:t>2025</a:t>
            </a:r>
            <a:r>
              <a:rPr lang="en-US" sz="4000" dirty="0">
                <a:latin typeface="Aharoni" panose="020B0604020202020204" pitchFamily="2" charset="-79"/>
                <a:cs typeface="Aharoni" panose="020B0604020202020204" pitchFamily="2" charset="-79"/>
              </a:rPr>
              <a:t> Budget Recommendation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07E1A-3CB1-4316-B2EC-B1E9FA8EC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2041" y="4967257"/>
            <a:ext cx="4259334" cy="94982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latin typeface="Abadi" panose="020B0604020104020204" pitchFamily="34" charset="0"/>
              </a:rPr>
              <a:t>Jennifer Franklin </a:t>
            </a:r>
          </a:p>
          <a:p>
            <a:pPr algn="l"/>
            <a:r>
              <a:rPr lang="en-US" sz="1800" dirty="0">
                <a:latin typeface="Abadi" panose="020B0604020104020204" pitchFamily="34" charset="0"/>
              </a:rPr>
              <a:t>Deputy Director for Finance &amp; Operations 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70B576-A49C-4C92-A15F-EB96E1C58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70" y="2298587"/>
            <a:ext cx="7465458" cy="29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2B629B-82E3-4B3A-943C-ACF57531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06" y="5579891"/>
            <a:ext cx="1929694" cy="12781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93D80C-8F7D-AA74-A1B8-51F64372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Operating Budget Highlights</a:t>
            </a:r>
            <a:endParaRPr lang="en-US" sz="4400" b="1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7D45C-3470-475E-A995-615D76A7CF49}"/>
              </a:ext>
            </a:extLst>
          </p:cNvPr>
          <p:cNvSpPr txBox="1"/>
          <p:nvPr/>
        </p:nvSpPr>
        <p:spPr>
          <a:xfrm>
            <a:off x="1097280" y="1758008"/>
            <a:ext cx="106157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7% Increase in State General Funds ~ $25.3 million to support system operating state funding: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Base Operating Grants 		+ $14.2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Equalization Grants 		+ $5.6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City Colleges Grants		+ $1.0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Adult Education Grants		+ $3.2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CTE Grants				+ $1.3 million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6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2B629B-82E3-4B3A-943C-ACF57531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06" y="5579891"/>
            <a:ext cx="1929694" cy="12781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93D80C-8F7D-AA74-A1B8-51F64372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Operating Budget Highlights</a:t>
            </a:r>
            <a:endParaRPr lang="en-US" sz="4400" b="1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7D45C-3470-475E-A995-615D76A7CF49}"/>
              </a:ext>
            </a:extLst>
          </p:cNvPr>
          <p:cNvSpPr txBox="1"/>
          <p:nvPr/>
        </p:nvSpPr>
        <p:spPr>
          <a:xfrm>
            <a:off x="1097280" y="1758008"/>
            <a:ext cx="106157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+$14.5 million increase in state funding for continuation of initiatives: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Dual Credit Grants				+$7.03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Noncredit Workforce Grants		+$0.03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*Early Childhood Grants			+$4.10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*Apprenticeship Grants			+$3.08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*Homelessness Prevention Grant	+$0.25 million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2B629B-82E3-4B3A-943C-ACF57531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06" y="5579891"/>
            <a:ext cx="1929694" cy="12781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93D80C-8F7D-AA74-A1B8-51F64372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Operating Budget Highlights</a:t>
            </a:r>
            <a:endParaRPr lang="en-US" sz="4400" b="1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7D45C-3470-475E-A995-615D76A7CF49}"/>
              </a:ext>
            </a:extLst>
          </p:cNvPr>
          <p:cNvSpPr txBox="1"/>
          <p:nvPr/>
        </p:nvSpPr>
        <p:spPr>
          <a:xfrm>
            <a:off x="1097280" y="1575128"/>
            <a:ext cx="10615749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+$2.5 million increase in Agency Operations: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ILDS					+$1.01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High School Equivalency		+$0.52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PATH Admin				+$0.03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DEIA/Equity Plans			+$0.40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Grants Administration		+$0.50 million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Personal Services			+$0.09 million</a:t>
            </a:r>
          </a:p>
        </p:txBody>
      </p:sp>
    </p:spTree>
    <p:extLst>
      <p:ext uri="{BB962C8B-B14F-4D97-AF65-F5344CB8AC3E}">
        <p14:creationId xmlns:p14="http://schemas.microsoft.com/office/powerpoint/2010/main" val="319002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2B629B-82E3-4B3A-943C-ACF57531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06" y="5579891"/>
            <a:ext cx="1929694" cy="12781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93D80C-8F7D-AA74-A1B8-51F64372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Operating Budget Highlights</a:t>
            </a:r>
            <a:endParaRPr lang="en-US" sz="4400" b="1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7D45C-3470-475E-A995-615D76A7CF49}"/>
              </a:ext>
            </a:extLst>
          </p:cNvPr>
          <p:cNvSpPr txBox="1"/>
          <p:nvPr/>
        </p:nvSpPr>
        <p:spPr>
          <a:xfrm>
            <a:off x="1097280" y="1575128"/>
            <a:ext cx="10615749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Net total State funds increase +$24.22 million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Reduction of Legislative initiatives ($18.17 million)</a:t>
            </a:r>
          </a:p>
          <a:p>
            <a:pPr lvl="2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Increases and new funding +$42.39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+$5.7 million appropriation authority increase for two funds to ensure adequate appropriation authority for federal, state and private grants the Board receives.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2B629B-82E3-4B3A-943C-ACF57531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06" y="5579891"/>
            <a:ext cx="1929694" cy="12781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93D80C-8F7D-AA74-A1B8-51F64372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Capital Budget Highlights</a:t>
            </a:r>
            <a:endParaRPr lang="en-US" sz="4400" b="1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7D45C-3470-475E-A995-615D76A7CF49}"/>
              </a:ext>
            </a:extLst>
          </p:cNvPr>
          <p:cNvSpPr txBox="1"/>
          <p:nvPr/>
        </p:nvSpPr>
        <p:spPr>
          <a:xfrm>
            <a:off x="1097280" y="1575128"/>
            <a:ext cx="10615749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Support for release of funds to appropriated projects under Rebuild Illinois 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~ $577.9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million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FY25 Capital Recommendation~ $795.6 million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Capital Renewal/Deferred Maintenance $225.0 million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New capital projects $570.6 million</a:t>
            </a:r>
          </a:p>
          <a:p>
            <a:pPr lvl="1">
              <a:lnSpc>
                <a:spcPct val="150000"/>
              </a:lnSpc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Abadi</vt:lpstr>
      <vt:lpstr>Aharoni</vt:lpstr>
      <vt:lpstr>Arial</vt:lpstr>
      <vt:lpstr>Arial Black</vt:lpstr>
      <vt:lpstr>Calibri</vt:lpstr>
      <vt:lpstr>Calibri Light</vt:lpstr>
      <vt:lpstr>Rockwell</vt:lpstr>
      <vt:lpstr>Wingdings</vt:lpstr>
      <vt:lpstr>Office Theme</vt:lpstr>
      <vt:lpstr>FY2025 Budget Recommendation</vt:lpstr>
      <vt:lpstr>Operating Budget Highlights</vt:lpstr>
      <vt:lpstr>Operating Budget Highlights</vt:lpstr>
      <vt:lpstr>Operating Budget Highlights</vt:lpstr>
      <vt:lpstr>Operating Budget Highlights</vt:lpstr>
      <vt:lpstr>Capital Budget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Norris Jr., William M</dc:creator>
  <cp:lastModifiedBy>Franklin, Jennifer L</cp:lastModifiedBy>
  <cp:revision>17</cp:revision>
  <dcterms:created xsi:type="dcterms:W3CDTF">2022-10-25T16:39:55Z</dcterms:created>
  <dcterms:modified xsi:type="dcterms:W3CDTF">2023-11-21T19:28:37Z</dcterms:modified>
</cp:coreProperties>
</file>