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4"/>
  </p:sldMasterIdLst>
  <p:notesMasterIdLst>
    <p:notesMasterId r:id="rId27"/>
  </p:notesMasterIdLst>
  <p:sldIdLst>
    <p:sldId id="2145705175" r:id="rId5"/>
    <p:sldId id="2145705177" r:id="rId6"/>
    <p:sldId id="2145705174" r:id="rId7"/>
    <p:sldId id="261" r:id="rId8"/>
    <p:sldId id="1150" r:id="rId9"/>
    <p:sldId id="1151" r:id="rId10"/>
    <p:sldId id="2145705179" r:id="rId11"/>
    <p:sldId id="2145705178" r:id="rId12"/>
    <p:sldId id="2145705169" r:id="rId13"/>
    <p:sldId id="2145705167" r:id="rId14"/>
    <p:sldId id="300" r:id="rId15"/>
    <p:sldId id="283" r:id="rId16"/>
    <p:sldId id="303" r:id="rId17"/>
    <p:sldId id="304" r:id="rId18"/>
    <p:sldId id="305" r:id="rId19"/>
    <p:sldId id="295" r:id="rId20"/>
    <p:sldId id="309" r:id="rId21"/>
    <p:sldId id="301" r:id="rId22"/>
    <p:sldId id="2145705170" r:id="rId23"/>
    <p:sldId id="1084" r:id="rId24"/>
    <p:sldId id="275" r:id="rId25"/>
    <p:sldId id="2145705168" r:id="rId26"/>
  </p:sldIdLst>
  <p:sldSz cx="12192000" cy="6858000"/>
  <p:notesSz cx="7010400" cy="9296400"/>
  <p:embeddedFontLst>
    <p:embeddedFont>
      <p:font typeface="Arial Narrow" panose="020B0606020202030204" pitchFamily="34" charset="0"/>
      <p:regular r:id="rId28"/>
      <p:bold r:id="rId29"/>
      <p:italic r:id="rId30"/>
      <p:boldItalic r:id="rId31"/>
    </p:embeddedFont>
    <p:embeddedFont>
      <p:font typeface="Arial Nova" panose="020B0504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79AE"/>
    <a:srgbClr val="EEC600"/>
    <a:srgbClr val="004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D4E2B-7F94-4A34-8791-E13C50C4E886}" v="12" dt="2023-11-30T02:26:12.531"/>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92" y="44"/>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Quirk-Bailey" userId="6220fb97-1c01-410e-a50b-69678032f319" providerId="ADAL" clId="{5F3D4E2B-7F94-4A34-8791-E13C50C4E886}"/>
    <pc:docChg chg="custSel delSld modSld sldOrd">
      <pc:chgData name="Sheila Quirk-Bailey" userId="6220fb97-1c01-410e-a50b-69678032f319" providerId="ADAL" clId="{5F3D4E2B-7F94-4A34-8791-E13C50C4E886}" dt="2023-11-30T02:32:12.729" v="422" actId="1076"/>
      <pc:docMkLst>
        <pc:docMk/>
      </pc:docMkLst>
      <pc:sldChg chg="del">
        <pc:chgData name="Sheila Quirk-Bailey" userId="6220fb97-1c01-410e-a50b-69678032f319" providerId="ADAL" clId="{5F3D4E2B-7F94-4A34-8791-E13C50C4E886}" dt="2023-11-30T02:17:49.572" v="367" actId="47"/>
        <pc:sldMkLst>
          <pc:docMk/>
          <pc:sldMk cId="504051775" sldId="262"/>
        </pc:sldMkLst>
      </pc:sldChg>
      <pc:sldChg chg="modSp mod ord">
        <pc:chgData name="Sheila Quirk-Bailey" userId="6220fb97-1c01-410e-a50b-69678032f319" providerId="ADAL" clId="{5F3D4E2B-7F94-4A34-8791-E13C50C4E886}" dt="2023-11-30T02:24:15.733" v="407" actId="6549"/>
        <pc:sldMkLst>
          <pc:docMk/>
          <pc:sldMk cId="1676378378" sldId="275"/>
        </pc:sldMkLst>
        <pc:spChg chg="mod">
          <ac:chgData name="Sheila Quirk-Bailey" userId="6220fb97-1c01-410e-a50b-69678032f319" providerId="ADAL" clId="{5F3D4E2B-7F94-4A34-8791-E13C50C4E886}" dt="2023-11-30T02:24:15.733" v="407" actId="6549"/>
          <ac:spMkLst>
            <pc:docMk/>
            <pc:sldMk cId="1676378378" sldId="275"/>
            <ac:spMk id="9" creationId="{6197F78D-B084-0DBA-272F-6BB760B31D63}"/>
          </ac:spMkLst>
        </pc:spChg>
      </pc:sldChg>
      <pc:sldChg chg="modSp mod">
        <pc:chgData name="Sheila Quirk-Bailey" userId="6220fb97-1c01-410e-a50b-69678032f319" providerId="ADAL" clId="{5F3D4E2B-7F94-4A34-8791-E13C50C4E886}" dt="2023-11-30T02:30:57.277" v="410" actId="14100"/>
        <pc:sldMkLst>
          <pc:docMk/>
          <pc:sldMk cId="309320444" sldId="304"/>
        </pc:sldMkLst>
        <pc:picChg chg="mod">
          <ac:chgData name="Sheila Quirk-Bailey" userId="6220fb97-1c01-410e-a50b-69678032f319" providerId="ADAL" clId="{5F3D4E2B-7F94-4A34-8791-E13C50C4E886}" dt="2023-11-30T02:30:57.277" v="410" actId="14100"/>
          <ac:picMkLst>
            <pc:docMk/>
            <pc:sldMk cId="309320444" sldId="304"/>
            <ac:picMk id="5" creationId="{5C1B65C6-F4F7-F700-6689-4F5466A6B400}"/>
          </ac:picMkLst>
        </pc:picChg>
      </pc:sldChg>
      <pc:sldChg chg="modSp mod">
        <pc:chgData name="Sheila Quirk-Bailey" userId="6220fb97-1c01-410e-a50b-69678032f319" providerId="ADAL" clId="{5F3D4E2B-7F94-4A34-8791-E13C50C4E886}" dt="2023-11-30T02:23:03.129" v="403" actId="14100"/>
        <pc:sldMkLst>
          <pc:docMk/>
          <pc:sldMk cId="2438185154" sldId="305"/>
        </pc:sldMkLst>
        <pc:spChg chg="mod">
          <ac:chgData name="Sheila Quirk-Bailey" userId="6220fb97-1c01-410e-a50b-69678032f319" providerId="ADAL" clId="{5F3D4E2B-7F94-4A34-8791-E13C50C4E886}" dt="2023-11-30T02:23:03.129" v="403" actId="14100"/>
          <ac:spMkLst>
            <pc:docMk/>
            <pc:sldMk cId="2438185154" sldId="305"/>
            <ac:spMk id="4" creationId="{75284621-8528-DF13-F2F4-EC1929D6106E}"/>
          </ac:spMkLst>
        </pc:spChg>
      </pc:sldChg>
      <pc:sldChg chg="modSp mod">
        <pc:chgData name="Sheila Quirk-Bailey" userId="6220fb97-1c01-410e-a50b-69678032f319" providerId="ADAL" clId="{5F3D4E2B-7F94-4A34-8791-E13C50C4E886}" dt="2023-11-30T01:57:46.050" v="90" actId="6549"/>
        <pc:sldMkLst>
          <pc:docMk/>
          <pc:sldMk cId="3794343211" sldId="1084"/>
        </pc:sldMkLst>
        <pc:spChg chg="mod">
          <ac:chgData name="Sheila Quirk-Bailey" userId="6220fb97-1c01-410e-a50b-69678032f319" providerId="ADAL" clId="{5F3D4E2B-7F94-4A34-8791-E13C50C4E886}" dt="2023-11-30T01:57:46.050" v="90" actId="6549"/>
          <ac:spMkLst>
            <pc:docMk/>
            <pc:sldMk cId="3794343211" sldId="1084"/>
            <ac:spMk id="9" creationId="{A38BA7AF-8DFE-47E7-B621-8EE789EC30A2}"/>
          </ac:spMkLst>
        </pc:spChg>
      </pc:sldChg>
      <pc:sldChg chg="modSp mod">
        <pc:chgData name="Sheila Quirk-Bailey" userId="6220fb97-1c01-410e-a50b-69678032f319" providerId="ADAL" clId="{5F3D4E2B-7F94-4A34-8791-E13C50C4E886}" dt="2023-11-30T01:46:43.723" v="65" actId="20577"/>
        <pc:sldMkLst>
          <pc:docMk/>
          <pc:sldMk cId="3693161599" sldId="1150"/>
        </pc:sldMkLst>
        <pc:spChg chg="mod">
          <ac:chgData name="Sheila Quirk-Bailey" userId="6220fb97-1c01-410e-a50b-69678032f319" providerId="ADAL" clId="{5F3D4E2B-7F94-4A34-8791-E13C50C4E886}" dt="2023-11-30T01:46:43.723" v="65" actId="20577"/>
          <ac:spMkLst>
            <pc:docMk/>
            <pc:sldMk cId="3693161599" sldId="1150"/>
            <ac:spMk id="5" creationId="{7846D62E-2C95-4B9E-80E1-3122EA03A95B}"/>
          </ac:spMkLst>
        </pc:spChg>
        <pc:spChg chg="mod">
          <ac:chgData name="Sheila Quirk-Bailey" userId="6220fb97-1c01-410e-a50b-69678032f319" providerId="ADAL" clId="{5F3D4E2B-7F94-4A34-8791-E13C50C4E886}" dt="2023-11-30T01:44:05.106" v="64" actId="6549"/>
          <ac:spMkLst>
            <pc:docMk/>
            <pc:sldMk cId="3693161599" sldId="1150"/>
            <ac:spMk id="7" creationId="{BEC84370-29CC-47EB-964E-8AC1626CDED4}"/>
          </ac:spMkLst>
        </pc:spChg>
      </pc:sldChg>
      <pc:sldChg chg="modSp mod">
        <pc:chgData name="Sheila Quirk-Bailey" userId="6220fb97-1c01-410e-a50b-69678032f319" providerId="ADAL" clId="{5F3D4E2B-7F94-4A34-8791-E13C50C4E886}" dt="2023-11-30T02:21:28.285" v="399" actId="14100"/>
        <pc:sldMkLst>
          <pc:docMk/>
          <pc:sldMk cId="589089451" sldId="2145705167"/>
        </pc:sldMkLst>
        <pc:spChg chg="mod">
          <ac:chgData name="Sheila Quirk-Bailey" userId="6220fb97-1c01-410e-a50b-69678032f319" providerId="ADAL" clId="{5F3D4E2B-7F94-4A34-8791-E13C50C4E886}" dt="2023-11-30T02:21:28.285" v="399" actId="14100"/>
          <ac:spMkLst>
            <pc:docMk/>
            <pc:sldMk cId="589089451" sldId="2145705167"/>
            <ac:spMk id="3" creationId="{1F06D513-BE80-524C-B42A-DB7433EABB8A}"/>
          </ac:spMkLst>
        </pc:spChg>
      </pc:sldChg>
      <pc:sldChg chg="modSp mod">
        <pc:chgData name="Sheila Quirk-Bailey" userId="6220fb97-1c01-410e-a50b-69678032f319" providerId="ADAL" clId="{5F3D4E2B-7F94-4A34-8791-E13C50C4E886}" dt="2023-11-30T02:20:22.684" v="396" actId="20577"/>
        <pc:sldMkLst>
          <pc:docMk/>
          <pc:sldMk cId="3075952660" sldId="2145705169"/>
        </pc:sldMkLst>
        <pc:spChg chg="mod">
          <ac:chgData name="Sheila Quirk-Bailey" userId="6220fb97-1c01-410e-a50b-69678032f319" providerId="ADAL" clId="{5F3D4E2B-7F94-4A34-8791-E13C50C4E886}" dt="2023-11-30T02:20:22.684" v="396" actId="20577"/>
          <ac:spMkLst>
            <pc:docMk/>
            <pc:sldMk cId="3075952660" sldId="2145705169"/>
            <ac:spMk id="3" creationId="{8A934E3E-AB83-82E3-1074-6AABB3EB4D9A}"/>
          </ac:spMkLst>
        </pc:spChg>
      </pc:sldChg>
      <pc:sldChg chg="addSp delSp modSp mod ord">
        <pc:chgData name="Sheila Quirk-Bailey" userId="6220fb97-1c01-410e-a50b-69678032f319" providerId="ADAL" clId="{5F3D4E2B-7F94-4A34-8791-E13C50C4E886}" dt="2023-11-30T02:32:12.729" v="422" actId="1076"/>
        <pc:sldMkLst>
          <pc:docMk/>
          <pc:sldMk cId="3542586047" sldId="2145705170"/>
        </pc:sldMkLst>
        <pc:spChg chg="mod">
          <ac:chgData name="Sheila Quirk-Bailey" userId="6220fb97-1c01-410e-a50b-69678032f319" providerId="ADAL" clId="{5F3D4E2B-7F94-4A34-8791-E13C50C4E886}" dt="2023-11-30T02:31:20.922" v="421" actId="20577"/>
          <ac:spMkLst>
            <pc:docMk/>
            <pc:sldMk cId="3542586047" sldId="2145705170"/>
            <ac:spMk id="2" creationId="{C401FD34-F7F2-EC8C-9E22-E42668E4F1E3}"/>
          </ac:spMkLst>
        </pc:spChg>
        <pc:spChg chg="mod">
          <ac:chgData name="Sheila Quirk-Bailey" userId="6220fb97-1c01-410e-a50b-69678032f319" providerId="ADAL" clId="{5F3D4E2B-7F94-4A34-8791-E13C50C4E886}" dt="2023-11-30T02:15:13.798" v="358" actId="20577"/>
          <ac:spMkLst>
            <pc:docMk/>
            <pc:sldMk cId="3542586047" sldId="2145705170"/>
            <ac:spMk id="3" creationId="{631B005E-6933-263F-0526-CF11D206B230}"/>
          </ac:spMkLst>
        </pc:spChg>
        <pc:spChg chg="add mod">
          <ac:chgData name="Sheila Quirk-Bailey" userId="6220fb97-1c01-410e-a50b-69678032f319" providerId="ADAL" clId="{5F3D4E2B-7F94-4A34-8791-E13C50C4E886}" dt="2023-11-30T02:08:58.041" v="325" actId="20577"/>
          <ac:spMkLst>
            <pc:docMk/>
            <pc:sldMk cId="3542586047" sldId="2145705170"/>
            <ac:spMk id="4" creationId="{7B77F7C9-D387-75E2-F6AF-C2079AA77F47}"/>
          </ac:spMkLst>
        </pc:spChg>
        <pc:picChg chg="del">
          <ac:chgData name="Sheila Quirk-Bailey" userId="6220fb97-1c01-410e-a50b-69678032f319" providerId="ADAL" clId="{5F3D4E2B-7F94-4A34-8791-E13C50C4E886}" dt="2023-11-30T02:05:44.510" v="239" actId="478"/>
          <ac:picMkLst>
            <pc:docMk/>
            <pc:sldMk cId="3542586047" sldId="2145705170"/>
            <ac:picMk id="5" creationId="{1532240A-68A4-75F7-2CEC-03A630F17390}"/>
          </ac:picMkLst>
        </pc:picChg>
        <pc:picChg chg="add mod">
          <ac:chgData name="Sheila Quirk-Bailey" userId="6220fb97-1c01-410e-a50b-69678032f319" providerId="ADAL" clId="{5F3D4E2B-7F94-4A34-8791-E13C50C4E886}" dt="2023-11-30T02:32:12.729" v="422" actId="1076"/>
          <ac:picMkLst>
            <pc:docMk/>
            <pc:sldMk cId="3542586047" sldId="2145705170"/>
            <ac:picMk id="7" creationId="{B8CAD97E-49CC-EF3A-CE82-103BC8AED4BB}"/>
          </ac:picMkLst>
        </pc:picChg>
        <pc:picChg chg="add mod">
          <ac:chgData name="Sheila Quirk-Bailey" userId="6220fb97-1c01-410e-a50b-69678032f319" providerId="ADAL" clId="{5F3D4E2B-7F94-4A34-8791-E13C50C4E886}" dt="2023-11-30T02:16:30.767" v="362" actId="14100"/>
          <ac:picMkLst>
            <pc:docMk/>
            <pc:sldMk cId="3542586047" sldId="2145705170"/>
            <ac:picMk id="9" creationId="{4CF1652A-D7E6-C3F9-5B28-2042A850A07D}"/>
          </ac:picMkLst>
        </pc:picChg>
        <pc:picChg chg="add del mod">
          <ac:chgData name="Sheila Quirk-Bailey" userId="6220fb97-1c01-410e-a50b-69678032f319" providerId="ADAL" clId="{5F3D4E2B-7F94-4A34-8791-E13C50C4E886}" dt="2023-11-30T02:16:22.459" v="359" actId="478"/>
          <ac:picMkLst>
            <pc:docMk/>
            <pc:sldMk cId="3542586047" sldId="2145705170"/>
            <ac:picMk id="1026" creationId="{CA5B2623-A8F5-8D65-1416-18A8A4245C0A}"/>
          </ac:picMkLst>
        </pc:picChg>
        <pc:picChg chg="add mod">
          <ac:chgData name="Sheila Quirk-Bailey" userId="6220fb97-1c01-410e-a50b-69678032f319" providerId="ADAL" clId="{5F3D4E2B-7F94-4A34-8791-E13C50C4E886}" dt="2023-11-30T02:11:13.203" v="334" actId="14100"/>
          <ac:picMkLst>
            <pc:docMk/>
            <pc:sldMk cId="3542586047" sldId="2145705170"/>
            <ac:picMk id="1028" creationId="{1C282B86-BF71-6961-B975-9E2BC990CFEE}"/>
          </ac:picMkLst>
        </pc:picChg>
      </pc:sldChg>
      <pc:sldChg chg="modSp mod">
        <pc:chgData name="Sheila Quirk-Bailey" userId="6220fb97-1c01-410e-a50b-69678032f319" providerId="ADAL" clId="{5F3D4E2B-7F94-4A34-8791-E13C50C4E886}" dt="2023-11-30T02:28:08.181" v="409" actId="255"/>
        <pc:sldMkLst>
          <pc:docMk/>
          <pc:sldMk cId="2003853910" sldId="2145705174"/>
        </pc:sldMkLst>
        <pc:spChg chg="mod">
          <ac:chgData name="Sheila Quirk-Bailey" userId="6220fb97-1c01-410e-a50b-69678032f319" providerId="ADAL" clId="{5F3D4E2B-7F94-4A34-8791-E13C50C4E886}" dt="2023-11-30T02:28:08.181" v="409" actId="255"/>
          <ac:spMkLst>
            <pc:docMk/>
            <pc:sldMk cId="2003853910" sldId="2145705174"/>
            <ac:spMk id="3" creationId="{B31ADCE0-0CC1-54CF-6561-1A382FB9D4E5}"/>
          </ac:spMkLst>
        </pc:spChg>
      </pc:sldChg>
      <pc:sldChg chg="modSp mod">
        <pc:chgData name="Sheila Quirk-Bailey" userId="6220fb97-1c01-410e-a50b-69678032f319" providerId="ADAL" clId="{5F3D4E2B-7F94-4A34-8791-E13C50C4E886}" dt="2023-11-30T01:30:39.495" v="4" actId="20577"/>
        <pc:sldMkLst>
          <pc:docMk/>
          <pc:sldMk cId="3728163695" sldId="2145705177"/>
        </pc:sldMkLst>
        <pc:spChg chg="mod">
          <ac:chgData name="Sheila Quirk-Bailey" userId="6220fb97-1c01-410e-a50b-69678032f319" providerId="ADAL" clId="{5F3D4E2B-7F94-4A34-8791-E13C50C4E886}" dt="2023-11-30T01:30:39.495" v="4" actId="20577"/>
          <ac:spMkLst>
            <pc:docMk/>
            <pc:sldMk cId="3728163695" sldId="2145705177"/>
            <ac:spMk id="2" creationId="{C144179B-31FC-266E-68F0-A41539C02E97}"/>
          </ac:spMkLst>
        </pc:spChg>
      </pc:sldChg>
      <pc:sldChg chg="modSp mod">
        <pc:chgData name="Sheila Quirk-Bailey" userId="6220fb97-1c01-410e-a50b-69678032f319" providerId="ADAL" clId="{5F3D4E2B-7F94-4A34-8791-E13C50C4E886}" dt="2023-11-30T01:50:31.169" v="81" actId="20577"/>
        <pc:sldMkLst>
          <pc:docMk/>
          <pc:sldMk cId="1020361058" sldId="2145705178"/>
        </pc:sldMkLst>
        <pc:spChg chg="mod">
          <ac:chgData name="Sheila Quirk-Bailey" userId="6220fb97-1c01-410e-a50b-69678032f319" providerId="ADAL" clId="{5F3D4E2B-7F94-4A34-8791-E13C50C4E886}" dt="2023-11-30T01:50:31.169" v="81" actId="20577"/>
          <ac:spMkLst>
            <pc:docMk/>
            <pc:sldMk cId="1020361058" sldId="2145705178"/>
            <ac:spMk id="3" creationId="{9CCEDD4E-1CB7-E6FD-F6FD-EF146C24B1A8}"/>
          </ac:spMkLst>
        </pc:spChg>
      </pc:sldChg>
      <pc:sldChg chg="del">
        <pc:chgData name="Sheila Quirk-Bailey" userId="6220fb97-1c01-410e-a50b-69678032f319" providerId="ADAL" clId="{5F3D4E2B-7F94-4A34-8791-E13C50C4E886}" dt="2023-11-30T01:58:05.457" v="92" actId="47"/>
        <pc:sldMkLst>
          <pc:docMk/>
          <pc:sldMk cId="4162367814" sldId="2145705182"/>
        </pc:sldMkLst>
      </pc:sldChg>
      <pc:sldChg chg="del">
        <pc:chgData name="Sheila Quirk-Bailey" userId="6220fb97-1c01-410e-a50b-69678032f319" providerId="ADAL" clId="{5F3D4E2B-7F94-4A34-8791-E13C50C4E886}" dt="2023-11-30T01:58:02.191" v="91" actId="47"/>
        <pc:sldMkLst>
          <pc:docMk/>
          <pc:sldMk cId="1427584838" sldId="2145705183"/>
        </pc:sldMkLst>
      </pc:sldChg>
      <pc:sldChg chg="del">
        <pc:chgData name="Sheila Quirk-Bailey" userId="6220fb97-1c01-410e-a50b-69678032f319" providerId="ADAL" clId="{5F3D4E2B-7F94-4A34-8791-E13C50C4E886}" dt="2023-11-30T01:58:28.503" v="93" actId="47"/>
        <pc:sldMkLst>
          <pc:docMk/>
          <pc:sldMk cId="3552052021" sldId="2145705184"/>
        </pc:sldMkLst>
      </pc:sldChg>
      <pc:sldChg chg="del">
        <pc:chgData name="Sheila Quirk-Bailey" userId="6220fb97-1c01-410e-a50b-69678032f319" providerId="ADAL" clId="{5F3D4E2B-7F94-4A34-8791-E13C50C4E886}" dt="2023-11-30T02:17:51.584" v="368" actId="47"/>
        <pc:sldMkLst>
          <pc:docMk/>
          <pc:sldMk cId="2939415060" sldId="2145705185"/>
        </pc:sldMkLst>
      </pc:sldChg>
    </pc:docChg>
  </pc:docChgLst>
  <pc:docChgLst>
    <pc:chgData name="Sheila Quirk-Bailey" userId="6220fb97-1c01-410e-a50b-69678032f319" providerId="ADAL" clId="{1210F0E3-CC22-4C1F-9B9A-1CA117B8E459}"/>
    <pc:docChg chg="undo custSel delSld modSld">
      <pc:chgData name="Sheila Quirk-Bailey" userId="6220fb97-1c01-410e-a50b-69678032f319" providerId="ADAL" clId="{1210F0E3-CC22-4C1F-9B9A-1CA117B8E459}" dt="2023-11-28T17:39:03.251" v="91" actId="6549"/>
      <pc:docMkLst>
        <pc:docMk/>
      </pc:docMkLst>
      <pc:sldChg chg="modSp mod">
        <pc:chgData name="Sheila Quirk-Bailey" userId="6220fb97-1c01-410e-a50b-69678032f319" providerId="ADAL" clId="{1210F0E3-CC22-4C1F-9B9A-1CA117B8E459}" dt="2023-11-28T17:32:04.056" v="0" actId="207"/>
        <pc:sldMkLst>
          <pc:docMk/>
          <pc:sldMk cId="3027324986" sldId="300"/>
        </pc:sldMkLst>
        <pc:spChg chg="mod">
          <ac:chgData name="Sheila Quirk-Bailey" userId="6220fb97-1c01-410e-a50b-69678032f319" providerId="ADAL" clId="{1210F0E3-CC22-4C1F-9B9A-1CA117B8E459}" dt="2023-11-28T17:32:04.056" v="0" actId="207"/>
          <ac:spMkLst>
            <pc:docMk/>
            <pc:sldMk cId="3027324986" sldId="300"/>
            <ac:spMk id="2" creationId="{DA6C3533-5094-1573-0459-2D61CAE001FE}"/>
          </ac:spMkLst>
        </pc:spChg>
      </pc:sldChg>
      <pc:sldChg chg="modSp mod">
        <pc:chgData name="Sheila Quirk-Bailey" userId="6220fb97-1c01-410e-a50b-69678032f319" providerId="ADAL" clId="{1210F0E3-CC22-4C1F-9B9A-1CA117B8E459}" dt="2023-11-28T17:35:07.260" v="57" actId="20577"/>
        <pc:sldMkLst>
          <pc:docMk/>
          <pc:sldMk cId="276731743" sldId="303"/>
        </pc:sldMkLst>
        <pc:spChg chg="mod">
          <ac:chgData name="Sheila Quirk-Bailey" userId="6220fb97-1c01-410e-a50b-69678032f319" providerId="ADAL" clId="{1210F0E3-CC22-4C1F-9B9A-1CA117B8E459}" dt="2023-11-28T17:35:07.260" v="57" actId="20577"/>
          <ac:spMkLst>
            <pc:docMk/>
            <pc:sldMk cId="276731743" sldId="303"/>
            <ac:spMk id="4" creationId="{75284621-8528-DF13-F2F4-EC1929D6106E}"/>
          </ac:spMkLst>
        </pc:spChg>
      </pc:sldChg>
      <pc:sldChg chg="modSp mod">
        <pc:chgData name="Sheila Quirk-Bailey" userId="6220fb97-1c01-410e-a50b-69678032f319" providerId="ADAL" clId="{1210F0E3-CC22-4C1F-9B9A-1CA117B8E459}" dt="2023-11-28T17:33:55.955" v="36" actId="20577"/>
        <pc:sldMkLst>
          <pc:docMk/>
          <pc:sldMk cId="3542586047" sldId="2145705170"/>
        </pc:sldMkLst>
        <pc:spChg chg="mod">
          <ac:chgData name="Sheila Quirk-Bailey" userId="6220fb97-1c01-410e-a50b-69678032f319" providerId="ADAL" clId="{1210F0E3-CC22-4C1F-9B9A-1CA117B8E459}" dt="2023-11-28T17:33:55.955" v="36" actId="20577"/>
          <ac:spMkLst>
            <pc:docMk/>
            <pc:sldMk cId="3542586047" sldId="2145705170"/>
            <ac:spMk id="3" creationId="{631B005E-6933-263F-0526-CF11D206B230}"/>
          </ac:spMkLst>
        </pc:spChg>
      </pc:sldChg>
      <pc:sldChg chg="modSp mod">
        <pc:chgData name="Sheila Quirk-Bailey" userId="6220fb97-1c01-410e-a50b-69678032f319" providerId="ADAL" clId="{1210F0E3-CC22-4C1F-9B9A-1CA117B8E459}" dt="2023-11-28T17:39:03.251" v="91" actId="6549"/>
        <pc:sldMkLst>
          <pc:docMk/>
          <pc:sldMk cId="2003853910" sldId="2145705174"/>
        </pc:sldMkLst>
        <pc:spChg chg="mod">
          <ac:chgData name="Sheila Quirk-Bailey" userId="6220fb97-1c01-410e-a50b-69678032f319" providerId="ADAL" clId="{1210F0E3-CC22-4C1F-9B9A-1CA117B8E459}" dt="2023-11-28T17:39:03.251" v="91" actId="6549"/>
          <ac:spMkLst>
            <pc:docMk/>
            <pc:sldMk cId="2003853910" sldId="2145705174"/>
            <ac:spMk id="3" creationId="{B31ADCE0-0CC1-54CF-6561-1A382FB9D4E5}"/>
          </ac:spMkLst>
        </pc:spChg>
      </pc:sldChg>
      <pc:sldChg chg="addSp delSp modSp mod">
        <pc:chgData name="Sheila Quirk-Bailey" userId="6220fb97-1c01-410e-a50b-69678032f319" providerId="ADAL" clId="{1210F0E3-CC22-4C1F-9B9A-1CA117B8E459}" dt="2023-11-28T17:36:27.860" v="61" actId="478"/>
        <pc:sldMkLst>
          <pc:docMk/>
          <pc:sldMk cId="1796259752" sldId="2145705175"/>
        </pc:sldMkLst>
        <pc:spChg chg="del mod">
          <ac:chgData name="Sheila Quirk-Bailey" userId="6220fb97-1c01-410e-a50b-69678032f319" providerId="ADAL" clId="{1210F0E3-CC22-4C1F-9B9A-1CA117B8E459}" dt="2023-11-28T17:36:27.860" v="61" actId="478"/>
          <ac:spMkLst>
            <pc:docMk/>
            <pc:sldMk cId="1796259752" sldId="2145705175"/>
            <ac:spMk id="5" creationId="{BEEB7C57-31CB-9DB4-54C7-1EB1725EBB6A}"/>
          </ac:spMkLst>
        </pc:spChg>
        <pc:picChg chg="add del">
          <ac:chgData name="Sheila Quirk-Bailey" userId="6220fb97-1c01-410e-a50b-69678032f319" providerId="ADAL" clId="{1210F0E3-CC22-4C1F-9B9A-1CA117B8E459}" dt="2023-11-28T17:36:21.790" v="59" actId="478"/>
          <ac:picMkLst>
            <pc:docMk/>
            <pc:sldMk cId="1796259752" sldId="2145705175"/>
            <ac:picMk id="4" creationId="{EFDD0A69-1416-6485-5FC6-0A6BD162B239}"/>
          </ac:picMkLst>
        </pc:picChg>
      </pc:sldChg>
      <pc:sldChg chg="modSp mod">
        <pc:chgData name="Sheila Quirk-Bailey" userId="6220fb97-1c01-410e-a50b-69678032f319" providerId="ADAL" clId="{1210F0E3-CC22-4C1F-9B9A-1CA117B8E459}" dt="2023-11-28T17:37:20.294" v="66" actId="20577"/>
        <pc:sldMkLst>
          <pc:docMk/>
          <pc:sldMk cId="3728163695" sldId="2145705177"/>
        </pc:sldMkLst>
        <pc:spChg chg="mod">
          <ac:chgData name="Sheila Quirk-Bailey" userId="6220fb97-1c01-410e-a50b-69678032f319" providerId="ADAL" clId="{1210F0E3-CC22-4C1F-9B9A-1CA117B8E459}" dt="2023-11-28T17:37:20.294" v="66" actId="20577"/>
          <ac:spMkLst>
            <pc:docMk/>
            <pc:sldMk cId="3728163695" sldId="2145705177"/>
            <ac:spMk id="2" creationId="{C144179B-31FC-266E-68F0-A41539C02E97}"/>
          </ac:spMkLst>
        </pc:spChg>
      </pc:sldChg>
      <pc:sldChg chg="del">
        <pc:chgData name="Sheila Quirk-Bailey" userId="6220fb97-1c01-410e-a50b-69678032f319" providerId="ADAL" clId="{1210F0E3-CC22-4C1F-9B9A-1CA117B8E459}" dt="2023-11-28T17:36:45.503" v="63" actId="47"/>
        <pc:sldMkLst>
          <pc:docMk/>
          <pc:sldMk cId="2585449413" sldId="2145705180"/>
        </pc:sldMkLst>
      </pc:sldChg>
      <pc:sldChg chg="del">
        <pc:chgData name="Sheila Quirk-Bailey" userId="6220fb97-1c01-410e-a50b-69678032f319" providerId="ADAL" clId="{1210F0E3-CC22-4C1F-9B9A-1CA117B8E459}" dt="2023-11-28T17:36:42.969" v="62" actId="47"/>
        <pc:sldMkLst>
          <pc:docMk/>
          <pc:sldMk cId="2613669070" sldId="21457051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996B47-B385-4D4E-ACAC-5BA75A50D058}" type="datetimeFigureOut">
              <a:rPr lang="en-US" smtClean="0"/>
              <a:t>11/29/2023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724F29-AAA1-4C1C-BE5C-29733869A3AE}" type="slidenum">
              <a:rPr lang="en-US" smtClean="0"/>
              <a:t>‹#›</a:t>
            </a:fld>
            <a:endParaRPr lang="en-US" dirty="0"/>
          </a:p>
        </p:txBody>
      </p:sp>
    </p:spTree>
    <p:extLst>
      <p:ext uri="{BB962C8B-B14F-4D97-AF65-F5344CB8AC3E}">
        <p14:creationId xmlns:p14="http://schemas.microsoft.com/office/powerpoint/2010/main" val="251646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2021National Student Clearinghouse </a:t>
            </a:r>
          </a:p>
        </p:txBody>
      </p:sp>
      <p:sp>
        <p:nvSpPr>
          <p:cNvPr id="4" name="Slide Number Placeholder 3"/>
          <p:cNvSpPr>
            <a:spLocks noGrp="1"/>
          </p:cNvSpPr>
          <p:nvPr>
            <p:ph type="sldNum" sz="quarter" idx="5"/>
          </p:nvPr>
        </p:nvSpPr>
        <p:spPr/>
        <p:txBody>
          <a:bodyPr/>
          <a:lstStyle/>
          <a:p>
            <a:fld id="{0C724F29-AAA1-4C1C-BE5C-29733869A3AE}" type="slidenum">
              <a:rPr lang="en-US" smtClean="0"/>
              <a:t>4</a:t>
            </a:fld>
            <a:endParaRPr lang="en-US" dirty="0"/>
          </a:p>
        </p:txBody>
      </p:sp>
    </p:spTree>
    <p:extLst>
      <p:ext uri="{BB962C8B-B14F-4D97-AF65-F5344CB8AC3E}">
        <p14:creationId xmlns:p14="http://schemas.microsoft.com/office/powerpoint/2010/main" val="40363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2800" b="0" i="0" dirty="0">
                <a:solidFill>
                  <a:srgbClr val="202124"/>
                </a:solidFill>
                <a:effectLst/>
                <a:latin typeface="Google Sans"/>
              </a:rPr>
              <a:t>Without counting income supports, Illinois's poverty rate** increased from 11.5 percent in 2019 to 12.1 percent in 2021 and the Illinois child poverty rate increased from 15.5 percent in 2019 to 15.8 percent in 2021.</a:t>
            </a:r>
            <a:r>
              <a:rPr lang="en-US" sz="2800" b="0" i="0" dirty="0">
                <a:solidFill>
                  <a:srgbClr val="70757A"/>
                </a:solidFill>
                <a:effectLst/>
                <a:latin typeface="Google Sans"/>
              </a:rPr>
              <a:t>Sep 16, 2022</a:t>
            </a:r>
          </a:p>
          <a:p>
            <a:pPr algn="l" fontAlgn="base"/>
            <a:r>
              <a:rPr lang="en-US" sz="2800" b="0" i="0" dirty="0">
                <a:solidFill>
                  <a:srgbClr val="4D5156"/>
                </a:solidFill>
                <a:effectLst/>
                <a:latin typeface="Google Sans"/>
              </a:rPr>
              <a:t>Illinois ranked second in the nation for residents packing up and finding a new state in 2022, according to a survey by moving company United Van Lines. </a:t>
            </a:r>
            <a:r>
              <a:rPr lang="en-US" sz="2800" b="0" i="0" dirty="0">
                <a:solidFill>
                  <a:srgbClr val="040C28"/>
                </a:solidFill>
                <a:effectLst/>
                <a:latin typeface="Google Sans"/>
              </a:rPr>
              <a:t>People moving out of Illinois made up 63.8% of total migration, meaning 36.2% of those moving were headed into the state. Jan</a:t>
            </a:r>
            <a:r>
              <a:rPr lang="en-US" sz="2800" b="0" i="0" dirty="0">
                <a:solidFill>
                  <a:srgbClr val="70757A"/>
                </a:solidFill>
                <a:effectLst/>
                <a:latin typeface="Google Sans"/>
              </a:rPr>
              <a:t> 18, 2023</a:t>
            </a:r>
            <a:endParaRPr lang="en-US" sz="1800" b="0" i="0" dirty="0">
              <a:solidFill>
                <a:srgbClr val="000000"/>
              </a:solidFill>
              <a:effectLst/>
              <a:latin typeface="Calibri" panose="020F0502020204030204" pitchFamily="34" charset="0"/>
            </a:endParaRPr>
          </a:p>
          <a:p>
            <a:pPr algn="l" fontAlgn="base"/>
            <a:endParaRPr lang="en-US" sz="1800" b="0" i="0" dirty="0">
              <a:solidFill>
                <a:srgbClr val="000000"/>
              </a:solidFill>
              <a:effectLst/>
              <a:latin typeface="Calibri" panose="020F0502020204030204" pitchFamily="34" charset="0"/>
            </a:endParaRPr>
          </a:p>
          <a:p>
            <a:pPr algn="l" fontAlgn="base"/>
            <a:r>
              <a:rPr lang="en-US" sz="1800" b="0" i="0" dirty="0">
                <a:solidFill>
                  <a:srgbClr val="000000"/>
                </a:solidFill>
                <a:effectLst/>
                <a:latin typeface="Calibri" panose="020F0502020204030204" pitchFamily="34" charset="0"/>
              </a:rPr>
              <a:t>State of Illinois educational attainment percentage (those with a high-value certificate or greater) for 2023:  51.2%.</a:t>
            </a:r>
          </a:p>
          <a:p>
            <a:pPr algn="l" fontAlgn="base">
              <a:buFont typeface="Arial" panose="020B0604020202020204" pitchFamily="34" charset="0"/>
              <a:buChar char="•"/>
            </a:pPr>
            <a:r>
              <a:rPr lang="en-US" sz="1800" b="0" i="0" dirty="0">
                <a:solidFill>
                  <a:srgbClr val="000000"/>
                </a:solidFill>
                <a:effectLst/>
                <a:latin typeface="Calibri" panose="020F0502020204030204" pitchFamily="34" charset="0"/>
              </a:rPr>
              <a:t>Associate's degree or higher:  45.5%</a:t>
            </a:r>
          </a:p>
          <a:p>
            <a:pPr algn="l" fontAlgn="base">
              <a:buFont typeface="Arial" panose="020B0604020202020204" pitchFamily="34" charset="0"/>
              <a:buChar char="•"/>
            </a:pPr>
            <a:r>
              <a:rPr lang="en-US" sz="1800" b="0" i="0" dirty="0">
                <a:solidFill>
                  <a:srgbClr val="000000"/>
                </a:solidFill>
                <a:effectLst/>
                <a:latin typeface="Calibri" panose="020F0502020204030204" pitchFamily="34" charset="0"/>
              </a:rPr>
              <a:t>Estimate of population with a Certificate:  5.7</a:t>
            </a:r>
          </a:p>
          <a:p>
            <a:pPr algn="l" fontAlgn="base">
              <a:buFont typeface="Arial" panose="020B0604020202020204" pitchFamily="34" charset="0"/>
              <a:buChar char="•"/>
            </a:pPr>
            <a:r>
              <a:rPr lang="en-US" sz="1800" b="0" i="0" dirty="0">
                <a:solidFill>
                  <a:srgbClr val="000000"/>
                </a:solidFill>
                <a:effectLst/>
                <a:latin typeface="Calibri" panose="020F0502020204030204" pitchFamily="34" charset="0"/>
              </a:rPr>
              <a:t>Total:  51.2%</a:t>
            </a:r>
          </a:p>
          <a:p>
            <a:pPr algn="l" fontAlgn="base"/>
            <a:r>
              <a:rPr lang="en-US" sz="1800" b="0" i="0" dirty="0">
                <a:solidFill>
                  <a:srgbClr val="000000"/>
                </a:solidFill>
                <a:effectLst/>
                <a:latin typeface="Calibri" panose="020F0502020204030204" pitchFamily="34" charset="0"/>
              </a:rPr>
              <a:t>To source these data, you can say, "Determinations based on Lightcast 2023-Q2 and US Census Bureau American Community Survey data.  Educational Attainment data cover only the population aged 25 years or more and indicate the highest level achieved."</a:t>
            </a:r>
          </a:p>
          <a:p>
            <a:r>
              <a:rPr lang="en-US" dirty="0"/>
              <a:t>Georgetown University, Recovery: Job Growth and Education Requirements, 2020</a:t>
            </a:r>
          </a:p>
          <a:p>
            <a:r>
              <a:rPr lang="en-US" dirty="0"/>
              <a:t>chrome-extension://efaidnbmnnnibpcajpcglclefindmkaj/https://cew.georgetown.edu/wp-content/uploads/2014/11/Recovery2020.ES_.Web_.pdf</a:t>
            </a:r>
          </a:p>
          <a:p>
            <a:endParaRPr lang="en-US" dirty="0"/>
          </a:p>
        </p:txBody>
      </p:sp>
      <p:sp>
        <p:nvSpPr>
          <p:cNvPr id="4" name="Slide Number Placeholder 3"/>
          <p:cNvSpPr>
            <a:spLocks noGrp="1"/>
          </p:cNvSpPr>
          <p:nvPr>
            <p:ph type="sldNum" sz="quarter" idx="5"/>
          </p:nvPr>
        </p:nvSpPr>
        <p:spPr/>
        <p:txBody>
          <a:bodyPr/>
          <a:lstStyle/>
          <a:p>
            <a:pPr>
              <a:defRPr/>
            </a:pPr>
            <a:fld id="{C6861337-690E-4DDD-B7D2-58C9D525E551}" type="slidenum">
              <a:rPr lang="en-US" altLang="en-US" smtClean="0"/>
              <a:pPr>
                <a:defRPr/>
              </a:pPr>
              <a:t>5</a:t>
            </a:fld>
            <a:endParaRPr lang="en-US" altLang="en-US" dirty="0"/>
          </a:p>
        </p:txBody>
      </p:sp>
    </p:spTree>
    <p:extLst>
      <p:ext uri="{BB962C8B-B14F-4D97-AF65-F5344CB8AC3E}">
        <p14:creationId xmlns:p14="http://schemas.microsoft.com/office/powerpoint/2010/main" val="363225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48043"/>
            <a:ext cx="10515600" cy="2387600"/>
          </a:xfrm>
          <a:prstGeom prst="rect">
            <a:avLst/>
          </a:prstGeom>
        </p:spPr>
        <p:txBody>
          <a:bodyPr anchor="b"/>
          <a:lstStyle>
            <a:lvl1pPr algn="ctr">
              <a:defRPr sz="6000">
                <a:solidFill>
                  <a:srgbClr val="0079AE"/>
                </a:solidFill>
              </a:defRPr>
            </a:lvl1pPr>
          </a:lstStyle>
          <a:p>
            <a:r>
              <a:rPr lang="en-US"/>
              <a:t>Click to edit Master title style</a:t>
            </a:r>
          </a:p>
        </p:txBody>
      </p:sp>
      <p:sp>
        <p:nvSpPr>
          <p:cNvPr id="3" name="Subtitle 2"/>
          <p:cNvSpPr>
            <a:spLocks noGrp="1"/>
          </p:cNvSpPr>
          <p:nvPr>
            <p:ph type="subTitle" idx="1"/>
          </p:nvPr>
        </p:nvSpPr>
        <p:spPr>
          <a:xfrm>
            <a:off x="838200" y="3311843"/>
            <a:ext cx="10515600" cy="1655762"/>
          </a:xfrm>
          <a:prstGeom prst="rect">
            <a:avLst/>
          </a:prstGeom>
        </p:spPr>
        <p:txBody>
          <a:bodyPr/>
          <a:lstStyle>
            <a:lvl1pPr marL="0" indent="0" algn="ctr">
              <a:buNone/>
              <a:defRPr sz="2400">
                <a:solidFill>
                  <a:srgbClr val="0043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7005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no log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4"/>
            <a:ext cx="10515600" cy="9144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330643"/>
            <a:ext cx="5157787" cy="685800"/>
          </a:xfrm>
          <a:prstGeom prst="rect">
            <a:avLst/>
          </a:prstGeom>
        </p:spPr>
        <p:txBody>
          <a:bodyPr anchor="b">
            <a:normAutofit/>
          </a:bodyPr>
          <a:lstStyle>
            <a:lvl1pPr marL="0" indent="0">
              <a:buNone/>
              <a:defRPr sz="3000" b="1">
                <a:solidFill>
                  <a:srgbClr val="0043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78355"/>
            <a:ext cx="5157787" cy="4114800"/>
          </a:xfrm>
          <a:prstGeom prst="rect">
            <a:avLst/>
          </a:prstGeom>
        </p:spPr>
        <p:txBody>
          <a:bodyPr/>
          <a:lstStyle>
            <a:lvl1pPr>
              <a:defRPr sz="2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30643"/>
            <a:ext cx="5183188" cy="685800"/>
          </a:xfrm>
          <a:prstGeom prst="rect">
            <a:avLst/>
          </a:prstGeom>
        </p:spPr>
        <p:txBody>
          <a:bodyPr anchor="b">
            <a:normAutofit/>
          </a:bodyPr>
          <a:lstStyle>
            <a:lvl1pPr marL="0" indent="0">
              <a:buNone/>
              <a:defRPr sz="3000" b="1">
                <a:solidFill>
                  <a:srgbClr val="0043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78355"/>
            <a:ext cx="5183188" cy="4114800"/>
          </a:xfrm>
          <a:prstGeom prst="rect">
            <a:avLst/>
          </a:prstGeom>
        </p:spPr>
        <p:txBody>
          <a:bodyPr/>
          <a:lstStyle>
            <a:lvl1pPr>
              <a:defRPr sz="2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117774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E3F7-D056-48D9-8DDE-07239C65BC5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229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C831-5619-081F-62CE-93D98FCCB38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184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EEC600"/>
                </a:solidFill>
              </a:defRPr>
            </a:lvl1pPr>
          </a:lstStyle>
          <a:p>
            <a:r>
              <a:rPr lang="en-US"/>
              <a:t>Click to edit Master title style</a:t>
            </a:r>
          </a:p>
        </p:txBody>
      </p:sp>
      <p:sp>
        <p:nvSpPr>
          <p:cNvPr id="3" name="Date Placeholder 2"/>
          <p:cNvSpPr>
            <a:spLocks noGrp="1"/>
          </p:cNvSpPr>
          <p:nvPr>
            <p:ph type="dt" sz="half" idx="10"/>
          </p:nvPr>
        </p:nvSpPr>
        <p:spPr>
          <a:xfrm>
            <a:off x="838200" y="6356350"/>
            <a:ext cx="5943600" cy="365125"/>
          </a:xfrm>
          <a:prstGeom prst="rect">
            <a:avLst/>
          </a:prstGeom>
        </p:spPr>
        <p:txBody>
          <a:bodyPr/>
          <a:lstStyle/>
          <a:p>
            <a:fld id="{A48BF972-9636-42A9-BA46-458D0D49522B}" type="datetimeFigureOut">
              <a:rPr lang="en-US" smtClean="0"/>
              <a:t>11/29/2023</a:t>
            </a:fld>
            <a:endParaRPr lang="en-US" dirty="0"/>
          </a:p>
        </p:txBody>
      </p:sp>
      <p:sp>
        <p:nvSpPr>
          <p:cNvPr id="4" name="Content Placeholder 2"/>
          <p:cNvSpPr>
            <a:spLocks noGrp="1"/>
          </p:cNvSpPr>
          <p:nvPr>
            <p:ph idx="1"/>
          </p:nvPr>
        </p:nvSpPr>
        <p:spPr>
          <a:xfrm>
            <a:off x="838200" y="1299891"/>
            <a:ext cx="10515600" cy="502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96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15E9-0238-F757-428C-CD35C5D0F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96079-27AE-DABA-90F7-E2C5A53569FB}"/>
              </a:ext>
            </a:extLst>
          </p:cNvPr>
          <p:cNvSpPr>
            <a:spLocks noGrp="1"/>
          </p:cNvSpPr>
          <p:nvPr>
            <p:ph type="dt" sz="half" idx="10"/>
          </p:nvPr>
        </p:nvSpPr>
        <p:spPr>
          <a:xfrm>
            <a:off x="838200" y="6356350"/>
            <a:ext cx="5943600" cy="365125"/>
          </a:xfrm>
          <a:prstGeom prst="rect">
            <a:avLst/>
          </a:prstGeom>
        </p:spPr>
        <p:txBody>
          <a:bodyPr/>
          <a:lstStyle/>
          <a:p>
            <a:endParaRPr lang="en-US" dirty="0"/>
          </a:p>
        </p:txBody>
      </p:sp>
    </p:spTree>
    <p:extLst>
      <p:ext uri="{BB962C8B-B14F-4D97-AF65-F5344CB8AC3E}">
        <p14:creationId xmlns:p14="http://schemas.microsoft.com/office/powerpoint/2010/main" val="291503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206613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9305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61741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80D93B8-F998-4E11-8BE2-7801C2A9B5B4}" type="slidenum">
              <a:rPr lang="en-US" altLang="en-US"/>
              <a:pPr>
                <a:defRPr/>
              </a:pPr>
              <a:t>‹#›</a:t>
            </a:fld>
            <a:endParaRPr lang="en-US" altLang="en-US" dirty="0"/>
          </a:p>
        </p:txBody>
      </p:sp>
    </p:spTree>
    <p:extLst>
      <p:ext uri="{BB962C8B-B14F-4D97-AF65-F5344CB8AC3E}">
        <p14:creationId xmlns:p14="http://schemas.microsoft.com/office/powerpoint/2010/main" val="218196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056"/>
          </a:xfrm>
          <a:prstGeom prst="rect">
            <a:avLst/>
          </a:prstGeom>
        </p:spPr>
        <p:txBody>
          <a:bodyPr/>
          <a:lstStyle>
            <a:lvl1pPr>
              <a:defRPr>
                <a:solidFill>
                  <a:srgbClr val="0079AE"/>
                </a:solidFill>
              </a:defRPr>
            </a:lvl1pPr>
          </a:lstStyle>
          <a:p>
            <a:r>
              <a:rPr lang="en-US"/>
              <a:t>Click to edit Master title style</a:t>
            </a:r>
          </a:p>
        </p:txBody>
      </p:sp>
      <p:sp>
        <p:nvSpPr>
          <p:cNvPr id="3" name="Content Placeholder 2"/>
          <p:cNvSpPr>
            <a:spLocks noGrp="1"/>
          </p:cNvSpPr>
          <p:nvPr>
            <p:ph idx="1"/>
          </p:nvPr>
        </p:nvSpPr>
        <p:spPr>
          <a:xfrm>
            <a:off x="838200" y="1299892"/>
            <a:ext cx="10515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9113" y="4984750"/>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138806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Dark">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a:prstGeom prst="rect">
            <a:avLst/>
          </a:prstGeom>
        </p:spPr>
        <p:txBody>
          <a:bodyPr/>
          <a:lstStyle>
            <a:lvl1pPr>
              <a:defRPr b="1">
                <a:solidFill>
                  <a:srgbClr val="EEC600"/>
                </a:solidFill>
              </a:defRPr>
            </a:lvl1pPr>
          </a:lstStyle>
          <a:p>
            <a:r>
              <a:rPr lang="en-US"/>
              <a:t>Click to edit Master title style</a:t>
            </a:r>
          </a:p>
        </p:txBody>
      </p:sp>
      <p:sp>
        <p:nvSpPr>
          <p:cNvPr id="4" name="Content Placeholder 2"/>
          <p:cNvSpPr>
            <a:spLocks noGrp="1"/>
          </p:cNvSpPr>
          <p:nvPr>
            <p:ph idx="1"/>
          </p:nvPr>
        </p:nvSpPr>
        <p:spPr>
          <a:xfrm>
            <a:off x="922682" y="1475960"/>
            <a:ext cx="10515600" cy="35163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98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no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056"/>
          </a:xfrm>
          <a:prstGeom prst="rect">
            <a:avLst/>
          </a:prstGeom>
        </p:spPr>
        <p:txBody>
          <a:bodyPr/>
          <a:lstStyle>
            <a:lvl1pPr>
              <a:defRPr>
                <a:solidFill>
                  <a:srgbClr val="0079AE"/>
                </a:solidFill>
              </a:defRPr>
            </a:lvl1pPr>
          </a:lstStyle>
          <a:p>
            <a:r>
              <a:rPr lang="en-US"/>
              <a:t>Click to edit Master title style</a:t>
            </a:r>
          </a:p>
        </p:txBody>
      </p:sp>
      <p:sp>
        <p:nvSpPr>
          <p:cNvPr id="3" name="Content Placeholder 2"/>
          <p:cNvSpPr>
            <a:spLocks noGrp="1"/>
          </p:cNvSpPr>
          <p:nvPr>
            <p:ph idx="1"/>
          </p:nvPr>
        </p:nvSpPr>
        <p:spPr>
          <a:xfrm>
            <a:off x="838200" y="1327150"/>
            <a:ext cx="10515600" cy="457162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675437"/>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140325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88658"/>
            <a:ext cx="10515600" cy="2057400"/>
          </a:xfrm>
          <a:prstGeom prst="rect">
            <a:avLst/>
          </a:prstGeom>
        </p:spPr>
        <p:txBody>
          <a:bodyPr anchor="b">
            <a:normAutofit/>
          </a:bodyPr>
          <a:lstStyle>
            <a:lvl1pPr>
              <a:defRPr sz="5000">
                <a:solidFill>
                  <a:srgbClr val="0079AE"/>
                </a:solidFill>
              </a:defRPr>
            </a:lvl1pPr>
          </a:lstStyle>
          <a:p>
            <a:r>
              <a:rPr lang="en-US"/>
              <a:t>Click to edit Master title style</a:t>
            </a:r>
          </a:p>
        </p:txBody>
      </p:sp>
      <p:sp>
        <p:nvSpPr>
          <p:cNvPr id="3" name="Text Placeholder 2"/>
          <p:cNvSpPr>
            <a:spLocks noGrp="1"/>
          </p:cNvSpPr>
          <p:nvPr>
            <p:ph type="body" idx="1"/>
          </p:nvPr>
        </p:nvSpPr>
        <p:spPr>
          <a:xfrm>
            <a:off x="831850" y="2806382"/>
            <a:ext cx="10515600" cy="2514600"/>
          </a:xfrm>
          <a:prstGeom prst="rect">
            <a:avLst/>
          </a:prstGeom>
        </p:spPr>
        <p:txBody>
          <a:bodyPr/>
          <a:lstStyle>
            <a:lvl1pPr marL="0" indent="0">
              <a:buNone/>
              <a:defRPr sz="2400">
                <a:solidFill>
                  <a:srgbClr val="0043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15958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Dark">
    <p:spTree>
      <p:nvGrpSpPr>
        <p:cNvPr id="1" name=""/>
        <p:cNvGrpSpPr/>
        <p:nvPr/>
      </p:nvGrpSpPr>
      <p:grpSpPr>
        <a:xfrm>
          <a:off x="0" y="0"/>
          <a:ext cx="0" cy="0"/>
          <a:chOff x="0" y="0"/>
          <a:chExt cx="0" cy="0"/>
        </a:xfrm>
      </p:grpSpPr>
      <p:sp>
        <p:nvSpPr>
          <p:cNvPr id="2" name="Title 1"/>
          <p:cNvSpPr>
            <a:spLocks noGrp="1"/>
          </p:cNvSpPr>
          <p:nvPr>
            <p:ph type="title"/>
          </p:nvPr>
        </p:nvSpPr>
        <p:spPr>
          <a:xfrm>
            <a:off x="831850" y="688658"/>
            <a:ext cx="10515600" cy="2057400"/>
          </a:xfrm>
          <a:prstGeom prst="rect">
            <a:avLst/>
          </a:prstGeom>
        </p:spPr>
        <p:txBody>
          <a:bodyPr anchor="b">
            <a:normAutofit/>
          </a:bodyPr>
          <a:lstStyle>
            <a:lvl1pPr>
              <a:defRPr sz="5000">
                <a:solidFill>
                  <a:srgbClr val="EEC600"/>
                </a:solidFill>
              </a:defRPr>
            </a:lvl1pPr>
          </a:lstStyle>
          <a:p>
            <a:r>
              <a:rPr lang="en-US"/>
              <a:t>Click to edit Master title style</a:t>
            </a:r>
          </a:p>
        </p:txBody>
      </p:sp>
      <p:sp>
        <p:nvSpPr>
          <p:cNvPr id="3" name="Text Placeholder 2"/>
          <p:cNvSpPr>
            <a:spLocks noGrp="1"/>
          </p:cNvSpPr>
          <p:nvPr>
            <p:ph type="body" idx="1"/>
          </p:nvPr>
        </p:nvSpPr>
        <p:spPr>
          <a:xfrm>
            <a:off x="831850" y="2806382"/>
            <a:ext cx="10515600" cy="2514600"/>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320255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14400"/>
          </a:xfrm>
          <a:prstGeom prst="rect">
            <a:avLst/>
          </a:prstGeom>
        </p:spPr>
        <p:txBody>
          <a:bodyPr anchor="b">
            <a:normAutofit/>
          </a:bodyPr>
          <a:lstStyle>
            <a:lvl1pPr>
              <a:defRPr sz="3400">
                <a:solidFill>
                  <a:srgbClr val="0079AE"/>
                </a:solidFill>
              </a:defRPr>
            </a:lvl1pPr>
          </a:lstStyle>
          <a:p>
            <a:r>
              <a:rPr lang="en-US"/>
              <a:t>Click to edit Master title style</a:t>
            </a:r>
          </a:p>
        </p:txBody>
      </p:sp>
      <p:sp>
        <p:nvSpPr>
          <p:cNvPr id="3" name="Picture Placeholder 2"/>
          <p:cNvSpPr>
            <a:spLocks noGrp="1"/>
          </p:cNvSpPr>
          <p:nvPr>
            <p:ph type="pic" idx="1"/>
          </p:nvPr>
        </p:nvSpPr>
        <p:spPr>
          <a:xfrm>
            <a:off x="5183188" y="454025"/>
            <a:ext cx="6172200" cy="5029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597025"/>
            <a:ext cx="3932237" cy="388620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1348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5318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5318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9258364-44B4-4A23-BB12-2B7205566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71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4"/>
            <a:ext cx="10515600" cy="9144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330643"/>
            <a:ext cx="5157787" cy="685800"/>
          </a:xfrm>
          <a:prstGeom prst="rect">
            <a:avLst/>
          </a:prstGeom>
        </p:spPr>
        <p:txBody>
          <a:bodyPr anchor="b">
            <a:normAutofit/>
          </a:bodyPr>
          <a:lstStyle>
            <a:lvl1pPr marL="0" indent="0">
              <a:buNone/>
              <a:defRPr sz="3000" b="1">
                <a:solidFill>
                  <a:srgbClr val="0043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78355"/>
            <a:ext cx="5157787" cy="3657600"/>
          </a:xfrm>
          <a:prstGeom prst="rect">
            <a:avLst/>
          </a:prstGeom>
        </p:spPr>
        <p:txBody>
          <a:bodyPr/>
          <a:lstStyle>
            <a:lvl1pPr>
              <a:defRPr sz="2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30643"/>
            <a:ext cx="5183188" cy="685800"/>
          </a:xfrm>
          <a:prstGeom prst="rect">
            <a:avLst/>
          </a:prstGeom>
        </p:spPr>
        <p:txBody>
          <a:bodyPr anchor="b">
            <a:normAutofit/>
          </a:bodyPr>
          <a:lstStyle>
            <a:lvl1pPr marL="0" indent="0">
              <a:buNone/>
              <a:defRPr sz="3000" b="1">
                <a:solidFill>
                  <a:srgbClr val="0043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78355"/>
            <a:ext cx="5183188" cy="3657600"/>
          </a:xfrm>
          <a:prstGeom prst="rect">
            <a:avLst/>
          </a:prstGeom>
        </p:spPr>
        <p:txBody>
          <a:bodyPr/>
          <a:lstStyle>
            <a:lvl1pPr>
              <a:defRPr sz="2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5943600" cy="365125"/>
          </a:xfrm>
          <a:prstGeom prst="rect">
            <a:avLst/>
          </a:prstGeom>
        </p:spPr>
        <p:txBody>
          <a:bodyPr/>
          <a:lstStyle/>
          <a:p>
            <a:fld id="{A48BF972-9636-42A9-BA46-458D0D49522B}" type="datetimeFigureOut">
              <a:rPr lang="en-US" smtClean="0"/>
              <a:t>11/29/2023</a:t>
            </a:fld>
            <a:endParaRPr lang="en-US" dirty="0"/>
          </a:p>
        </p:txBody>
      </p:sp>
    </p:spTree>
    <p:extLst>
      <p:ext uri="{BB962C8B-B14F-4D97-AF65-F5344CB8AC3E}">
        <p14:creationId xmlns:p14="http://schemas.microsoft.com/office/powerpoint/2010/main" val="365737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BA5075B9-FD28-4E2A-9887-1C5A1E438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35917209-3E37-4508-9462-8BD37263B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2FCC5A3-62C9-471C-B094-4FA7B00FF37C}"/>
              </a:ext>
            </a:extLst>
          </p:cNvPr>
          <p:cNvSpPr/>
          <p:nvPr userDrawn="1"/>
        </p:nvSpPr>
        <p:spPr>
          <a:xfrm>
            <a:off x="0" y="5790912"/>
            <a:ext cx="12192000" cy="1067088"/>
          </a:xfrm>
          <a:prstGeom prst="rect">
            <a:avLst/>
          </a:prstGeom>
          <a:solidFill>
            <a:srgbClr val="10499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E16827-6203-47D8-846B-E0C5622522F3}"/>
              </a:ext>
            </a:extLst>
          </p:cNvPr>
          <p:cNvSpPr/>
          <p:nvPr userDrawn="1"/>
        </p:nvSpPr>
        <p:spPr>
          <a:xfrm>
            <a:off x="386500" y="5937456"/>
            <a:ext cx="11538408" cy="781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Illinois</a:t>
            </a:r>
          </a:p>
        </p:txBody>
      </p:sp>
      <p:sp>
        <p:nvSpPr>
          <p:cNvPr id="4" name="TextBox 3">
            <a:extLst>
              <a:ext uri="{FF2B5EF4-FFF2-40B4-BE49-F238E27FC236}">
                <a16:creationId xmlns:a16="http://schemas.microsoft.com/office/drawing/2014/main" id="{E09C6399-7CFF-6926-F071-63A1AEBBD240}"/>
              </a:ext>
            </a:extLst>
          </p:cNvPr>
          <p:cNvSpPr txBox="1"/>
          <p:nvPr userDrawn="1"/>
        </p:nvSpPr>
        <p:spPr>
          <a:xfrm flipH="1">
            <a:off x="386500" y="6138841"/>
            <a:ext cx="11538408" cy="461665"/>
          </a:xfrm>
          <a:prstGeom prst="rect">
            <a:avLst/>
          </a:prstGeom>
          <a:noFill/>
        </p:spPr>
        <p:txBody>
          <a:bodyPr wrap="square" rtlCol="0">
            <a:spAutoFit/>
          </a:bodyPr>
          <a:lstStyle/>
          <a:p>
            <a:pPr algn="ctr"/>
            <a:r>
              <a:rPr lang="en-US" sz="2400" dirty="0"/>
              <a:t>Revitalizing Manufacturing. Changing Lives. Together.</a:t>
            </a:r>
          </a:p>
        </p:txBody>
      </p:sp>
    </p:spTree>
    <p:extLst>
      <p:ext uri="{BB962C8B-B14F-4D97-AF65-F5344CB8AC3E}">
        <p14:creationId xmlns:p14="http://schemas.microsoft.com/office/powerpoint/2010/main" val="42652090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59" r:id="rId13"/>
    <p:sldLayoutId id="2147483664"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rgbClr val="0079A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E9D8-F3C5-9D0D-07EA-CB7203DE16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88390CB-4E38-141C-7911-5817B37C738A}"/>
              </a:ext>
            </a:extLst>
          </p:cNvPr>
          <p:cNvSpPr>
            <a:spLocks noGrp="1"/>
          </p:cNvSpPr>
          <p:nvPr>
            <p:ph type="subTitle" idx="1"/>
          </p:nvPr>
        </p:nvSpPr>
        <p:spPr/>
        <p:txBody>
          <a:bodyPr/>
          <a:lstStyle/>
          <a:p>
            <a:endParaRPr lang="en-US" dirty="0"/>
          </a:p>
        </p:txBody>
      </p:sp>
      <p:pic>
        <p:nvPicPr>
          <p:cNvPr id="4" name="Picture 3" descr="A close-up of a logo&#10;&#10;Description automatically generated">
            <a:extLst>
              <a:ext uri="{FF2B5EF4-FFF2-40B4-BE49-F238E27FC236}">
                <a16:creationId xmlns:a16="http://schemas.microsoft.com/office/drawing/2014/main" id="{EFDD0A69-1416-6485-5FC6-0A6BD162B239}"/>
              </a:ext>
            </a:extLst>
          </p:cNvPr>
          <p:cNvPicPr>
            <a:picLocks noChangeAspect="1"/>
          </p:cNvPicPr>
          <p:nvPr/>
        </p:nvPicPr>
        <p:blipFill>
          <a:blip r:embed="rId2"/>
          <a:stretch>
            <a:fillRect/>
          </a:stretch>
        </p:blipFill>
        <p:spPr>
          <a:xfrm>
            <a:off x="526176" y="106700"/>
            <a:ext cx="11296545" cy="5507462"/>
          </a:xfrm>
          <a:prstGeom prst="rect">
            <a:avLst/>
          </a:prstGeom>
        </p:spPr>
      </p:pic>
    </p:spTree>
    <p:extLst>
      <p:ext uri="{BB962C8B-B14F-4D97-AF65-F5344CB8AC3E}">
        <p14:creationId xmlns:p14="http://schemas.microsoft.com/office/powerpoint/2010/main" val="179625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30F9-8258-9C50-8A28-627FB139757C}"/>
              </a:ext>
            </a:extLst>
          </p:cNvPr>
          <p:cNvSpPr>
            <a:spLocks noGrp="1"/>
          </p:cNvSpPr>
          <p:nvPr>
            <p:ph type="title"/>
          </p:nvPr>
        </p:nvSpPr>
        <p:spPr>
          <a:xfrm>
            <a:off x="399938" y="137878"/>
            <a:ext cx="10515600" cy="739056"/>
          </a:xfrm>
        </p:spPr>
        <p:txBody>
          <a:bodyPr/>
          <a:lstStyle/>
          <a:p>
            <a:r>
              <a:rPr lang="en-US" b="1" dirty="0">
                <a:solidFill>
                  <a:srgbClr val="FF6600"/>
                </a:solidFill>
              </a:rPr>
              <a:t>Benefits</a:t>
            </a:r>
            <a:r>
              <a:rPr lang="en-US" dirty="0"/>
              <a:t> </a:t>
            </a:r>
          </a:p>
        </p:txBody>
      </p:sp>
      <p:sp>
        <p:nvSpPr>
          <p:cNvPr id="3" name="Content Placeholder 2">
            <a:extLst>
              <a:ext uri="{FF2B5EF4-FFF2-40B4-BE49-F238E27FC236}">
                <a16:creationId xmlns:a16="http://schemas.microsoft.com/office/drawing/2014/main" id="{1F06D513-BE80-524C-B42A-DB7433EABB8A}"/>
              </a:ext>
            </a:extLst>
          </p:cNvPr>
          <p:cNvSpPr>
            <a:spLocks noGrp="1"/>
          </p:cNvSpPr>
          <p:nvPr>
            <p:ph idx="1"/>
          </p:nvPr>
        </p:nvSpPr>
        <p:spPr>
          <a:xfrm>
            <a:off x="399938" y="1066800"/>
            <a:ext cx="11475990" cy="5791200"/>
          </a:xfrm>
        </p:spPr>
        <p:txBody>
          <a:bodyPr>
            <a:noAutofit/>
          </a:bodyPr>
          <a:lstStyle/>
          <a:p>
            <a:pPr>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Award 24,000 manufacturing credentials </a:t>
            </a:r>
            <a:r>
              <a:rPr lang="en-US"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grant funded tuition.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Address manufacturing workforce gap at scale </a:t>
            </a:r>
          </a:p>
          <a:p>
            <a:pPr>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Equity focus with at least 20% of individuals served being individuals of poverty with demographics to match district demographics receiving wrap around services to support engagement and completion. </a:t>
            </a:r>
          </a:p>
          <a:p>
            <a:pPr marL="0" marR="0">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Reducing cycle time to completion (8 weeks or less) with 5 starts a year scheduled regionally</a:t>
            </a:r>
          </a:p>
          <a:p>
            <a:pPr marL="0" marR="0">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Statewide access to industry aligned credentials in all regions</a:t>
            </a:r>
          </a:p>
          <a:p>
            <a:pPr>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New and expanded modalities including competency-based training, bootcamps, pre-apprenticeships, apprenticeships and dual credit programs</a:t>
            </a:r>
          </a:p>
          <a:p>
            <a:pPr marL="0" marR="0">
              <a:lnSpc>
                <a:spcPct val="107000"/>
              </a:lnSpc>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Embedded essential (soft) skills competencies to ensure job readiness</a:t>
            </a:r>
          </a:p>
        </p:txBody>
      </p:sp>
    </p:spTree>
    <p:extLst>
      <p:ext uri="{BB962C8B-B14F-4D97-AF65-F5344CB8AC3E}">
        <p14:creationId xmlns:p14="http://schemas.microsoft.com/office/powerpoint/2010/main" val="58908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3533-5094-1573-0459-2D61CAE001FE}"/>
              </a:ext>
            </a:extLst>
          </p:cNvPr>
          <p:cNvSpPr>
            <a:spLocks noGrp="1"/>
          </p:cNvSpPr>
          <p:nvPr>
            <p:ph type="title"/>
          </p:nvPr>
        </p:nvSpPr>
        <p:spPr>
          <a:xfrm>
            <a:off x="838200" y="204040"/>
            <a:ext cx="10515600" cy="739056"/>
          </a:xfrm>
        </p:spPr>
        <p:txBody>
          <a:bodyPr/>
          <a:lstStyle/>
          <a:p>
            <a:r>
              <a:rPr lang="en-US" b="1" dirty="0">
                <a:solidFill>
                  <a:srgbClr val="FF0000"/>
                </a:solidFill>
              </a:rPr>
              <a:t>Outcomes</a:t>
            </a:r>
          </a:p>
        </p:txBody>
      </p:sp>
      <p:sp>
        <p:nvSpPr>
          <p:cNvPr id="5" name="Content Placeholder 4">
            <a:extLst>
              <a:ext uri="{FF2B5EF4-FFF2-40B4-BE49-F238E27FC236}">
                <a16:creationId xmlns:a16="http://schemas.microsoft.com/office/drawing/2014/main" id="{3A27F6C5-38AD-AF1D-A2E2-A8D414085881}"/>
              </a:ext>
            </a:extLst>
          </p:cNvPr>
          <p:cNvSpPr>
            <a:spLocks noGrp="1"/>
          </p:cNvSpPr>
          <p:nvPr>
            <p:ph idx="1"/>
          </p:nvPr>
        </p:nvSpPr>
        <p:spPr>
          <a:xfrm>
            <a:off x="491067" y="1235348"/>
            <a:ext cx="10862733" cy="4568486"/>
          </a:xfrm>
        </p:spPr>
        <p:txBody>
          <a:bodyPr>
            <a:normAutofit fontScale="92500" lnSpcReduction="20000"/>
          </a:bodyPr>
          <a:lstStyle/>
          <a:p>
            <a:pPr marL="742950" marR="0" lvl="1" indent="-285750">
              <a:buSzPts val="1000"/>
              <a:buFont typeface="Courier New" panose="02070309020205020404" pitchFamily="49" charset="0"/>
              <a:buChar char="o"/>
              <a:tabLst>
                <a:tab pos="914400" algn="l"/>
              </a:tabLst>
            </a:pPr>
            <a:r>
              <a:rPr lang="en-US" sz="2800" dirty="0">
                <a:effectLst/>
                <a:ea typeface="Times New Roman" panose="02020603050405020304" pitchFamily="18" charset="0"/>
                <a:cs typeface="Times New Roman" panose="02020603050405020304" pitchFamily="18" charset="0"/>
              </a:rPr>
              <a:t>Credential 24,000 Illinoisans in manufacturing over 3 years significantly reducing the workforce gap and e</a:t>
            </a:r>
            <a:r>
              <a:rPr lang="en-US" sz="2800" dirty="0">
                <a:ea typeface="Times New Roman" panose="02020603050405020304" pitchFamily="18" charset="0"/>
                <a:cs typeface="Times New Roman" panose="02020603050405020304" pitchFamily="18" charset="0"/>
              </a:rPr>
              <a:t>levating 4,800 </a:t>
            </a:r>
            <a:r>
              <a:rPr lang="en-US" sz="2800" dirty="0">
                <a:effectLst/>
                <a:ea typeface="Times New Roman" panose="02020603050405020304" pitchFamily="18" charset="0"/>
                <a:cs typeface="Times New Roman" panose="02020603050405020304" pitchFamily="18" charset="0"/>
              </a:rPr>
              <a:t>individuals out </a:t>
            </a:r>
            <a:r>
              <a:rPr lang="en-US" sz="2800" dirty="0">
                <a:ea typeface="Times New Roman" panose="02020603050405020304" pitchFamily="18" charset="0"/>
                <a:cs typeface="Times New Roman" panose="02020603050405020304" pitchFamily="18" charset="0"/>
              </a:rPr>
              <a:t>of poverty</a:t>
            </a:r>
          </a:p>
          <a:p>
            <a:pPr marL="742950" marR="0" lvl="1" indent="-285750">
              <a:buSzPts val="1000"/>
              <a:buFont typeface="Courier New" panose="02070309020205020404" pitchFamily="49" charset="0"/>
              <a:buChar char="o"/>
              <a:tabLst>
                <a:tab pos="914400" algn="l"/>
              </a:tabLst>
            </a:pPr>
            <a:endParaRPr lang="en-US" sz="2800" dirty="0">
              <a:effectLst/>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US" sz="2800" dirty="0">
                <a:cs typeface="Times New Roman" panose="02020603050405020304" pitchFamily="18" charset="0"/>
              </a:rPr>
              <a:t>Establish statewide curriculum aligned with industry credentials leveraging in demand modalities along pathways</a:t>
            </a:r>
          </a:p>
          <a:p>
            <a:pPr marL="742950" marR="0" lvl="1" indent="-285750">
              <a:buSzPts val="1000"/>
              <a:buFont typeface="Courier New" panose="02070309020205020404" pitchFamily="49" charset="0"/>
              <a:buChar char="o"/>
              <a:tabLst>
                <a:tab pos="914400" algn="l"/>
              </a:tabLst>
            </a:pPr>
            <a:endParaRPr lang="en-US" sz="2800" dirty="0">
              <a:effectLst/>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800" dirty="0">
                <a:effectLst/>
                <a:ea typeface="Times New Roman" panose="02020603050405020304" pitchFamily="18" charset="0"/>
                <a:cs typeface="Times New Roman" panose="02020603050405020304" pitchFamily="18" charset="0"/>
              </a:rPr>
              <a:t>Create an industry based agile ecosystem to systemically address workforce needs producing consistent, sustainable, impactful, cost effective and equity-based workforce solutions </a:t>
            </a:r>
          </a:p>
          <a:p>
            <a:pPr marL="742950" marR="0" lvl="1" indent="-285750">
              <a:buSzPts val="1000"/>
              <a:buFont typeface="Courier New" panose="02070309020205020404" pitchFamily="49" charset="0"/>
              <a:buChar char="o"/>
              <a:tabLst>
                <a:tab pos="914400" algn="l"/>
              </a:tabLst>
            </a:pPr>
            <a:endParaRPr lang="en-US" sz="2800" dirty="0">
              <a:effectLst/>
              <a:ea typeface="Times New Roman" panose="02020603050405020304" pitchFamily="18" charset="0"/>
              <a:cs typeface="Times New Roman" panose="02020603050405020304" pitchFamily="18" charset="0"/>
            </a:endParaRPr>
          </a:p>
          <a:p>
            <a:pPr marL="457200" marR="0" lvl="1" indent="0" algn="ctr">
              <a:buSzPts val="1000"/>
              <a:buNone/>
              <a:tabLst>
                <a:tab pos="914400" algn="l"/>
              </a:tabLst>
            </a:pPr>
            <a:r>
              <a:rPr lang="en-US" sz="2800" b="1" dirty="0">
                <a:solidFill>
                  <a:srgbClr val="FF6600"/>
                </a:solidFill>
                <a:effectLst/>
                <a:ea typeface="Times New Roman" panose="02020603050405020304" pitchFamily="18" charset="0"/>
                <a:cs typeface="Times New Roman" panose="02020603050405020304" pitchFamily="18" charset="0"/>
              </a:rPr>
              <a:t>Demonstrate Community Colleges are Illinois’ premiere </a:t>
            </a:r>
          </a:p>
          <a:p>
            <a:pPr marL="457200" marR="0" lvl="1" indent="0" algn="ctr">
              <a:buSzPts val="1000"/>
              <a:buNone/>
              <a:tabLst>
                <a:tab pos="914400" algn="l"/>
              </a:tabLst>
            </a:pPr>
            <a:r>
              <a:rPr lang="en-US" sz="2800" b="1" dirty="0">
                <a:solidFill>
                  <a:srgbClr val="FF6600"/>
                </a:solidFill>
                <a:effectLst/>
                <a:ea typeface="Times New Roman" panose="02020603050405020304" pitchFamily="18" charset="0"/>
                <a:cs typeface="Times New Roman" panose="02020603050405020304" pitchFamily="18" charset="0"/>
              </a:rPr>
              <a:t>workforce development </a:t>
            </a:r>
            <a:r>
              <a:rPr lang="en-US" sz="2800" b="1" dirty="0">
                <a:solidFill>
                  <a:srgbClr val="FF6600"/>
                </a:solidFill>
                <a:ea typeface="Times New Roman" panose="02020603050405020304" pitchFamily="18" charset="0"/>
                <a:cs typeface="Times New Roman" panose="02020603050405020304" pitchFamily="18" charset="0"/>
              </a:rPr>
              <a:t>system and can </a:t>
            </a:r>
            <a:r>
              <a:rPr lang="en-US" sz="2800" b="1" dirty="0">
                <a:solidFill>
                  <a:srgbClr val="FF6600"/>
                </a:solidFill>
                <a:effectLst/>
                <a:ea typeface="Times New Roman" panose="02020603050405020304" pitchFamily="18" charset="0"/>
                <a:cs typeface="Times New Roman" panose="02020603050405020304" pitchFamily="18" charset="0"/>
              </a:rPr>
              <a:t>deliver in </a:t>
            </a:r>
            <a:r>
              <a:rPr lang="en-US" sz="2800" b="1" dirty="0">
                <a:solidFill>
                  <a:srgbClr val="FF6600"/>
                </a:solidFill>
                <a:ea typeface="Times New Roman" panose="02020603050405020304" pitchFamily="18" charset="0"/>
                <a:cs typeface="Times New Roman" panose="02020603050405020304" pitchFamily="18" charset="0"/>
              </a:rPr>
              <a:t>ways and </a:t>
            </a:r>
          </a:p>
          <a:p>
            <a:pPr marL="457200" marR="0" lvl="1" indent="0" algn="ctr">
              <a:buSzPts val="1000"/>
              <a:buNone/>
              <a:tabLst>
                <a:tab pos="914400" algn="l"/>
              </a:tabLst>
            </a:pPr>
            <a:r>
              <a:rPr lang="en-US" sz="2800" b="1" dirty="0">
                <a:solidFill>
                  <a:srgbClr val="FF6600"/>
                </a:solidFill>
                <a:ea typeface="Times New Roman" panose="02020603050405020304" pitchFamily="18" charset="0"/>
                <a:cs typeface="Times New Roman" panose="02020603050405020304" pitchFamily="18" charset="0"/>
              </a:rPr>
              <a:t>times that work for </a:t>
            </a:r>
            <a:r>
              <a:rPr lang="en-US" sz="2800" b="1" dirty="0">
                <a:solidFill>
                  <a:srgbClr val="FF6600"/>
                </a:solidFill>
                <a:effectLst/>
                <a:ea typeface="Times New Roman" panose="02020603050405020304" pitchFamily="18" charset="0"/>
                <a:cs typeface="Times New Roman" panose="02020603050405020304" pitchFamily="18" charset="0"/>
              </a:rPr>
              <a:t>our students and industry</a:t>
            </a:r>
            <a:endParaRPr lang="en-US" b="1" dirty="0">
              <a:solidFill>
                <a:srgbClr val="FF6600"/>
              </a:solidFill>
            </a:endParaRPr>
          </a:p>
        </p:txBody>
      </p:sp>
    </p:spTree>
    <p:extLst>
      <p:ext uri="{BB962C8B-B14F-4D97-AF65-F5344CB8AC3E}">
        <p14:creationId xmlns:p14="http://schemas.microsoft.com/office/powerpoint/2010/main" val="302732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7233447" y="0"/>
            <a:ext cx="4958553" cy="4787899"/>
          </a:xfrm>
        </p:spPr>
        <p:txBody>
          <a:bodyPr/>
          <a:lstStyle/>
          <a:p>
            <a:pPr algn="ctr"/>
            <a:r>
              <a:rPr lang="en-US" dirty="0"/>
              <a:t>Five Key Audiences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555812"/>
            <a:ext cx="5472000" cy="5112300"/>
          </a:xfrm>
        </p:spPr>
        <p:txBody>
          <a:bodyPr anchor="t"/>
          <a:lstStyle/>
          <a:p>
            <a:pPr marL="276225" lvl="1" indent="0">
              <a:buNone/>
            </a:pPr>
            <a:r>
              <a:rPr lang="en-US" sz="2600" dirty="0"/>
              <a:t> </a:t>
            </a:r>
          </a:p>
          <a:p>
            <a:pPr marL="276225" lvl="1" indent="0">
              <a:buNone/>
            </a:pPr>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8587897" y="3314176"/>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graphicFrame>
        <p:nvGraphicFramePr>
          <p:cNvPr id="10" name="Table 9">
            <a:extLst>
              <a:ext uri="{FF2B5EF4-FFF2-40B4-BE49-F238E27FC236}">
                <a16:creationId xmlns:a16="http://schemas.microsoft.com/office/drawing/2014/main" id="{6E5B2AEE-BD56-EAB6-6D10-4E03B84137FF}"/>
              </a:ext>
            </a:extLst>
          </p:cNvPr>
          <p:cNvGraphicFramePr>
            <a:graphicFrameLocks noGrp="1"/>
          </p:cNvGraphicFramePr>
          <p:nvPr>
            <p:extLst>
              <p:ext uri="{D42A27DB-BD31-4B8C-83A1-F6EECF244321}">
                <p14:modId xmlns:p14="http://schemas.microsoft.com/office/powerpoint/2010/main" val="1615410646"/>
              </p:ext>
            </p:extLst>
          </p:nvPr>
        </p:nvGraphicFramePr>
        <p:xfrm>
          <a:off x="1" y="-69163"/>
          <a:ext cx="7233446" cy="6946553"/>
        </p:xfrm>
        <a:graphic>
          <a:graphicData uri="http://schemas.openxmlformats.org/drawingml/2006/table">
            <a:tbl>
              <a:tblPr firstRow="1" firstCol="1" bandRow="1">
                <a:tableStyleId>{5C22544A-7EE6-4342-B048-85BDC9FD1C3A}</a:tableStyleId>
              </a:tblPr>
              <a:tblGrid>
                <a:gridCol w="7233446">
                  <a:extLst>
                    <a:ext uri="{9D8B030D-6E8A-4147-A177-3AD203B41FA5}">
                      <a16:colId xmlns:a16="http://schemas.microsoft.com/office/drawing/2014/main" val="2627731685"/>
                    </a:ext>
                  </a:extLst>
                </a:gridCol>
              </a:tblGrid>
              <a:tr h="1645433">
                <a:tc>
                  <a:txBody>
                    <a:bodyPr/>
                    <a:lstStyle/>
                    <a:p>
                      <a:pPr marL="0" marR="0">
                        <a:spcBef>
                          <a:spcPts val="0"/>
                        </a:spcBef>
                        <a:spcAft>
                          <a:spcPts val="0"/>
                        </a:spcAft>
                      </a:pPr>
                      <a:endParaRPr lang="en-US" sz="3200" dirty="0">
                        <a:effectLst/>
                      </a:endParaRPr>
                    </a:p>
                    <a:p>
                      <a:pPr marL="0" marR="0">
                        <a:spcBef>
                          <a:spcPts val="0"/>
                        </a:spcBef>
                        <a:spcAft>
                          <a:spcPts val="0"/>
                        </a:spcAft>
                      </a:pPr>
                      <a:r>
                        <a:rPr lang="en-US" sz="3200" dirty="0">
                          <a:effectLst/>
                        </a:rPr>
                        <a:t> High School Students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51680" marR="51680" marT="0" marB="0"/>
                </a:tc>
                <a:extLst>
                  <a:ext uri="{0D108BD9-81ED-4DB2-BD59-A6C34878D82A}">
                    <a16:rowId xmlns:a16="http://schemas.microsoft.com/office/drawing/2014/main" val="3661905527"/>
                  </a:ext>
                </a:extLst>
              </a:tr>
              <a:tr h="1040392">
                <a:tc>
                  <a:txBody>
                    <a:bodyPr/>
                    <a:lstStyle/>
                    <a:p>
                      <a:pPr marL="0" marR="0">
                        <a:spcBef>
                          <a:spcPts val="0"/>
                        </a:spcBef>
                        <a:spcAft>
                          <a:spcPts val="0"/>
                        </a:spcAft>
                      </a:pPr>
                      <a:r>
                        <a:rPr lang="en-US" sz="3200" dirty="0">
                          <a:effectLst/>
                        </a:rPr>
                        <a:t> Recent H.S. Graduates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51680" marR="51680" marT="0" marB="0"/>
                </a:tc>
                <a:extLst>
                  <a:ext uri="{0D108BD9-81ED-4DB2-BD59-A6C34878D82A}">
                    <a16:rowId xmlns:a16="http://schemas.microsoft.com/office/drawing/2014/main" val="2196685413"/>
                  </a:ext>
                </a:extLst>
              </a:tr>
              <a:tr h="1443650">
                <a:tc>
                  <a:txBody>
                    <a:bodyPr/>
                    <a:lstStyle/>
                    <a:p>
                      <a:pPr marL="0" marR="0">
                        <a:spcBef>
                          <a:spcPts val="0"/>
                        </a:spcBef>
                        <a:spcAft>
                          <a:spcPts val="0"/>
                        </a:spcAft>
                      </a:pPr>
                      <a:r>
                        <a:rPr lang="en-US" sz="3200" dirty="0">
                          <a:effectLst/>
                        </a:rPr>
                        <a:t> Uncredentialed and</a:t>
                      </a:r>
                    </a:p>
                    <a:p>
                      <a:pPr marL="0" marR="0">
                        <a:spcBef>
                          <a:spcPts val="0"/>
                        </a:spcBef>
                        <a:spcAft>
                          <a:spcPts val="0"/>
                        </a:spcAft>
                      </a:pPr>
                      <a:r>
                        <a:rPr lang="en-US" sz="3200" dirty="0">
                          <a:effectLst/>
                        </a:rPr>
                        <a:t> Unemployed/Underemployed</a:t>
                      </a:r>
                      <a:br>
                        <a:rPr lang="en-US" sz="3200" dirty="0">
                          <a:effectLst/>
                        </a:rPr>
                      </a:b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51680" marR="51680" marT="0" marB="0"/>
                </a:tc>
                <a:extLst>
                  <a:ext uri="{0D108BD9-81ED-4DB2-BD59-A6C34878D82A}">
                    <a16:rowId xmlns:a16="http://schemas.microsoft.com/office/drawing/2014/main" val="821550569"/>
                  </a:ext>
                </a:extLst>
              </a:tr>
              <a:tr h="1232566">
                <a:tc>
                  <a:txBody>
                    <a:bodyPr/>
                    <a:lstStyle/>
                    <a:p>
                      <a:pPr marL="0" marR="0">
                        <a:spcBef>
                          <a:spcPts val="0"/>
                        </a:spcBef>
                        <a:spcAft>
                          <a:spcPts val="0"/>
                        </a:spcAft>
                      </a:pPr>
                      <a:r>
                        <a:rPr lang="en-US" sz="3200" dirty="0">
                          <a:effectLst/>
                        </a:rPr>
                        <a:t> Incumbent Workers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51680" marR="51680" marT="0" marB="0"/>
                </a:tc>
                <a:extLst>
                  <a:ext uri="{0D108BD9-81ED-4DB2-BD59-A6C34878D82A}">
                    <a16:rowId xmlns:a16="http://schemas.microsoft.com/office/drawing/2014/main" val="794286919"/>
                  </a:ext>
                </a:extLst>
              </a:tr>
              <a:tr h="1565122">
                <a:tc>
                  <a:txBody>
                    <a:bodyPr/>
                    <a:lstStyle/>
                    <a:p>
                      <a:pPr marL="0" marR="0">
                        <a:spcBef>
                          <a:spcPts val="0"/>
                        </a:spcBef>
                        <a:spcAft>
                          <a:spcPts val="0"/>
                        </a:spcAft>
                      </a:pPr>
                      <a:r>
                        <a:rPr lang="en-US" sz="3200" dirty="0">
                          <a:effectLst/>
                        </a:rPr>
                        <a:t> Credentialed Career Changers</a:t>
                      </a:r>
                      <a:br>
                        <a:rPr lang="en-US" sz="3200" dirty="0">
                          <a:effectLst/>
                        </a:rPr>
                      </a:b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51680" marR="51680" marT="0" marB="0"/>
                </a:tc>
                <a:extLst>
                  <a:ext uri="{0D108BD9-81ED-4DB2-BD59-A6C34878D82A}">
                    <a16:rowId xmlns:a16="http://schemas.microsoft.com/office/drawing/2014/main" val="3383911530"/>
                  </a:ext>
                </a:extLst>
              </a:tr>
            </a:tbl>
          </a:graphicData>
        </a:graphic>
      </p:graphicFrame>
      <p:sp>
        <p:nvSpPr>
          <p:cNvPr id="7" name="Text Placeholder 6">
            <a:extLst>
              <a:ext uri="{FF2B5EF4-FFF2-40B4-BE49-F238E27FC236}">
                <a16:creationId xmlns:a16="http://schemas.microsoft.com/office/drawing/2014/main" id="{D8A164F7-50A6-FDB9-8D92-B61B783793DD}"/>
              </a:ext>
            </a:extLst>
          </p:cNvPr>
          <p:cNvSpPr>
            <a:spLocks noGrp="1"/>
          </p:cNvSpPr>
          <p:nvPr>
            <p:ph type="body" sz="quarter" idx="32"/>
          </p:nvPr>
        </p:nvSpPr>
        <p:spPr>
          <a:xfrm>
            <a:off x="7207416" y="4787899"/>
            <a:ext cx="5010614" cy="2070101"/>
          </a:xfrm>
        </p:spPr>
        <p:txBody>
          <a:bodyPr>
            <a:normAutofit/>
          </a:bodyPr>
          <a:lstStyle/>
          <a:p>
            <a:r>
              <a:rPr lang="en-US" dirty="0"/>
              <a:t>Meeting Citizens</a:t>
            </a:r>
          </a:p>
          <a:p>
            <a:r>
              <a:rPr lang="en-US" dirty="0"/>
              <a:t> Where They Are </a:t>
            </a:r>
          </a:p>
        </p:txBody>
      </p:sp>
      <p:sp>
        <p:nvSpPr>
          <p:cNvPr id="11" name="Title 1">
            <a:extLst>
              <a:ext uri="{FF2B5EF4-FFF2-40B4-BE49-F238E27FC236}">
                <a16:creationId xmlns:a16="http://schemas.microsoft.com/office/drawing/2014/main" id="{CEF17F12-57D9-4503-BDA0-9A2F9D5875EF}"/>
              </a:ext>
            </a:extLst>
          </p:cNvPr>
          <p:cNvSpPr txBox="1">
            <a:spLocks/>
          </p:cNvSpPr>
          <p:nvPr/>
        </p:nvSpPr>
        <p:spPr>
          <a:xfrm>
            <a:off x="7259477" y="-34581"/>
            <a:ext cx="4958553" cy="4787899"/>
          </a:xfrm>
          <a:prstGeom prst="rect">
            <a:avLst/>
          </a:prstGeom>
          <a:solidFill>
            <a:schemeClr val="bg1"/>
          </a:solidFill>
        </p:spPr>
        <p:txBody>
          <a:bodyPr vert="horz" lIns="180000" tIns="180000" rIns="180000" bIns="180000" rtlCol="0" anchor="ctr">
            <a:normAutofit/>
          </a:bodyPr>
          <a:lstStyle>
            <a:lvl1pPr algn="r" defTabSz="914400" rtl="0" eaLnBrk="1" latinLnBrk="0" hangingPunct="1">
              <a:lnSpc>
                <a:spcPct val="90000"/>
              </a:lnSpc>
              <a:spcBef>
                <a:spcPct val="0"/>
              </a:spcBef>
              <a:buNone/>
              <a:defRPr sz="6000" b="1" kern="1200" spc="-300">
                <a:solidFill>
                  <a:schemeClr val="tx1">
                    <a:lumMod val="75000"/>
                    <a:lumOff val="25000"/>
                  </a:schemeClr>
                </a:solidFill>
                <a:latin typeface="+mj-lt"/>
                <a:ea typeface="+mj-ea"/>
                <a:cs typeface="+mj-cs"/>
              </a:defRPr>
            </a:lvl1pPr>
          </a:lstStyle>
          <a:p>
            <a:pPr algn="ctr"/>
            <a:r>
              <a:rPr lang="en-US" dirty="0">
                <a:solidFill>
                  <a:srgbClr val="FF6600"/>
                </a:solidFill>
              </a:rPr>
              <a:t>Five Key Audiences</a:t>
            </a:r>
          </a:p>
        </p:txBody>
      </p:sp>
      <p:sp>
        <p:nvSpPr>
          <p:cNvPr id="13" name="Text Placeholder 6">
            <a:extLst>
              <a:ext uri="{FF2B5EF4-FFF2-40B4-BE49-F238E27FC236}">
                <a16:creationId xmlns:a16="http://schemas.microsoft.com/office/drawing/2014/main" id="{B0C05CBE-5EB5-4EA9-9755-D2C97962A7F7}"/>
              </a:ext>
            </a:extLst>
          </p:cNvPr>
          <p:cNvSpPr txBox="1">
            <a:spLocks/>
          </p:cNvSpPr>
          <p:nvPr/>
        </p:nvSpPr>
        <p:spPr>
          <a:xfrm>
            <a:off x="7233447" y="4789385"/>
            <a:ext cx="4958553" cy="2070101"/>
          </a:xfrm>
          <a:prstGeom prst="rect">
            <a:avLst/>
          </a:prstGeom>
          <a:solidFill>
            <a:schemeClr val="tx1">
              <a:alpha val="80000"/>
            </a:schemeClr>
          </a:solidFill>
        </p:spPr>
        <p:txBody>
          <a:bodyPr vert="horz" lIns="180000" tIns="180000" rIns="180000" bIns="18000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6600"/>
                </a:solidFill>
              </a:rPr>
              <a:t>Meeting Citizens</a:t>
            </a:r>
          </a:p>
          <a:p>
            <a:r>
              <a:rPr lang="en-US" b="1" dirty="0">
                <a:solidFill>
                  <a:srgbClr val="FF6600"/>
                </a:solidFill>
              </a:rPr>
              <a:t> Where They Are </a:t>
            </a:r>
          </a:p>
        </p:txBody>
      </p:sp>
    </p:spTree>
    <p:extLst>
      <p:ext uri="{BB962C8B-B14F-4D97-AF65-F5344CB8AC3E}">
        <p14:creationId xmlns:p14="http://schemas.microsoft.com/office/powerpoint/2010/main" val="132974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0F36-6595-2E3C-9396-CB9F62565E10}"/>
              </a:ext>
            </a:extLst>
          </p:cNvPr>
          <p:cNvSpPr>
            <a:spLocks noGrp="1"/>
          </p:cNvSpPr>
          <p:nvPr>
            <p:ph type="title"/>
          </p:nvPr>
        </p:nvSpPr>
        <p:spPr>
          <a:xfrm>
            <a:off x="838200" y="365126"/>
            <a:ext cx="10515600" cy="788352"/>
          </a:xfrm>
        </p:spPr>
        <p:txBody>
          <a:bodyPr>
            <a:normAutofit/>
          </a:bodyPr>
          <a:lstStyle/>
          <a:p>
            <a:r>
              <a:rPr lang="en-US" b="1" dirty="0">
                <a:solidFill>
                  <a:srgbClr val="FF6600"/>
                </a:solidFill>
                <a:ea typeface="Times New Roman" panose="02020603050405020304" pitchFamily="18" charset="0"/>
                <a:cs typeface="Times New Roman" panose="02020603050405020304" pitchFamily="18" charset="0"/>
              </a:rPr>
              <a:t>I</a:t>
            </a:r>
            <a:r>
              <a:rPr lang="en-US" sz="4400" b="1" dirty="0">
                <a:solidFill>
                  <a:srgbClr val="FF6600"/>
                </a:solidFill>
                <a:effectLst/>
                <a:ea typeface="Times New Roman" panose="02020603050405020304" pitchFamily="18" charset="0"/>
                <a:cs typeface="Times New Roman" panose="02020603050405020304" pitchFamily="18" charset="0"/>
              </a:rPr>
              <a:t>ndustry-</a:t>
            </a:r>
            <a:r>
              <a:rPr lang="en-US" b="1" dirty="0">
                <a:solidFill>
                  <a:srgbClr val="FF6600"/>
                </a:solidFill>
                <a:ea typeface="Times New Roman" panose="02020603050405020304" pitchFamily="18" charset="0"/>
                <a:cs typeface="Times New Roman" panose="02020603050405020304" pitchFamily="18" charset="0"/>
              </a:rPr>
              <a:t>B</a:t>
            </a:r>
            <a:r>
              <a:rPr lang="en-US" sz="4400" b="1" dirty="0">
                <a:solidFill>
                  <a:srgbClr val="FF6600"/>
                </a:solidFill>
                <a:effectLst/>
                <a:ea typeface="Times New Roman" panose="02020603050405020304" pitchFamily="18" charset="0"/>
                <a:cs typeface="Times New Roman" panose="02020603050405020304" pitchFamily="18" charset="0"/>
              </a:rPr>
              <a:t>ased </a:t>
            </a:r>
            <a:r>
              <a:rPr lang="en-US" b="1" dirty="0">
                <a:solidFill>
                  <a:srgbClr val="FF6600"/>
                </a:solidFill>
                <a:ea typeface="Times New Roman" panose="02020603050405020304" pitchFamily="18" charset="0"/>
                <a:cs typeface="Times New Roman" panose="02020603050405020304" pitchFamily="18" charset="0"/>
              </a:rPr>
              <a:t>A</a:t>
            </a:r>
            <a:r>
              <a:rPr lang="en-US" sz="4400" b="1" dirty="0">
                <a:solidFill>
                  <a:srgbClr val="FF6600"/>
                </a:solidFill>
                <a:effectLst/>
                <a:ea typeface="Times New Roman" panose="02020603050405020304" pitchFamily="18" charset="0"/>
                <a:cs typeface="Times New Roman" panose="02020603050405020304" pitchFamily="18" charset="0"/>
              </a:rPr>
              <a:t>gile </a:t>
            </a:r>
            <a:r>
              <a:rPr lang="en-US" b="1" dirty="0">
                <a:solidFill>
                  <a:srgbClr val="FF6600"/>
                </a:solidFill>
                <a:ea typeface="Times New Roman" panose="02020603050405020304" pitchFamily="18" charset="0"/>
                <a:cs typeface="Times New Roman" panose="02020603050405020304" pitchFamily="18" charset="0"/>
              </a:rPr>
              <a:t>E</a:t>
            </a:r>
            <a:r>
              <a:rPr lang="en-US" sz="4400" b="1" dirty="0">
                <a:solidFill>
                  <a:srgbClr val="FF6600"/>
                </a:solidFill>
                <a:effectLst/>
                <a:ea typeface="Times New Roman" panose="02020603050405020304" pitchFamily="18" charset="0"/>
                <a:cs typeface="Times New Roman" panose="02020603050405020304" pitchFamily="18" charset="0"/>
              </a:rPr>
              <a:t>cosystem - Modalities </a:t>
            </a:r>
            <a:endParaRPr lang="en-US" b="1" dirty="0">
              <a:solidFill>
                <a:srgbClr val="FF6600"/>
              </a:solidFill>
              <a:latin typeface="Arial Nova"/>
            </a:endParaRPr>
          </a:p>
        </p:txBody>
      </p:sp>
      <p:sp>
        <p:nvSpPr>
          <p:cNvPr id="4" name="Content Placeholder 3">
            <a:extLst>
              <a:ext uri="{FF2B5EF4-FFF2-40B4-BE49-F238E27FC236}">
                <a16:creationId xmlns:a16="http://schemas.microsoft.com/office/drawing/2014/main" id="{75284621-8528-DF13-F2F4-EC1929D6106E}"/>
              </a:ext>
            </a:extLst>
          </p:cNvPr>
          <p:cNvSpPr>
            <a:spLocks noGrp="1"/>
          </p:cNvSpPr>
          <p:nvPr>
            <p:ph sz="half" idx="1"/>
          </p:nvPr>
        </p:nvSpPr>
        <p:spPr>
          <a:xfrm>
            <a:off x="838199" y="1353185"/>
            <a:ext cx="8290215" cy="4351338"/>
          </a:xfrm>
        </p:spPr>
        <p:txBody>
          <a:bodyPr/>
          <a:lstStyle/>
          <a:p>
            <a:r>
              <a:rPr lang="en-US" sz="3200" dirty="0">
                <a:effectLst/>
                <a:latin typeface="Calibri" panose="020F0502020204030204" pitchFamily="34" charset="0"/>
                <a:ea typeface="Calibri" panose="020F0502020204030204" pitchFamily="34" charset="0"/>
                <a:cs typeface="Calibri" panose="020F0502020204030204" pitchFamily="34" charset="0"/>
              </a:rPr>
              <a:t>Competency-Based Curriculum</a:t>
            </a:r>
          </a:p>
          <a:p>
            <a:r>
              <a:rPr lang="en-US" sz="3200" dirty="0">
                <a:latin typeface="Calibri" panose="020F0502020204030204" pitchFamily="34" charset="0"/>
                <a:ea typeface="Calibri" panose="020F0502020204030204" pitchFamily="34" charset="0"/>
                <a:cs typeface="Calibri" panose="020F0502020204030204" pitchFamily="34" charset="0"/>
              </a:rPr>
              <a:t>Statewide Curriculum Aligned with Industry Standards</a:t>
            </a:r>
          </a:p>
          <a:p>
            <a:r>
              <a:rPr lang="en-US" sz="3200" dirty="0">
                <a:effectLst/>
                <a:latin typeface="Calibri" panose="020F0502020204030204" pitchFamily="34" charset="0"/>
                <a:ea typeface="Calibri" panose="020F0502020204030204" pitchFamily="34" charset="0"/>
                <a:cs typeface="Calibri" panose="020F0502020204030204" pitchFamily="34" charset="0"/>
              </a:rPr>
              <a:t>Bootcamps - Face-to-Face or Blended with Job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a:effectLst/>
                <a:latin typeface="Calibri" panose="020F0502020204030204" pitchFamily="34" charset="0"/>
                <a:ea typeface="Calibri" panose="020F0502020204030204" pitchFamily="34" charset="0"/>
                <a:cs typeface="Calibri" panose="020F0502020204030204" pitchFamily="34" charset="0"/>
              </a:rPr>
              <a:t>chedules </a:t>
            </a:r>
          </a:p>
          <a:p>
            <a:r>
              <a:rPr lang="en-US" sz="3200" dirty="0">
                <a:latin typeface="Calibri" panose="020F0502020204030204" pitchFamily="34" charset="0"/>
                <a:ea typeface="Calibri" panose="020F0502020204030204" pitchFamily="34" charset="0"/>
                <a:cs typeface="Calibri" panose="020F0502020204030204" pitchFamily="34" charset="0"/>
              </a:rPr>
              <a:t>Pre and Full Apprenticeships </a:t>
            </a:r>
          </a:p>
          <a:p>
            <a:r>
              <a:rPr lang="en-US" sz="3200" dirty="0">
                <a:latin typeface="Calibri" panose="020F0502020204030204" pitchFamily="34" charset="0"/>
                <a:ea typeface="Calibri" panose="020F0502020204030204" pitchFamily="34" charset="0"/>
                <a:cs typeface="Calibri" panose="020F0502020204030204" pitchFamily="34" charset="0"/>
              </a:rPr>
              <a:t>Standardized, Interactive O</a:t>
            </a:r>
            <a:r>
              <a:rPr lang="en-US" sz="3200" dirty="0">
                <a:effectLst/>
                <a:latin typeface="Calibri" panose="020F0502020204030204" pitchFamily="34" charset="0"/>
                <a:ea typeface="Calibri" panose="020F0502020204030204" pitchFamily="34" charset="0"/>
                <a:cs typeface="Calibri" panose="020F0502020204030204" pitchFamily="34" charset="0"/>
              </a:rPr>
              <a:t>nline for Flex Scheduling</a:t>
            </a:r>
            <a:endParaRPr lang="en-US" dirty="0"/>
          </a:p>
        </p:txBody>
      </p:sp>
      <p:pic>
        <p:nvPicPr>
          <p:cNvPr id="1028" name="Picture 4" descr="New Collar Job Skills Digital Master Badge Bundle - Self Paced |  MatterHackers">
            <a:extLst>
              <a:ext uri="{FF2B5EF4-FFF2-40B4-BE49-F238E27FC236}">
                <a16:creationId xmlns:a16="http://schemas.microsoft.com/office/drawing/2014/main" id="{126F346A-DDEA-131E-4243-70D358820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586" y="94046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P Digital Manufacturing Cloud 2021 - Processes in SAP Digital  Manufacturing Cloud for Execution - Credly">
            <a:extLst>
              <a:ext uri="{FF2B5EF4-FFF2-40B4-BE49-F238E27FC236}">
                <a16:creationId xmlns:a16="http://schemas.microsoft.com/office/drawing/2014/main" id="{EB59B93C-CBE7-0B7F-629D-90762A5CB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21" y="4265741"/>
            <a:ext cx="1499307" cy="1499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A4CACD2-0029-81E6-EA2A-983B8A94B953}"/>
              </a:ext>
            </a:extLst>
          </p:cNvPr>
          <p:cNvPicPr>
            <a:picLocks noChangeAspect="1"/>
          </p:cNvPicPr>
          <p:nvPr/>
        </p:nvPicPr>
        <p:blipFill>
          <a:blip r:embed="rId4"/>
          <a:stretch>
            <a:fillRect/>
          </a:stretch>
        </p:blipFill>
        <p:spPr>
          <a:xfrm>
            <a:off x="10164960" y="2788314"/>
            <a:ext cx="1489167" cy="1362854"/>
          </a:xfrm>
          <a:prstGeom prst="rect">
            <a:avLst/>
          </a:prstGeom>
        </p:spPr>
      </p:pic>
    </p:spTree>
    <p:extLst>
      <p:ext uri="{BB962C8B-B14F-4D97-AF65-F5344CB8AC3E}">
        <p14:creationId xmlns:p14="http://schemas.microsoft.com/office/powerpoint/2010/main" val="27673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0F36-6595-2E3C-9396-CB9F62565E10}"/>
              </a:ext>
            </a:extLst>
          </p:cNvPr>
          <p:cNvSpPr>
            <a:spLocks noGrp="1"/>
          </p:cNvSpPr>
          <p:nvPr>
            <p:ph type="title"/>
          </p:nvPr>
        </p:nvSpPr>
        <p:spPr>
          <a:xfrm>
            <a:off x="838200" y="365126"/>
            <a:ext cx="10515600" cy="788352"/>
          </a:xfrm>
        </p:spPr>
        <p:txBody>
          <a:bodyPr>
            <a:normAutofit/>
          </a:bodyPr>
          <a:lstStyle/>
          <a:p>
            <a:r>
              <a:rPr lang="en-US" b="1" dirty="0">
                <a:solidFill>
                  <a:srgbClr val="FF6600"/>
                </a:solidFill>
                <a:ea typeface="Times New Roman" panose="02020603050405020304" pitchFamily="18" charset="0"/>
                <a:cs typeface="Times New Roman" panose="02020603050405020304" pitchFamily="18" charset="0"/>
              </a:rPr>
              <a:t>I</a:t>
            </a:r>
            <a:r>
              <a:rPr lang="en-US" sz="4400" b="1" dirty="0">
                <a:solidFill>
                  <a:srgbClr val="FF6600"/>
                </a:solidFill>
                <a:effectLst/>
                <a:ea typeface="Times New Roman" panose="02020603050405020304" pitchFamily="18" charset="0"/>
                <a:cs typeface="Times New Roman" panose="02020603050405020304" pitchFamily="18" charset="0"/>
              </a:rPr>
              <a:t>ndustry </a:t>
            </a:r>
            <a:r>
              <a:rPr lang="en-US" b="1" dirty="0">
                <a:solidFill>
                  <a:srgbClr val="FF6600"/>
                </a:solidFill>
                <a:ea typeface="Times New Roman" panose="02020603050405020304" pitchFamily="18" charset="0"/>
                <a:cs typeface="Times New Roman" panose="02020603050405020304" pitchFamily="18" charset="0"/>
              </a:rPr>
              <a:t>B</a:t>
            </a:r>
            <a:r>
              <a:rPr lang="en-US" sz="4400" b="1" dirty="0">
                <a:solidFill>
                  <a:srgbClr val="FF6600"/>
                </a:solidFill>
                <a:effectLst/>
                <a:ea typeface="Times New Roman" panose="02020603050405020304" pitchFamily="18" charset="0"/>
                <a:cs typeface="Times New Roman" panose="02020603050405020304" pitchFamily="18" charset="0"/>
              </a:rPr>
              <a:t>ased </a:t>
            </a:r>
            <a:r>
              <a:rPr lang="en-US" b="1" dirty="0">
                <a:solidFill>
                  <a:srgbClr val="FF6600"/>
                </a:solidFill>
                <a:ea typeface="Times New Roman" panose="02020603050405020304" pitchFamily="18" charset="0"/>
                <a:cs typeface="Times New Roman" panose="02020603050405020304" pitchFamily="18" charset="0"/>
              </a:rPr>
              <a:t>A</a:t>
            </a:r>
            <a:r>
              <a:rPr lang="en-US" sz="4400" b="1" dirty="0">
                <a:solidFill>
                  <a:srgbClr val="FF6600"/>
                </a:solidFill>
                <a:effectLst/>
                <a:ea typeface="Times New Roman" panose="02020603050405020304" pitchFamily="18" charset="0"/>
                <a:cs typeface="Times New Roman" panose="02020603050405020304" pitchFamily="18" charset="0"/>
              </a:rPr>
              <a:t>gile </a:t>
            </a:r>
            <a:r>
              <a:rPr lang="en-US" b="1" dirty="0">
                <a:solidFill>
                  <a:srgbClr val="FF6600"/>
                </a:solidFill>
                <a:ea typeface="Times New Roman" panose="02020603050405020304" pitchFamily="18" charset="0"/>
                <a:cs typeface="Times New Roman" panose="02020603050405020304" pitchFamily="18" charset="0"/>
              </a:rPr>
              <a:t>E</a:t>
            </a:r>
            <a:r>
              <a:rPr lang="en-US" sz="4400" b="1" dirty="0">
                <a:solidFill>
                  <a:srgbClr val="FF6600"/>
                </a:solidFill>
                <a:effectLst/>
                <a:ea typeface="Times New Roman" panose="02020603050405020304" pitchFamily="18" charset="0"/>
                <a:cs typeface="Times New Roman" panose="02020603050405020304" pitchFamily="18" charset="0"/>
              </a:rPr>
              <a:t>cosystem: Curriculum</a:t>
            </a:r>
            <a:endParaRPr lang="en-US" b="1" dirty="0">
              <a:solidFill>
                <a:srgbClr val="FF6600"/>
              </a:solidFill>
              <a:latin typeface="Arial Nova"/>
            </a:endParaRPr>
          </a:p>
        </p:txBody>
      </p:sp>
      <p:sp>
        <p:nvSpPr>
          <p:cNvPr id="4" name="Content Placeholder 3">
            <a:extLst>
              <a:ext uri="{FF2B5EF4-FFF2-40B4-BE49-F238E27FC236}">
                <a16:creationId xmlns:a16="http://schemas.microsoft.com/office/drawing/2014/main" id="{75284621-8528-DF13-F2F4-EC1929D6106E}"/>
              </a:ext>
            </a:extLst>
          </p:cNvPr>
          <p:cNvSpPr>
            <a:spLocks noGrp="1"/>
          </p:cNvSpPr>
          <p:nvPr>
            <p:ph sz="half" idx="1"/>
          </p:nvPr>
        </p:nvSpPr>
        <p:spPr>
          <a:xfrm>
            <a:off x="406400" y="1361652"/>
            <a:ext cx="7569200" cy="3989282"/>
          </a:xfrm>
        </p:spPr>
        <p:txBody>
          <a:bodyPr/>
          <a:lstStyle/>
          <a:p>
            <a:r>
              <a:rPr lang="en-US" dirty="0"/>
              <a:t>Statewide Curriculum</a:t>
            </a:r>
          </a:p>
          <a:p>
            <a:r>
              <a:rPr lang="en-US" dirty="0"/>
              <a:t>Essential Skills/Social Emotional Learning </a:t>
            </a:r>
          </a:p>
          <a:p>
            <a:r>
              <a:rPr lang="en-US" dirty="0"/>
              <a:t>Micro Credentials </a:t>
            </a:r>
          </a:p>
          <a:p>
            <a:r>
              <a:rPr lang="en-US" dirty="0"/>
              <a:t>Stackable Credentials </a:t>
            </a:r>
          </a:p>
          <a:p>
            <a:r>
              <a:rPr lang="en-US" dirty="0"/>
              <a:t>Dual Credit </a:t>
            </a:r>
          </a:p>
          <a:p>
            <a:r>
              <a:rPr lang="en-US" dirty="0"/>
              <a:t>Credential Pathways Post Employment </a:t>
            </a:r>
          </a:p>
          <a:p>
            <a:r>
              <a:rPr lang="en-US" dirty="0"/>
              <a:t>Credential Pathways to Bachelors Degrees or Entrepreneurship </a:t>
            </a:r>
          </a:p>
          <a:p>
            <a:endParaRPr lang="en-US" dirty="0"/>
          </a:p>
        </p:txBody>
      </p:sp>
      <p:pic>
        <p:nvPicPr>
          <p:cNvPr id="5" name="Picture 4">
            <a:extLst>
              <a:ext uri="{FF2B5EF4-FFF2-40B4-BE49-F238E27FC236}">
                <a16:creationId xmlns:a16="http://schemas.microsoft.com/office/drawing/2014/main" id="{5C1B65C6-F4F7-F700-6689-4F5466A6B400}"/>
              </a:ext>
            </a:extLst>
          </p:cNvPr>
          <p:cNvPicPr>
            <a:picLocks noChangeAspect="1"/>
          </p:cNvPicPr>
          <p:nvPr/>
        </p:nvPicPr>
        <p:blipFill>
          <a:blip r:embed="rId2"/>
          <a:stretch>
            <a:fillRect/>
          </a:stretch>
        </p:blipFill>
        <p:spPr>
          <a:xfrm>
            <a:off x="7594507" y="1507066"/>
            <a:ext cx="4343593" cy="3693584"/>
          </a:xfrm>
          <a:prstGeom prst="rect">
            <a:avLst/>
          </a:prstGeom>
        </p:spPr>
      </p:pic>
    </p:spTree>
    <p:extLst>
      <p:ext uri="{BB962C8B-B14F-4D97-AF65-F5344CB8AC3E}">
        <p14:creationId xmlns:p14="http://schemas.microsoft.com/office/powerpoint/2010/main" val="30932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0F36-6595-2E3C-9396-CB9F62565E10}"/>
              </a:ext>
            </a:extLst>
          </p:cNvPr>
          <p:cNvSpPr>
            <a:spLocks noGrp="1"/>
          </p:cNvSpPr>
          <p:nvPr>
            <p:ph type="title"/>
          </p:nvPr>
        </p:nvSpPr>
        <p:spPr>
          <a:xfrm>
            <a:off x="425450" y="257176"/>
            <a:ext cx="11582400" cy="788352"/>
          </a:xfrm>
        </p:spPr>
        <p:txBody>
          <a:bodyPr>
            <a:normAutofit fontScale="90000"/>
          </a:bodyPr>
          <a:lstStyle/>
          <a:p>
            <a:r>
              <a:rPr lang="en-US" b="1" dirty="0">
                <a:solidFill>
                  <a:srgbClr val="FF6600"/>
                </a:solidFill>
                <a:cs typeface="Times New Roman" panose="02020603050405020304" pitchFamily="18" charset="0"/>
              </a:rPr>
              <a:t>Industry Based Agile </a:t>
            </a:r>
            <a:r>
              <a:rPr lang="en-US" b="1" dirty="0">
                <a:solidFill>
                  <a:srgbClr val="FF6600"/>
                </a:solidFill>
                <a:ea typeface="Times New Roman" panose="02020603050405020304" pitchFamily="18" charset="0"/>
                <a:cs typeface="Times New Roman" panose="02020603050405020304" pitchFamily="18" charset="0"/>
              </a:rPr>
              <a:t>E</a:t>
            </a:r>
            <a:r>
              <a:rPr lang="en-US" sz="4400" b="1" dirty="0">
                <a:solidFill>
                  <a:srgbClr val="FF6600"/>
                </a:solidFill>
                <a:effectLst/>
                <a:ea typeface="Times New Roman" panose="02020603050405020304" pitchFamily="18" charset="0"/>
                <a:cs typeface="Times New Roman" panose="02020603050405020304" pitchFamily="18" charset="0"/>
              </a:rPr>
              <a:t>cosystem: Systemic Partnerships  </a:t>
            </a:r>
            <a:endParaRPr lang="en-US" b="1" dirty="0">
              <a:solidFill>
                <a:srgbClr val="FF6600"/>
              </a:solidFill>
              <a:latin typeface="Arial Nova"/>
            </a:endParaRPr>
          </a:p>
        </p:txBody>
      </p:sp>
      <p:sp>
        <p:nvSpPr>
          <p:cNvPr id="4" name="Content Placeholder 3">
            <a:extLst>
              <a:ext uri="{FF2B5EF4-FFF2-40B4-BE49-F238E27FC236}">
                <a16:creationId xmlns:a16="http://schemas.microsoft.com/office/drawing/2014/main" id="{75284621-8528-DF13-F2F4-EC1929D6106E}"/>
              </a:ext>
            </a:extLst>
          </p:cNvPr>
          <p:cNvSpPr>
            <a:spLocks noGrp="1"/>
          </p:cNvSpPr>
          <p:nvPr>
            <p:ph sz="half" idx="1"/>
          </p:nvPr>
        </p:nvSpPr>
        <p:spPr>
          <a:xfrm>
            <a:off x="838200" y="1393031"/>
            <a:ext cx="10591800" cy="5264944"/>
          </a:xfrm>
        </p:spPr>
        <p:txBody>
          <a:bodyPr vert="horz" lIns="91440" tIns="45720" rIns="91440" bIns="45720" rtlCol="0" anchor="t">
            <a:normAutofit/>
          </a:bodyPr>
          <a:lstStyle/>
          <a:p>
            <a:pPr marL="0" indent="0">
              <a:buNone/>
            </a:pPr>
            <a:r>
              <a:rPr lang="en-US" dirty="0"/>
              <a:t>Strategic, Documented MOUs between Community Colleges and:</a:t>
            </a:r>
          </a:p>
          <a:p>
            <a:r>
              <a:rPr lang="en-US" dirty="0"/>
              <a:t>Industry Organizations</a:t>
            </a:r>
          </a:p>
          <a:p>
            <a:r>
              <a:rPr lang="en-US" dirty="0">
                <a:cs typeface="Calibri"/>
              </a:rPr>
              <a:t>Chambers </a:t>
            </a:r>
          </a:p>
          <a:p>
            <a:r>
              <a:rPr lang="en-US" dirty="0"/>
              <a:t>Labor Unions</a:t>
            </a:r>
          </a:p>
          <a:p>
            <a:r>
              <a:rPr lang="en-US" dirty="0"/>
              <a:t>High Schools</a:t>
            </a:r>
            <a:endParaRPr lang="en-US" dirty="0">
              <a:cs typeface="Calibri"/>
            </a:endParaRPr>
          </a:p>
          <a:p>
            <a:r>
              <a:rPr lang="en-US" dirty="0"/>
              <a:t>WIOA System</a:t>
            </a:r>
            <a:endParaRPr lang="en-US" dirty="0">
              <a:cs typeface="Calibri"/>
            </a:endParaRPr>
          </a:p>
          <a:p>
            <a:r>
              <a:rPr lang="en-US" dirty="0"/>
              <a:t>Economic Development Organizations</a:t>
            </a:r>
            <a:endParaRPr lang="en-US" dirty="0">
              <a:cs typeface="Calibri"/>
            </a:endParaRPr>
          </a:p>
          <a:p>
            <a:r>
              <a:rPr lang="en-US" dirty="0"/>
              <a:t>Community Based Organizations</a:t>
            </a:r>
          </a:p>
        </p:txBody>
      </p:sp>
      <p:pic>
        <p:nvPicPr>
          <p:cNvPr id="6" name="Picture 5">
            <a:extLst>
              <a:ext uri="{FF2B5EF4-FFF2-40B4-BE49-F238E27FC236}">
                <a16:creationId xmlns:a16="http://schemas.microsoft.com/office/drawing/2014/main" id="{3B8A1D03-8D40-83A6-2A16-7B054AD917A8}"/>
              </a:ext>
            </a:extLst>
          </p:cNvPr>
          <p:cNvPicPr>
            <a:picLocks noChangeAspect="1"/>
          </p:cNvPicPr>
          <p:nvPr/>
        </p:nvPicPr>
        <p:blipFill>
          <a:blip r:embed="rId2"/>
          <a:stretch>
            <a:fillRect/>
          </a:stretch>
        </p:blipFill>
        <p:spPr>
          <a:xfrm>
            <a:off x="6703744" y="2025012"/>
            <a:ext cx="5084900" cy="3378838"/>
          </a:xfrm>
          <a:prstGeom prst="rect">
            <a:avLst/>
          </a:prstGeom>
        </p:spPr>
      </p:pic>
    </p:spTree>
    <p:extLst>
      <p:ext uri="{BB962C8B-B14F-4D97-AF65-F5344CB8AC3E}">
        <p14:creationId xmlns:p14="http://schemas.microsoft.com/office/powerpoint/2010/main" val="243818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a:xfrm>
            <a:off x="314801" y="116368"/>
            <a:ext cx="9603275" cy="704899"/>
          </a:xfrm>
        </p:spPr>
        <p:txBody>
          <a:bodyPr/>
          <a:lstStyle/>
          <a:p>
            <a:r>
              <a:rPr lang="en-US" sz="4000" b="1" dirty="0">
                <a:solidFill>
                  <a:srgbClr val="FF6600"/>
                </a:solidFill>
                <a:cs typeface="Times New Roman" panose="02020603050405020304" pitchFamily="18" charset="0"/>
              </a:rPr>
              <a:t>Outcomes</a:t>
            </a:r>
            <a:r>
              <a:rPr lang="en-US" dirty="0"/>
              <a:t> </a:t>
            </a:r>
          </a:p>
        </p:txBody>
      </p:sp>
      <p:graphicFrame>
        <p:nvGraphicFramePr>
          <p:cNvPr id="5" name="Table 4">
            <a:extLst>
              <a:ext uri="{FF2B5EF4-FFF2-40B4-BE49-F238E27FC236}">
                <a16:creationId xmlns:a16="http://schemas.microsoft.com/office/drawing/2014/main" id="{25D7FC6E-FD75-0AA4-B08B-345B8BDD02C7}"/>
              </a:ext>
            </a:extLst>
          </p:cNvPr>
          <p:cNvGraphicFramePr>
            <a:graphicFrameLocks noGrp="1"/>
          </p:cNvGraphicFramePr>
          <p:nvPr>
            <p:extLst>
              <p:ext uri="{D42A27DB-BD31-4B8C-83A1-F6EECF244321}">
                <p14:modId xmlns:p14="http://schemas.microsoft.com/office/powerpoint/2010/main" val="3676265116"/>
              </p:ext>
            </p:extLst>
          </p:nvPr>
        </p:nvGraphicFramePr>
        <p:xfrm>
          <a:off x="397933" y="894669"/>
          <a:ext cx="11399815" cy="4495226"/>
        </p:xfrm>
        <a:graphic>
          <a:graphicData uri="http://schemas.openxmlformats.org/drawingml/2006/table">
            <a:tbl>
              <a:tblPr firstRow="1" firstCol="1" bandRow="1"/>
              <a:tblGrid>
                <a:gridCol w="2956137">
                  <a:extLst>
                    <a:ext uri="{9D8B030D-6E8A-4147-A177-3AD203B41FA5}">
                      <a16:colId xmlns:a16="http://schemas.microsoft.com/office/drawing/2014/main" val="4054834701"/>
                    </a:ext>
                  </a:extLst>
                </a:gridCol>
                <a:gridCol w="8443678">
                  <a:extLst>
                    <a:ext uri="{9D8B030D-6E8A-4147-A177-3AD203B41FA5}">
                      <a16:colId xmlns:a16="http://schemas.microsoft.com/office/drawing/2014/main" val="3289906519"/>
                    </a:ext>
                  </a:extLst>
                </a:gridCol>
              </a:tblGrid>
              <a:tr h="584009">
                <a:tc>
                  <a:txBody>
                    <a:bodyPr/>
                    <a:lstStyle/>
                    <a:p>
                      <a:pPr marL="0" marR="0" algn="ctr">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Outcomes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28151280"/>
                  </a:ext>
                </a:extLst>
              </a:tr>
              <a:tr h="1168017">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1. Enrollment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1.1) </a:t>
                      </a:r>
                      <a:r>
                        <a:rPr lang="en-US" sz="2000" b="1" dirty="0">
                          <a:effectLst/>
                          <a:latin typeface="Calibri" panose="020F0502020204030204" pitchFamily="34" charset="0"/>
                          <a:ea typeface="Calibri" panose="020F0502020204030204" pitchFamily="34" charset="0"/>
                          <a:cs typeface="Calibri" panose="020F0502020204030204" pitchFamily="34" charset="0"/>
                        </a:rPr>
                        <a:t>24,000</a:t>
                      </a:r>
                      <a:r>
                        <a:rPr lang="en-US" sz="2000" dirty="0">
                          <a:effectLst/>
                          <a:latin typeface="Calibri" panose="020F0502020204030204" pitchFamily="34" charset="0"/>
                          <a:ea typeface="Calibri" panose="020F0502020204030204" pitchFamily="34" charset="0"/>
                          <a:cs typeface="Calibri" panose="020F0502020204030204" pitchFamily="34" charset="0"/>
                        </a:rPr>
                        <a:t> participants enrolled</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1.2)</a:t>
                      </a:r>
                      <a:r>
                        <a:rPr lang="en-US" sz="2000" b="1" dirty="0">
                          <a:effectLst/>
                          <a:latin typeface="Calibri" panose="020F0502020204030204" pitchFamily="34" charset="0"/>
                          <a:ea typeface="Calibri" panose="020F0502020204030204" pitchFamily="34" charset="0"/>
                          <a:cs typeface="Calibri" panose="020F0502020204030204" pitchFamily="34" charset="0"/>
                        </a:rPr>
                        <a:t> 20%</a:t>
                      </a:r>
                      <a:r>
                        <a:rPr lang="en-US" sz="2000" dirty="0">
                          <a:effectLst/>
                          <a:latin typeface="Calibri" panose="020F0502020204030204" pitchFamily="34" charset="0"/>
                          <a:ea typeface="Calibri" panose="020F0502020204030204" pitchFamily="34" charset="0"/>
                          <a:cs typeface="Calibri" panose="020F0502020204030204" pitchFamily="34" charset="0"/>
                        </a:rPr>
                        <a:t> of participants are People of poverty with racial demographics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proportional to each college’s district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255850"/>
                  </a:ext>
                </a:extLst>
              </a:tr>
              <a:tr h="584009">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2. Work-Based Learning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2.1)</a:t>
                      </a:r>
                      <a:r>
                        <a:rPr lang="en-US" sz="2000" b="1" dirty="0">
                          <a:effectLst/>
                          <a:latin typeface="Calibri" panose="020F0502020204030204" pitchFamily="34" charset="0"/>
                          <a:ea typeface="Calibri" panose="020F0502020204030204" pitchFamily="34" charset="0"/>
                          <a:cs typeface="Calibri" panose="020F0502020204030204" pitchFamily="34" charset="0"/>
                        </a:rPr>
                        <a:t> xx </a:t>
                      </a:r>
                      <a:r>
                        <a:rPr lang="en-US" sz="2000" dirty="0">
                          <a:effectLst/>
                          <a:latin typeface="Calibri" panose="020F0502020204030204" pitchFamily="34" charset="0"/>
                          <a:ea typeface="Calibri" panose="020F0502020204030204" pitchFamily="34" charset="0"/>
                          <a:cs typeface="Calibri" panose="020F0502020204030204" pitchFamily="34" charset="0"/>
                        </a:rPr>
                        <a:t>internships</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2.2)</a:t>
                      </a:r>
                      <a:r>
                        <a:rPr lang="en-US" sz="2000" b="1" dirty="0">
                          <a:effectLst/>
                          <a:latin typeface="Calibri" panose="020F0502020204030204" pitchFamily="34" charset="0"/>
                          <a:ea typeface="Calibri" panose="020F0502020204030204" pitchFamily="34" charset="0"/>
                          <a:cs typeface="Calibri" panose="020F0502020204030204" pitchFamily="34" charset="0"/>
                        </a:rPr>
                        <a:t> xx</a:t>
                      </a:r>
                      <a:r>
                        <a:rPr lang="en-US" sz="2000" dirty="0">
                          <a:effectLst/>
                          <a:latin typeface="Calibri" panose="020F0502020204030204" pitchFamily="34" charset="0"/>
                          <a:ea typeface="Calibri" panose="020F0502020204030204" pitchFamily="34" charset="0"/>
                          <a:cs typeface="Calibri" panose="020F0502020204030204" pitchFamily="34" charset="0"/>
                        </a:rPr>
                        <a:t> pre-apprenticeships and apprenticeships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684433"/>
                  </a:ext>
                </a:extLst>
              </a:tr>
              <a:tr h="876013">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3. Credential Completion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3.1)</a:t>
                      </a:r>
                      <a:r>
                        <a:rPr lang="en-US" sz="2000" b="1" dirty="0">
                          <a:effectLst/>
                          <a:latin typeface="Calibri" panose="020F0502020204030204" pitchFamily="34" charset="0"/>
                          <a:ea typeface="Calibri" panose="020F0502020204030204" pitchFamily="34" charset="0"/>
                          <a:cs typeface="Calibri" panose="020F0502020204030204" pitchFamily="34" charset="0"/>
                        </a:rPr>
                        <a:t> 17,000</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(71%)</a:t>
                      </a:r>
                      <a:r>
                        <a:rPr lang="en-US" sz="2000" dirty="0">
                          <a:effectLst/>
                          <a:latin typeface="Calibri" panose="020F0502020204030204" pitchFamily="34" charset="0"/>
                          <a:ea typeface="Calibri" panose="020F0502020204030204" pitchFamily="34" charset="0"/>
                          <a:cs typeface="Calibri" panose="020F0502020204030204" pitchFamily="34" charset="0"/>
                        </a:rPr>
                        <a:t> participants earn a credential</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(industry-recognized degree or certificate, credit or non-credit)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3.2)</a:t>
                      </a:r>
                      <a:r>
                        <a:rPr lang="en-US" sz="2000" b="1" dirty="0">
                          <a:effectLst/>
                          <a:latin typeface="Calibri" panose="020F0502020204030204" pitchFamily="34" charset="0"/>
                          <a:ea typeface="Calibri" panose="020F0502020204030204" pitchFamily="34" charset="0"/>
                          <a:cs typeface="Calibri" panose="020F0502020204030204" pitchFamily="34" charset="0"/>
                        </a:rPr>
                        <a:t> 20,000</a:t>
                      </a:r>
                      <a:r>
                        <a:rPr lang="en-US" sz="2000" dirty="0">
                          <a:effectLst/>
                          <a:latin typeface="Calibri" panose="020F0502020204030204" pitchFamily="34" charset="0"/>
                          <a:ea typeface="Calibri" panose="020F0502020204030204" pitchFamily="34" charset="0"/>
                          <a:cs typeface="Calibri" panose="020F0502020204030204" pitchFamily="34" charset="0"/>
                        </a:rPr>
                        <a:t> credentials earned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70635"/>
                  </a:ext>
                </a:extLst>
              </a:tr>
              <a:tr h="1168017">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4. Employment and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     Earnings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4.1) </a:t>
                      </a:r>
                      <a:r>
                        <a:rPr lang="en-US" sz="2000" b="1" dirty="0">
                          <a:effectLst/>
                          <a:latin typeface="Calibri" panose="020F0502020204030204" pitchFamily="34" charset="0"/>
                          <a:ea typeface="Calibri" panose="020F0502020204030204" pitchFamily="34" charset="0"/>
                          <a:cs typeface="Calibri" panose="020F0502020204030204" pitchFamily="34" charset="0"/>
                        </a:rPr>
                        <a:t>14,000 (82%)</a:t>
                      </a:r>
                      <a:r>
                        <a:rPr lang="en-US" sz="2000" dirty="0">
                          <a:effectLst/>
                          <a:latin typeface="Calibri" panose="020F0502020204030204" pitchFamily="34" charset="0"/>
                          <a:ea typeface="Calibri" panose="020F0502020204030204" pitchFamily="34" charset="0"/>
                          <a:cs typeface="Calibri" panose="020F0502020204030204" pitchFamily="34" charset="0"/>
                        </a:rPr>
                        <a:t> completers placed or retained in full-time jobs with benefits</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4.2) </a:t>
                      </a:r>
                      <a:r>
                        <a:rPr lang="en-US" sz="2000" b="1" dirty="0">
                          <a:effectLst/>
                          <a:latin typeface="Calibri" panose="020F0502020204030204" pitchFamily="34" charset="0"/>
                          <a:ea typeface="Calibri" panose="020F0502020204030204" pitchFamily="34" charset="0"/>
                          <a:cs typeface="Calibri" panose="020F0502020204030204" pitchFamily="34" charset="0"/>
                        </a:rPr>
                        <a:t>60%</a:t>
                      </a:r>
                      <a:r>
                        <a:rPr lang="en-US" sz="2000" dirty="0">
                          <a:effectLst/>
                          <a:latin typeface="Calibri" panose="020F0502020204030204" pitchFamily="34" charset="0"/>
                          <a:ea typeface="Calibri" panose="020F0502020204030204" pitchFamily="34" charset="0"/>
                          <a:cs typeface="Calibri" panose="020F0502020204030204" pitchFamily="34" charset="0"/>
                        </a:rPr>
                        <a:t> of completers earn </a:t>
                      </a:r>
                      <a:r>
                        <a:rPr lang="en-US" sz="2000" u="sng" dirty="0">
                          <a:effectLst/>
                          <a:latin typeface="Calibri" panose="020F0502020204030204" pitchFamily="34" charset="0"/>
                          <a:ea typeface="Calibri" panose="020F0502020204030204" pitchFamily="34" charset="0"/>
                          <a:cs typeface="Calibri" panose="020F0502020204030204" pitchFamily="34" charset="0"/>
                        </a:rPr>
                        <a:t>&gt;</a:t>
                      </a:r>
                      <a:r>
                        <a:rPr lang="en-US" sz="2000" dirty="0">
                          <a:effectLst/>
                          <a:latin typeface="Calibri" panose="020F0502020204030204" pitchFamily="34" charset="0"/>
                          <a:ea typeface="Calibri" panose="020F0502020204030204" pitchFamily="34" charset="0"/>
                          <a:cs typeface="Calibri" panose="020F0502020204030204" pitchFamily="34" charset="0"/>
                        </a:rPr>
                        <a:t> 30% above regional living wage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4.3) </a:t>
                      </a:r>
                      <a:r>
                        <a:rPr lang="en-US" sz="2000" b="1" dirty="0">
                          <a:effectLst/>
                          <a:latin typeface="Calibri" panose="020F0502020204030204" pitchFamily="34" charset="0"/>
                          <a:ea typeface="Calibri" panose="020F0502020204030204" pitchFamily="34" charset="0"/>
                          <a:cs typeface="Calibri" panose="020F0502020204030204" pitchFamily="34" charset="0"/>
                        </a:rPr>
                        <a:t>$2,000</a:t>
                      </a:r>
                      <a:r>
                        <a:rPr lang="en-US" sz="2000" dirty="0">
                          <a:effectLst/>
                          <a:latin typeface="Calibri" panose="020F0502020204030204" pitchFamily="34" charset="0"/>
                          <a:ea typeface="Calibri" panose="020F0502020204030204" pitchFamily="34" charset="0"/>
                          <a:cs typeface="Calibri" panose="020F0502020204030204" pitchFamily="34" charset="0"/>
                        </a:rPr>
                        <a:t> average annual salary increase for upskilled incumbent workers</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(comparing pre- to post-credential)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66346"/>
                  </a:ext>
                </a:extLst>
              </a:tr>
            </a:tbl>
          </a:graphicData>
        </a:graphic>
      </p:graphicFrame>
      <p:sp>
        <p:nvSpPr>
          <p:cNvPr id="3" name="TextBox 2">
            <a:extLst>
              <a:ext uri="{FF2B5EF4-FFF2-40B4-BE49-F238E27FC236}">
                <a16:creationId xmlns:a16="http://schemas.microsoft.com/office/drawing/2014/main" id="{4C8209A4-A637-90AB-9045-93372AEEC0B6}"/>
              </a:ext>
            </a:extLst>
          </p:cNvPr>
          <p:cNvSpPr txBox="1"/>
          <p:nvPr/>
        </p:nvSpPr>
        <p:spPr>
          <a:xfrm>
            <a:off x="-1311089" y="1075764"/>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257542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p:txBody>
          <a:bodyPr>
            <a:normAutofit fontScale="77500" lnSpcReduction="20000"/>
          </a:bodyPr>
          <a:lstStyle/>
          <a:p>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17</a:t>
            </a:fld>
            <a:endParaRPr lang="en-US" dirty="0"/>
          </a:p>
        </p:txBody>
      </p:sp>
      <p:graphicFrame>
        <p:nvGraphicFramePr>
          <p:cNvPr id="4" name="Table 3">
            <a:extLst>
              <a:ext uri="{FF2B5EF4-FFF2-40B4-BE49-F238E27FC236}">
                <a16:creationId xmlns:a16="http://schemas.microsoft.com/office/drawing/2014/main" id="{5236AB28-D011-C23C-A05F-FDF4EA06468E}"/>
              </a:ext>
            </a:extLst>
          </p:cNvPr>
          <p:cNvGraphicFramePr>
            <a:graphicFrameLocks noGrp="1"/>
          </p:cNvGraphicFramePr>
          <p:nvPr>
            <p:extLst>
              <p:ext uri="{D42A27DB-BD31-4B8C-83A1-F6EECF244321}">
                <p14:modId xmlns:p14="http://schemas.microsoft.com/office/powerpoint/2010/main" val="819295389"/>
              </p:ext>
            </p:extLst>
          </p:nvPr>
        </p:nvGraphicFramePr>
        <p:xfrm>
          <a:off x="0" y="54649"/>
          <a:ext cx="12209929" cy="6758157"/>
        </p:xfrm>
        <a:graphic>
          <a:graphicData uri="http://schemas.openxmlformats.org/drawingml/2006/table">
            <a:tbl>
              <a:tblPr firstRow="1" firstCol="1" bandRow="1">
                <a:tableStyleId>{073A0DAA-6AF3-43AB-8588-CEC1D06C72B9}</a:tableStyleId>
              </a:tblPr>
              <a:tblGrid>
                <a:gridCol w="9547412">
                  <a:extLst>
                    <a:ext uri="{9D8B030D-6E8A-4147-A177-3AD203B41FA5}">
                      <a16:colId xmlns:a16="http://schemas.microsoft.com/office/drawing/2014/main" val="3925730259"/>
                    </a:ext>
                  </a:extLst>
                </a:gridCol>
                <a:gridCol w="1317812">
                  <a:extLst>
                    <a:ext uri="{9D8B030D-6E8A-4147-A177-3AD203B41FA5}">
                      <a16:colId xmlns:a16="http://schemas.microsoft.com/office/drawing/2014/main" val="2985773100"/>
                    </a:ext>
                  </a:extLst>
                </a:gridCol>
                <a:gridCol w="1344705">
                  <a:extLst>
                    <a:ext uri="{9D8B030D-6E8A-4147-A177-3AD203B41FA5}">
                      <a16:colId xmlns:a16="http://schemas.microsoft.com/office/drawing/2014/main" val="2464967246"/>
                    </a:ext>
                  </a:extLst>
                </a:gridCol>
              </a:tblGrid>
              <a:tr h="211236">
                <a:tc>
                  <a:txBody>
                    <a:bodyPr/>
                    <a:lstStyle/>
                    <a:p>
                      <a:pPr marL="0" marR="0">
                        <a:spcBef>
                          <a:spcPts val="0"/>
                        </a:spcBef>
                        <a:spcAft>
                          <a:spcPts val="0"/>
                        </a:spcAft>
                      </a:pPr>
                      <a:r>
                        <a:rPr lang="en-US" sz="3600" dirty="0">
                          <a:solidFill>
                            <a:srgbClr val="FF6600"/>
                          </a:solidFill>
                          <a:effectLst/>
                        </a:rPr>
                        <a:t>Budget Items</a:t>
                      </a:r>
                      <a:endParaRPr lang="en-US" sz="3600" dirty="0">
                        <a:solidFill>
                          <a:srgbClr val="FF6600"/>
                        </a:solidFill>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Annually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Three-Year Project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extLst>
                  <a:ext uri="{0D108BD9-81ED-4DB2-BD59-A6C34878D82A}">
                    <a16:rowId xmlns:a16="http://schemas.microsoft.com/office/drawing/2014/main" val="3698347039"/>
                  </a:ext>
                </a:extLst>
              </a:tr>
              <a:tr h="1452418">
                <a:tc>
                  <a:txBody>
                    <a:bodyPr/>
                    <a:lstStyle/>
                    <a:p>
                      <a:pPr marL="0" marR="0">
                        <a:spcBef>
                          <a:spcPts val="0"/>
                        </a:spcBef>
                        <a:spcAft>
                          <a:spcPts val="0"/>
                        </a:spcAft>
                      </a:pPr>
                      <a:r>
                        <a:rPr lang="en-US" sz="2400" dirty="0">
                          <a:effectLst/>
                        </a:rPr>
                        <a:t>State Workforce Realignment:</a:t>
                      </a:r>
                    </a:p>
                    <a:p>
                      <a:pPr marL="0" marR="0">
                        <a:spcBef>
                          <a:spcPts val="0"/>
                        </a:spcBef>
                        <a:spcAft>
                          <a:spcPts val="0"/>
                        </a:spcAft>
                      </a:pPr>
                      <a:r>
                        <a:rPr lang="en-US" sz="1600" dirty="0">
                          <a:effectLst/>
                        </a:rPr>
                        <a:t>WIOA process impacts, CBO Services Integration, Statewide Industry Input Structure, State levels MOUs with CBOs, Business/Industry Organizations and Unions, Embedded Equity Components, State-wide Outcomes Evaluation/Impact Study, Policy Reviews, Grant Administration, State workforce system recommendations.</a:t>
                      </a:r>
                    </a:p>
                    <a:p>
                      <a:pPr marL="0" marR="0">
                        <a:spcBef>
                          <a:spcPts val="0"/>
                        </a:spcBef>
                        <a:spcAft>
                          <a:spcPts val="0"/>
                        </a:spcAft>
                      </a:pPr>
                      <a:r>
                        <a:rPr lang="en-US" sz="1600" dirty="0">
                          <a:effectLst/>
                        </a:rPr>
                        <a:t>Implemented through ICCB and system consultants.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TBD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$5 million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extLst>
                  <a:ext uri="{0D108BD9-81ED-4DB2-BD59-A6C34878D82A}">
                    <a16:rowId xmlns:a16="http://schemas.microsoft.com/office/drawing/2014/main" val="3082437184"/>
                  </a:ext>
                </a:extLst>
              </a:tr>
              <a:tr h="1021320">
                <a:tc>
                  <a:txBody>
                    <a:bodyPr/>
                    <a:lstStyle/>
                    <a:p>
                      <a:pPr marL="0" marR="0">
                        <a:spcBef>
                          <a:spcPts val="0"/>
                        </a:spcBef>
                        <a:spcAft>
                          <a:spcPts val="0"/>
                        </a:spcAft>
                      </a:pPr>
                      <a:r>
                        <a:rPr lang="en-US" sz="2400" dirty="0">
                          <a:effectLst/>
                        </a:rPr>
                        <a:t>Lead College and Regional Support: </a:t>
                      </a:r>
                    </a:p>
                    <a:p>
                      <a:pPr marL="0" marR="0">
                        <a:spcBef>
                          <a:spcPts val="0"/>
                        </a:spcBef>
                        <a:spcAft>
                          <a:spcPts val="0"/>
                        </a:spcAft>
                      </a:pPr>
                      <a:r>
                        <a:rPr lang="en-US" sz="1600" dirty="0">
                          <a:effectLst/>
                        </a:rPr>
                        <a:t>Exe Director and Lead College Staffing, Regional Support Staffing, Colleges Coaches, Professional Development, Common Industry Promotion and Outreach, College Level Program Evaluation, Initiative Convenings Implemented through Lead College, Regional Hub Colleges and ICCB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$1 million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$3 million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extLst>
                  <a:ext uri="{0D108BD9-81ED-4DB2-BD59-A6C34878D82A}">
                    <a16:rowId xmlns:a16="http://schemas.microsoft.com/office/drawing/2014/main" val="2408832735"/>
                  </a:ext>
                </a:extLst>
              </a:tr>
              <a:tr h="0">
                <a:tc>
                  <a:txBody>
                    <a:bodyPr/>
                    <a:lstStyle/>
                    <a:p>
                      <a:pPr marL="0" marR="0">
                        <a:spcBef>
                          <a:spcPts val="0"/>
                        </a:spcBef>
                        <a:spcAft>
                          <a:spcPts val="0"/>
                        </a:spcAft>
                      </a:pPr>
                      <a:r>
                        <a:rPr lang="en-US" sz="2400" dirty="0">
                          <a:effectLst/>
                        </a:rPr>
                        <a:t>Curriculum Design and Implementation:</a:t>
                      </a:r>
                    </a:p>
                    <a:p>
                      <a:pPr marL="0" marR="0">
                        <a:spcBef>
                          <a:spcPts val="0"/>
                        </a:spcBef>
                        <a:spcAft>
                          <a:spcPts val="0"/>
                        </a:spcAft>
                      </a:pPr>
                      <a:r>
                        <a:rPr lang="en-US" sz="1600" dirty="0">
                          <a:effectLst/>
                        </a:rPr>
                        <a:t>Development of Consistent State-wide Curriculum and Modality Delivery Solutions Including: Competency Based, Boot Camp, Online, Pre and Apprenticeships, and Credit for Prior Learning resulting in an implementation model for future industry verticals implemented by ICCB, Curriculum Consultants and Lead College.</a:t>
                      </a:r>
                    </a:p>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$1 million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$3 million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extLst>
                  <a:ext uri="{0D108BD9-81ED-4DB2-BD59-A6C34878D82A}">
                    <a16:rowId xmlns:a16="http://schemas.microsoft.com/office/drawing/2014/main" val="3241117974"/>
                  </a:ext>
                </a:extLst>
              </a:tr>
              <a:tr h="1404299">
                <a:tc>
                  <a:txBody>
                    <a:bodyPr/>
                    <a:lstStyle/>
                    <a:p>
                      <a:pPr marL="0" marR="0">
                        <a:spcBef>
                          <a:spcPts val="0"/>
                        </a:spcBef>
                        <a:spcAft>
                          <a:spcPts val="0"/>
                        </a:spcAft>
                      </a:pPr>
                      <a:r>
                        <a:rPr lang="en-US" sz="2400" dirty="0">
                          <a:effectLst/>
                        </a:rPr>
                        <a:t>College Funding:</a:t>
                      </a:r>
                    </a:p>
                    <a:p>
                      <a:pPr marL="0" marR="0">
                        <a:spcBef>
                          <a:spcPts val="0"/>
                        </a:spcBef>
                        <a:spcAft>
                          <a:spcPts val="0"/>
                        </a:spcAft>
                      </a:pPr>
                      <a:r>
                        <a:rPr lang="en-US" sz="1600" dirty="0">
                          <a:effectLst/>
                        </a:rPr>
                        <a:t>Annual average $1 million per college.</a:t>
                      </a:r>
                    </a:p>
                    <a:p>
                      <a:pPr marL="0" marR="0">
                        <a:spcBef>
                          <a:spcPts val="0"/>
                        </a:spcBef>
                        <a:spcAft>
                          <a:spcPts val="0"/>
                        </a:spcAft>
                      </a:pPr>
                      <a:r>
                        <a:rPr lang="en-US" sz="1600" dirty="0">
                          <a:effectLst/>
                        </a:rPr>
                        <a:t>Tuition support, Equipment, Books, and supplies, Wrap Around Services (for individuals of poverty tied to district racial demographics including stipends, childcare, and transportation), Placement, Advertising, Outreach, Program Staff, and Instructors.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$48 million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$144 million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extLst>
                  <a:ext uri="{0D108BD9-81ED-4DB2-BD59-A6C34878D82A}">
                    <a16:rowId xmlns:a16="http://schemas.microsoft.com/office/drawing/2014/main" val="3435683827"/>
                  </a:ext>
                </a:extLst>
              </a:tr>
              <a:tr h="351076">
                <a:tc>
                  <a:txBody>
                    <a:bodyPr/>
                    <a:lstStyle/>
                    <a:p>
                      <a:pPr marL="0" marR="0">
                        <a:spcBef>
                          <a:spcPts val="0"/>
                        </a:spcBef>
                        <a:spcAft>
                          <a:spcPts val="0"/>
                        </a:spcAft>
                      </a:pPr>
                      <a:r>
                        <a:rPr lang="en-US" sz="2400" dirty="0">
                          <a:effectLst/>
                        </a:rPr>
                        <a:t>Total Three-Year Investment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tc>
                  <a:txBody>
                    <a:bodyPr/>
                    <a:lstStyle/>
                    <a:p>
                      <a:pPr marL="0" marR="0">
                        <a:spcBef>
                          <a:spcPts val="0"/>
                        </a:spcBef>
                        <a:spcAft>
                          <a:spcPts val="0"/>
                        </a:spcAft>
                      </a:pPr>
                      <a:r>
                        <a:rPr lang="en-US" sz="2000" dirty="0">
                          <a:effectLst/>
                        </a:rPr>
                        <a:t>$155 million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0128" marR="60128" marT="0" marB="0"/>
                </a:tc>
                <a:extLst>
                  <a:ext uri="{0D108BD9-81ED-4DB2-BD59-A6C34878D82A}">
                    <a16:rowId xmlns:a16="http://schemas.microsoft.com/office/drawing/2014/main" val="3744387525"/>
                  </a:ext>
                </a:extLst>
              </a:tr>
            </a:tbl>
          </a:graphicData>
        </a:graphic>
      </p:graphicFrame>
    </p:spTree>
    <p:extLst>
      <p:ext uri="{BB962C8B-B14F-4D97-AF65-F5344CB8AC3E}">
        <p14:creationId xmlns:p14="http://schemas.microsoft.com/office/powerpoint/2010/main" val="245704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3533-5094-1573-0459-2D61CAE001FE}"/>
              </a:ext>
            </a:extLst>
          </p:cNvPr>
          <p:cNvSpPr>
            <a:spLocks noGrp="1"/>
          </p:cNvSpPr>
          <p:nvPr>
            <p:ph type="title"/>
          </p:nvPr>
        </p:nvSpPr>
        <p:spPr>
          <a:xfrm>
            <a:off x="838200" y="137711"/>
            <a:ext cx="10515600" cy="739056"/>
          </a:xfrm>
        </p:spPr>
        <p:txBody>
          <a:bodyPr>
            <a:normAutofit/>
          </a:bodyPr>
          <a:lstStyle/>
          <a:p>
            <a:r>
              <a:rPr lang="en-US" b="1" dirty="0">
                <a:solidFill>
                  <a:srgbClr val="FF6600"/>
                </a:solidFill>
              </a:rPr>
              <a:t>Preparation for Program Launch </a:t>
            </a:r>
          </a:p>
        </p:txBody>
      </p:sp>
      <p:sp>
        <p:nvSpPr>
          <p:cNvPr id="5" name="Content Placeholder 4">
            <a:extLst>
              <a:ext uri="{FF2B5EF4-FFF2-40B4-BE49-F238E27FC236}">
                <a16:creationId xmlns:a16="http://schemas.microsoft.com/office/drawing/2014/main" id="{3A27F6C5-38AD-AF1D-A2E2-A8D414085881}"/>
              </a:ext>
            </a:extLst>
          </p:cNvPr>
          <p:cNvSpPr>
            <a:spLocks noGrp="1"/>
          </p:cNvSpPr>
          <p:nvPr>
            <p:ph idx="1"/>
          </p:nvPr>
        </p:nvSpPr>
        <p:spPr>
          <a:xfrm>
            <a:off x="451600" y="1147556"/>
            <a:ext cx="10150085" cy="4773999"/>
          </a:xfrm>
        </p:spPr>
        <p:txBody>
          <a:bodyPr>
            <a:normAutofit/>
          </a:bodyPr>
          <a:lstStyle/>
          <a:p>
            <a:r>
              <a:rPr lang="en-US" dirty="0"/>
              <a:t>Over 50 CC professionals came together to create proposal</a:t>
            </a:r>
          </a:p>
          <a:p>
            <a:r>
              <a:rPr lang="en-US" dirty="0"/>
              <a:t>Approved by Illinois Council of CC Presidents</a:t>
            </a:r>
          </a:p>
          <a:p>
            <a:r>
              <a:rPr lang="en-US" dirty="0"/>
              <a:t>Statewide symposium to scale awareness and support </a:t>
            </a:r>
          </a:p>
          <a:p>
            <a:r>
              <a:rPr lang="en-US" dirty="0"/>
              <a:t>Support Letters from industry organizations and manufacturers</a:t>
            </a:r>
          </a:p>
          <a:p>
            <a:r>
              <a:rPr lang="en-US" dirty="0"/>
              <a:t>Legislative Strategy</a:t>
            </a:r>
          </a:p>
          <a:p>
            <a:r>
              <a:rPr lang="en-US" dirty="0"/>
              <a:t>Next level of curriculum, budget and scheduling detail</a:t>
            </a:r>
          </a:p>
          <a:p>
            <a:r>
              <a:rPr lang="en-US" dirty="0"/>
              <a:t>College level capacity planning  </a:t>
            </a:r>
          </a:p>
          <a:p>
            <a:r>
              <a:rPr lang="en-US" dirty="0"/>
              <a:t>Ready to launch July 1, 2024 </a:t>
            </a:r>
          </a:p>
          <a:p>
            <a:endParaRPr lang="en-US" dirty="0"/>
          </a:p>
        </p:txBody>
      </p:sp>
      <p:pic>
        <p:nvPicPr>
          <p:cNvPr id="4" name="Picture 3">
            <a:extLst>
              <a:ext uri="{FF2B5EF4-FFF2-40B4-BE49-F238E27FC236}">
                <a16:creationId xmlns:a16="http://schemas.microsoft.com/office/drawing/2014/main" id="{214B46F7-2801-AA08-04B4-EE746787F395}"/>
              </a:ext>
            </a:extLst>
          </p:cNvPr>
          <p:cNvPicPr>
            <a:picLocks noChangeAspect="1"/>
          </p:cNvPicPr>
          <p:nvPr/>
        </p:nvPicPr>
        <p:blipFill>
          <a:blip r:embed="rId2"/>
          <a:stretch>
            <a:fillRect/>
          </a:stretch>
        </p:blipFill>
        <p:spPr>
          <a:xfrm>
            <a:off x="10215084" y="137711"/>
            <a:ext cx="1976916" cy="5686843"/>
          </a:xfrm>
          <a:prstGeom prst="rect">
            <a:avLst/>
          </a:prstGeom>
        </p:spPr>
      </p:pic>
    </p:spTree>
    <p:extLst>
      <p:ext uri="{BB962C8B-B14F-4D97-AF65-F5344CB8AC3E}">
        <p14:creationId xmlns:p14="http://schemas.microsoft.com/office/powerpoint/2010/main" val="76941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01FD34-F7F2-EC8C-9E22-E42668E4F1E3}"/>
              </a:ext>
            </a:extLst>
          </p:cNvPr>
          <p:cNvSpPr>
            <a:spLocks noGrp="1"/>
          </p:cNvSpPr>
          <p:nvPr>
            <p:ph type="title"/>
          </p:nvPr>
        </p:nvSpPr>
        <p:spPr>
          <a:xfrm>
            <a:off x="640080" y="325369"/>
            <a:ext cx="4368602" cy="1956841"/>
          </a:xfrm>
        </p:spPr>
        <p:txBody>
          <a:bodyPr anchor="b">
            <a:normAutofit/>
          </a:bodyPr>
          <a:lstStyle/>
          <a:p>
            <a:r>
              <a:rPr lang="en-US" sz="5400" b="1" dirty="0">
                <a:solidFill>
                  <a:srgbClr val="FF6600"/>
                </a:solidFill>
              </a:rPr>
              <a:t>Building the Coalition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1B005E-6933-263F-0526-CF11D206B230}"/>
              </a:ext>
            </a:extLst>
          </p:cNvPr>
          <p:cNvSpPr>
            <a:spLocks noGrp="1"/>
          </p:cNvSpPr>
          <p:nvPr>
            <p:ph idx="1"/>
          </p:nvPr>
        </p:nvSpPr>
        <p:spPr>
          <a:xfrm>
            <a:off x="640080" y="2872898"/>
            <a:ext cx="4949687" cy="3033331"/>
          </a:xfrm>
        </p:spPr>
        <p:txBody>
          <a:bodyPr>
            <a:normAutofit/>
          </a:bodyPr>
          <a:lstStyle/>
          <a:p>
            <a:r>
              <a:rPr lang="en-US" dirty="0">
                <a:latin typeface="Calibri" panose="020F0502020204030204" pitchFamily="34" charset="0"/>
              </a:rPr>
              <a:t>Senator Cristina Castro </a:t>
            </a:r>
          </a:p>
          <a:p>
            <a:r>
              <a:rPr lang="en-US" dirty="0">
                <a:latin typeface="Calibri" panose="020F0502020204030204" pitchFamily="34" charset="0"/>
              </a:rPr>
              <a:t>Representative Jehan Gordon-Booth - Speaker Pro Tempore of the House</a:t>
            </a:r>
          </a:p>
          <a:p>
            <a:r>
              <a:rPr lang="en-US" dirty="0">
                <a:latin typeface="Calibri" panose="020F0502020204030204" pitchFamily="34" charset="0"/>
              </a:rPr>
              <a:t>Illinois Manufacturers Association</a:t>
            </a:r>
            <a:r>
              <a:rPr lang="en-US" sz="2600" dirty="0">
                <a:latin typeface="Calibri" panose="020F0502020204030204" pitchFamily="34" charset="0"/>
              </a:rPr>
              <a:t> </a:t>
            </a:r>
          </a:p>
        </p:txBody>
      </p:sp>
      <p:pic>
        <p:nvPicPr>
          <p:cNvPr id="1028" name="Picture 4" descr="Representative Jehan Gordon-Booth">
            <a:extLst>
              <a:ext uri="{FF2B5EF4-FFF2-40B4-BE49-F238E27FC236}">
                <a16:creationId xmlns:a16="http://schemas.microsoft.com/office/drawing/2014/main" id="{1C282B86-BF71-6961-B975-9E2BC990C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269" y="600200"/>
            <a:ext cx="3081254" cy="30812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77F7C9-D387-75E2-F6AF-C2079AA77F47}"/>
              </a:ext>
            </a:extLst>
          </p:cNvPr>
          <p:cNvSpPr txBox="1"/>
          <p:nvPr/>
        </p:nvSpPr>
        <p:spPr>
          <a:xfrm>
            <a:off x="0" y="6105060"/>
            <a:ext cx="12192000" cy="861774"/>
          </a:xfrm>
          <a:prstGeom prst="rect">
            <a:avLst/>
          </a:prstGeom>
          <a:noFill/>
        </p:spPr>
        <p:txBody>
          <a:bodyPr wrap="square" rtlCol="0">
            <a:spAutoFit/>
          </a:bodyPr>
          <a:lstStyle/>
          <a:p>
            <a:pPr algn="ctr"/>
            <a:r>
              <a:rPr lang="en-US" sz="3200" b="1" i="0" dirty="0">
                <a:solidFill>
                  <a:srgbClr val="FF6600"/>
                </a:solidFill>
                <a:effectLst/>
                <a:latin typeface="Calibri" panose="020F0502020204030204" pitchFamily="34" charset="0"/>
              </a:rPr>
              <a:t>Repositioning the community college role in workforce development </a:t>
            </a:r>
            <a:endParaRPr lang="en-US" sz="3200" b="1" dirty="0">
              <a:solidFill>
                <a:srgbClr val="FF6600"/>
              </a:solidFill>
            </a:endParaRPr>
          </a:p>
          <a:p>
            <a:endParaRPr lang="en-US" dirty="0"/>
          </a:p>
        </p:txBody>
      </p:sp>
      <p:pic>
        <p:nvPicPr>
          <p:cNvPr id="7" name="Picture 6">
            <a:extLst>
              <a:ext uri="{FF2B5EF4-FFF2-40B4-BE49-F238E27FC236}">
                <a16:creationId xmlns:a16="http://schemas.microsoft.com/office/drawing/2014/main" id="{B8CAD97E-49CC-EF3A-CE82-103BC8AED4BB}"/>
              </a:ext>
            </a:extLst>
          </p:cNvPr>
          <p:cNvPicPr>
            <a:picLocks noChangeAspect="1"/>
          </p:cNvPicPr>
          <p:nvPr/>
        </p:nvPicPr>
        <p:blipFill>
          <a:blip r:embed="rId3"/>
          <a:stretch>
            <a:fillRect/>
          </a:stretch>
        </p:blipFill>
        <p:spPr>
          <a:xfrm>
            <a:off x="7010679" y="4281654"/>
            <a:ext cx="4387411" cy="1486058"/>
          </a:xfrm>
          <a:prstGeom prst="rect">
            <a:avLst/>
          </a:prstGeom>
        </p:spPr>
      </p:pic>
      <p:pic>
        <p:nvPicPr>
          <p:cNvPr id="9" name="Picture 8">
            <a:extLst>
              <a:ext uri="{FF2B5EF4-FFF2-40B4-BE49-F238E27FC236}">
                <a16:creationId xmlns:a16="http://schemas.microsoft.com/office/drawing/2014/main" id="{4CF1652A-D7E6-C3F9-5B28-2042A850A07D}"/>
              </a:ext>
            </a:extLst>
          </p:cNvPr>
          <p:cNvPicPr>
            <a:picLocks noChangeAspect="1"/>
          </p:cNvPicPr>
          <p:nvPr/>
        </p:nvPicPr>
        <p:blipFill>
          <a:blip r:embed="rId4"/>
          <a:stretch>
            <a:fillRect/>
          </a:stretch>
        </p:blipFill>
        <p:spPr>
          <a:xfrm>
            <a:off x="6421627" y="99143"/>
            <a:ext cx="2782758" cy="3582311"/>
          </a:xfrm>
          <a:prstGeom prst="rect">
            <a:avLst/>
          </a:prstGeom>
        </p:spPr>
      </p:pic>
    </p:spTree>
    <p:extLst>
      <p:ext uri="{BB962C8B-B14F-4D97-AF65-F5344CB8AC3E}">
        <p14:creationId xmlns:p14="http://schemas.microsoft.com/office/powerpoint/2010/main" val="354258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050" name="Picture 2" descr="Why Industrial Manufacturing Professions Need Uniform Service">
            <a:extLst>
              <a:ext uri="{FF2B5EF4-FFF2-40B4-BE49-F238E27FC236}">
                <a16:creationId xmlns:a16="http://schemas.microsoft.com/office/drawing/2014/main" id="{5BB87BE7-C823-B880-2C78-AF0E4885E5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44179B-31FC-266E-68F0-A41539C02E97}"/>
              </a:ext>
            </a:extLst>
          </p:cNvPr>
          <p:cNvSpPr txBox="1">
            <a:spLocks/>
          </p:cNvSpPr>
          <p:nvPr/>
        </p:nvSpPr>
        <p:spPr>
          <a:xfrm>
            <a:off x="58616" y="4469118"/>
            <a:ext cx="12131860" cy="2387600"/>
          </a:xfrm>
          <a:prstGeom prst="rect">
            <a:avLst/>
          </a:prstGeom>
          <a:noFill/>
        </p:spPr>
        <p:txBody>
          <a:bodyPr>
            <a:noAutofit/>
          </a:bodyPr>
          <a:lstStyle>
            <a:lvl1pPr algn="l" defTabSz="914400" rtl="0" eaLnBrk="1" latinLnBrk="0" hangingPunct="1">
              <a:lnSpc>
                <a:spcPct val="90000"/>
              </a:lnSpc>
              <a:spcBef>
                <a:spcPct val="0"/>
              </a:spcBef>
              <a:buNone/>
              <a:defRPr sz="4400" kern="1200">
                <a:solidFill>
                  <a:srgbClr val="0079AE"/>
                </a:solidFill>
                <a:latin typeface="+mj-lt"/>
                <a:ea typeface="+mj-ea"/>
                <a:cs typeface="+mj-cs"/>
              </a:defRPr>
            </a:lvl1pPr>
          </a:lstStyle>
          <a:p>
            <a:pPr algn="ctr"/>
            <a:r>
              <a:rPr lang="en-US" sz="3200" b="1" dirty="0">
                <a:solidFill>
                  <a:schemeClr val="bg1"/>
                </a:solidFill>
                <a:latin typeface="Arial Nova"/>
              </a:rPr>
              <a:t>The Illinois Manufacturing Workforce Ecosystem will transform the Illinois manufacturing workforce through innovative, industry-aligned, and inclusive training across community colleges, credentialing 24,000 people</a:t>
            </a:r>
          </a:p>
          <a:p>
            <a:pPr algn="ctr"/>
            <a:r>
              <a:rPr lang="en-US" sz="3200" b="1" dirty="0">
                <a:solidFill>
                  <a:schemeClr val="bg1"/>
                </a:solidFill>
                <a:latin typeface="Arial Nova"/>
              </a:rPr>
              <a:t>over 3 years for a $155 million investment  </a:t>
            </a:r>
          </a:p>
        </p:txBody>
      </p:sp>
    </p:spTree>
    <p:extLst>
      <p:ext uri="{BB962C8B-B14F-4D97-AF65-F5344CB8AC3E}">
        <p14:creationId xmlns:p14="http://schemas.microsoft.com/office/powerpoint/2010/main" val="372816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226289-0723-2380-53D8-BF4738688DE9}"/>
              </a:ext>
            </a:extLst>
          </p:cNvPr>
          <p:cNvGrpSpPr/>
          <p:nvPr/>
        </p:nvGrpSpPr>
        <p:grpSpPr>
          <a:xfrm>
            <a:off x="2345" y="-62200"/>
            <a:ext cx="12189655" cy="7004422"/>
            <a:chOff x="975590" y="342215"/>
            <a:chExt cx="10240820" cy="5705247"/>
          </a:xfrm>
        </p:grpSpPr>
        <p:pic>
          <p:nvPicPr>
            <p:cNvPr id="6" name="Picture 5">
              <a:extLst>
                <a:ext uri="{FF2B5EF4-FFF2-40B4-BE49-F238E27FC236}">
                  <a16:creationId xmlns:a16="http://schemas.microsoft.com/office/drawing/2014/main" id="{AFC8120E-FE71-412C-9905-395A4787605E}"/>
                </a:ext>
              </a:extLst>
            </p:cNvPr>
            <p:cNvPicPr>
              <a:picLocks noChangeAspect="1"/>
            </p:cNvPicPr>
            <p:nvPr/>
          </p:nvPicPr>
          <p:blipFill>
            <a:blip r:embed="rId2"/>
            <a:stretch>
              <a:fillRect/>
            </a:stretch>
          </p:blipFill>
          <p:spPr>
            <a:xfrm>
              <a:off x="975590" y="342215"/>
              <a:ext cx="10240820" cy="3360269"/>
            </a:xfrm>
            <a:prstGeom prst="rect">
              <a:avLst/>
            </a:prstGeom>
          </p:spPr>
        </p:pic>
        <p:pic>
          <p:nvPicPr>
            <p:cNvPr id="8" name="Picture 7">
              <a:extLst>
                <a:ext uri="{FF2B5EF4-FFF2-40B4-BE49-F238E27FC236}">
                  <a16:creationId xmlns:a16="http://schemas.microsoft.com/office/drawing/2014/main" id="{4C034F33-474C-452F-AC7C-6943EEA7FD85}"/>
                </a:ext>
              </a:extLst>
            </p:cNvPr>
            <p:cNvPicPr>
              <a:picLocks noChangeAspect="1"/>
            </p:cNvPicPr>
            <p:nvPr/>
          </p:nvPicPr>
          <p:blipFill>
            <a:blip r:embed="rId3"/>
            <a:stretch>
              <a:fillRect/>
            </a:stretch>
          </p:blipFill>
          <p:spPr>
            <a:xfrm>
              <a:off x="975590" y="3666691"/>
              <a:ext cx="10240820" cy="2380771"/>
            </a:xfrm>
            <a:prstGeom prst="rect">
              <a:avLst/>
            </a:prstGeom>
          </p:spPr>
        </p:pic>
        <p:sp>
          <p:nvSpPr>
            <p:cNvPr id="9" name="TextBox 8">
              <a:extLst>
                <a:ext uri="{FF2B5EF4-FFF2-40B4-BE49-F238E27FC236}">
                  <a16:creationId xmlns:a16="http://schemas.microsoft.com/office/drawing/2014/main" id="{A38BA7AF-8DFE-47E7-B621-8EE789EC30A2}"/>
                </a:ext>
              </a:extLst>
            </p:cNvPr>
            <p:cNvSpPr txBox="1"/>
            <p:nvPr/>
          </p:nvSpPr>
          <p:spPr>
            <a:xfrm>
              <a:off x="1566678" y="3529123"/>
              <a:ext cx="9144000" cy="2080730"/>
            </a:xfrm>
            <a:prstGeom prst="rect">
              <a:avLst/>
            </a:prstGeom>
            <a:noFill/>
          </p:spPr>
          <p:txBody>
            <a:bodyPr wrap="square" lIns="91440" tIns="45720" rIns="91440" bIns="45720" rtlCol="0" anchor="t">
              <a:spAutoFit/>
            </a:bodyPr>
            <a:lstStyle/>
            <a:p>
              <a:pPr algn="ctr"/>
              <a:r>
                <a:rPr lang="en-US" sz="3200" b="1" dirty="0">
                  <a:solidFill>
                    <a:schemeClr val="bg1"/>
                  </a:solidFill>
                  <a:latin typeface="Arial"/>
                  <a:cs typeface="Arial"/>
                </a:rPr>
                <a:t>If we all row in the same direction, we will not only change the trajectory of individual lives, but also that of their families, while growing the workforce, manufacturers, increasing statewide economic vitality and demonstrating CC workforce impact</a:t>
              </a:r>
              <a:r>
                <a:rPr lang="en-US" sz="2550" b="1" dirty="0">
                  <a:solidFill>
                    <a:schemeClr val="bg1"/>
                  </a:solidFill>
                  <a:latin typeface="Arial"/>
                  <a:cs typeface="Arial"/>
                </a:rPr>
                <a:t>. </a:t>
              </a:r>
              <a:endParaRPr lang="en-US" sz="2550" b="1" dirty="0">
                <a:solidFill>
                  <a:schemeClr val="bg1"/>
                </a:solidFill>
              </a:endParaRPr>
            </a:p>
          </p:txBody>
        </p:sp>
      </p:grpSp>
    </p:spTree>
    <p:extLst>
      <p:ext uri="{BB962C8B-B14F-4D97-AF65-F5344CB8AC3E}">
        <p14:creationId xmlns:p14="http://schemas.microsoft.com/office/powerpoint/2010/main" val="3794343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5" name="Rectangle 24">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a:extLst>
              <a:ext uri="{FF2B5EF4-FFF2-40B4-BE49-F238E27FC236}">
                <a16:creationId xmlns:a16="http://schemas.microsoft.com/office/drawing/2014/main" id="{6197F78D-B084-0DBA-272F-6BB760B31D63}"/>
              </a:ext>
            </a:extLst>
          </p:cNvPr>
          <p:cNvSpPr txBox="1">
            <a:spLocks/>
          </p:cNvSpPr>
          <p:nvPr/>
        </p:nvSpPr>
        <p:spPr>
          <a:xfrm>
            <a:off x="660042" y="2945176"/>
            <a:ext cx="2878688" cy="275797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ct val="0"/>
              </a:spcBef>
              <a:spcAft>
                <a:spcPts val="600"/>
              </a:spcAft>
              <a:buNone/>
            </a:pPr>
            <a:r>
              <a:rPr lang="en-US" sz="4000" b="1" dirty="0">
                <a:solidFill>
                  <a:srgbClr val="FFFFFF"/>
                </a:solidFill>
                <a:latin typeface="+mj-lt"/>
                <a:ea typeface="+mj-ea"/>
                <a:cs typeface="+mj-cs"/>
              </a:rPr>
              <a:t>Questions?</a:t>
            </a:r>
          </a:p>
          <a:p>
            <a:pPr marL="0" indent="0">
              <a:lnSpc>
                <a:spcPct val="90000"/>
              </a:lnSpc>
              <a:spcBef>
                <a:spcPct val="0"/>
              </a:spcBef>
              <a:spcAft>
                <a:spcPts val="600"/>
              </a:spcAft>
              <a:buNone/>
            </a:pPr>
            <a:r>
              <a:rPr lang="en-US" sz="4000" b="1" dirty="0">
                <a:solidFill>
                  <a:srgbClr val="FFFFFF"/>
                </a:solidFill>
                <a:latin typeface="+mj-lt"/>
                <a:ea typeface="+mj-ea"/>
                <a:cs typeface="+mj-cs"/>
              </a:rPr>
              <a:t>Feedback?</a:t>
            </a:r>
          </a:p>
        </p:txBody>
      </p:sp>
      <p:pic>
        <p:nvPicPr>
          <p:cNvPr id="3" name="Picture 2">
            <a:extLst>
              <a:ext uri="{FF2B5EF4-FFF2-40B4-BE49-F238E27FC236}">
                <a16:creationId xmlns:a16="http://schemas.microsoft.com/office/drawing/2014/main" id="{93FA0632-FF4E-F274-2B1C-2450614F51B8}"/>
              </a:ext>
            </a:extLst>
          </p:cNvPr>
          <p:cNvPicPr>
            <a:picLocks noChangeAspect="1"/>
          </p:cNvPicPr>
          <p:nvPr/>
        </p:nvPicPr>
        <p:blipFill>
          <a:blip r:embed="rId2"/>
          <a:stretch>
            <a:fillRect/>
          </a:stretch>
        </p:blipFill>
        <p:spPr>
          <a:xfrm>
            <a:off x="8587384" y="927784"/>
            <a:ext cx="3432820" cy="3493965"/>
          </a:xfrm>
          <a:prstGeom prst="rect">
            <a:avLst/>
          </a:prstGeom>
        </p:spPr>
      </p:pic>
      <p:pic>
        <p:nvPicPr>
          <p:cNvPr id="8" name="Content Placeholder 4">
            <a:extLst>
              <a:ext uri="{FF2B5EF4-FFF2-40B4-BE49-F238E27FC236}">
                <a16:creationId xmlns:a16="http://schemas.microsoft.com/office/drawing/2014/main" id="{E7660554-C261-B306-B5EC-6616B6A8A18A}"/>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4495806" y="873857"/>
            <a:ext cx="3589564" cy="4142638"/>
          </a:xfrm>
          <a:prstGeom prst="rect">
            <a:avLst/>
          </a:prstGeom>
        </p:spPr>
      </p:pic>
      <p:sp>
        <p:nvSpPr>
          <p:cNvPr id="6" name="Slide Number Placeholder 7"/>
          <p:cNvSpPr>
            <a:spLocks noGrp="1"/>
          </p:cNvSpPr>
          <p:nvPr>
            <p:ph type="sldNum" sz="quarter" idx="12"/>
          </p:nvPr>
        </p:nvSpPr>
        <p:spPr>
          <a:xfrm>
            <a:off x="11704320" y="6454671"/>
            <a:ext cx="448056"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F843BF8-DAA6-4B25-A655-CB77B001E6BC}" type="slidenum">
              <a:rPr lang="en-US" sz="1100">
                <a:solidFill>
                  <a:schemeClr val="tx1">
                    <a:lumMod val="50000"/>
                    <a:lumOff val="50000"/>
                  </a:schemeClr>
                </a:solidFill>
              </a:rPr>
              <a:pPr>
                <a:spcAft>
                  <a:spcPts val="600"/>
                </a:spcAft>
              </a:pPr>
              <a:t>21</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67637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67FBD4-4FFF-756D-8D80-FB075ABC6CEA}"/>
              </a:ext>
            </a:extLst>
          </p:cNvPr>
          <p:cNvPicPr>
            <a:picLocks noChangeAspect="1"/>
          </p:cNvPicPr>
          <p:nvPr/>
        </p:nvPicPr>
        <p:blipFill>
          <a:blip r:embed="rId2"/>
          <a:stretch>
            <a:fillRect/>
          </a:stretch>
        </p:blipFill>
        <p:spPr>
          <a:xfrm>
            <a:off x="-69669" y="0"/>
            <a:ext cx="3270069" cy="3651385"/>
          </a:xfrm>
          <a:prstGeom prst="rect">
            <a:avLst/>
          </a:prstGeom>
        </p:spPr>
      </p:pic>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4206239" y="4203058"/>
            <a:ext cx="7985759" cy="1379370"/>
          </a:xfrm>
        </p:spPr>
        <p:txBody>
          <a:bodyPr/>
          <a:lstStyle/>
          <a:p>
            <a:pPr algn="l"/>
            <a:r>
              <a:rPr lang="en-US" sz="3200" dirty="0"/>
              <a:t>Revitalizing Manufacturing. Changing Lives.</a:t>
            </a:r>
          </a:p>
          <a:p>
            <a:pPr algn="ctr"/>
            <a:r>
              <a:rPr lang="en-US" sz="3200" dirty="0"/>
              <a:t>Together.</a:t>
            </a:r>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70069" y="216230"/>
            <a:ext cx="8991600" cy="3777069"/>
          </a:xfrm>
        </p:spPr>
        <p:txBody>
          <a:bodyPr/>
          <a:lstStyle/>
          <a:p>
            <a:pPr marL="0" marR="0" algn="ctr">
              <a:spcBef>
                <a:spcPts val="0"/>
              </a:spcBef>
              <a:spcAft>
                <a:spcPts val="1200"/>
              </a:spcAft>
            </a:pPr>
            <a:r>
              <a:rPr lang="en-US" b="1" kern="1400" spc="-50" dirty="0">
                <a:effectLst/>
                <a:latin typeface="Calibri" panose="020F0502020204030204" pitchFamily="34" charset="0"/>
                <a:ea typeface="Yu Gothic Light" panose="020B0300000000000000" pitchFamily="34" charset="-128"/>
                <a:cs typeface="Times New Roman" panose="02020603050405020304" pitchFamily="18" charset="0"/>
              </a:rPr>
              <a:t> </a:t>
            </a:r>
          </a:p>
        </p:txBody>
      </p:sp>
      <p:sp>
        <p:nvSpPr>
          <p:cNvPr id="2" name="TextBox 1">
            <a:extLst>
              <a:ext uri="{FF2B5EF4-FFF2-40B4-BE49-F238E27FC236}">
                <a16:creationId xmlns:a16="http://schemas.microsoft.com/office/drawing/2014/main" id="{EA4C4EC5-C3E3-9ED3-0FF9-E44245AC44FF}"/>
              </a:ext>
            </a:extLst>
          </p:cNvPr>
          <p:cNvSpPr txBox="1"/>
          <p:nvPr/>
        </p:nvSpPr>
        <p:spPr>
          <a:xfrm>
            <a:off x="5381011" y="5769292"/>
            <a:ext cx="4991713" cy="1015663"/>
          </a:xfrm>
          <a:prstGeom prst="rect">
            <a:avLst/>
          </a:prstGeom>
          <a:noFill/>
        </p:spPr>
        <p:txBody>
          <a:bodyPr wrap="square" rtlCol="0">
            <a:spAutoFit/>
          </a:bodyPr>
          <a:lstStyle/>
          <a:p>
            <a:pPr algn="ctr"/>
            <a:r>
              <a:rPr lang="en-US" sz="6000" b="1" i="1" dirty="0">
                <a:solidFill>
                  <a:srgbClr val="FF6600"/>
                </a:solidFill>
              </a:rPr>
              <a:t>Thank You!</a:t>
            </a:r>
          </a:p>
        </p:txBody>
      </p:sp>
      <p:pic>
        <p:nvPicPr>
          <p:cNvPr id="6" name="Picture 5">
            <a:extLst>
              <a:ext uri="{FF2B5EF4-FFF2-40B4-BE49-F238E27FC236}">
                <a16:creationId xmlns:a16="http://schemas.microsoft.com/office/drawing/2014/main" id="{D86F1A3E-D637-BC7C-3920-9AC1F35647A7}"/>
              </a:ext>
            </a:extLst>
          </p:cNvPr>
          <p:cNvPicPr>
            <a:picLocks noChangeAspect="1"/>
          </p:cNvPicPr>
          <p:nvPr/>
        </p:nvPicPr>
        <p:blipFill>
          <a:blip r:embed="rId3"/>
          <a:stretch>
            <a:fillRect/>
          </a:stretch>
        </p:blipFill>
        <p:spPr>
          <a:xfrm>
            <a:off x="0" y="3519957"/>
            <a:ext cx="4206239" cy="3359529"/>
          </a:xfrm>
          <a:prstGeom prst="rect">
            <a:avLst/>
          </a:prstGeom>
        </p:spPr>
      </p:pic>
      <p:pic>
        <p:nvPicPr>
          <p:cNvPr id="8" name="Picture 7">
            <a:extLst>
              <a:ext uri="{FF2B5EF4-FFF2-40B4-BE49-F238E27FC236}">
                <a16:creationId xmlns:a16="http://schemas.microsoft.com/office/drawing/2014/main" id="{72550E54-68D9-2F2C-BD0E-5B603094648B}"/>
              </a:ext>
            </a:extLst>
          </p:cNvPr>
          <p:cNvPicPr>
            <a:picLocks noChangeAspect="1"/>
          </p:cNvPicPr>
          <p:nvPr/>
        </p:nvPicPr>
        <p:blipFill>
          <a:blip r:embed="rId4"/>
          <a:stretch>
            <a:fillRect/>
          </a:stretch>
        </p:blipFill>
        <p:spPr>
          <a:xfrm>
            <a:off x="5631255" y="216230"/>
            <a:ext cx="3550768" cy="3986828"/>
          </a:xfrm>
          <a:prstGeom prst="rect">
            <a:avLst/>
          </a:prstGeom>
        </p:spPr>
      </p:pic>
    </p:spTree>
    <p:extLst>
      <p:ext uri="{BB962C8B-B14F-4D97-AF65-F5344CB8AC3E}">
        <p14:creationId xmlns:p14="http://schemas.microsoft.com/office/powerpoint/2010/main" val="185388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3E2DB-75F2-0561-3A94-275422FDB0EC}"/>
              </a:ext>
            </a:extLst>
          </p:cNvPr>
          <p:cNvSpPr>
            <a:spLocks noGrp="1"/>
          </p:cNvSpPr>
          <p:nvPr>
            <p:ph type="title"/>
          </p:nvPr>
        </p:nvSpPr>
        <p:spPr>
          <a:xfrm>
            <a:off x="640080" y="325369"/>
            <a:ext cx="4368602" cy="1956841"/>
          </a:xfrm>
        </p:spPr>
        <p:txBody>
          <a:bodyPr anchor="b">
            <a:normAutofit/>
          </a:bodyPr>
          <a:lstStyle/>
          <a:p>
            <a:r>
              <a:rPr lang="en-US" sz="3400" b="1" dirty="0">
                <a:solidFill>
                  <a:srgbClr val="FF6600"/>
                </a:solidFill>
                <a:latin typeface="Arial" panose="020B0604020202020204" pitchFamily="34" charset="0"/>
                <a:ea typeface="+mn-ea"/>
                <a:cs typeface="Arial" panose="020B0604020202020204" pitchFamily="34" charset="0"/>
              </a:rPr>
              <a:t>Why Illinois Manufacturing Workforce Ecosystem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31ADCE0-0CC1-54CF-6561-1A382FB9D4E5}"/>
              </a:ext>
            </a:extLst>
          </p:cNvPr>
          <p:cNvSpPr>
            <a:spLocks noGrp="1"/>
          </p:cNvSpPr>
          <p:nvPr>
            <p:ph idx="1"/>
          </p:nvPr>
        </p:nvSpPr>
        <p:spPr>
          <a:xfrm>
            <a:off x="640080" y="2623570"/>
            <a:ext cx="4243589" cy="4149881"/>
          </a:xfrm>
        </p:spPr>
        <p:txBody>
          <a:bodyPr>
            <a:normAutofit/>
          </a:bodyPr>
          <a:lstStyle/>
          <a:p>
            <a:pPr marL="0" indent="0">
              <a:buNone/>
            </a:pPr>
            <a:endParaRPr lang="en-US" sz="22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Provides Innovation and </a:t>
            </a:r>
            <a:r>
              <a:rPr lang="en-US" altLang="en-US" sz="2400" b="1" dirty="0">
                <a:latin typeface="Arial" panose="020B0604020202020204" pitchFamily="34" charset="0"/>
                <a:cs typeface="Arial" panose="020B0604020202020204" pitchFamily="34" charset="0"/>
              </a:rPr>
              <a:t>High-Skill Credentials</a:t>
            </a:r>
            <a:r>
              <a:rPr lang="en-US" sz="2400" b="1" dirty="0"/>
              <a:t> </a:t>
            </a:r>
          </a:p>
          <a:p>
            <a:r>
              <a:rPr lang="en-US" altLang="en-US" sz="2400" b="1" dirty="0">
                <a:latin typeface="Arial" panose="020B0604020202020204" pitchFamily="34" charset="0"/>
                <a:cs typeface="Arial" panose="020B0604020202020204" pitchFamily="34" charset="0"/>
              </a:rPr>
              <a:t>Addresses Equity and Growing Poverty</a:t>
            </a:r>
          </a:p>
          <a:p>
            <a:r>
              <a:rPr lang="en-US" altLang="en-US" sz="2400" b="1" dirty="0">
                <a:latin typeface="Arial" panose="020B0604020202020204" pitchFamily="34" charset="0"/>
                <a:cs typeface="Arial" panose="020B0604020202020204" pitchFamily="34" charset="0"/>
              </a:rPr>
              <a:t>Meets Manufacturers’ Need </a:t>
            </a:r>
          </a:p>
          <a:p>
            <a:r>
              <a:rPr lang="en-US" altLang="en-US" sz="2400" b="1" dirty="0">
                <a:latin typeface="Arial" panose="020B0604020202020204" pitchFamily="34" charset="0"/>
                <a:cs typeface="Arial" panose="020B0604020202020204" pitchFamily="34" charset="0"/>
              </a:rPr>
              <a:t>Demonstrates the Impact of Community Colleges </a:t>
            </a:r>
          </a:p>
          <a:p>
            <a:endParaRPr lang="en-US" sz="2200" dirty="0"/>
          </a:p>
        </p:txBody>
      </p:sp>
      <p:pic>
        <p:nvPicPr>
          <p:cNvPr id="5" name="Picture 4">
            <a:extLst>
              <a:ext uri="{FF2B5EF4-FFF2-40B4-BE49-F238E27FC236}">
                <a16:creationId xmlns:a16="http://schemas.microsoft.com/office/drawing/2014/main" id="{1AA10FCA-3FF4-11A0-5111-64ABC7A55DB2}"/>
              </a:ext>
            </a:extLst>
          </p:cNvPr>
          <p:cNvPicPr>
            <a:picLocks noChangeAspect="1"/>
          </p:cNvPicPr>
          <p:nvPr/>
        </p:nvPicPr>
        <p:blipFill rotWithShape="1">
          <a:blip r:embed="rId2"/>
          <a:srcRect r="1" b="145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0385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6A15-1CCF-4E95-BFF0-1450B40A3E80}"/>
              </a:ext>
            </a:extLst>
          </p:cNvPr>
          <p:cNvSpPr>
            <a:spLocks noGrp="1"/>
          </p:cNvSpPr>
          <p:nvPr>
            <p:ph type="title"/>
          </p:nvPr>
        </p:nvSpPr>
        <p:spPr>
          <a:xfrm>
            <a:off x="322385" y="365126"/>
            <a:ext cx="11680663" cy="739056"/>
          </a:xfrm>
        </p:spPr>
        <p:txBody>
          <a:bodyPr>
            <a:noAutofit/>
          </a:bodyPr>
          <a:lstStyle/>
          <a:p>
            <a:r>
              <a:rPr lang="en-US" sz="4000" b="1" dirty="0">
                <a:solidFill>
                  <a:srgbClr val="FF6600"/>
                </a:solidFill>
                <a:latin typeface="Arial" panose="020B0604020202020204" pitchFamily="34" charset="0"/>
                <a:ea typeface="+mn-ea"/>
                <a:cs typeface="Arial" panose="020B0604020202020204" pitchFamily="34" charset="0"/>
              </a:rPr>
              <a:t>Trends Demonstrate Need For Innovation </a:t>
            </a:r>
          </a:p>
        </p:txBody>
      </p:sp>
      <p:pic>
        <p:nvPicPr>
          <p:cNvPr id="4" name="Content Placeholder 3">
            <a:extLst>
              <a:ext uri="{FF2B5EF4-FFF2-40B4-BE49-F238E27FC236}">
                <a16:creationId xmlns:a16="http://schemas.microsoft.com/office/drawing/2014/main" id="{CB287873-024D-41B0-9A0A-F5D95852C5CD}"/>
              </a:ext>
            </a:extLst>
          </p:cNvPr>
          <p:cNvPicPr>
            <a:picLocks noGrp="1" noChangeAspect="1"/>
          </p:cNvPicPr>
          <p:nvPr>
            <p:ph idx="1"/>
          </p:nvPr>
        </p:nvPicPr>
        <p:blipFill>
          <a:blip r:embed="rId3"/>
          <a:stretch>
            <a:fillRect/>
          </a:stretch>
        </p:blipFill>
        <p:spPr>
          <a:xfrm>
            <a:off x="1742348" y="1367589"/>
            <a:ext cx="8712052" cy="4343400"/>
          </a:xfrm>
          <a:prstGeom prst="rect">
            <a:avLst/>
          </a:prstGeom>
        </p:spPr>
      </p:pic>
    </p:spTree>
    <p:extLst>
      <p:ext uri="{BB962C8B-B14F-4D97-AF65-F5344CB8AC3E}">
        <p14:creationId xmlns:p14="http://schemas.microsoft.com/office/powerpoint/2010/main" val="78908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E2123A-561A-4C8D-B483-EAEBCF5E598A}"/>
              </a:ext>
            </a:extLst>
          </p:cNvPr>
          <p:cNvGrpSpPr/>
          <p:nvPr/>
        </p:nvGrpSpPr>
        <p:grpSpPr>
          <a:xfrm>
            <a:off x="361950" y="43017"/>
            <a:ext cx="11830050" cy="1017586"/>
            <a:chOff x="361950" y="69521"/>
            <a:chExt cx="11830050" cy="1017586"/>
          </a:xfrm>
        </p:grpSpPr>
        <p:sp>
          <p:nvSpPr>
            <p:cNvPr id="4" name="TextBox 3">
              <a:extLst>
                <a:ext uri="{FF2B5EF4-FFF2-40B4-BE49-F238E27FC236}">
                  <a16:creationId xmlns:a16="http://schemas.microsoft.com/office/drawing/2014/main" id="{80E347E0-DD79-45A5-9EFF-066F8FE6D299}"/>
                </a:ext>
              </a:extLst>
            </p:cNvPr>
            <p:cNvSpPr txBox="1"/>
            <p:nvPr/>
          </p:nvSpPr>
          <p:spPr>
            <a:xfrm>
              <a:off x="361950" y="69521"/>
              <a:ext cx="9763125" cy="1017586"/>
            </a:xfrm>
            <a:prstGeom prst="rect">
              <a:avLst/>
            </a:prstGeom>
            <a:noFill/>
            <a:ln>
              <a:noFill/>
            </a:ln>
          </p:spPr>
          <p:txBody>
            <a:bodyPr wrap="square" rtlCol="0">
              <a:spAutoFit/>
            </a:bodyPr>
            <a:lstStyle/>
            <a:p>
              <a:pPr marL="0" marR="0" lvl="0" indent="0" algn="l" defTabSz="914400" rtl="0" eaLnBrk="1" fontAlgn="auto" latinLnBrk="0" hangingPunct="1">
                <a:lnSpc>
                  <a:spcPts val="8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436A"/>
                  </a:solidFill>
                  <a:effectLst>
                    <a:outerShdw blurRad="203200" dist="38100" dir="6480000" sx="106000" sy="106000" algn="t" rotWithShape="0">
                      <a:prstClr val="black">
                        <a:alpha val="11000"/>
                      </a:prstClr>
                    </a:outerShdw>
                  </a:effectLst>
                  <a:uLnTx/>
                  <a:uFillTx/>
                  <a:latin typeface="Arial Narrow" panose="020B0606020202030204" pitchFamily="34" charset="0"/>
                  <a:ea typeface="+mn-ea"/>
                  <a:cs typeface="+mn-cs"/>
                </a:rPr>
                <a:t>Community Profile </a:t>
              </a:r>
            </a:p>
          </p:txBody>
        </p:sp>
        <p:sp>
          <p:nvSpPr>
            <p:cNvPr id="6" name="Rectangle 5">
              <a:extLst>
                <a:ext uri="{FF2B5EF4-FFF2-40B4-BE49-F238E27FC236}">
                  <a16:creationId xmlns:a16="http://schemas.microsoft.com/office/drawing/2014/main" id="{C563F24A-B729-4F45-A772-A330A5BA6E83}"/>
                </a:ext>
              </a:extLst>
            </p:cNvPr>
            <p:cNvSpPr/>
            <p:nvPr/>
          </p:nvSpPr>
          <p:spPr>
            <a:xfrm>
              <a:off x="485775" y="981075"/>
              <a:ext cx="11706225" cy="666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7846D62E-2C95-4B9E-80E1-3122EA03A95B}"/>
              </a:ext>
            </a:extLst>
          </p:cNvPr>
          <p:cNvSpPr txBox="1"/>
          <p:nvPr/>
        </p:nvSpPr>
        <p:spPr>
          <a:xfrm>
            <a:off x="361950" y="1173543"/>
            <a:ext cx="11605149"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Narrow" panose="020B0606020202030204" pitchFamily="34" charset="0"/>
                <a:cs typeface="Arial" panose="020B0604020202020204" pitchFamily="34" charset="0"/>
              </a:rPr>
              <a:t>Stagnant</a:t>
            </a:r>
            <a:r>
              <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Poverty and Decreasing Population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High skill credentials have been the only effective method </a:t>
            </a:r>
            <a:b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for freeing families from generational poverty </a:t>
            </a:r>
            <a:b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while supplying employers with the required workforce.</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E64F29AC-AE52-4EC7-86F1-C4D2742C7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357819" y="3320234"/>
            <a:ext cx="939069" cy="2228297"/>
          </a:xfrm>
          <a:prstGeom prst="rect">
            <a:avLst/>
          </a:prstGeom>
        </p:spPr>
      </p:pic>
      <p:sp>
        <p:nvSpPr>
          <p:cNvPr id="7" name="TextBox 6">
            <a:extLst>
              <a:ext uri="{FF2B5EF4-FFF2-40B4-BE49-F238E27FC236}">
                <a16:creationId xmlns:a16="http://schemas.microsoft.com/office/drawing/2014/main" id="{BEC84370-29CC-47EB-964E-8AC1626CDED4}"/>
              </a:ext>
            </a:extLst>
          </p:cNvPr>
          <p:cNvSpPr txBox="1"/>
          <p:nvPr/>
        </p:nvSpPr>
        <p:spPr>
          <a:xfrm>
            <a:off x="1535552" y="4268815"/>
            <a:ext cx="407857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9AE"/>
                </a:solidFill>
                <a:effectLst/>
                <a:uLnTx/>
                <a:uFillTx/>
                <a:latin typeface="Arial Narrow" panose="020B0606020202030204" pitchFamily="34" charset="0"/>
                <a:ea typeface="+mn-ea"/>
                <a:cs typeface="+mn-cs"/>
              </a:rPr>
              <a:t>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Narrow" panose="020B0606020202030204" pitchFamily="34" charset="0"/>
              </a:rPr>
              <a:t>51% </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of adults have a high-skilled post-secondary credential</a:t>
            </a:r>
            <a:r>
              <a:rPr lang="en-US" sz="2400" dirty="0">
                <a:solidFill>
                  <a:prstClr val="black"/>
                </a:solidFill>
                <a:latin typeface="Arial Narrow" panose="020B0606020202030204" pitchFamily="34" charset="0"/>
              </a:rPr>
              <a:t>.</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8" name="Picture 7" descr="Icon&#10;&#10;Description automatically generated">
            <a:extLst>
              <a:ext uri="{FF2B5EF4-FFF2-40B4-BE49-F238E27FC236}">
                <a16:creationId xmlns:a16="http://schemas.microsoft.com/office/drawing/2014/main" id="{692A0171-6F79-4898-8557-04AD5EF5BD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242" r="-6805" b="22899"/>
          <a:stretch/>
        </p:blipFill>
        <p:spPr>
          <a:xfrm>
            <a:off x="7030521" y="3876180"/>
            <a:ext cx="1043552" cy="1718038"/>
          </a:xfrm>
          <a:prstGeom prst="rect">
            <a:avLst/>
          </a:prstGeom>
        </p:spPr>
      </p:pic>
      <p:sp>
        <p:nvSpPr>
          <p:cNvPr id="9" name="TextBox 8">
            <a:extLst>
              <a:ext uri="{FF2B5EF4-FFF2-40B4-BE49-F238E27FC236}">
                <a16:creationId xmlns:a16="http://schemas.microsoft.com/office/drawing/2014/main" id="{E4DFDE32-2171-43F2-AD4D-1668D80E917F}"/>
              </a:ext>
            </a:extLst>
          </p:cNvPr>
          <p:cNvSpPr txBox="1"/>
          <p:nvPr/>
        </p:nvSpPr>
        <p:spPr>
          <a:xfrm>
            <a:off x="8456418" y="3967401"/>
            <a:ext cx="362794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9AE"/>
                </a:solidFill>
                <a:effectLst/>
                <a:uLnTx/>
                <a:uFillTx/>
                <a:latin typeface="Arial Narrow" panose="020B0606020202030204" pitchFamily="34" charset="0"/>
                <a:ea typeface="+mn-ea"/>
                <a:cs typeface="+mn-cs"/>
              </a:rPr>
              <a:t>NEED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Generally, 65% of jobs in </a:t>
            </a:r>
            <a:r>
              <a:rPr lang="en-US" sz="2400" dirty="0">
                <a:solidFill>
                  <a:prstClr val="black"/>
                </a:solidFill>
                <a:latin typeface="Arial Narrow" panose="020B0606020202030204" pitchFamily="34" charset="0"/>
              </a:rPr>
              <a:t>Illinois </a:t>
            </a:r>
            <a:r>
              <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require a credential past high school.</a:t>
            </a:r>
          </a:p>
        </p:txBody>
      </p:sp>
      <p:sp>
        <p:nvSpPr>
          <p:cNvPr id="10" name="Arrow: Right 9">
            <a:extLst>
              <a:ext uri="{FF2B5EF4-FFF2-40B4-BE49-F238E27FC236}">
                <a16:creationId xmlns:a16="http://schemas.microsoft.com/office/drawing/2014/main" id="{579E088B-E0FD-4B97-960A-AFFA0F59114C}"/>
              </a:ext>
            </a:extLst>
          </p:cNvPr>
          <p:cNvSpPr/>
          <p:nvPr/>
        </p:nvSpPr>
        <p:spPr>
          <a:xfrm>
            <a:off x="5848657" y="4798398"/>
            <a:ext cx="1043552" cy="76307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B3861BD-A385-405C-803B-69AA80AF6407}"/>
              </a:ext>
            </a:extLst>
          </p:cNvPr>
          <p:cNvSpPr/>
          <p:nvPr/>
        </p:nvSpPr>
        <p:spPr>
          <a:xfrm>
            <a:off x="0" y="-217411"/>
            <a:ext cx="12192000" cy="1475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4000" b="1" dirty="0">
                <a:solidFill>
                  <a:srgbClr val="FF6600"/>
                </a:solidFill>
                <a:latin typeface="Arial" panose="020B0604020202020204" pitchFamily="34" charset="0"/>
                <a:cs typeface="Arial" panose="020B0604020202020204" pitchFamily="34" charset="0"/>
              </a:rPr>
              <a:t> Need for High-Skilled Credentials</a:t>
            </a:r>
          </a:p>
        </p:txBody>
      </p:sp>
    </p:spTree>
    <p:extLst>
      <p:ext uri="{BB962C8B-B14F-4D97-AF65-F5344CB8AC3E}">
        <p14:creationId xmlns:p14="http://schemas.microsoft.com/office/powerpoint/2010/main" val="3693161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E2123A-561A-4C8D-B483-EAEBCF5E598A}"/>
              </a:ext>
            </a:extLst>
          </p:cNvPr>
          <p:cNvGrpSpPr/>
          <p:nvPr/>
        </p:nvGrpSpPr>
        <p:grpSpPr>
          <a:xfrm>
            <a:off x="361950" y="43017"/>
            <a:ext cx="11830050" cy="1017586"/>
            <a:chOff x="361950" y="69521"/>
            <a:chExt cx="11830050" cy="1017586"/>
          </a:xfrm>
        </p:grpSpPr>
        <p:sp>
          <p:nvSpPr>
            <p:cNvPr id="4" name="TextBox 3">
              <a:extLst>
                <a:ext uri="{FF2B5EF4-FFF2-40B4-BE49-F238E27FC236}">
                  <a16:creationId xmlns:a16="http://schemas.microsoft.com/office/drawing/2014/main" id="{80E347E0-DD79-45A5-9EFF-066F8FE6D299}"/>
                </a:ext>
              </a:extLst>
            </p:cNvPr>
            <p:cNvSpPr txBox="1"/>
            <p:nvPr/>
          </p:nvSpPr>
          <p:spPr>
            <a:xfrm>
              <a:off x="361950" y="69521"/>
              <a:ext cx="9763125" cy="1017586"/>
            </a:xfrm>
            <a:prstGeom prst="rect">
              <a:avLst/>
            </a:prstGeom>
            <a:noFill/>
            <a:ln>
              <a:noFill/>
            </a:ln>
          </p:spPr>
          <p:txBody>
            <a:bodyPr wrap="square" rtlCol="0">
              <a:spAutoFit/>
            </a:bodyPr>
            <a:lstStyle/>
            <a:p>
              <a:pPr marL="0" marR="0" lvl="0" indent="0" algn="l" defTabSz="914400" rtl="0" eaLnBrk="1" fontAlgn="auto" latinLnBrk="0" hangingPunct="1">
                <a:lnSpc>
                  <a:spcPts val="8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436A"/>
                  </a:solidFill>
                  <a:effectLst>
                    <a:outerShdw blurRad="203200" dist="38100" dir="6480000" sx="106000" sy="106000" algn="t" rotWithShape="0">
                      <a:prstClr val="black">
                        <a:alpha val="11000"/>
                      </a:prstClr>
                    </a:outerShdw>
                  </a:effectLst>
                  <a:uLnTx/>
                  <a:uFillTx/>
                  <a:latin typeface="Arial Narrow" panose="020B0606020202030204" pitchFamily="34" charset="0"/>
                  <a:ea typeface="+mn-ea"/>
                  <a:cs typeface="+mn-cs"/>
                </a:rPr>
                <a:t>Community Profile </a:t>
              </a:r>
            </a:p>
          </p:txBody>
        </p:sp>
        <p:sp>
          <p:nvSpPr>
            <p:cNvPr id="6" name="Rectangle 5">
              <a:extLst>
                <a:ext uri="{FF2B5EF4-FFF2-40B4-BE49-F238E27FC236}">
                  <a16:creationId xmlns:a16="http://schemas.microsoft.com/office/drawing/2014/main" id="{C563F24A-B729-4F45-A772-A330A5BA6E83}"/>
                </a:ext>
              </a:extLst>
            </p:cNvPr>
            <p:cNvSpPr/>
            <p:nvPr/>
          </p:nvSpPr>
          <p:spPr>
            <a:xfrm>
              <a:off x="485775" y="981075"/>
              <a:ext cx="11706225" cy="666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EB3861BD-A385-405C-803B-69AA80AF6407}"/>
              </a:ext>
            </a:extLst>
          </p:cNvPr>
          <p:cNvSpPr/>
          <p:nvPr/>
        </p:nvSpPr>
        <p:spPr>
          <a:xfrm>
            <a:off x="201478" y="1"/>
            <a:ext cx="11990522" cy="118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ct val="0"/>
              </a:spcBef>
              <a:defRPr/>
            </a:pPr>
            <a:r>
              <a:rPr lang="en-US" altLang="en-US" sz="4000" b="1" dirty="0">
                <a:solidFill>
                  <a:srgbClr val="FF6600"/>
                </a:solidFill>
                <a:latin typeface="Arial" panose="020B0604020202020204" pitchFamily="34" charset="0"/>
                <a:cs typeface="Arial" panose="020B0604020202020204" pitchFamily="34" charset="0"/>
              </a:rPr>
              <a:t>Address Equity and Poverty </a:t>
            </a:r>
          </a:p>
        </p:txBody>
      </p:sp>
      <p:pic>
        <p:nvPicPr>
          <p:cNvPr id="18" name="Picture 17">
            <a:extLst>
              <a:ext uri="{FF2B5EF4-FFF2-40B4-BE49-F238E27FC236}">
                <a16:creationId xmlns:a16="http://schemas.microsoft.com/office/drawing/2014/main" id="{3DB4E4B6-452D-408C-A149-FFEF2B80460F}"/>
              </a:ext>
            </a:extLst>
          </p:cNvPr>
          <p:cNvPicPr>
            <a:picLocks noChangeAspect="1"/>
          </p:cNvPicPr>
          <p:nvPr/>
        </p:nvPicPr>
        <p:blipFill>
          <a:blip r:embed="rId2"/>
          <a:stretch>
            <a:fillRect/>
          </a:stretch>
        </p:blipFill>
        <p:spPr>
          <a:xfrm>
            <a:off x="7930703" y="1334810"/>
            <a:ext cx="3981213" cy="3878692"/>
          </a:xfrm>
          <a:prstGeom prst="rect">
            <a:avLst/>
          </a:prstGeom>
        </p:spPr>
      </p:pic>
      <p:sp>
        <p:nvSpPr>
          <p:cNvPr id="20" name="Google Shape;120;p17">
            <a:extLst>
              <a:ext uri="{FF2B5EF4-FFF2-40B4-BE49-F238E27FC236}">
                <a16:creationId xmlns:a16="http://schemas.microsoft.com/office/drawing/2014/main" id="{687B3255-D712-4846-80FD-0E5FE08F4139}"/>
              </a:ext>
            </a:extLst>
          </p:cNvPr>
          <p:cNvSpPr txBox="1">
            <a:spLocks/>
          </p:cNvSpPr>
          <p:nvPr/>
        </p:nvSpPr>
        <p:spPr>
          <a:xfrm>
            <a:off x="544696" y="1456477"/>
            <a:ext cx="7433204" cy="3945045"/>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436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fontAlgn="auto">
              <a:spcBef>
                <a:spcPts val="0"/>
              </a:spcBef>
              <a:spcAft>
                <a:spcPts val="0"/>
              </a:spcAft>
              <a:buClr>
                <a:schemeClr val="dk1"/>
              </a:buClr>
              <a:buSzPts val="3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49% of Illinois adults have no post-secondary credential</a:t>
            </a:r>
          </a:p>
          <a:p>
            <a:pPr marL="228600" indent="-228600" algn="l" fontAlgn="auto">
              <a:spcAft>
                <a:spcPts val="0"/>
              </a:spcAft>
              <a:buClr>
                <a:schemeClr val="dk1"/>
              </a:buClr>
              <a:buSzPts val="3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Multiple part-time jobs w/no benefits</a:t>
            </a:r>
          </a:p>
          <a:p>
            <a:pPr marL="228600" indent="-228600" algn="l" fontAlgn="auto">
              <a:spcAft>
                <a:spcPts val="0"/>
              </a:spcAft>
              <a:buClr>
                <a:schemeClr val="dk1"/>
              </a:buClr>
              <a:buSzPts val="3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No family-sustaining wages </a:t>
            </a:r>
            <a:endParaRPr lang="en-US" dirty="0">
              <a:solidFill>
                <a:schemeClr val="tx1"/>
              </a:solidFill>
              <a:latin typeface="Arial" panose="020B0604020202020204" pitchFamily="34" charset="0"/>
              <a:cs typeface="Arial" panose="020B0604020202020204" pitchFamily="34" charset="0"/>
            </a:endParaRPr>
          </a:p>
          <a:p>
            <a:pPr marL="228600" indent="-228600" algn="l" fontAlgn="auto">
              <a:spcAft>
                <a:spcPts val="0"/>
              </a:spcAft>
              <a:buClr>
                <a:schemeClr val="dk1"/>
              </a:buClr>
              <a:buSzPts val="3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No pathway out of poverty </a:t>
            </a:r>
            <a:endParaRPr lang="en-US" dirty="0">
              <a:solidFill>
                <a:schemeClr val="tx1"/>
              </a:solidFill>
              <a:latin typeface="Arial" panose="020B0604020202020204" pitchFamily="34" charset="0"/>
              <a:cs typeface="Arial" panose="020B0604020202020204" pitchFamily="34" charset="0"/>
            </a:endParaRPr>
          </a:p>
          <a:p>
            <a:pPr fontAlgn="auto">
              <a:spcAft>
                <a:spcPts val="0"/>
              </a:spcAft>
              <a:buClr>
                <a:schemeClr val="dk1"/>
              </a:buClr>
              <a:buSzPts val="3200"/>
            </a:pPr>
            <a:r>
              <a:rPr lang="en-US" sz="3200" b="1" dirty="0">
                <a:solidFill>
                  <a:srgbClr val="0079AE"/>
                </a:solidFill>
                <a:latin typeface="Arial" panose="020B0604020202020204" pitchFamily="34" charset="0"/>
                <a:cs typeface="Arial" panose="020B0604020202020204" pitchFamily="34" charset="0"/>
              </a:rPr>
              <a:t>All While Experiencing Record </a:t>
            </a:r>
          </a:p>
          <a:p>
            <a:pPr fontAlgn="auto">
              <a:spcAft>
                <a:spcPts val="0"/>
              </a:spcAft>
              <a:buClr>
                <a:schemeClr val="dk1"/>
              </a:buClr>
              <a:buSzPts val="3200"/>
            </a:pPr>
            <a:r>
              <a:rPr lang="en-US" sz="3200" b="1" dirty="0">
                <a:solidFill>
                  <a:srgbClr val="0079AE"/>
                </a:solidFill>
                <a:latin typeface="Arial" panose="020B0604020202020204" pitchFamily="34" charset="0"/>
                <a:cs typeface="Arial" panose="020B0604020202020204" pitchFamily="34" charset="0"/>
              </a:rPr>
              <a:t>Manufacturing Workforce Gaps  </a:t>
            </a:r>
          </a:p>
        </p:txBody>
      </p:sp>
    </p:spTree>
    <p:extLst>
      <p:ext uri="{BB962C8B-B14F-4D97-AF65-F5344CB8AC3E}">
        <p14:creationId xmlns:p14="http://schemas.microsoft.com/office/powerpoint/2010/main" val="1128103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F03E-0509-AFC9-8557-A38EB1F4D633}"/>
              </a:ext>
            </a:extLst>
          </p:cNvPr>
          <p:cNvSpPr>
            <a:spLocks noGrp="1"/>
          </p:cNvSpPr>
          <p:nvPr>
            <p:ph type="title"/>
          </p:nvPr>
        </p:nvSpPr>
        <p:spPr>
          <a:xfrm>
            <a:off x="339725" y="263525"/>
            <a:ext cx="10515600" cy="1255983"/>
          </a:xfrm>
        </p:spPr>
        <p:txBody>
          <a:bodyPr>
            <a:normAutofit fontScale="90000"/>
          </a:bodyPr>
          <a:lstStyle/>
          <a:p>
            <a:r>
              <a:rPr lang="en-US" altLang="en-US" b="1" dirty="0">
                <a:solidFill>
                  <a:srgbClr val="FF6600"/>
                </a:solidFill>
                <a:latin typeface="Arial" panose="020B0604020202020204" pitchFamily="34" charset="0"/>
                <a:ea typeface="+mn-ea"/>
                <a:cs typeface="Arial" panose="020B0604020202020204" pitchFamily="34" charset="0"/>
              </a:rPr>
              <a:t>Manufacturers’ Needs </a:t>
            </a:r>
            <a:br>
              <a:rPr lang="en-US" altLang="en-US" b="1" dirty="0">
                <a:solidFill>
                  <a:srgbClr val="FF6600"/>
                </a:solidFill>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60B9970-2061-CE53-921B-DE5708F1E9B2}"/>
              </a:ext>
            </a:extLst>
          </p:cNvPr>
          <p:cNvSpPr>
            <a:spLocks noGrp="1"/>
          </p:cNvSpPr>
          <p:nvPr>
            <p:ph idx="1"/>
          </p:nvPr>
        </p:nvSpPr>
        <p:spPr>
          <a:xfrm>
            <a:off x="295275" y="995092"/>
            <a:ext cx="8855075" cy="4808808"/>
          </a:xfrm>
        </p:spPr>
        <p:txBody>
          <a:bodyPr>
            <a:noAutofit/>
          </a:bodyPr>
          <a:lstStyle/>
          <a:p>
            <a:pPr marL="0">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Reduce cycle time to completion </a:t>
            </a:r>
          </a:p>
          <a:p>
            <a:pPr marL="0">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Provide Basic Skill Sets to Industry 4.0</a:t>
            </a:r>
          </a:p>
          <a:p>
            <a:pPr marL="0" marR="0">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Address workforce gap at scale</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Increased </a:t>
            </a:r>
            <a:r>
              <a:rPr lang="en-US" kern="100" dirty="0">
                <a:latin typeface="Calibri" panose="020F0502020204030204" pitchFamily="34" charset="0"/>
                <a:ea typeface="Calibri" panose="020F0502020204030204" pitchFamily="34" charset="0"/>
                <a:cs typeface="Times New Roman" panose="02020603050405020304" pitchFamily="18" charset="0"/>
              </a:rPr>
              <a:t>credential </a:t>
            </a:r>
            <a:r>
              <a:rPr lang="en-US" kern="100" dirty="0">
                <a:effectLst/>
                <a:latin typeface="Calibri" panose="020F0502020204030204" pitchFamily="34" charset="0"/>
                <a:ea typeface="Calibri" panose="020F0502020204030204" pitchFamily="34" charset="0"/>
                <a:cs typeface="Times New Roman" panose="02020603050405020304" pitchFamily="18" charset="0"/>
              </a:rPr>
              <a:t>entry points regionally   </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Standardized, industry aligned credentials</a:t>
            </a:r>
          </a:p>
          <a:p>
            <a:pPr marL="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Embedded essential skills to ensure job readiness </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Provide new and expanded modalities (competency based, bootcamps, pre/apprenticeships, and dual credit)</a:t>
            </a:r>
          </a:p>
        </p:txBody>
      </p:sp>
      <p:pic>
        <p:nvPicPr>
          <p:cNvPr id="5" name="Picture 4">
            <a:extLst>
              <a:ext uri="{FF2B5EF4-FFF2-40B4-BE49-F238E27FC236}">
                <a16:creationId xmlns:a16="http://schemas.microsoft.com/office/drawing/2014/main" id="{31BF2676-82A6-3D3D-C176-E538B2427817}"/>
              </a:ext>
            </a:extLst>
          </p:cNvPr>
          <p:cNvPicPr>
            <a:picLocks noChangeAspect="1"/>
          </p:cNvPicPr>
          <p:nvPr/>
        </p:nvPicPr>
        <p:blipFill>
          <a:blip r:embed="rId2"/>
          <a:stretch>
            <a:fillRect/>
          </a:stretch>
        </p:blipFill>
        <p:spPr>
          <a:xfrm>
            <a:off x="8604250" y="263525"/>
            <a:ext cx="3362325" cy="4879362"/>
          </a:xfrm>
          <a:prstGeom prst="rect">
            <a:avLst/>
          </a:prstGeom>
        </p:spPr>
      </p:pic>
    </p:spTree>
    <p:extLst>
      <p:ext uri="{BB962C8B-B14F-4D97-AF65-F5344CB8AC3E}">
        <p14:creationId xmlns:p14="http://schemas.microsoft.com/office/powerpoint/2010/main" val="364426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EDD4E-1CB7-E6FD-F6FD-EF146C24B1A8}"/>
              </a:ext>
            </a:extLst>
          </p:cNvPr>
          <p:cNvSpPr>
            <a:spLocks noGrp="1"/>
          </p:cNvSpPr>
          <p:nvPr>
            <p:ph idx="1"/>
          </p:nvPr>
        </p:nvSpPr>
        <p:spPr>
          <a:xfrm>
            <a:off x="476249" y="1116164"/>
            <a:ext cx="8413751" cy="4675036"/>
          </a:xfrm>
        </p:spPr>
        <p:txBody>
          <a:bodyPr>
            <a:normAutofit fontScale="25000" lnSpcReduction="20000"/>
          </a:bodyPr>
          <a:lstStyle/>
          <a:p>
            <a:pPr marL="0" indent="0">
              <a:buNone/>
            </a:pPr>
            <a:r>
              <a:rPr lang="en-US" sz="8800" b="1" kern="100" dirty="0">
                <a:effectLst/>
                <a:latin typeface="Calibri" panose="020F0502020204030204" pitchFamily="34" charset="0"/>
                <a:ea typeface="Calibri" panose="020F0502020204030204" pitchFamily="34" charset="0"/>
                <a:cs typeface="Times New Roman" panose="02020603050405020304" pitchFamily="18" charset="0"/>
              </a:rPr>
              <a:t>Demonstrate we can:</a:t>
            </a:r>
          </a:p>
          <a:p>
            <a:pPr marL="0" indent="0">
              <a:lnSpc>
                <a:spcPct val="127000"/>
              </a:lnSpc>
              <a:spcBef>
                <a:spcPts val="0"/>
              </a:spcBef>
              <a:spcAft>
                <a:spcPts val="800"/>
              </a:spcAft>
              <a:buNone/>
            </a:pPr>
            <a:r>
              <a:rPr lang="en-US" sz="8800" kern="100" dirty="0">
                <a:latin typeface="Calibri" panose="020F0502020204030204" pitchFamily="34" charset="0"/>
                <a:ea typeface="Calibri" panose="020F0502020204030204" pitchFamily="34" charset="0"/>
                <a:cs typeface="Times New Roman" panose="02020603050405020304" pitchFamily="18" charset="0"/>
              </a:rPr>
              <a:t>Create an ecosystem to provide flexible methods, curricula, and schedules to meet industry standards and the requirements of Illinois manufacturers.</a:t>
            </a:r>
          </a:p>
          <a:p>
            <a:pPr marL="0" indent="0">
              <a:lnSpc>
                <a:spcPct val="127000"/>
              </a:lnSpc>
              <a:spcBef>
                <a:spcPts val="0"/>
              </a:spcBef>
              <a:spcAft>
                <a:spcPts val="800"/>
              </a:spcAft>
              <a:buNone/>
            </a:pPr>
            <a:r>
              <a:rPr lang="en-US" sz="8800" b="1" kern="100" dirty="0">
                <a:latin typeface="Calibri" panose="020F0502020204030204" pitchFamily="34" charset="0"/>
                <a:ea typeface="Calibri" panose="020F0502020204030204" pitchFamily="34" charset="0"/>
                <a:cs typeface="Times New Roman" panose="02020603050405020304" pitchFamily="18" charset="0"/>
              </a:rPr>
              <a:t>Resulting in: </a:t>
            </a:r>
          </a:p>
          <a:p>
            <a:pPr marL="0" indent="0">
              <a:lnSpc>
                <a:spcPct val="127000"/>
              </a:lnSpc>
              <a:spcBef>
                <a:spcPts val="0"/>
              </a:spcBef>
              <a:spcAft>
                <a:spcPts val="800"/>
              </a:spcAft>
              <a:buNone/>
            </a:pPr>
            <a:r>
              <a:rPr lang="en-US" sz="8800" kern="100" dirty="0">
                <a:latin typeface="Calibri" panose="020F0502020204030204" pitchFamily="34" charset="0"/>
                <a:ea typeface="Calibri" panose="020F0502020204030204" pitchFamily="34" charset="0"/>
                <a:cs typeface="Times New Roman" panose="02020603050405020304" pitchFamily="18" charset="0"/>
              </a:rPr>
              <a:t>Strengthened Manufacturers, Revitalized Regional Economies and Changed Lives</a:t>
            </a:r>
          </a:p>
          <a:p>
            <a:pPr marL="0" indent="0">
              <a:lnSpc>
                <a:spcPct val="127000"/>
              </a:lnSpc>
              <a:spcBef>
                <a:spcPts val="0"/>
              </a:spcBef>
              <a:spcAft>
                <a:spcPts val="800"/>
              </a:spcAft>
              <a:buNone/>
            </a:pPr>
            <a:r>
              <a:rPr lang="en-US" sz="8800" b="1" kern="100" dirty="0">
                <a:latin typeface="Calibri" panose="020F0502020204030204" pitchFamily="34" charset="0"/>
                <a:ea typeface="Calibri" panose="020F0502020204030204" pitchFamily="34" charset="0"/>
                <a:cs typeface="Times New Roman" panose="02020603050405020304" pitchFamily="18" charset="0"/>
              </a:rPr>
              <a:t>Proving that Workforce Development Investment in Community Colleges: </a:t>
            </a:r>
          </a:p>
          <a:p>
            <a:pPr marL="0" indent="0">
              <a:lnSpc>
                <a:spcPct val="127000"/>
              </a:lnSpc>
              <a:spcBef>
                <a:spcPts val="0"/>
              </a:spcBef>
              <a:spcAft>
                <a:spcPts val="800"/>
              </a:spcAft>
              <a:buNone/>
            </a:pPr>
            <a:r>
              <a:rPr lang="en-US" sz="8800" kern="100" dirty="0">
                <a:latin typeface="Calibri" panose="020F0502020204030204" pitchFamily="34" charset="0"/>
                <a:ea typeface="Calibri" panose="020F0502020204030204" pitchFamily="34" charset="0"/>
                <a:cs typeface="Times New Roman" panose="02020603050405020304" pitchFamily="18" charset="0"/>
              </a:rPr>
              <a:t>Can position Illinois as any industries state of choice by systemically addressing the workforce gaps by creating a consistent ecosystem for ongoing workforce support.</a:t>
            </a:r>
            <a:r>
              <a:rPr lang="en-US" sz="5500" kern="1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5" name="Title 4">
            <a:extLst>
              <a:ext uri="{FF2B5EF4-FFF2-40B4-BE49-F238E27FC236}">
                <a16:creationId xmlns:a16="http://schemas.microsoft.com/office/drawing/2014/main" id="{09B1740A-B69B-876F-6BFC-43095FEE6D9B}"/>
              </a:ext>
            </a:extLst>
          </p:cNvPr>
          <p:cNvSpPr>
            <a:spLocks noGrp="1"/>
          </p:cNvSpPr>
          <p:nvPr>
            <p:ph type="title"/>
          </p:nvPr>
        </p:nvSpPr>
        <p:spPr/>
        <p:txBody>
          <a:bodyPr>
            <a:normAutofit fontScale="90000"/>
          </a:bodyPr>
          <a:lstStyle/>
          <a:p>
            <a:r>
              <a:rPr lang="en-US" altLang="en-US" sz="4400" b="1" dirty="0">
                <a:solidFill>
                  <a:srgbClr val="FF6600"/>
                </a:solidFill>
                <a:latin typeface="Arial" panose="020B0604020202020204" pitchFamily="34" charset="0"/>
                <a:cs typeface="Arial" panose="020B0604020202020204" pitchFamily="34" charset="0"/>
              </a:rPr>
              <a:t>Demonstrate Community College Impact</a:t>
            </a:r>
            <a:endParaRPr lang="en-US" dirty="0"/>
          </a:p>
        </p:txBody>
      </p:sp>
      <p:pic>
        <p:nvPicPr>
          <p:cNvPr id="7" name="Picture 6">
            <a:extLst>
              <a:ext uri="{FF2B5EF4-FFF2-40B4-BE49-F238E27FC236}">
                <a16:creationId xmlns:a16="http://schemas.microsoft.com/office/drawing/2014/main" id="{25A6DAA4-6F91-92A0-1CA7-EABFD68D89C9}"/>
              </a:ext>
            </a:extLst>
          </p:cNvPr>
          <p:cNvPicPr>
            <a:picLocks noChangeAspect="1"/>
          </p:cNvPicPr>
          <p:nvPr/>
        </p:nvPicPr>
        <p:blipFill>
          <a:blip r:embed="rId2"/>
          <a:stretch>
            <a:fillRect/>
          </a:stretch>
        </p:blipFill>
        <p:spPr>
          <a:xfrm>
            <a:off x="8758805" y="1377232"/>
            <a:ext cx="3433195" cy="3785318"/>
          </a:xfrm>
          <a:prstGeom prst="rect">
            <a:avLst/>
          </a:prstGeom>
        </p:spPr>
      </p:pic>
    </p:spTree>
    <p:extLst>
      <p:ext uri="{BB962C8B-B14F-4D97-AF65-F5344CB8AC3E}">
        <p14:creationId xmlns:p14="http://schemas.microsoft.com/office/powerpoint/2010/main" val="102036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34E3E-AB83-82E3-1074-6AABB3EB4D9A}"/>
              </a:ext>
            </a:extLst>
          </p:cNvPr>
          <p:cNvSpPr>
            <a:spLocks noGrp="1"/>
          </p:cNvSpPr>
          <p:nvPr>
            <p:ph sz="half" idx="1"/>
          </p:nvPr>
        </p:nvSpPr>
        <p:spPr/>
        <p:txBody>
          <a:bodyPr>
            <a:normAutofit lnSpcReduction="10000"/>
          </a:bodyPr>
          <a:lstStyle/>
          <a:p>
            <a:r>
              <a:rPr lang="en-US" sz="3200" dirty="0"/>
              <a:t>Guidance Manar and Torres </a:t>
            </a:r>
          </a:p>
          <a:p>
            <a:r>
              <a:rPr lang="en-US" sz="3200" dirty="0"/>
              <a:t>Over 50 professionals </a:t>
            </a:r>
          </a:p>
          <a:p>
            <a:r>
              <a:rPr lang="en-US" sz="3200" dirty="0"/>
              <a:t>4 Groups </a:t>
            </a:r>
          </a:p>
          <a:p>
            <a:pPr lvl="1"/>
            <a:r>
              <a:rPr lang="en-US" sz="3200" dirty="0"/>
              <a:t>Curriculum</a:t>
            </a:r>
          </a:p>
          <a:p>
            <a:pPr lvl="1"/>
            <a:r>
              <a:rPr lang="en-US" sz="3200" dirty="0"/>
              <a:t>Scheduling</a:t>
            </a:r>
          </a:p>
          <a:p>
            <a:pPr lvl="1"/>
            <a:r>
              <a:rPr lang="en-US" sz="3200" dirty="0"/>
              <a:t>Partnerships</a:t>
            </a:r>
          </a:p>
          <a:p>
            <a:pPr lvl="1"/>
            <a:r>
              <a:rPr lang="en-US" sz="3200" dirty="0"/>
              <a:t>Budget and Data </a:t>
            </a:r>
          </a:p>
          <a:p>
            <a:pPr marL="228600" lvl="1">
              <a:spcBef>
                <a:spcPts val="1000"/>
              </a:spcBef>
            </a:pPr>
            <a:r>
              <a:rPr lang="en-US" sz="3200" dirty="0"/>
              <a:t>Representing 24 Colleges and ICCB </a:t>
            </a:r>
          </a:p>
          <a:p>
            <a:pPr lvl="1"/>
            <a:endParaRPr lang="en-US" dirty="0"/>
          </a:p>
          <a:p>
            <a:pPr lvl="1"/>
            <a:endParaRPr lang="en-US" dirty="0"/>
          </a:p>
          <a:p>
            <a:endParaRPr lang="en-US" dirty="0"/>
          </a:p>
        </p:txBody>
      </p:sp>
      <p:sp>
        <p:nvSpPr>
          <p:cNvPr id="2" name="Title 1">
            <a:extLst>
              <a:ext uri="{FF2B5EF4-FFF2-40B4-BE49-F238E27FC236}">
                <a16:creationId xmlns:a16="http://schemas.microsoft.com/office/drawing/2014/main" id="{19DD0712-6491-11FA-269F-0E13F7F12325}"/>
              </a:ext>
            </a:extLst>
          </p:cNvPr>
          <p:cNvSpPr>
            <a:spLocks noGrp="1"/>
          </p:cNvSpPr>
          <p:nvPr>
            <p:ph type="title"/>
          </p:nvPr>
        </p:nvSpPr>
        <p:spPr>
          <a:xfrm>
            <a:off x="838199" y="365126"/>
            <a:ext cx="10816525" cy="938934"/>
          </a:xfrm>
        </p:spPr>
        <p:txBody>
          <a:bodyPr>
            <a:noAutofit/>
          </a:bodyPr>
          <a:lstStyle/>
          <a:p>
            <a:r>
              <a:rPr lang="en-US" sz="4000" b="1" dirty="0">
                <a:solidFill>
                  <a:srgbClr val="FF6600"/>
                </a:solidFill>
                <a:latin typeface="Arial" panose="020B0604020202020204" pitchFamily="34" charset="0"/>
                <a:ea typeface="+mn-ea"/>
                <a:cs typeface="Arial" panose="020B0604020202020204" pitchFamily="34" charset="0"/>
              </a:rPr>
              <a:t>Collaborative Proposal Development </a:t>
            </a:r>
          </a:p>
        </p:txBody>
      </p:sp>
      <p:pic>
        <p:nvPicPr>
          <p:cNvPr id="1030" name="Picture 6" descr="Collaboration Icon Vector Art, Icons, and Graphics for Free Download">
            <a:extLst>
              <a:ext uri="{FF2B5EF4-FFF2-40B4-BE49-F238E27FC236}">
                <a16:creationId xmlns:a16="http://schemas.microsoft.com/office/drawing/2014/main" id="{7D314090-087B-5318-AE23-FBE08BAA2F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3518" y="1946031"/>
            <a:ext cx="6058426" cy="230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52660"/>
      </p:ext>
    </p:extLst>
  </p:cSld>
  <p:clrMapOvr>
    <a:masterClrMapping/>
  </p:clrMapOvr>
</p:sld>
</file>

<file path=ppt/theme/theme1.xml><?xml version="1.0" encoding="utf-8"?>
<a:theme xmlns:a="http://schemas.openxmlformats.org/drawingml/2006/main" name="1_Office Theme">
  <a:themeElements>
    <a:clrScheme name="ICC Option 1">
      <a:dk1>
        <a:sysClr val="windowText" lastClr="000000"/>
      </a:dk1>
      <a:lt1>
        <a:sysClr val="window" lastClr="FFFFFF"/>
      </a:lt1>
      <a:dk2>
        <a:srgbClr val="00436A"/>
      </a:dk2>
      <a:lt2>
        <a:srgbClr val="D8D8D8"/>
      </a:lt2>
      <a:accent1>
        <a:srgbClr val="0079AE"/>
      </a:accent1>
      <a:accent2>
        <a:srgbClr val="EEC600"/>
      </a:accent2>
      <a:accent3>
        <a:srgbClr val="00436A"/>
      </a:accent3>
      <a:accent4>
        <a:srgbClr val="FFE79B"/>
      </a:accent4>
      <a:accent5>
        <a:srgbClr val="993366"/>
      </a:accent5>
      <a:accent6>
        <a:srgbClr val="70AD47"/>
      </a:accent6>
      <a:hlink>
        <a:srgbClr val="0079AE"/>
      </a:hlink>
      <a:folHlink>
        <a:srgbClr val="9933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dd89e59-3185-4475-94c3-e14e7629caa6">
      <UserInfo>
        <DisplayName>Sheila Quirk-Bailey</DisplayName>
        <AccountId>31</AccountId>
        <AccountType/>
      </UserInfo>
      <UserInfo>
        <DisplayName>Kari Schimmel</DisplayName>
        <AccountId>12</AccountId>
        <AccountType/>
      </UserInfo>
    </SharedWithUsers>
    <_activity xmlns="75ef2de2-5693-49f8-8487-9fd10df33b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E02C74963F4C4B8A561232D992BD4D" ma:contentTypeVersion="15" ma:contentTypeDescription="Create a new document." ma:contentTypeScope="" ma:versionID="98e7fb65f34c534e0b423d15fb249f02">
  <xsd:schema xmlns:xsd="http://www.w3.org/2001/XMLSchema" xmlns:xs="http://www.w3.org/2001/XMLSchema" xmlns:p="http://schemas.microsoft.com/office/2006/metadata/properties" xmlns:ns3="75ef2de2-5693-49f8-8487-9fd10df33b8d" xmlns:ns4="1dd89e59-3185-4475-94c3-e14e7629caa6" targetNamespace="http://schemas.microsoft.com/office/2006/metadata/properties" ma:root="true" ma:fieldsID="97323a3bd45253cd2695abf1c818ae42" ns3:_="" ns4:_="">
    <xsd:import namespace="75ef2de2-5693-49f8-8487-9fd10df33b8d"/>
    <xsd:import namespace="1dd89e59-3185-4475-94c3-e14e7629ca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f2de2-5693-49f8-8487-9fd10df33b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d89e59-3185-4475-94c3-e14e7629ca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098FEE-7D7D-487D-AC4A-6DCC512F4DD5}">
  <ds:schemaRefs>
    <ds:schemaRef ds:uri="http://schemas.microsoft.com/sharepoint/v3/contenttype/forms"/>
  </ds:schemaRefs>
</ds:datastoreItem>
</file>

<file path=customXml/itemProps2.xml><?xml version="1.0" encoding="utf-8"?>
<ds:datastoreItem xmlns:ds="http://schemas.openxmlformats.org/officeDocument/2006/customXml" ds:itemID="{15D38EB0-0D7F-4B69-84F6-23B002F197F8}">
  <ds:schemaRefs>
    <ds:schemaRef ds:uri="1dd89e59-3185-4475-94c3-e14e7629caa6"/>
    <ds:schemaRef ds:uri="75ef2de2-5693-49f8-8487-9fd10df33b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95FE37-D8E6-4D86-9DAD-362B10DCF085}">
  <ds:schemaRefs>
    <ds:schemaRef ds:uri="1dd89e59-3185-4475-94c3-e14e7629caa6"/>
    <ds:schemaRef ds:uri="75ef2de2-5693-49f8-8487-9fd10df33b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113</TotalTime>
  <Words>1391</Words>
  <Application>Microsoft Office PowerPoint</Application>
  <PresentationFormat>Widescreen</PresentationFormat>
  <Paragraphs>187</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Courier New</vt:lpstr>
      <vt:lpstr>Calibri</vt:lpstr>
      <vt:lpstr>Arial</vt:lpstr>
      <vt:lpstr>Google Sans</vt:lpstr>
      <vt:lpstr>Arial Nova</vt:lpstr>
      <vt:lpstr>Arial Narrow</vt:lpstr>
      <vt:lpstr>Calibri Light</vt:lpstr>
      <vt:lpstr>Times New Roman</vt:lpstr>
      <vt:lpstr>1_Office Theme</vt:lpstr>
      <vt:lpstr>PowerPoint Presentation</vt:lpstr>
      <vt:lpstr>PowerPoint Presentation</vt:lpstr>
      <vt:lpstr>Why Illinois Manufacturing Workforce Ecosystem </vt:lpstr>
      <vt:lpstr>Trends Demonstrate Need For Innovation </vt:lpstr>
      <vt:lpstr>PowerPoint Presentation</vt:lpstr>
      <vt:lpstr>PowerPoint Presentation</vt:lpstr>
      <vt:lpstr>Manufacturers’ Needs  </vt:lpstr>
      <vt:lpstr>Demonstrate Community College Impact</vt:lpstr>
      <vt:lpstr>Collaborative Proposal Development </vt:lpstr>
      <vt:lpstr>Benefits </vt:lpstr>
      <vt:lpstr>Outcomes</vt:lpstr>
      <vt:lpstr>Five Key Audiences</vt:lpstr>
      <vt:lpstr>Industry-Based Agile Ecosystem - Modalities </vt:lpstr>
      <vt:lpstr>Industry Based Agile Ecosystem: Curriculum</vt:lpstr>
      <vt:lpstr>Industry Based Agile Ecosystem: Systemic Partnerships  </vt:lpstr>
      <vt:lpstr>Outcomes </vt:lpstr>
      <vt:lpstr>PowerPoint Presentation</vt:lpstr>
      <vt:lpstr>Preparation for Program Launch </vt:lpstr>
      <vt:lpstr>Building the Coalition </vt:lpstr>
      <vt:lpstr>PowerPoint Presentation</vt:lpstr>
      <vt:lpstr>PowerPoint Presentation</vt:lpstr>
      <vt:lpstr> </vt:lpstr>
    </vt:vector>
  </TitlesOfParts>
  <Company>ILLINOIS CENTRAL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Title</dc:title>
  <dc:creator>Jessica McMullin</dc:creator>
  <cp:lastModifiedBy>Sheila Quirk-Bailey</cp:lastModifiedBy>
  <cp:revision>3</cp:revision>
  <cp:lastPrinted>2023-01-30T17:31:12Z</cp:lastPrinted>
  <dcterms:created xsi:type="dcterms:W3CDTF">2020-01-14T14:13:42Z</dcterms:created>
  <dcterms:modified xsi:type="dcterms:W3CDTF">2023-11-30T02:32:21Z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0x0101006DE02C74963F4C4B8A561232D992BD4D</vt:lpwstr>
  </property>
  <property fmtid="{D5CDD505-2E9C-101B-9397-08002B2CF9AE}" pid="3" name="MediaServiceImageTags">
    <vt:lpwstr/>
  </property>
</Properties>
</file>