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804" r:id="rId4"/>
  </p:sldMasterIdLst>
  <p:notesMasterIdLst>
    <p:notesMasterId r:id="rId21"/>
  </p:notesMasterIdLst>
  <p:sldIdLst>
    <p:sldId id="327" r:id="rId5"/>
    <p:sldId id="325" r:id="rId6"/>
    <p:sldId id="330" r:id="rId7"/>
    <p:sldId id="269" r:id="rId8"/>
    <p:sldId id="268" r:id="rId9"/>
    <p:sldId id="342" r:id="rId10"/>
    <p:sldId id="261" r:id="rId11"/>
    <p:sldId id="267" r:id="rId12"/>
    <p:sldId id="343" r:id="rId13"/>
    <p:sldId id="262" r:id="rId14"/>
    <p:sldId id="263" r:id="rId15"/>
    <p:sldId id="264" r:id="rId16"/>
    <p:sldId id="265" r:id="rId17"/>
    <p:sldId id="340" r:id="rId18"/>
    <p:sldId id="339" r:id="rId19"/>
    <p:sldId id="315" r:id="rId20"/>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hitney Thompson" initials="WT" lastIdx="2" clrIdx="0">
    <p:extLst>
      <p:ext uri="{19B8F6BF-5375-455C-9EA6-DF929625EA0E}">
        <p15:presenceInfo xmlns:p15="http://schemas.microsoft.com/office/powerpoint/2012/main" userId="S-1-5-21-630784825-2052068857-313073093-538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4F31F84-8476-4873-A823-0E8B61EE1FE5}" v="1" dt="2023-09-13T02:52:01.09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58419" autoAdjust="0"/>
  </p:normalViewPr>
  <p:slideViewPr>
    <p:cSldViewPr snapToGrid="0">
      <p:cViewPr varScale="1">
        <p:scale>
          <a:sx n="50" d="100"/>
          <a:sy n="50" d="100"/>
        </p:scale>
        <p:origin x="1906" y="38"/>
      </p:cViewPr>
      <p:guideLst/>
    </p:cSldViewPr>
  </p:slideViewPr>
  <p:notesTextViewPr>
    <p:cViewPr>
      <p:scale>
        <a:sx n="200" d="100"/>
        <a:sy n="2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commentAuthors" Target="commentAuthors.xml"/><Relationship Id="rId27"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488F7F93-FF32-4D6D-925C-74CFC79AD4C3}" type="datetimeFigureOut">
              <a:rPr lang="en-US" smtClean="0"/>
              <a:t>9/12/2023</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0C2B840D-8A4A-446A-8185-108232AFCE04}" type="slidenum">
              <a:rPr lang="en-US" smtClean="0"/>
              <a:t>‹#›</a:t>
            </a:fld>
            <a:endParaRPr lang="en-US"/>
          </a:p>
        </p:txBody>
      </p:sp>
    </p:spTree>
    <p:extLst>
      <p:ext uri="{BB962C8B-B14F-4D97-AF65-F5344CB8AC3E}">
        <p14:creationId xmlns:p14="http://schemas.microsoft.com/office/powerpoint/2010/main" val="18297497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Welcome to Module 4 on Ability to Benefit, the Illinois state-defined process. </a:t>
            </a:r>
          </a:p>
          <a:p>
            <a:endParaRPr lang="en-US" dirty="0"/>
          </a:p>
          <a:p>
            <a:r>
              <a:rPr lang="en-US" dirty="0"/>
              <a:t>This module provides details about eligible career pathways for the Illinois state-defined process.</a:t>
            </a:r>
          </a:p>
          <a:p>
            <a:endParaRPr lang="en-US" dirty="0"/>
          </a:p>
        </p:txBody>
      </p:sp>
      <p:sp>
        <p:nvSpPr>
          <p:cNvPr id="4" name="Slide Number Placeholder 3"/>
          <p:cNvSpPr>
            <a:spLocks noGrp="1"/>
          </p:cNvSpPr>
          <p:nvPr>
            <p:ph type="sldNum" sz="quarter" idx="5"/>
          </p:nvPr>
        </p:nvSpPr>
        <p:spPr/>
        <p:txBody>
          <a:bodyPr/>
          <a:lstStyle/>
          <a:p>
            <a:fld id="{0C2B840D-8A4A-446A-8185-108232AFCE04}" type="slidenum">
              <a:rPr lang="en-US" smtClean="0"/>
              <a:t>1</a:t>
            </a:fld>
            <a:endParaRPr lang="en-US"/>
          </a:p>
        </p:txBody>
      </p:sp>
    </p:spTree>
    <p:extLst>
      <p:ext uri="{BB962C8B-B14F-4D97-AF65-F5344CB8AC3E}">
        <p14:creationId xmlns:p14="http://schemas.microsoft.com/office/powerpoint/2010/main" val="42088534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65887" lvl="1"/>
            <a:r>
              <a:rPr lang="en-US" sz="1200" i="0" dirty="0">
                <a:solidFill>
                  <a:srgbClr val="212529"/>
                </a:solidFill>
                <a:effectLst/>
              </a:rPr>
              <a:t>Is a student who enrolls in an eligible career pathway program required to complete a secondary school credential?</a:t>
            </a:r>
            <a:r>
              <a:rPr lang="en-US" sz="1400" b="1" i="0" dirty="0">
                <a:solidFill>
                  <a:srgbClr val="212529"/>
                </a:solidFill>
                <a:effectLst/>
              </a:rPr>
              <a:t> </a:t>
            </a:r>
            <a:r>
              <a:rPr lang="en-US" dirty="0">
                <a:solidFill>
                  <a:srgbClr val="212529"/>
                </a:solidFill>
              </a:rPr>
              <a:t>N</a:t>
            </a:r>
            <a:r>
              <a:rPr lang="en-US" dirty="0">
                <a:solidFill>
                  <a:srgbClr val="17232E"/>
                </a:solidFill>
              </a:rPr>
              <a:t>o, the student is not required to complete a secondary school credential. However, a student who seeks Title IV eligibility under the ATB state plan must have the opportunity to attain a secondary school diploma or its recognized equivalent.  So, students may complete the postsecondary credential without completing their high school equivalency. NOTE:  The completion of an eligible career pathway program does not enable a student to subsequently become Title IV eligible as a non-ATB degree seeking student, unless that student completes their high school diploma or equivalency.</a:t>
            </a:r>
          </a:p>
          <a:p>
            <a:endParaRPr lang="en-US" dirty="0"/>
          </a:p>
        </p:txBody>
      </p:sp>
      <p:sp>
        <p:nvSpPr>
          <p:cNvPr id="4" name="Slide Number Placeholder 3"/>
          <p:cNvSpPr>
            <a:spLocks noGrp="1"/>
          </p:cNvSpPr>
          <p:nvPr>
            <p:ph type="sldNum" sz="quarter" idx="5"/>
          </p:nvPr>
        </p:nvSpPr>
        <p:spPr/>
        <p:txBody>
          <a:bodyPr/>
          <a:lstStyle/>
          <a:p>
            <a:fld id="{0C2B840D-8A4A-446A-8185-108232AFCE04}" type="slidenum">
              <a:rPr lang="en-US" smtClean="0"/>
              <a:t>10</a:t>
            </a:fld>
            <a:endParaRPr lang="en-US"/>
          </a:p>
        </p:txBody>
      </p:sp>
    </p:spTree>
    <p:extLst>
      <p:ext uri="{BB962C8B-B14F-4D97-AF65-F5344CB8AC3E}">
        <p14:creationId xmlns:p14="http://schemas.microsoft.com/office/powerpoint/2010/main" val="18391715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sz="1200" i="0" dirty="0">
                <a:solidFill>
                  <a:srgbClr val="212529"/>
                </a:solidFill>
                <a:effectLst/>
              </a:rPr>
              <a:t>How does the Department determine whether a program enables an individual to attain a secondary school diploma or its recognized equivalent?</a:t>
            </a:r>
          </a:p>
          <a:p>
            <a:pPr defTabSz="931774">
              <a:defRPr/>
            </a:pPr>
            <a:r>
              <a:rPr lang="en-US" b="0" i="0" dirty="0">
                <a:solidFill>
                  <a:srgbClr val="17232E"/>
                </a:solidFill>
                <a:effectLst/>
                <a:latin typeface="Public Sans"/>
              </a:rPr>
              <a:t>In determining whether an eligible career pathway program meets this requirement, the Department considers whether the program provides this opportunity in a way that is reasonably accessible to enrolled students, such as by offering instruction through distance learning (including through synchronous or asynchronous modalities) and offering a range of instructional options that are reasonably convenient for students. The Department will accept reasonable institutional scheduling decisions relating to this matter.</a:t>
            </a:r>
          </a:p>
          <a:p>
            <a:endParaRPr lang="en-US" dirty="0"/>
          </a:p>
        </p:txBody>
      </p:sp>
      <p:sp>
        <p:nvSpPr>
          <p:cNvPr id="4" name="Slide Number Placeholder 3"/>
          <p:cNvSpPr>
            <a:spLocks noGrp="1"/>
          </p:cNvSpPr>
          <p:nvPr>
            <p:ph type="sldNum" sz="quarter" idx="5"/>
          </p:nvPr>
        </p:nvSpPr>
        <p:spPr/>
        <p:txBody>
          <a:bodyPr/>
          <a:lstStyle/>
          <a:p>
            <a:fld id="{0C2B840D-8A4A-446A-8185-108232AFCE04}" type="slidenum">
              <a:rPr lang="en-US" smtClean="0"/>
              <a:t>11</a:t>
            </a:fld>
            <a:endParaRPr lang="en-US"/>
          </a:p>
        </p:txBody>
      </p:sp>
    </p:spTree>
    <p:extLst>
      <p:ext uri="{BB962C8B-B14F-4D97-AF65-F5344CB8AC3E}">
        <p14:creationId xmlns:p14="http://schemas.microsoft.com/office/powerpoint/2010/main" val="28407677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I</a:t>
            </a:r>
            <a:r>
              <a:rPr lang="en-US" sz="1200" i="0" dirty="0">
                <a:solidFill>
                  <a:srgbClr val="212529"/>
                </a:solidFill>
                <a:effectLst/>
              </a:rPr>
              <a:t>n what instances will an institution’s compliance with the ATB requirements be evaluated in the absence of a career pathway program approval process?</a:t>
            </a:r>
          </a:p>
          <a:p>
            <a:r>
              <a:rPr lang="en-US" dirty="0"/>
              <a:t>The Department will accept reasonable institutional decisions related to implementing the objectives included within the definition of eligible career pathway programs, such as whether a program adequately combines rigorous and high-quality education, training, and other services that align with the skill needs of industries in the economy of the State or regional economy involved. Institutions are advised that they must label and identify eligible career pathway programs and disclose to students the limitations of enrolling in such programs, especially for those students who do not enroll in courses designed to enable them to earn a high school diploma or its recognized equivalent.</a:t>
            </a:r>
          </a:p>
          <a:p>
            <a:endParaRPr lang="en-US" dirty="0"/>
          </a:p>
        </p:txBody>
      </p:sp>
      <p:sp>
        <p:nvSpPr>
          <p:cNvPr id="4" name="Slide Number Placeholder 3"/>
          <p:cNvSpPr>
            <a:spLocks noGrp="1"/>
          </p:cNvSpPr>
          <p:nvPr>
            <p:ph type="sldNum" sz="quarter" idx="5"/>
          </p:nvPr>
        </p:nvSpPr>
        <p:spPr/>
        <p:txBody>
          <a:bodyPr/>
          <a:lstStyle/>
          <a:p>
            <a:fld id="{0C2B840D-8A4A-446A-8185-108232AFCE04}" type="slidenum">
              <a:rPr lang="en-US" smtClean="0"/>
              <a:t>12</a:t>
            </a:fld>
            <a:endParaRPr lang="en-US"/>
          </a:p>
        </p:txBody>
      </p:sp>
    </p:spTree>
    <p:extLst>
      <p:ext uri="{BB962C8B-B14F-4D97-AF65-F5344CB8AC3E}">
        <p14:creationId xmlns:p14="http://schemas.microsoft.com/office/powerpoint/2010/main" val="10578757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0" dirty="0">
                <a:solidFill>
                  <a:srgbClr val="212529"/>
                </a:solidFill>
                <a:effectLst/>
              </a:rPr>
              <a:t>What are some examples of how institutions can comply with the requirement to enable an individual to attain a secondary school diploma or its recognized equivalent under Section 484(d)(2)(F)? </a:t>
            </a:r>
            <a:r>
              <a:rPr lang="en-US" dirty="0"/>
              <a:t>In order to enable students to attain a secondary school diploma or its recognized equivalent, institutions could, for example, connect students to an adult education provider in their community, offer coursework to students designed to prepare students to take a general education diploma exam, or partner with local or online secondary schools that offer high school diplomas to adult learners or returning students. Here again, we want to highlight the ICAPS program at your institution as another vehicle for complying with this section.</a:t>
            </a:r>
          </a:p>
          <a:p>
            <a:endParaRPr lang="en-US" dirty="0"/>
          </a:p>
        </p:txBody>
      </p:sp>
      <p:sp>
        <p:nvSpPr>
          <p:cNvPr id="4" name="Slide Number Placeholder 3"/>
          <p:cNvSpPr>
            <a:spLocks noGrp="1"/>
          </p:cNvSpPr>
          <p:nvPr>
            <p:ph type="sldNum" sz="quarter" idx="5"/>
          </p:nvPr>
        </p:nvSpPr>
        <p:spPr/>
        <p:txBody>
          <a:bodyPr/>
          <a:lstStyle/>
          <a:p>
            <a:fld id="{0C2B840D-8A4A-446A-8185-108232AFCE04}" type="slidenum">
              <a:rPr lang="en-US" smtClean="0"/>
              <a:t>13</a:t>
            </a:fld>
            <a:endParaRPr lang="en-US"/>
          </a:p>
        </p:txBody>
      </p:sp>
    </p:spTree>
    <p:extLst>
      <p:ext uri="{BB962C8B-B14F-4D97-AF65-F5344CB8AC3E}">
        <p14:creationId xmlns:p14="http://schemas.microsoft.com/office/powerpoint/2010/main" val="23365413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Wrapping up Module 4, you’ve learned about the career pathways for the state-defined Ability to Benefit plan.</a:t>
            </a:r>
          </a:p>
          <a:p>
            <a:endParaRPr lang="en-US" dirty="0"/>
          </a:p>
          <a:p>
            <a:r>
              <a:rPr lang="en-US" dirty="0"/>
              <a:t>This included cluster, pathway, and program of study definitions, allowable clusters in Illinois, how to lean on the work being done in ICAPS to maximize potential of the state’s plan, and finally we wrapped up with some FAQs about ATB.</a:t>
            </a:r>
          </a:p>
          <a:p>
            <a:endParaRPr lang="en-US" dirty="0"/>
          </a:p>
        </p:txBody>
      </p:sp>
      <p:sp>
        <p:nvSpPr>
          <p:cNvPr id="4" name="Slide Number Placeholder 3"/>
          <p:cNvSpPr>
            <a:spLocks noGrp="1"/>
          </p:cNvSpPr>
          <p:nvPr>
            <p:ph type="sldNum" sz="quarter" idx="5"/>
          </p:nvPr>
        </p:nvSpPr>
        <p:spPr/>
        <p:txBody>
          <a:bodyPr/>
          <a:lstStyle/>
          <a:p>
            <a:fld id="{0C2B840D-8A4A-446A-8185-108232AFCE04}" type="slidenum">
              <a:rPr lang="en-US" smtClean="0"/>
              <a:t>14</a:t>
            </a:fld>
            <a:endParaRPr lang="en-US"/>
          </a:p>
        </p:txBody>
      </p:sp>
    </p:spTree>
    <p:extLst>
      <p:ext uri="{BB962C8B-B14F-4D97-AF65-F5344CB8AC3E}">
        <p14:creationId xmlns:p14="http://schemas.microsoft.com/office/powerpoint/2010/main" val="39426348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Thank you for viewing this module. Remember to visit our other modules on the state-defined alternative plan for Ability to Benefit:</a:t>
            </a:r>
          </a:p>
          <a:p>
            <a:pPr defTabSz="931774">
              <a:defRPr/>
            </a:pPr>
            <a:endParaRPr lang="en-US" dirty="0"/>
          </a:p>
          <a:p>
            <a:pPr defTabSz="931774">
              <a:defRPr/>
            </a:pPr>
            <a:r>
              <a:rPr lang="en-US" dirty="0"/>
              <a:t>With Module One providing an ATB overview</a:t>
            </a:r>
          </a:p>
          <a:p>
            <a:pPr marL="174708" indent="-174708">
              <a:buFont typeface="Wingdings" panose="05000000000000000000" pitchFamily="2" charset="2"/>
              <a:buChar char="q"/>
            </a:pPr>
            <a:r>
              <a:rPr lang="en-US" dirty="0"/>
              <a:t>Defining Ability to Benefit</a:t>
            </a:r>
          </a:p>
          <a:p>
            <a:pPr marL="174708" indent="-174708">
              <a:buFont typeface="Wingdings" panose="05000000000000000000" pitchFamily="2" charset="2"/>
              <a:buChar char="q"/>
            </a:pPr>
            <a:r>
              <a:rPr lang="en-US" dirty="0"/>
              <a:t>Institutional buy-in/Illinois completion agenda</a:t>
            </a:r>
          </a:p>
          <a:p>
            <a:pPr marL="174708" indent="-174708">
              <a:buFont typeface="Wingdings" panose="05000000000000000000" pitchFamily="2" charset="2"/>
              <a:buChar char="q"/>
            </a:pPr>
            <a:r>
              <a:rPr lang="en-US" dirty="0"/>
              <a:t>College responsibilities</a:t>
            </a:r>
          </a:p>
          <a:p>
            <a:pPr marL="174708" indent="-174708">
              <a:buFont typeface="Wingdings" panose="05000000000000000000" pitchFamily="2" charset="2"/>
              <a:buChar char="q"/>
            </a:pPr>
            <a:r>
              <a:rPr lang="en-US" dirty="0"/>
              <a:t>Student requirements under Alternative Plan</a:t>
            </a:r>
          </a:p>
          <a:p>
            <a:pPr marL="174708" indent="-174708">
              <a:buFont typeface="Wingdings" panose="05000000000000000000" pitchFamily="2" charset="2"/>
              <a:buChar char="q"/>
            </a:pPr>
            <a:r>
              <a:rPr lang="en-US" dirty="0"/>
              <a:t>List of eligible career clusters for the Illinois Alternative Plan</a:t>
            </a:r>
          </a:p>
          <a:p>
            <a:endParaRPr lang="en-US" dirty="0"/>
          </a:p>
          <a:p>
            <a:r>
              <a:rPr lang="en-US" dirty="0"/>
              <a:t>Module Two looking at: the State’s Alternative Process</a:t>
            </a:r>
          </a:p>
          <a:p>
            <a:pPr>
              <a:buFont typeface="Wingdings" panose="05000000000000000000" pitchFamily="2" charset="2"/>
              <a:buChar char="q"/>
            </a:pPr>
            <a:r>
              <a:rPr lang="en-US" dirty="0"/>
              <a:t>Program Design</a:t>
            </a:r>
          </a:p>
          <a:p>
            <a:pPr>
              <a:buFont typeface="Wingdings" panose="05000000000000000000" pitchFamily="2" charset="2"/>
              <a:buChar char="q"/>
            </a:pPr>
            <a:r>
              <a:rPr lang="en-US" dirty="0"/>
              <a:t>Student Eligibility</a:t>
            </a:r>
          </a:p>
          <a:p>
            <a:pPr>
              <a:buFont typeface="Wingdings" panose="05000000000000000000" pitchFamily="2" charset="2"/>
              <a:buChar char="q"/>
            </a:pPr>
            <a:r>
              <a:rPr lang="en-US" dirty="0"/>
              <a:t>Required Student Services</a:t>
            </a:r>
          </a:p>
          <a:p>
            <a:pPr>
              <a:buFont typeface="Wingdings" panose="05000000000000000000" pitchFamily="2" charset="2"/>
              <a:buNone/>
            </a:pPr>
            <a:endParaRPr lang="en-US" dirty="0"/>
          </a:p>
          <a:p>
            <a:r>
              <a:rPr lang="en-US" dirty="0"/>
              <a:t>And Module Three looking at: Data Collection and Reporting</a:t>
            </a:r>
          </a:p>
          <a:p>
            <a:pPr defTabSz="931774">
              <a:buFont typeface="Wingdings" panose="05000000000000000000" pitchFamily="2" charset="2"/>
              <a:buChar char="q"/>
              <a:defRPr/>
            </a:pPr>
            <a:r>
              <a:rPr lang="en-US" dirty="0"/>
              <a:t>Success Rate- Accountability</a:t>
            </a:r>
          </a:p>
          <a:p>
            <a:pPr>
              <a:buFont typeface="Wingdings" panose="05000000000000000000" pitchFamily="2" charset="2"/>
              <a:buChar char="q"/>
            </a:pPr>
            <a:r>
              <a:rPr lang="en-US" dirty="0"/>
              <a:t>Data Collection and Reporting</a:t>
            </a:r>
          </a:p>
          <a:p>
            <a:pPr>
              <a:buFont typeface="Wingdings" panose="05000000000000000000" pitchFamily="2" charset="2"/>
              <a:buChar char="q"/>
            </a:pPr>
            <a:r>
              <a:rPr lang="en-US" dirty="0"/>
              <a:t>Monitoring</a:t>
            </a:r>
          </a:p>
          <a:p>
            <a:pPr>
              <a:buFont typeface="Wingdings" panose="05000000000000000000" pitchFamily="2" charset="2"/>
              <a:buChar char="q"/>
            </a:pPr>
            <a:r>
              <a:rPr lang="en-US" dirty="0"/>
              <a:t>Corrective Action</a:t>
            </a:r>
          </a:p>
          <a:p>
            <a:pPr>
              <a:buFont typeface="Wingdings" panose="05000000000000000000" pitchFamily="2" charset="2"/>
              <a:buChar char="q"/>
            </a:pPr>
            <a:r>
              <a:rPr lang="en-US" dirty="0"/>
              <a:t>Termination Clause</a:t>
            </a:r>
          </a:p>
          <a:p>
            <a:endParaRPr lang="en-US" dirty="0"/>
          </a:p>
        </p:txBody>
      </p:sp>
      <p:sp>
        <p:nvSpPr>
          <p:cNvPr id="4" name="Slide Number Placeholder 3"/>
          <p:cNvSpPr>
            <a:spLocks noGrp="1"/>
          </p:cNvSpPr>
          <p:nvPr>
            <p:ph type="sldNum" sz="quarter" idx="5"/>
          </p:nvPr>
        </p:nvSpPr>
        <p:spPr/>
        <p:txBody>
          <a:bodyPr/>
          <a:lstStyle/>
          <a:p>
            <a:pPr defTabSz="465887">
              <a:defRPr/>
            </a:pPr>
            <a:fld id="{0C2B840D-8A4A-446A-8185-108232AFCE04}" type="slidenum">
              <a:rPr lang="en-US">
                <a:solidFill>
                  <a:prstClr val="black"/>
                </a:solidFill>
                <a:latin typeface="Calibri" panose="020F0502020204030204"/>
              </a:rPr>
              <a:pPr defTabSz="465887">
                <a:defRPr/>
              </a:pPr>
              <a:t>15</a:t>
            </a:fld>
            <a:endParaRPr lang="en-US">
              <a:solidFill>
                <a:prstClr val="black"/>
              </a:solidFill>
              <a:latin typeface="Calibri" panose="020F0502020204030204"/>
            </a:endParaRPr>
          </a:p>
        </p:txBody>
      </p:sp>
    </p:spTree>
    <p:extLst>
      <p:ext uri="{BB962C8B-B14F-4D97-AF65-F5344CB8AC3E}">
        <p14:creationId xmlns:p14="http://schemas.microsoft.com/office/powerpoint/2010/main" val="7323505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And as promised, here are some resources for implementing Ability to Benefit at your institution. They’ll be clickable in the download of this PPT. </a:t>
            </a:r>
          </a:p>
          <a:p>
            <a:endParaRPr lang="en-US" dirty="0"/>
          </a:p>
          <a:p>
            <a:r>
              <a:rPr lang="en-US" dirty="0"/>
              <a:t>And as always, if you have questions, please reach out to these ICCB contacts. </a:t>
            </a:r>
          </a:p>
          <a:p>
            <a:endParaRPr lang="en-US" dirty="0"/>
          </a:p>
        </p:txBody>
      </p:sp>
      <p:sp>
        <p:nvSpPr>
          <p:cNvPr id="4" name="Slide Number Placeholder 3"/>
          <p:cNvSpPr>
            <a:spLocks noGrp="1"/>
          </p:cNvSpPr>
          <p:nvPr>
            <p:ph type="sldNum" sz="quarter" idx="5"/>
          </p:nvPr>
        </p:nvSpPr>
        <p:spPr/>
        <p:txBody>
          <a:bodyPr/>
          <a:lstStyle/>
          <a:p>
            <a:fld id="{0C2B840D-8A4A-446A-8185-108232AFCE04}" type="slidenum">
              <a:rPr lang="en-US" smtClean="0"/>
              <a:t>16</a:t>
            </a:fld>
            <a:endParaRPr lang="en-US"/>
          </a:p>
        </p:txBody>
      </p:sp>
    </p:spTree>
    <p:extLst>
      <p:ext uri="{BB962C8B-B14F-4D97-AF65-F5344CB8AC3E}">
        <p14:creationId xmlns:p14="http://schemas.microsoft.com/office/powerpoint/2010/main" val="35909676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module, you’ll get a broad overview of the eligible career pathways for Ability to Benefit under the state-defined process.</a:t>
            </a:r>
          </a:p>
          <a:p>
            <a:endParaRPr lang="en-US" dirty="0"/>
          </a:p>
          <a:p>
            <a:r>
              <a:rPr lang="en-US" dirty="0"/>
              <a:t>This includes the 17 career clusters and exemplars of career pathways that may be offered at your institution.</a:t>
            </a:r>
          </a:p>
          <a:p>
            <a:endParaRPr lang="en-US" dirty="0"/>
          </a:p>
          <a:p>
            <a:r>
              <a:rPr lang="en-US" dirty="0"/>
              <a:t>We’ll also provide some web resources at the conclusion of this module to help you implement the state-defined process at your institution.</a:t>
            </a:r>
          </a:p>
          <a:p>
            <a:endParaRPr lang="en-US" dirty="0"/>
          </a:p>
          <a:p>
            <a:endParaRPr lang="en-US" dirty="0"/>
          </a:p>
        </p:txBody>
      </p:sp>
      <p:sp>
        <p:nvSpPr>
          <p:cNvPr id="4" name="Slide Number Placeholder 3"/>
          <p:cNvSpPr>
            <a:spLocks noGrp="1"/>
          </p:cNvSpPr>
          <p:nvPr>
            <p:ph type="sldNum" sz="quarter" idx="5"/>
          </p:nvPr>
        </p:nvSpPr>
        <p:spPr/>
        <p:txBody>
          <a:bodyPr/>
          <a:lstStyle/>
          <a:p>
            <a:fld id="{0C2B840D-8A4A-446A-8185-108232AFCE04}" type="slidenum">
              <a:rPr lang="en-US" smtClean="0"/>
              <a:t>2</a:t>
            </a:fld>
            <a:endParaRPr lang="en-US"/>
          </a:p>
        </p:txBody>
      </p:sp>
    </p:spTree>
    <p:extLst>
      <p:ext uri="{BB962C8B-B14F-4D97-AF65-F5344CB8AC3E}">
        <p14:creationId xmlns:p14="http://schemas.microsoft.com/office/powerpoint/2010/main" val="18234339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ICCB has developed four information modules on Ability to Benefit and the Illinois state Alternative Plan.</a:t>
            </a:r>
          </a:p>
          <a:p>
            <a:endParaRPr lang="en-US" dirty="0"/>
          </a:p>
          <a:p>
            <a:r>
              <a:rPr lang="en-US" dirty="0"/>
              <a:t>For deeper dives into ATB overview, program design, and reporting, see modules one, two, and three.</a:t>
            </a:r>
          </a:p>
        </p:txBody>
      </p:sp>
      <p:sp>
        <p:nvSpPr>
          <p:cNvPr id="4" name="Slide Number Placeholder 3"/>
          <p:cNvSpPr>
            <a:spLocks noGrp="1"/>
          </p:cNvSpPr>
          <p:nvPr>
            <p:ph type="sldNum" sz="quarter" idx="5"/>
          </p:nvPr>
        </p:nvSpPr>
        <p:spPr/>
        <p:txBody>
          <a:bodyPr/>
          <a:lstStyle/>
          <a:p>
            <a:pPr defTabSz="465887">
              <a:defRPr/>
            </a:pPr>
            <a:fld id="{0C2B840D-8A4A-446A-8185-108232AFCE04}" type="slidenum">
              <a:rPr lang="en-US">
                <a:solidFill>
                  <a:prstClr val="black"/>
                </a:solidFill>
                <a:latin typeface="Calibri" panose="020F0502020204030204"/>
              </a:rPr>
              <a:pPr defTabSz="465887">
                <a:defRPr/>
              </a:pPr>
              <a:t>3</a:t>
            </a:fld>
            <a:endParaRPr lang="en-US">
              <a:solidFill>
                <a:prstClr val="black"/>
              </a:solidFill>
              <a:latin typeface="Calibri" panose="020F0502020204030204"/>
            </a:endParaRPr>
          </a:p>
        </p:txBody>
      </p:sp>
    </p:spTree>
    <p:extLst>
      <p:ext uri="{BB962C8B-B14F-4D97-AF65-F5344CB8AC3E}">
        <p14:creationId xmlns:p14="http://schemas.microsoft.com/office/powerpoint/2010/main" val="21221716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Career Pathway includes these eight components and is a combination of rigorous and high-quality education, training, and other services that aligns both vertically and horizontally across Secondary Education, Adult Education, Workforce Training and Development, Career and Technical Education, and Postsecondary Education systems. </a:t>
            </a:r>
          </a:p>
          <a:p>
            <a:endParaRPr lang="en-US" dirty="0"/>
          </a:p>
          <a:p>
            <a:r>
              <a:rPr lang="en-US" dirty="0"/>
              <a:t>Collaborative partnerships with these entities and business and industry, along with other community stakeholders, serve as the foundational structure for high-quality and sustainable career pathways. A career pathway also includes multiple entry and exit points along a continuum of education and training to advance in sector-specific employment.</a:t>
            </a:r>
          </a:p>
        </p:txBody>
      </p:sp>
      <p:sp>
        <p:nvSpPr>
          <p:cNvPr id="4" name="Slide Number Placeholder 3"/>
          <p:cNvSpPr>
            <a:spLocks noGrp="1"/>
          </p:cNvSpPr>
          <p:nvPr>
            <p:ph type="sldNum" sz="quarter" idx="5"/>
          </p:nvPr>
        </p:nvSpPr>
        <p:spPr/>
        <p:txBody>
          <a:bodyPr/>
          <a:lstStyle/>
          <a:p>
            <a:fld id="{0C2B840D-8A4A-446A-8185-108232AFCE04}" type="slidenum">
              <a:rPr lang="en-US" smtClean="0"/>
              <a:t>4</a:t>
            </a:fld>
            <a:endParaRPr lang="en-US"/>
          </a:p>
        </p:txBody>
      </p:sp>
    </p:spTree>
    <p:extLst>
      <p:ext uri="{BB962C8B-B14F-4D97-AF65-F5344CB8AC3E}">
        <p14:creationId xmlns:p14="http://schemas.microsoft.com/office/powerpoint/2010/main" val="13039152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Commonly confused terms are Career Cluster, Career Pathway, and Program of Study. Imagine these concepts as something of a continuum. The Career Cluster is the broad occupational category. The Career Pathway is the subfield within the cluster. And the Program of Study is the specific curriculum and certificate/degree earned at your institution.</a:t>
            </a:r>
          </a:p>
          <a:p>
            <a:endParaRPr lang="en-US" dirty="0"/>
          </a:p>
          <a:p>
            <a:r>
              <a:rPr lang="en-US" dirty="0"/>
              <a:t>Career Cluster is the outermost broadest layer—the full width of the highway you’re </a:t>
            </a:r>
            <a:r>
              <a:rPr lang="en-US" dirty="0" err="1"/>
              <a:t>riding.Career</a:t>
            </a:r>
            <a:r>
              <a:rPr lang="en-US" dirty="0"/>
              <a:t> Pathway narrows down the lane inside the cluster—right lane, middle lane, left lane. Program of Study fine tunes the lane to the series of courses that lead to the certificate or degree—the exit you pick. All three layers of the matrix include some commonalities such as industry need and validation of skills and abilities. But the specifics, particularly inside the Program of Study is what drives the student to their future occupation.</a:t>
            </a:r>
          </a:p>
        </p:txBody>
      </p:sp>
      <p:sp>
        <p:nvSpPr>
          <p:cNvPr id="4" name="Slide Number Placeholder 3"/>
          <p:cNvSpPr>
            <a:spLocks noGrp="1"/>
          </p:cNvSpPr>
          <p:nvPr>
            <p:ph type="sldNum" sz="quarter" idx="5"/>
          </p:nvPr>
        </p:nvSpPr>
        <p:spPr/>
        <p:txBody>
          <a:bodyPr/>
          <a:lstStyle/>
          <a:p>
            <a:fld id="{0C2B840D-8A4A-446A-8185-108232AFCE04}" type="slidenum">
              <a:rPr lang="en-US" smtClean="0"/>
              <a:t>5</a:t>
            </a:fld>
            <a:endParaRPr lang="en-US"/>
          </a:p>
        </p:txBody>
      </p:sp>
    </p:spTree>
    <p:extLst>
      <p:ext uri="{BB962C8B-B14F-4D97-AF65-F5344CB8AC3E}">
        <p14:creationId xmlns:p14="http://schemas.microsoft.com/office/powerpoint/2010/main" val="34241370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are some examples of Career Clusters, Pathways, and Programs of Study.</a:t>
            </a:r>
          </a:p>
          <a:p>
            <a:endParaRPr lang="en-US" dirty="0"/>
          </a:p>
          <a:p>
            <a:r>
              <a:rPr lang="en-US" dirty="0"/>
              <a:t>In the Career Cluster of Manufacturing, there are multiple Pathways. Some Pathways are in Maintenance, Installation and Repair. Other Pathways in that cluster are in Production. </a:t>
            </a:r>
          </a:p>
          <a:p>
            <a:endParaRPr lang="en-US" dirty="0"/>
          </a:p>
          <a:p>
            <a:r>
              <a:rPr lang="en-US" dirty="0"/>
              <a:t>Looking inside the Pathways, you’ll find the Programs of Study.</a:t>
            </a:r>
          </a:p>
          <a:p>
            <a:endParaRPr lang="en-US" dirty="0"/>
          </a:p>
          <a:p>
            <a:r>
              <a:rPr lang="en-US" dirty="0"/>
              <a:t>In the Maintenance, Installation, and Repair Pathway, you’ll find Programs of Study that are in that vein, such as Industrial Maintenance Technology and Industrial Electrician.</a:t>
            </a:r>
          </a:p>
          <a:p>
            <a:endParaRPr lang="en-US" dirty="0"/>
          </a:p>
          <a:p>
            <a:r>
              <a:rPr lang="en-US" dirty="0"/>
              <a:t>And over in the Production Pathway, you’ll find Programs of Study that serve the production end of manufacturing, such as Mechanical Production Technology and Precision Machine Technology.</a:t>
            </a:r>
          </a:p>
        </p:txBody>
      </p:sp>
      <p:sp>
        <p:nvSpPr>
          <p:cNvPr id="4" name="Slide Number Placeholder 3"/>
          <p:cNvSpPr>
            <a:spLocks noGrp="1"/>
          </p:cNvSpPr>
          <p:nvPr>
            <p:ph type="sldNum" sz="quarter" idx="5"/>
          </p:nvPr>
        </p:nvSpPr>
        <p:spPr/>
        <p:txBody>
          <a:bodyPr/>
          <a:lstStyle/>
          <a:p>
            <a:fld id="{0C2B840D-8A4A-446A-8185-108232AFCE04}" type="slidenum">
              <a:rPr lang="en-US" smtClean="0"/>
              <a:t>6</a:t>
            </a:fld>
            <a:endParaRPr lang="en-US"/>
          </a:p>
        </p:txBody>
      </p:sp>
    </p:spTree>
    <p:extLst>
      <p:ext uri="{BB962C8B-B14F-4D97-AF65-F5344CB8AC3E}">
        <p14:creationId xmlns:p14="http://schemas.microsoft.com/office/powerpoint/2010/main" val="5488663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17 allowable career clusters in Illinois for Ability to Benefit. If this looks familiar, it’s because these clusters are the national career clusters plus one more—Energy. To see all of the pathways and programs of study in each of these clusters, visit ICCB’s crosswalk link on this slide.</a:t>
            </a:r>
          </a:p>
        </p:txBody>
      </p:sp>
      <p:sp>
        <p:nvSpPr>
          <p:cNvPr id="4" name="Slide Number Placeholder 3"/>
          <p:cNvSpPr>
            <a:spLocks noGrp="1"/>
          </p:cNvSpPr>
          <p:nvPr>
            <p:ph type="sldNum" sz="quarter" idx="5"/>
          </p:nvPr>
        </p:nvSpPr>
        <p:spPr/>
        <p:txBody>
          <a:bodyPr/>
          <a:lstStyle/>
          <a:p>
            <a:fld id="{0C2B840D-8A4A-446A-8185-108232AFCE04}" type="slidenum">
              <a:rPr lang="en-US" smtClean="0"/>
              <a:t>7</a:t>
            </a:fld>
            <a:endParaRPr lang="en-US"/>
          </a:p>
        </p:txBody>
      </p:sp>
    </p:spTree>
    <p:extLst>
      <p:ext uri="{BB962C8B-B14F-4D97-AF65-F5344CB8AC3E}">
        <p14:creationId xmlns:p14="http://schemas.microsoft.com/office/powerpoint/2010/main" val="19071666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a:solidFill>
                  <a:srgbClr val="747171"/>
                </a:solidFill>
                <a:effectLst/>
                <a:latin typeface="+mn-lt"/>
              </a:rPr>
              <a:t>In </a:t>
            </a:r>
            <a:r>
              <a:rPr lang="en-US" b="0" i="0" dirty="0">
                <a:solidFill>
                  <a:srgbClr val="747171"/>
                </a:solidFill>
                <a:effectLst/>
                <a:latin typeface="+mn-lt"/>
              </a:rPr>
              <a:t>ICAPS, many of the components required under the state’s alternative plan are already in place.</a:t>
            </a:r>
            <a:r>
              <a:rPr lang="en-US" dirty="0">
                <a:latin typeface="+mn-lt"/>
              </a:rPr>
              <a:t> </a:t>
            </a:r>
            <a:r>
              <a:rPr lang="en-US" b="0" i="0" dirty="0">
                <a:solidFill>
                  <a:srgbClr val="747171"/>
                </a:solidFill>
                <a:effectLst/>
                <a:latin typeface="+mn-lt"/>
              </a:rPr>
              <a:t>ICAPS programs include dual enrollment in Adult Education and Career and Technical Education courses, leading to the completion of: a high school equivalency, an institutional certificate, and at least one industry certification. ICAPS also offers intensive support services to ensure students complete their studies and are successful in the workforce. And i</a:t>
            </a:r>
            <a:r>
              <a:rPr lang="en-US" dirty="0"/>
              <a:t>f your ICAPS program has been recently approved by the ICCB, your approval letter includes language indicating the college may count that pathway </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for the state’s Ability to Benefit plan.</a:t>
            </a:r>
          </a:p>
          <a:p>
            <a:endParaRPr lang="en-US" dirty="0"/>
          </a:p>
        </p:txBody>
      </p:sp>
      <p:sp>
        <p:nvSpPr>
          <p:cNvPr id="4" name="Slide Number Placeholder 3"/>
          <p:cNvSpPr>
            <a:spLocks noGrp="1"/>
          </p:cNvSpPr>
          <p:nvPr>
            <p:ph type="sldNum" sz="quarter" idx="5"/>
          </p:nvPr>
        </p:nvSpPr>
        <p:spPr/>
        <p:txBody>
          <a:bodyPr/>
          <a:lstStyle/>
          <a:p>
            <a:fld id="{0C2B840D-8A4A-446A-8185-108232AFCE04}" type="slidenum">
              <a:rPr lang="en-US" smtClean="0"/>
              <a:t>8</a:t>
            </a:fld>
            <a:endParaRPr lang="en-US"/>
          </a:p>
        </p:txBody>
      </p:sp>
    </p:spTree>
    <p:extLst>
      <p:ext uri="{BB962C8B-B14F-4D97-AF65-F5344CB8AC3E}">
        <p14:creationId xmlns:p14="http://schemas.microsoft.com/office/powerpoint/2010/main" val="28175859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C2B840D-8A4A-446A-8185-108232AFCE04}" type="slidenum">
              <a:rPr lang="en-US" smtClean="0"/>
              <a:t>9</a:t>
            </a:fld>
            <a:endParaRPr lang="en-US"/>
          </a:p>
        </p:txBody>
      </p:sp>
    </p:spTree>
    <p:extLst>
      <p:ext uri="{BB962C8B-B14F-4D97-AF65-F5344CB8AC3E}">
        <p14:creationId xmlns:p14="http://schemas.microsoft.com/office/powerpoint/2010/main" val="43183671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42F1B03-79A8-4A40-BAF8-F06D23C3B871}" type="datetimeFigureOut">
              <a:rPr lang="en-US" smtClean="0"/>
              <a:t>9/12/2023</a:t>
            </a:fld>
            <a:endParaRPr lang="en-US"/>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96535E70-661A-485F-903E-FADDD77310E5}" type="slidenum">
              <a:rPr lang="en-US" smtClean="0"/>
              <a:t>‹#›</a:t>
            </a:fld>
            <a:endParaRPr lang="en-US"/>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pic>
        <p:nvPicPr>
          <p:cNvPr id="10" name="Picture 9">
            <a:extLst>
              <a:ext uri="{FF2B5EF4-FFF2-40B4-BE49-F238E27FC236}">
                <a16:creationId xmlns:a16="http://schemas.microsoft.com/office/drawing/2014/main" id="{FB841AA8-C249-410C-A458-0C116D499BE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872302" y="152400"/>
            <a:ext cx="4447397" cy="2209800"/>
          </a:xfrm>
          <a:prstGeom prst="rect">
            <a:avLst/>
          </a:prstGeom>
        </p:spPr>
      </p:pic>
    </p:spTree>
    <p:extLst>
      <p:ext uri="{BB962C8B-B14F-4D97-AF65-F5344CB8AC3E}">
        <p14:creationId xmlns:p14="http://schemas.microsoft.com/office/powerpoint/2010/main" val="1188763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2F1B03-79A8-4A40-BAF8-F06D23C3B871}" type="datetimeFigureOut">
              <a:rPr lang="en-US" smtClean="0"/>
              <a:t>9/12/2023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35E70-661A-485F-903E-FADDD77310E5}" type="slidenum">
              <a:rPr lang="en-US" smtClean="0"/>
              <a:t>‹#›</a:t>
            </a:fld>
            <a:endParaRPr lang="en-US"/>
          </a:p>
        </p:txBody>
      </p:sp>
    </p:spTree>
    <p:extLst>
      <p:ext uri="{BB962C8B-B14F-4D97-AF65-F5344CB8AC3E}">
        <p14:creationId xmlns:p14="http://schemas.microsoft.com/office/powerpoint/2010/main" val="39500597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2F1B03-79A8-4A40-BAF8-F06D23C3B871}" type="datetimeFigureOut">
              <a:rPr lang="en-US" smtClean="0"/>
              <a:t>9/12/2023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35E70-661A-485F-903E-FADDD77310E5}" type="slidenum">
              <a:rPr lang="en-US" smtClean="0"/>
              <a:t>‹#›</a:t>
            </a:fld>
            <a:endParaRPr lang="en-US"/>
          </a:p>
        </p:txBody>
      </p:sp>
    </p:spTree>
    <p:extLst>
      <p:ext uri="{BB962C8B-B14F-4D97-AF65-F5344CB8AC3E}">
        <p14:creationId xmlns:p14="http://schemas.microsoft.com/office/powerpoint/2010/main" val="28546471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6197600" y="990600"/>
            <a:ext cx="5384800" cy="5135563"/>
          </a:xfrm>
        </p:spPr>
        <p:txBody>
          <a:bodyPr/>
          <a:lstStyle>
            <a:lvl1pPr marL="342900" marR="0" indent="-342900" algn="l" defTabSz="914400" rtl="0" eaLnBrk="1" fontAlgn="auto" latinLnBrk="0" hangingPunct="1">
              <a:lnSpc>
                <a:spcPct val="100000"/>
              </a:lnSpc>
              <a:spcBef>
                <a:spcPct val="20000"/>
              </a:spcBef>
              <a:spcAft>
                <a:spcPts val="0"/>
              </a:spcAft>
              <a:buClrTx/>
              <a:buSzTx/>
              <a:buFont typeface="Arial" pitchFamily="34" charset="0"/>
              <a:buChar char="•"/>
              <a:tabLst/>
              <a:defRPr sz="2400">
                <a:latin typeface="Times New Roman" panose="02020603050405020304" pitchFamily="18" charset="0"/>
                <a:cs typeface="Times New Roman" panose="02020603050405020304" pitchFamily="18" charset="0"/>
              </a:defRPr>
            </a:lvl1pPr>
            <a:lvl2pPr marL="742950" marR="0" indent="-285750" algn="l" defTabSz="914400" rtl="0" eaLnBrk="1" fontAlgn="auto" latinLnBrk="0" hangingPunct="1">
              <a:lnSpc>
                <a:spcPct val="100000"/>
              </a:lnSpc>
              <a:spcBef>
                <a:spcPct val="20000"/>
              </a:spcBef>
              <a:spcAft>
                <a:spcPts val="0"/>
              </a:spcAft>
              <a:buClrTx/>
              <a:buSzTx/>
              <a:buFont typeface="Wingdings" panose="05000000000000000000" pitchFamily="2" charset="2"/>
              <a:buChar char="§"/>
              <a:tabLst/>
              <a:defRPr sz="2000">
                <a:latin typeface="Times New Roman" panose="02020603050405020304" pitchFamily="18" charset="0"/>
                <a:cs typeface="Times New Roman" panose="02020603050405020304" pitchFamily="18" charset="0"/>
              </a:defRPr>
            </a:lvl2pPr>
            <a:lvl3pPr marL="1143000" marR="0" indent="-228600" algn="l" defTabSz="914400" rtl="0" eaLnBrk="1" fontAlgn="auto" latinLnBrk="0" hangingPunct="1">
              <a:lnSpc>
                <a:spcPct val="100000"/>
              </a:lnSpc>
              <a:spcBef>
                <a:spcPct val="20000"/>
              </a:spcBef>
              <a:spcAft>
                <a:spcPts val="0"/>
              </a:spcAft>
              <a:buClrTx/>
              <a:buSzTx/>
              <a:buFont typeface="Courier New" panose="02070309020205020404" pitchFamily="49" charset="0"/>
              <a:buChar char="o"/>
              <a:tabLst/>
              <a:defRPr sz="1800">
                <a:latin typeface="Times New Roman" panose="02020603050405020304" pitchFamily="18" charset="0"/>
                <a:cs typeface="Times New Roman" panose="02020603050405020304" pitchFamily="18" charset="0"/>
              </a:defRPr>
            </a:lvl3pPr>
            <a:lvl4pPr marL="1600200" marR="0" indent="-2286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600">
                <a:latin typeface="Times New Roman" panose="02020603050405020304" pitchFamily="18" charset="0"/>
                <a:cs typeface="Times New Roman" panose="02020603050405020304" pitchFamily="18" charset="0"/>
              </a:defRPr>
            </a:lvl4pPr>
            <a:lvl5pPr marL="2057400" marR="0" indent="-228600" algn="l" defTabSz="914400" rtl="0" eaLnBrk="1" fontAlgn="auto" latinLnBrk="0" hangingPunct="1">
              <a:lnSpc>
                <a:spcPct val="100000"/>
              </a:lnSpc>
              <a:spcBef>
                <a:spcPct val="20000"/>
              </a:spcBef>
              <a:spcAft>
                <a:spcPts val="0"/>
              </a:spcAft>
              <a:buClrTx/>
              <a:buSzTx/>
              <a:buFont typeface="Wingdings" panose="05000000000000000000" pitchFamily="2" charset="2"/>
              <a:buChar char="§"/>
              <a:tabLst/>
              <a:defRPr sz="1400">
                <a:latin typeface="Times New Roman" panose="02020603050405020304" pitchFamily="18" charset="0"/>
                <a:cs typeface="Times New Roman" panose="02020603050405020304" pitchFamily="18" charset="0"/>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p:cNvSpPr>
            <a:spLocks noGrp="1"/>
          </p:cNvSpPr>
          <p:nvPr>
            <p:ph sz="quarter" idx="13"/>
          </p:nvPr>
        </p:nvSpPr>
        <p:spPr>
          <a:xfrm>
            <a:off x="623392" y="990600"/>
            <a:ext cx="5388864" cy="5135880"/>
          </a:xfrm>
        </p:spPr>
        <p:txBody>
          <a:bodyPr/>
          <a:lstStyle>
            <a:lvl1pPr>
              <a:defRPr>
                <a:latin typeface="Times New Roman" panose="02020603050405020304" pitchFamily="18" charset="0"/>
                <a:cs typeface="Times New Roman" panose="02020603050405020304" pitchFamily="18" charset="0"/>
              </a:defRPr>
            </a:lvl1pPr>
            <a:lvl2pPr marL="742950" indent="-285750">
              <a:buFont typeface="Wingdings" panose="05000000000000000000" pitchFamily="2" charset="2"/>
              <a:buChar char="§"/>
              <a:defRPr sz="2000">
                <a:latin typeface="Times New Roman" panose="02020603050405020304" pitchFamily="18" charset="0"/>
                <a:cs typeface="Times New Roman" panose="02020603050405020304" pitchFamily="18" charset="0"/>
              </a:defRPr>
            </a:lvl2pPr>
            <a:lvl3pPr marL="1143000" indent="-228600">
              <a:buFont typeface="Courier New" panose="02070309020205020404" pitchFamily="49" charset="0"/>
              <a:buChar char="o"/>
              <a:defRPr sz="1800">
                <a:latin typeface="Times New Roman" panose="02020603050405020304" pitchFamily="18" charset="0"/>
                <a:cs typeface="Times New Roman" panose="02020603050405020304" pitchFamily="18" charset="0"/>
              </a:defRPr>
            </a:lvl3pPr>
            <a:lvl4pPr marL="1600200" indent="-228600">
              <a:buFont typeface="Arial" panose="020B0604020202020204" pitchFamily="34" charset="0"/>
              <a:buChar char="•"/>
              <a:defRPr>
                <a:latin typeface="Times New Roman" panose="02020603050405020304" pitchFamily="18" charset="0"/>
                <a:cs typeface="Times New Roman" panose="02020603050405020304" pitchFamily="18" charset="0"/>
              </a:defRPr>
            </a:lvl4pPr>
            <a:lvl5pPr marL="2057400" indent="-228600">
              <a:buFont typeface="Wingdings" panose="05000000000000000000" pitchFamily="2" charset="2"/>
              <a:buChar char="§"/>
              <a:defRPr sz="1400">
                <a:latin typeface="Times New Roman" panose="02020603050405020304" pitchFamily="18" charset="0"/>
                <a:cs typeface="Times New Roman" panose="02020603050405020304" pitchFamily="18"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363200" y="5916830"/>
            <a:ext cx="1828800" cy="908685"/>
          </a:xfrm>
          <a:prstGeom prst="rect">
            <a:avLst/>
          </a:prstGeom>
          <a:ln>
            <a:noFill/>
          </a:ln>
        </p:spPr>
      </p:pic>
      <p:sp>
        <p:nvSpPr>
          <p:cNvPr id="11" name="Title 1"/>
          <p:cNvSpPr>
            <a:spLocks noGrp="1"/>
          </p:cNvSpPr>
          <p:nvPr>
            <p:ph type="title" hasCustomPrompt="1"/>
          </p:nvPr>
        </p:nvSpPr>
        <p:spPr>
          <a:xfrm>
            <a:off x="616496" y="76200"/>
            <a:ext cx="10959008" cy="763488"/>
          </a:xfrm>
        </p:spPr>
        <p:txBody>
          <a:bodyPr/>
          <a:lstStyle>
            <a:lvl1pPr>
              <a:lnSpc>
                <a:spcPct val="100000"/>
              </a:lnSpc>
              <a:defRPr sz="4000" cap="small" baseline="0">
                <a:solidFill>
                  <a:srgbClr val="0065A0"/>
                </a:solidFill>
                <a:latin typeface="Arial" panose="020B0604020202020204" pitchFamily="34" charset="0"/>
                <a:ea typeface="Verdana" panose="020B060403050404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27654337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2F1B03-79A8-4A40-BAF8-F06D23C3B871}" type="datetimeFigureOut">
              <a:rPr lang="en-US" smtClean="0"/>
              <a:t>9/12/2023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35E70-661A-485F-903E-FADDD77310E5}" type="slidenum">
              <a:rPr lang="en-US" smtClean="0"/>
              <a:t>‹#›</a:t>
            </a:fld>
            <a:endParaRPr lang="en-US"/>
          </a:p>
        </p:txBody>
      </p:sp>
    </p:spTree>
    <p:extLst>
      <p:ext uri="{BB962C8B-B14F-4D97-AF65-F5344CB8AC3E}">
        <p14:creationId xmlns:p14="http://schemas.microsoft.com/office/powerpoint/2010/main" val="5421240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42F1B03-79A8-4A40-BAF8-F06D23C3B871}" type="datetimeFigureOut">
              <a:rPr lang="en-US" smtClean="0"/>
              <a:t>9/12/2023</a:t>
            </a:fld>
            <a:endParaRPr lang="en-US"/>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96535E70-661A-485F-903E-FADDD77310E5}" type="slidenum">
              <a:rPr lang="en-US" smtClean="0"/>
              <a:t>‹#›</a:t>
            </a:fld>
            <a:endParaRPr lang="en-US"/>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pic>
        <p:nvPicPr>
          <p:cNvPr id="8" name="Picture 7">
            <a:extLst>
              <a:ext uri="{FF2B5EF4-FFF2-40B4-BE49-F238E27FC236}">
                <a16:creationId xmlns:a16="http://schemas.microsoft.com/office/drawing/2014/main" id="{3B67C176-5A68-417B-B35B-B910BB59014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363200" y="5916830"/>
            <a:ext cx="1828800" cy="908685"/>
          </a:xfrm>
          <a:prstGeom prst="rect">
            <a:avLst/>
          </a:prstGeom>
          <a:ln>
            <a:noFill/>
          </a:ln>
        </p:spPr>
      </p:pic>
    </p:spTree>
    <p:extLst>
      <p:ext uri="{BB962C8B-B14F-4D97-AF65-F5344CB8AC3E}">
        <p14:creationId xmlns:p14="http://schemas.microsoft.com/office/powerpoint/2010/main" val="20638938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42F1B03-79A8-4A40-BAF8-F06D23C3B871}" type="datetimeFigureOut">
              <a:rPr lang="en-US" smtClean="0"/>
              <a:t>9/12/2023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35E70-661A-485F-903E-FADDD77310E5}" type="slidenum">
              <a:rPr lang="en-US" smtClean="0"/>
              <a:t>‹#›</a:t>
            </a:fld>
            <a:endParaRPr lang="en-US"/>
          </a:p>
        </p:txBody>
      </p:sp>
    </p:spTree>
    <p:extLst>
      <p:ext uri="{BB962C8B-B14F-4D97-AF65-F5344CB8AC3E}">
        <p14:creationId xmlns:p14="http://schemas.microsoft.com/office/powerpoint/2010/main" val="20009568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2F1B03-79A8-4A40-BAF8-F06D23C3B871}" type="datetimeFigureOut">
              <a:rPr lang="en-US" smtClean="0"/>
              <a:t>9/12/2023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535E70-661A-485F-903E-FADDD77310E5}" type="slidenum">
              <a:rPr lang="en-US" smtClean="0"/>
              <a:t>‹#›</a:t>
            </a:fld>
            <a:endParaRPr lang="en-US"/>
          </a:p>
        </p:txBody>
      </p:sp>
    </p:spTree>
    <p:extLst>
      <p:ext uri="{BB962C8B-B14F-4D97-AF65-F5344CB8AC3E}">
        <p14:creationId xmlns:p14="http://schemas.microsoft.com/office/powerpoint/2010/main" val="28855114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2F1B03-79A8-4A40-BAF8-F06D23C3B871}" type="datetimeFigureOut">
              <a:rPr lang="en-US" smtClean="0"/>
              <a:t>9/12/2023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535E70-661A-485F-903E-FADDD77310E5}" type="slidenum">
              <a:rPr lang="en-US" smtClean="0"/>
              <a:t>‹#›</a:t>
            </a:fld>
            <a:endParaRPr lang="en-US"/>
          </a:p>
        </p:txBody>
      </p:sp>
    </p:spTree>
    <p:extLst>
      <p:ext uri="{BB962C8B-B14F-4D97-AF65-F5344CB8AC3E}">
        <p14:creationId xmlns:p14="http://schemas.microsoft.com/office/powerpoint/2010/main" val="20546495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2F1B03-79A8-4A40-BAF8-F06D23C3B871}" type="datetimeFigureOut">
              <a:rPr lang="en-US" smtClean="0"/>
              <a:t>9/12/2023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535E70-661A-485F-903E-FADDD77310E5}" type="slidenum">
              <a:rPr lang="en-US" smtClean="0"/>
              <a:t>‹#›</a:t>
            </a:fld>
            <a:endParaRPr lang="en-US"/>
          </a:p>
        </p:txBody>
      </p:sp>
    </p:spTree>
    <p:extLst>
      <p:ext uri="{BB962C8B-B14F-4D97-AF65-F5344CB8AC3E}">
        <p14:creationId xmlns:p14="http://schemas.microsoft.com/office/powerpoint/2010/main" val="22151004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42F1B03-79A8-4A40-BAF8-F06D23C3B871}" type="datetimeFigureOut">
              <a:rPr lang="en-US" smtClean="0"/>
              <a:t>9/12/2023</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96535E70-661A-485F-903E-FADDD77310E5}"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7471453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42F1B03-79A8-4A40-BAF8-F06D23C3B871}" type="datetimeFigureOut">
              <a:rPr lang="en-US" smtClean="0"/>
              <a:t>9/12/2023</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96535E70-661A-485F-903E-FADDD77310E5}"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795617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42F1B03-79A8-4A40-BAF8-F06D23C3B871}" type="datetimeFigureOut">
              <a:rPr lang="en-US" smtClean="0"/>
              <a:t>9/12/2023</a:t>
            </a:fld>
            <a:endParaRPr lang="en-US"/>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96535E70-661A-485F-903E-FADDD77310E5}" type="slidenum">
              <a:rPr lang="en-US" smtClean="0"/>
              <a:t>‹#›</a:t>
            </a:fld>
            <a:endParaRPr lang="en-US"/>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032565180"/>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 id="2147483664" r:id="rId12"/>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fsapartners.ed.gov/knowledge-center/library/electronic-announcements/2021-01-15/ability-benefit-frequently-asked-questions-ea-id-ope-announcements-21-02#:~:text=A%20student%20who%20seeks%20Title%20IV%20eligibility%20under,a%20secondary%20school%20diploma%20or%20its%20recognized%20equivalent."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fsapartners.ed.gov/knowledge-center/library/electronic-announcements/2021-01-15/ability-benefit-frequently-asked-questions-ea-id-ope-announcements-21-02#:~:text=A%20student%20who%20seeks%20Title%20IV%20eligibility%20under,a%20secondary%20school%20diploma%20or%20its%20recognized%20equivalent."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fsapartners.ed.gov/knowledge-center/library/electronic-announcements/2021-01-15/ability-benefit-frequently-asked-questions-ea-id-ope-announcements-21-02#:~:text=A%20student%20who%20seeks%20Title%20IV%20eligibility%20under,a%20secondary%20school%20diploma%20or%20its%20recognized%20equivalent."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fsapartners.ed.gov/knowledge-center/library/electronic-announcements/2021-01-15/ability-benefit-frequently-asked-questions-ea-id-ope-announcements-21-02#:~:text=A%20student%20who%20seeks%20Title%20IV%20eligibility%20under,a%20secondary%20school%20diploma%20or%20its%20recognized%20equivalent."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mailto:angela.gerberding@illinois.gov" TargetMode="External"/><Relationship Id="rId3" Type="http://schemas.openxmlformats.org/officeDocument/2006/relationships/hyperlink" Target="https://fsapartners.ed.gov/knowledge-center/library/electronic-announcements/2021-01-15/ability-benefit-frequently-asked-questions-ea-id-ope-announcements-21-02" TargetMode="External"/><Relationship Id="rId7" Type="http://schemas.openxmlformats.org/officeDocument/2006/relationships/hyperlink" Target="mailto:whitney.Thompson@illinois.gov" TargetMode="External"/><Relationship Id="rId2" Type="http://schemas.openxmlformats.org/officeDocument/2006/relationships/notesSlide" Target="../notesSlides/notesSlide16.xml"/><Relationship Id="rId1" Type="http://schemas.openxmlformats.org/officeDocument/2006/relationships/slideLayout" Target="../slideLayouts/slideLayout5.xml"/><Relationship Id="rId6" Type="http://schemas.openxmlformats.org/officeDocument/2006/relationships/hyperlink" Target="chrome-extension://efaidnbmnnnibpcajpcglclefindmkaj/http:/www2.iccb.org/iccb/wp-content/pdfs/adulted/atb/Illinois%20Approval%20Letter.pdf" TargetMode="External"/><Relationship Id="rId5" Type="http://schemas.openxmlformats.org/officeDocument/2006/relationships/hyperlink" Target="http://www2.iccb.org/adult_ed/provider-resources/" TargetMode="External"/><Relationship Id="rId4" Type="http://schemas.openxmlformats.org/officeDocument/2006/relationships/hyperlink" Target="https://www.clasp.org/resources-ability-benefit"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sbe.net/Documents/IL-Career-Pathways-Dictionary.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2.ed.gov/about/offices/list/ovae/pi/cte/factsh/career-clstrs-prgrms-study-fs080528qa-kc.pdf#:~:text=Within%20each%20of%20the%20clusters%2C%20programs%20of%20study,and%20higher-skilled%20positions%20in%20specific%20industries%20or%20occupations."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view.officeapps.live.com/op/view.aspx?src=https%3A%2F%2Fwww2.iccb.org%2Fcte%2Fwp-content%2Fdocs%2FPerkins_IV_Crosswalk_Table_1_CIPs_in_Pathways.xls&amp;wdOrigin=BROWSELINK"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fsapartners.ed.gov/knowledge-center/library/electronic-announcements/2021-01-15/ability-benefit-frequently-asked-questions-ea-id-ope-announcements-21-02#:~:text=A%20student%20who%20seeks%20Title%20IV%20eligibility%20under,a%20secondary%20school%20diploma%20or%20its%20recognized%20equivalent." TargetMode="External"/><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1532987"/>
            <a:ext cx="8214360" cy="2822038"/>
          </a:xfrm>
        </p:spPr>
        <p:txBody>
          <a:bodyPr>
            <a:normAutofit/>
          </a:bodyPr>
          <a:lstStyle/>
          <a:p>
            <a:r>
              <a:rPr lang="en-US" sz="5400"/>
              <a:t>Ability to Benefit - Illinois'  State-Defined Process</a:t>
            </a:r>
          </a:p>
        </p:txBody>
      </p:sp>
      <p:sp>
        <p:nvSpPr>
          <p:cNvPr id="5" name="Subtitle 4"/>
          <p:cNvSpPr>
            <a:spLocks noGrp="1"/>
          </p:cNvSpPr>
          <p:nvPr>
            <p:ph type="subTitle" idx="1"/>
          </p:nvPr>
        </p:nvSpPr>
        <p:spPr>
          <a:xfrm>
            <a:off x="1828800" y="4615653"/>
            <a:ext cx="8534400" cy="709360"/>
          </a:xfrm>
        </p:spPr>
        <p:txBody>
          <a:bodyPr vert="horz" lIns="91440" tIns="45720" rIns="91440" bIns="45720" rtlCol="0" anchor="t">
            <a:normAutofit/>
          </a:bodyPr>
          <a:lstStyle/>
          <a:p>
            <a:r>
              <a:rPr lang="en-US" sz="3600">
                <a:latin typeface="Brush Script MT"/>
              </a:rPr>
              <a:t>Module 4 – Career Pathways</a:t>
            </a:r>
            <a:endParaRPr lang="en-US"/>
          </a:p>
        </p:txBody>
      </p:sp>
    </p:spTree>
    <p:extLst>
      <p:ext uri="{BB962C8B-B14F-4D97-AF65-F5344CB8AC3E}">
        <p14:creationId xmlns:p14="http://schemas.microsoft.com/office/powerpoint/2010/main" val="2581550039"/>
      </p:ext>
    </p:extLst>
  </p:cSld>
  <p:clrMapOvr>
    <a:masterClrMapping/>
  </p:clrMapOvr>
  <mc:AlternateContent xmlns:mc="http://schemas.openxmlformats.org/markup-compatibility/2006" xmlns:p14="http://schemas.microsoft.com/office/powerpoint/2010/main">
    <mc:Choice Requires="p14">
      <p:transition spd="slow" p14:dur="2000" advTm="12957"/>
    </mc:Choice>
    <mc:Fallback xmlns="">
      <p:transition spd="slow" advTm="12957"/>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8EE253-B16D-232E-F8D5-412C85AA4E3A}"/>
              </a:ext>
            </a:extLst>
          </p:cNvPr>
          <p:cNvSpPr>
            <a:spLocks noGrp="1"/>
          </p:cNvSpPr>
          <p:nvPr>
            <p:ph type="title"/>
          </p:nvPr>
        </p:nvSpPr>
        <p:spPr>
          <a:xfrm>
            <a:off x="1206451" y="554855"/>
            <a:ext cx="10680748" cy="915357"/>
          </a:xfrm>
        </p:spPr>
        <p:txBody>
          <a:bodyPr>
            <a:noAutofit/>
          </a:bodyPr>
          <a:lstStyle/>
          <a:p>
            <a:r>
              <a:rPr lang="en-US" sz="3000" i="0" dirty="0">
                <a:solidFill>
                  <a:srgbClr val="212529"/>
                </a:solidFill>
                <a:effectLst/>
              </a:rPr>
              <a:t>1. Is a student who enrolls in an eligible career pathway program required to complete a secondary school credential?</a:t>
            </a:r>
            <a:br>
              <a:rPr lang="en-US" sz="3600" b="1" i="0" dirty="0">
                <a:solidFill>
                  <a:srgbClr val="212529"/>
                </a:solidFill>
                <a:effectLst/>
              </a:rPr>
            </a:br>
            <a:endParaRPr lang="en-US" sz="3600" dirty="0"/>
          </a:p>
        </p:txBody>
      </p:sp>
      <p:sp>
        <p:nvSpPr>
          <p:cNvPr id="3" name="Content Placeholder 2">
            <a:extLst>
              <a:ext uri="{FF2B5EF4-FFF2-40B4-BE49-F238E27FC236}">
                <a16:creationId xmlns:a16="http://schemas.microsoft.com/office/drawing/2014/main" id="{041BDC27-60B3-C83A-D50D-65394E34411F}"/>
              </a:ext>
            </a:extLst>
          </p:cNvPr>
          <p:cNvSpPr>
            <a:spLocks noGrp="1"/>
          </p:cNvSpPr>
          <p:nvPr>
            <p:ph idx="1"/>
          </p:nvPr>
        </p:nvSpPr>
        <p:spPr>
          <a:xfrm>
            <a:off x="838200" y="1470212"/>
            <a:ext cx="10515600" cy="4832933"/>
          </a:xfrm>
        </p:spPr>
        <p:txBody>
          <a:bodyPr>
            <a:normAutofit fontScale="85000" lnSpcReduction="20000"/>
          </a:bodyPr>
          <a:lstStyle/>
          <a:p>
            <a:pPr marL="0" indent="0" algn="l">
              <a:buNone/>
            </a:pPr>
            <a:endParaRPr lang="en-US" b="1" dirty="0">
              <a:solidFill>
                <a:srgbClr val="192735"/>
              </a:solidFill>
              <a:latin typeface="Public Sans"/>
            </a:endParaRPr>
          </a:p>
          <a:p>
            <a:pPr lvl="1" indent="-457200">
              <a:buFont typeface="Wingdings" panose="05000000000000000000" pitchFamily="2" charset="2"/>
              <a:buChar char="§"/>
            </a:pPr>
            <a:r>
              <a:rPr lang="en-US" sz="2800" i="0" dirty="0">
                <a:solidFill>
                  <a:srgbClr val="212529"/>
                </a:solidFill>
                <a:latin typeface="Franklin Gothic Book" panose="020B0503020102020204" pitchFamily="34" charset="0"/>
              </a:rPr>
              <a:t>N</a:t>
            </a:r>
            <a:r>
              <a:rPr lang="en-US" sz="2800" b="0" i="0" dirty="0">
                <a:solidFill>
                  <a:srgbClr val="17232E"/>
                </a:solidFill>
                <a:effectLst/>
                <a:latin typeface="Franklin Gothic Book" panose="020B0503020102020204" pitchFamily="34" charset="0"/>
              </a:rPr>
              <a:t>o. </a:t>
            </a:r>
          </a:p>
          <a:p>
            <a:pPr lvl="1" indent="-457200">
              <a:buFont typeface="Wingdings" panose="05000000000000000000" pitchFamily="2" charset="2"/>
              <a:buChar char="§"/>
            </a:pPr>
            <a:endParaRPr lang="en-US" sz="2800" i="0" dirty="0">
              <a:solidFill>
                <a:srgbClr val="17232E"/>
              </a:solidFill>
              <a:latin typeface="Franklin Gothic Book" panose="020B0503020102020204" pitchFamily="34" charset="0"/>
            </a:endParaRPr>
          </a:p>
          <a:p>
            <a:pPr lvl="1" indent="-457200">
              <a:buFont typeface="Wingdings" panose="05000000000000000000" pitchFamily="2" charset="2"/>
              <a:buChar char="§"/>
            </a:pPr>
            <a:r>
              <a:rPr lang="en-US" sz="2800" b="0" i="0" dirty="0">
                <a:solidFill>
                  <a:srgbClr val="17232E"/>
                </a:solidFill>
                <a:effectLst/>
                <a:latin typeface="Franklin Gothic Book" panose="020B0503020102020204" pitchFamily="34" charset="0"/>
              </a:rPr>
              <a:t>But must have the opportunity</a:t>
            </a:r>
          </a:p>
          <a:p>
            <a:pPr lvl="1" indent="-457200">
              <a:buFont typeface="Wingdings" panose="05000000000000000000" pitchFamily="2" charset="2"/>
              <a:buChar char="§"/>
            </a:pPr>
            <a:endParaRPr lang="en-US" sz="2800" b="0" i="0" dirty="0">
              <a:solidFill>
                <a:srgbClr val="17232E"/>
              </a:solidFill>
              <a:effectLst/>
              <a:latin typeface="Franklin Gothic Book" panose="020B0503020102020204" pitchFamily="34" charset="0"/>
            </a:endParaRPr>
          </a:p>
          <a:p>
            <a:pPr lvl="1" indent="-457200">
              <a:buFont typeface="Wingdings" panose="05000000000000000000" pitchFamily="2" charset="2"/>
              <a:buChar char="§"/>
            </a:pPr>
            <a:r>
              <a:rPr lang="en-US" sz="2800" b="0" i="0" dirty="0">
                <a:solidFill>
                  <a:srgbClr val="17232E"/>
                </a:solidFill>
                <a:effectLst/>
                <a:latin typeface="Franklin Gothic Book" panose="020B0503020102020204" pitchFamily="34" charset="0"/>
              </a:rPr>
              <a:t>Students may complete the career pathway without HSE</a:t>
            </a:r>
          </a:p>
          <a:p>
            <a:pPr>
              <a:buFont typeface="Wingdings" panose="05000000000000000000" pitchFamily="2" charset="2"/>
              <a:buChar char="§"/>
            </a:pPr>
            <a:endParaRPr lang="en-US" sz="2800" b="0" i="0" dirty="0">
              <a:solidFill>
                <a:srgbClr val="17232E"/>
              </a:solidFill>
              <a:effectLst/>
              <a:latin typeface="Franklin Gothic Book" panose="020B0503020102020204" pitchFamily="34" charset="0"/>
            </a:endParaRPr>
          </a:p>
          <a:p>
            <a:pPr lvl="1">
              <a:buFont typeface="Wingdings" panose="05000000000000000000" pitchFamily="2" charset="2"/>
              <a:buChar char="§"/>
            </a:pPr>
            <a:r>
              <a:rPr lang="en-US" sz="2800" dirty="0">
                <a:solidFill>
                  <a:srgbClr val="17232E"/>
                </a:solidFill>
              </a:rPr>
              <a:t>NOTE:  The completion of an eligible career pathway program does not enable a student to subsequently become Title IV eligible as a non-ATB degree seeking student unless that student completes the high school diploma portion of the eligible career pathway program or earns an Illinois High School Diploma (HSD).</a:t>
            </a:r>
          </a:p>
          <a:p>
            <a:pPr marL="0" indent="0" algn="l">
              <a:buNone/>
            </a:pPr>
            <a:endParaRPr lang="en-US" sz="2900" b="1" dirty="0">
              <a:solidFill>
                <a:srgbClr val="192735"/>
              </a:solidFill>
              <a:latin typeface="+mj-lt"/>
            </a:endParaRPr>
          </a:p>
          <a:p>
            <a:pPr marL="530352" lvl="1" indent="0">
              <a:buNone/>
            </a:pPr>
            <a:r>
              <a:rPr lang="en-US" dirty="0">
                <a:hlinkClick r:id="rId3"/>
              </a:rPr>
              <a:t>Ability to Benefit Frequently Asked Questions (EA ID: OPE Announcements-21-02) | Knowledge Center</a:t>
            </a:r>
            <a:endParaRPr lang="en-US" b="1" i="0" dirty="0">
              <a:solidFill>
                <a:srgbClr val="192735"/>
              </a:solidFill>
              <a:effectLst/>
              <a:latin typeface="Public Sans"/>
            </a:endParaRPr>
          </a:p>
          <a:p>
            <a:pPr marL="0" indent="0">
              <a:buNone/>
            </a:pPr>
            <a:endParaRPr lang="en-US" dirty="0"/>
          </a:p>
        </p:txBody>
      </p:sp>
    </p:spTree>
    <p:extLst>
      <p:ext uri="{BB962C8B-B14F-4D97-AF65-F5344CB8AC3E}">
        <p14:creationId xmlns:p14="http://schemas.microsoft.com/office/powerpoint/2010/main" val="2255576024"/>
      </p:ext>
    </p:extLst>
  </p:cSld>
  <p:clrMapOvr>
    <a:masterClrMapping/>
  </p:clrMapOvr>
  <mc:AlternateContent xmlns:mc="http://schemas.openxmlformats.org/markup-compatibility/2006" xmlns:p14="http://schemas.microsoft.com/office/powerpoint/2010/main">
    <mc:Choice Requires="p14">
      <p:transition spd="slow" p14:dur="2000" advTm="49086"/>
    </mc:Choice>
    <mc:Fallback xmlns="">
      <p:transition spd="slow" advTm="49086"/>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B13AC-465B-DB53-9060-A62D004771A9}"/>
              </a:ext>
            </a:extLst>
          </p:cNvPr>
          <p:cNvSpPr>
            <a:spLocks noGrp="1"/>
          </p:cNvSpPr>
          <p:nvPr>
            <p:ph type="title"/>
          </p:nvPr>
        </p:nvSpPr>
        <p:spPr/>
        <p:txBody>
          <a:bodyPr>
            <a:normAutofit/>
          </a:bodyPr>
          <a:lstStyle/>
          <a:p>
            <a:r>
              <a:rPr lang="en-US" sz="3000" dirty="0"/>
              <a:t>2.  </a:t>
            </a:r>
            <a:r>
              <a:rPr lang="en-US" sz="3000" i="0" dirty="0">
                <a:solidFill>
                  <a:srgbClr val="212529"/>
                </a:solidFill>
                <a:effectLst/>
              </a:rPr>
              <a:t>How does the Department determine whether a program enables an individual to attain a secondary school diploma or its recognized equivalent?</a:t>
            </a:r>
            <a:endParaRPr lang="en-US" sz="3000" dirty="0"/>
          </a:p>
        </p:txBody>
      </p:sp>
      <p:sp>
        <p:nvSpPr>
          <p:cNvPr id="3" name="Content Placeholder 2">
            <a:extLst>
              <a:ext uri="{FF2B5EF4-FFF2-40B4-BE49-F238E27FC236}">
                <a16:creationId xmlns:a16="http://schemas.microsoft.com/office/drawing/2014/main" id="{57A59D52-3048-BD1D-7898-911F58E5ABB4}"/>
              </a:ext>
            </a:extLst>
          </p:cNvPr>
          <p:cNvSpPr>
            <a:spLocks noGrp="1"/>
          </p:cNvSpPr>
          <p:nvPr>
            <p:ph idx="1"/>
          </p:nvPr>
        </p:nvSpPr>
        <p:spPr>
          <a:xfrm>
            <a:off x="1371600" y="2612253"/>
            <a:ext cx="10515600" cy="3559947"/>
          </a:xfrm>
        </p:spPr>
        <p:txBody>
          <a:bodyPr>
            <a:normAutofit/>
          </a:bodyPr>
          <a:lstStyle/>
          <a:p>
            <a:r>
              <a:rPr lang="en-US" sz="2400" b="0" i="0" dirty="0">
                <a:solidFill>
                  <a:srgbClr val="17232E"/>
                </a:solidFill>
                <a:effectLst/>
                <a:latin typeface="+mj-lt"/>
              </a:rPr>
              <a:t>Is the program:</a:t>
            </a:r>
            <a:endParaRPr lang="en-US" sz="2400" dirty="0">
              <a:solidFill>
                <a:srgbClr val="17232E"/>
              </a:solidFill>
              <a:latin typeface="+mj-lt"/>
            </a:endParaRPr>
          </a:p>
          <a:p>
            <a:pPr lvl="1"/>
            <a:r>
              <a:rPr lang="en-US" sz="2400" b="0" i="0" dirty="0">
                <a:solidFill>
                  <a:srgbClr val="17232E"/>
                </a:solidFill>
                <a:effectLst/>
                <a:latin typeface="+mj-lt"/>
              </a:rPr>
              <a:t>Reasonably accessible to enrolled students</a:t>
            </a:r>
          </a:p>
          <a:p>
            <a:pPr lvl="1"/>
            <a:r>
              <a:rPr lang="en-US" sz="2400" i="0" dirty="0">
                <a:solidFill>
                  <a:srgbClr val="17232E"/>
                </a:solidFill>
                <a:latin typeface="+mj-lt"/>
              </a:rPr>
              <a:t>Distance learning allowable (synchronous/asynchronous)</a:t>
            </a:r>
          </a:p>
          <a:p>
            <a:pPr lvl="1"/>
            <a:r>
              <a:rPr lang="en-US" sz="2400" b="0" i="0" dirty="0">
                <a:solidFill>
                  <a:srgbClr val="17232E"/>
                </a:solidFill>
                <a:effectLst/>
                <a:latin typeface="+mj-lt"/>
              </a:rPr>
              <a:t>Range of options</a:t>
            </a:r>
          </a:p>
          <a:p>
            <a:pPr lvl="1"/>
            <a:r>
              <a:rPr lang="en-US" sz="2400" b="0" i="0" dirty="0">
                <a:solidFill>
                  <a:srgbClr val="17232E"/>
                </a:solidFill>
                <a:effectLst/>
                <a:latin typeface="+mj-lt"/>
              </a:rPr>
              <a:t>Convenient for students (reasonable institutional scheduling)</a:t>
            </a:r>
          </a:p>
        </p:txBody>
      </p:sp>
      <p:sp>
        <p:nvSpPr>
          <p:cNvPr id="5" name="TextBox 4">
            <a:extLst>
              <a:ext uri="{FF2B5EF4-FFF2-40B4-BE49-F238E27FC236}">
                <a16:creationId xmlns:a16="http://schemas.microsoft.com/office/drawing/2014/main" id="{196E837E-36ED-09AA-5719-AD3901DBEF41}"/>
              </a:ext>
            </a:extLst>
          </p:cNvPr>
          <p:cNvSpPr txBox="1"/>
          <p:nvPr/>
        </p:nvSpPr>
        <p:spPr>
          <a:xfrm>
            <a:off x="1371600" y="5849034"/>
            <a:ext cx="10031506" cy="369332"/>
          </a:xfrm>
          <a:prstGeom prst="rect">
            <a:avLst/>
          </a:prstGeom>
          <a:noFill/>
        </p:spPr>
        <p:txBody>
          <a:bodyPr wrap="square">
            <a:spAutoFit/>
          </a:bodyPr>
          <a:lstStyle/>
          <a:p>
            <a:r>
              <a:rPr lang="en-US" dirty="0">
                <a:hlinkClick r:id="rId3"/>
              </a:rPr>
              <a:t>Ability to Benefit Frequently Asked Questions (EA ID: OPE Announcements-21-02) | Knowledge Center</a:t>
            </a:r>
            <a:endParaRPr lang="en-US" dirty="0"/>
          </a:p>
        </p:txBody>
      </p:sp>
    </p:spTree>
    <p:extLst>
      <p:ext uri="{BB962C8B-B14F-4D97-AF65-F5344CB8AC3E}">
        <p14:creationId xmlns:p14="http://schemas.microsoft.com/office/powerpoint/2010/main" val="231536459"/>
      </p:ext>
    </p:extLst>
  </p:cSld>
  <p:clrMapOvr>
    <a:masterClrMapping/>
  </p:clrMapOvr>
  <mc:AlternateContent xmlns:mc="http://schemas.openxmlformats.org/markup-compatibility/2006" xmlns:p14="http://schemas.microsoft.com/office/powerpoint/2010/main">
    <mc:Choice Requires="p14">
      <p:transition spd="slow" p14:dur="2000" advTm="41166"/>
    </mc:Choice>
    <mc:Fallback xmlns="">
      <p:transition spd="slow" advTm="41166"/>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6E341E-660A-F0BF-7BF2-950727E8B82E}"/>
              </a:ext>
            </a:extLst>
          </p:cNvPr>
          <p:cNvSpPr>
            <a:spLocks noGrp="1"/>
          </p:cNvSpPr>
          <p:nvPr>
            <p:ph type="title"/>
          </p:nvPr>
        </p:nvSpPr>
        <p:spPr>
          <a:xfrm>
            <a:off x="838199" y="799086"/>
            <a:ext cx="10693893" cy="1325563"/>
          </a:xfrm>
        </p:spPr>
        <p:txBody>
          <a:bodyPr>
            <a:normAutofit/>
          </a:bodyPr>
          <a:lstStyle/>
          <a:p>
            <a:r>
              <a:rPr lang="en-US" sz="3000" dirty="0"/>
              <a:t>3.  I</a:t>
            </a:r>
            <a:r>
              <a:rPr lang="en-US" sz="3000" i="0" dirty="0">
                <a:solidFill>
                  <a:srgbClr val="212529"/>
                </a:solidFill>
                <a:effectLst/>
              </a:rPr>
              <a:t>n what instances will an institution’s compliance with the ATB requirements be evaluated in the absence of a career pathway program approval process?</a:t>
            </a:r>
            <a:endParaRPr lang="en-US" sz="3000" dirty="0"/>
          </a:p>
        </p:txBody>
      </p:sp>
      <p:sp>
        <p:nvSpPr>
          <p:cNvPr id="3" name="Content Placeholder 2">
            <a:extLst>
              <a:ext uri="{FF2B5EF4-FFF2-40B4-BE49-F238E27FC236}">
                <a16:creationId xmlns:a16="http://schemas.microsoft.com/office/drawing/2014/main" id="{8A293D81-9531-A7EB-95C7-A1BE98A29F46}"/>
              </a:ext>
            </a:extLst>
          </p:cNvPr>
          <p:cNvSpPr>
            <a:spLocks noGrp="1"/>
          </p:cNvSpPr>
          <p:nvPr>
            <p:ph idx="1"/>
          </p:nvPr>
        </p:nvSpPr>
        <p:spPr>
          <a:xfrm>
            <a:off x="838199" y="2574525"/>
            <a:ext cx="11084859" cy="4095216"/>
          </a:xfrm>
        </p:spPr>
        <p:txBody>
          <a:bodyPr>
            <a:normAutofit lnSpcReduction="10000"/>
          </a:bodyPr>
          <a:lstStyle/>
          <a:p>
            <a:r>
              <a:rPr lang="en-US" sz="2200" dirty="0"/>
              <a:t>Reasonable institutional decisions related to implementing the objectives included within the definition of eligible career pathway programs</a:t>
            </a:r>
          </a:p>
          <a:p>
            <a:r>
              <a:rPr lang="en-US" sz="2200" dirty="0"/>
              <a:t>Whether a program adequately combines rigorous and high-quality education, training, and other services</a:t>
            </a:r>
          </a:p>
          <a:p>
            <a:r>
              <a:rPr lang="en-US" sz="2200" dirty="0"/>
              <a:t>Align with the skill needs of industries in the economy of the State or regional economy involved</a:t>
            </a:r>
          </a:p>
          <a:p>
            <a:r>
              <a:rPr lang="en-US" sz="2200" dirty="0"/>
              <a:t>Institutions must label and identify eligible career pathway programs and disclose to students the limitations of enrolling in such programs, especially for those students who do not enroll in courses designed to enable them to earn a high school diploma or its recognized equivalent.</a:t>
            </a:r>
          </a:p>
          <a:p>
            <a:pPr marL="0" indent="0">
              <a:buNone/>
            </a:pPr>
            <a:r>
              <a:rPr lang="en-US" dirty="0">
                <a:hlinkClick r:id="rId3"/>
              </a:rPr>
              <a:t>Ability to Benefit Frequently Asked Questions (EA ID: OPE Announcements-21-02) | Knowledge Center</a:t>
            </a:r>
            <a:endParaRPr lang="en-US" dirty="0"/>
          </a:p>
        </p:txBody>
      </p:sp>
    </p:spTree>
    <p:extLst>
      <p:ext uri="{BB962C8B-B14F-4D97-AF65-F5344CB8AC3E}">
        <p14:creationId xmlns:p14="http://schemas.microsoft.com/office/powerpoint/2010/main" val="421074410"/>
      </p:ext>
    </p:extLst>
  </p:cSld>
  <p:clrMapOvr>
    <a:masterClrMapping/>
  </p:clrMapOvr>
  <mc:AlternateContent xmlns:mc="http://schemas.openxmlformats.org/markup-compatibility/2006" xmlns:p14="http://schemas.microsoft.com/office/powerpoint/2010/main">
    <mc:Choice Requires="p14">
      <p:transition spd="slow" p14:dur="2000" advTm="53350"/>
    </mc:Choice>
    <mc:Fallback xmlns="">
      <p:transition spd="slow" advTm="53350"/>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6D9769-BA1A-E9CE-24DC-B0453EA5FAF6}"/>
              </a:ext>
            </a:extLst>
          </p:cNvPr>
          <p:cNvSpPr>
            <a:spLocks noGrp="1"/>
          </p:cNvSpPr>
          <p:nvPr>
            <p:ph type="title"/>
          </p:nvPr>
        </p:nvSpPr>
        <p:spPr>
          <a:xfrm>
            <a:off x="838199" y="559911"/>
            <a:ext cx="10764915" cy="1801026"/>
          </a:xfrm>
        </p:spPr>
        <p:txBody>
          <a:bodyPr>
            <a:noAutofit/>
          </a:bodyPr>
          <a:lstStyle/>
          <a:p>
            <a:r>
              <a:rPr lang="en-US" sz="3000" dirty="0"/>
              <a:t>4. </a:t>
            </a:r>
            <a:r>
              <a:rPr lang="en-US" sz="3000" i="0" dirty="0">
                <a:solidFill>
                  <a:srgbClr val="212529"/>
                </a:solidFill>
                <a:effectLst/>
              </a:rPr>
              <a:t>What are some examples of how institutions can comply with the requirement to enable an individual to attain a secondary school diploma or its recognized equivalent under Section 484(d)(2)(F)?</a:t>
            </a:r>
            <a:endParaRPr lang="en-US" sz="3000" dirty="0"/>
          </a:p>
        </p:txBody>
      </p:sp>
      <p:sp>
        <p:nvSpPr>
          <p:cNvPr id="3" name="Content Placeholder 2">
            <a:extLst>
              <a:ext uri="{FF2B5EF4-FFF2-40B4-BE49-F238E27FC236}">
                <a16:creationId xmlns:a16="http://schemas.microsoft.com/office/drawing/2014/main" id="{A7C708FF-FD67-46A2-A8F2-111A8CB2738C}"/>
              </a:ext>
            </a:extLst>
          </p:cNvPr>
          <p:cNvSpPr>
            <a:spLocks noGrp="1"/>
          </p:cNvSpPr>
          <p:nvPr>
            <p:ph idx="1"/>
          </p:nvPr>
        </p:nvSpPr>
        <p:spPr>
          <a:xfrm>
            <a:off x="838199" y="2636667"/>
            <a:ext cx="10515600" cy="3275861"/>
          </a:xfrm>
        </p:spPr>
        <p:txBody>
          <a:bodyPr>
            <a:normAutofit/>
          </a:bodyPr>
          <a:lstStyle/>
          <a:p>
            <a:r>
              <a:rPr lang="en-US" sz="2400" dirty="0"/>
              <a:t>Adult Education in community</a:t>
            </a:r>
          </a:p>
          <a:p>
            <a:r>
              <a:rPr lang="en-US" sz="2400" dirty="0"/>
              <a:t>Coursework to prepare for diploma/state exam</a:t>
            </a:r>
          </a:p>
          <a:p>
            <a:r>
              <a:rPr lang="en-US" sz="2400" dirty="0"/>
              <a:t>Local/online secondary schools</a:t>
            </a:r>
          </a:p>
          <a:p>
            <a:r>
              <a:rPr lang="en-US" sz="2400" dirty="0"/>
              <a:t>ICAPS</a:t>
            </a:r>
          </a:p>
        </p:txBody>
      </p:sp>
      <p:sp>
        <p:nvSpPr>
          <p:cNvPr id="5" name="TextBox 4">
            <a:extLst>
              <a:ext uri="{FF2B5EF4-FFF2-40B4-BE49-F238E27FC236}">
                <a16:creationId xmlns:a16="http://schemas.microsoft.com/office/drawing/2014/main" id="{8664CED1-C348-364A-F9A9-6AACED75CEEC}"/>
              </a:ext>
            </a:extLst>
          </p:cNvPr>
          <p:cNvSpPr txBox="1"/>
          <p:nvPr/>
        </p:nvSpPr>
        <p:spPr>
          <a:xfrm>
            <a:off x="838199" y="5912528"/>
            <a:ext cx="10764914" cy="369332"/>
          </a:xfrm>
          <a:prstGeom prst="rect">
            <a:avLst/>
          </a:prstGeom>
          <a:noFill/>
        </p:spPr>
        <p:txBody>
          <a:bodyPr wrap="square">
            <a:spAutoFit/>
          </a:bodyPr>
          <a:lstStyle/>
          <a:p>
            <a:r>
              <a:rPr lang="en-US" dirty="0">
                <a:hlinkClick r:id="rId3"/>
              </a:rPr>
              <a:t>Ability to Benefit Frequently Asked Questions (EA ID: OPE Announcements-21-02) | Knowledge Center</a:t>
            </a:r>
            <a:endParaRPr lang="en-US" dirty="0"/>
          </a:p>
        </p:txBody>
      </p:sp>
    </p:spTree>
    <p:extLst>
      <p:ext uri="{BB962C8B-B14F-4D97-AF65-F5344CB8AC3E}">
        <p14:creationId xmlns:p14="http://schemas.microsoft.com/office/powerpoint/2010/main" val="1892698542"/>
      </p:ext>
    </p:extLst>
  </p:cSld>
  <p:clrMapOvr>
    <a:masterClrMapping/>
  </p:clrMapOvr>
  <mc:AlternateContent xmlns:mc="http://schemas.openxmlformats.org/markup-compatibility/2006" xmlns:p14="http://schemas.microsoft.com/office/powerpoint/2010/main">
    <mc:Choice Requires="p14">
      <p:transition spd="slow" p14:dur="2000" advTm="46775"/>
    </mc:Choice>
    <mc:Fallback xmlns="">
      <p:transition spd="slow" advTm="46775"/>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73906A-808C-1123-9844-797B04A19C31}"/>
              </a:ext>
            </a:extLst>
          </p:cNvPr>
          <p:cNvSpPr>
            <a:spLocks noGrp="1"/>
          </p:cNvSpPr>
          <p:nvPr>
            <p:ph type="title"/>
          </p:nvPr>
        </p:nvSpPr>
        <p:spPr/>
        <p:txBody>
          <a:bodyPr/>
          <a:lstStyle/>
          <a:p>
            <a:r>
              <a:rPr lang="en-US" dirty="0"/>
              <a:t>Module 4 Summary</a:t>
            </a:r>
          </a:p>
        </p:txBody>
      </p:sp>
      <p:sp>
        <p:nvSpPr>
          <p:cNvPr id="3" name="Content Placeholder 2">
            <a:extLst>
              <a:ext uri="{FF2B5EF4-FFF2-40B4-BE49-F238E27FC236}">
                <a16:creationId xmlns:a16="http://schemas.microsoft.com/office/drawing/2014/main" id="{38953947-DA55-CC03-A999-F2C00209101C}"/>
              </a:ext>
            </a:extLst>
          </p:cNvPr>
          <p:cNvSpPr>
            <a:spLocks noGrp="1"/>
          </p:cNvSpPr>
          <p:nvPr>
            <p:ph idx="1"/>
          </p:nvPr>
        </p:nvSpPr>
        <p:spPr>
          <a:xfrm>
            <a:off x="1371600" y="1703294"/>
            <a:ext cx="9601200" cy="4164106"/>
          </a:xfrm>
        </p:spPr>
        <p:txBody>
          <a:bodyPr>
            <a:normAutofit lnSpcReduction="10000"/>
          </a:bodyPr>
          <a:lstStyle/>
          <a:p>
            <a:pPr marL="383540" indent="-383540">
              <a:lnSpc>
                <a:spcPct val="150000"/>
              </a:lnSpc>
              <a:buFont typeface="Wingdings" panose="020B0503020102020204" pitchFamily="34" charset="0"/>
              <a:buChar char="Ø"/>
            </a:pPr>
            <a:r>
              <a:rPr lang="en-US" sz="2400" dirty="0"/>
              <a:t>ATB Module Overviews</a:t>
            </a:r>
          </a:p>
          <a:p>
            <a:pPr>
              <a:lnSpc>
                <a:spcPct val="150000"/>
              </a:lnSpc>
              <a:buSzPct val="114999"/>
              <a:buFont typeface="Wingdings" panose="05000000000000000000" pitchFamily="2" charset="2"/>
              <a:buChar char="Ø"/>
            </a:pPr>
            <a:r>
              <a:rPr lang="en-US" sz="2400" dirty="0"/>
              <a:t>Career Pathway definition and examples</a:t>
            </a:r>
          </a:p>
          <a:p>
            <a:pPr>
              <a:lnSpc>
                <a:spcPct val="150000"/>
              </a:lnSpc>
              <a:buSzPct val="114999"/>
              <a:buFont typeface="Wingdings" panose="05000000000000000000" pitchFamily="2" charset="2"/>
              <a:buChar char="Ø"/>
            </a:pPr>
            <a:r>
              <a:rPr lang="en-US" sz="2400" dirty="0"/>
              <a:t>Key Elements: Cluster, Pathway, Program of Study Matrix</a:t>
            </a:r>
          </a:p>
          <a:p>
            <a:pPr>
              <a:lnSpc>
                <a:spcPct val="150000"/>
              </a:lnSpc>
              <a:buFont typeface="Wingdings" panose="05000000000000000000" pitchFamily="2" charset="2"/>
              <a:buChar char="Ø"/>
            </a:pPr>
            <a:r>
              <a:rPr lang="en-US" sz="2400" dirty="0"/>
              <a:t>Allowable Career Clusters in Illinois</a:t>
            </a:r>
          </a:p>
          <a:p>
            <a:pPr>
              <a:lnSpc>
                <a:spcPct val="150000"/>
              </a:lnSpc>
              <a:buFont typeface="Wingdings" panose="05000000000000000000" pitchFamily="2" charset="2"/>
              <a:buChar char="Ø"/>
            </a:pPr>
            <a:r>
              <a:rPr lang="en-US" sz="2400" dirty="0"/>
              <a:t>Use with IETs/ICAPS</a:t>
            </a:r>
          </a:p>
          <a:p>
            <a:pPr>
              <a:lnSpc>
                <a:spcPct val="150000"/>
              </a:lnSpc>
              <a:buFont typeface="Wingdings" panose="05000000000000000000" pitchFamily="2" charset="2"/>
              <a:buChar char="Ø"/>
            </a:pPr>
            <a:r>
              <a:rPr lang="en-US" sz="2400" dirty="0"/>
              <a:t>FAQs about ATB and Eligible Career pathways.  </a:t>
            </a:r>
          </a:p>
          <a:p>
            <a:endParaRPr lang="en-US" dirty="0"/>
          </a:p>
        </p:txBody>
      </p:sp>
    </p:spTree>
    <p:extLst>
      <p:ext uri="{BB962C8B-B14F-4D97-AF65-F5344CB8AC3E}">
        <p14:creationId xmlns:p14="http://schemas.microsoft.com/office/powerpoint/2010/main" val="1003457458"/>
      </p:ext>
    </p:extLst>
  </p:cSld>
  <p:clrMapOvr>
    <a:masterClrMapping/>
  </p:clrMapOvr>
  <mc:AlternateContent xmlns:mc="http://schemas.openxmlformats.org/markup-compatibility/2006" xmlns:p14="http://schemas.microsoft.com/office/powerpoint/2010/main">
    <mc:Choice Requires="p14">
      <p:transition spd="slow" p14:dur="2000" advTm="20567"/>
    </mc:Choice>
    <mc:Fallback xmlns="">
      <p:transition spd="slow" advTm="20567"/>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C956AA-318F-7F6D-06BD-1E6A57BA9D7C}"/>
              </a:ext>
            </a:extLst>
          </p:cNvPr>
          <p:cNvSpPr>
            <a:spLocks noGrp="1"/>
          </p:cNvSpPr>
          <p:nvPr>
            <p:ph type="title"/>
          </p:nvPr>
        </p:nvSpPr>
        <p:spPr/>
        <p:txBody>
          <a:bodyPr/>
          <a:lstStyle/>
          <a:p>
            <a:r>
              <a:rPr lang="en-US" dirty="0"/>
              <a:t>Visit Our Other Modules</a:t>
            </a:r>
          </a:p>
        </p:txBody>
      </p:sp>
      <p:sp>
        <p:nvSpPr>
          <p:cNvPr id="3" name="Content Placeholder 2">
            <a:extLst>
              <a:ext uri="{FF2B5EF4-FFF2-40B4-BE49-F238E27FC236}">
                <a16:creationId xmlns:a16="http://schemas.microsoft.com/office/drawing/2014/main" id="{03263457-E103-13C0-8487-D651188B6AE3}"/>
              </a:ext>
            </a:extLst>
          </p:cNvPr>
          <p:cNvSpPr>
            <a:spLocks noGrp="1"/>
          </p:cNvSpPr>
          <p:nvPr>
            <p:ph idx="1"/>
          </p:nvPr>
        </p:nvSpPr>
        <p:spPr>
          <a:xfrm>
            <a:off x="1371600" y="1860331"/>
            <a:ext cx="9601200" cy="4007069"/>
          </a:xfrm>
        </p:spPr>
        <p:txBody>
          <a:bodyPr>
            <a:normAutofit/>
          </a:bodyPr>
          <a:lstStyle/>
          <a:p>
            <a:pPr>
              <a:lnSpc>
                <a:spcPct val="200000"/>
              </a:lnSpc>
            </a:pPr>
            <a:r>
              <a:rPr lang="en-US" sz="2400" dirty="0"/>
              <a:t>Module 1: ATB Overview</a:t>
            </a:r>
          </a:p>
          <a:p>
            <a:pPr>
              <a:lnSpc>
                <a:spcPct val="200000"/>
              </a:lnSpc>
            </a:pPr>
            <a:r>
              <a:rPr lang="en-US" sz="2400" dirty="0"/>
              <a:t>Module 2: State-Defined Process</a:t>
            </a:r>
          </a:p>
          <a:p>
            <a:pPr>
              <a:lnSpc>
                <a:spcPct val="200000"/>
              </a:lnSpc>
            </a:pPr>
            <a:r>
              <a:rPr lang="en-US" sz="2400" dirty="0"/>
              <a:t>Module 3: Data Collection and Reporting</a:t>
            </a:r>
          </a:p>
        </p:txBody>
      </p:sp>
    </p:spTree>
    <p:extLst>
      <p:ext uri="{BB962C8B-B14F-4D97-AF65-F5344CB8AC3E}">
        <p14:creationId xmlns:p14="http://schemas.microsoft.com/office/powerpoint/2010/main" val="1578346466"/>
      </p:ext>
    </p:extLst>
  </p:cSld>
  <p:clrMapOvr>
    <a:masterClrMapping/>
  </p:clrMapOvr>
  <mc:AlternateContent xmlns:mc="http://schemas.openxmlformats.org/markup-compatibility/2006" xmlns:p14="http://schemas.microsoft.com/office/powerpoint/2010/main">
    <mc:Choice Requires="p14">
      <p:transition spd="slow" p14:dur="2000" advTm="17757"/>
    </mc:Choice>
    <mc:Fallback xmlns="">
      <p:transition spd="slow" advTm="17757"/>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0D41F9-6E41-424B-A305-4695BFE215AA}"/>
              </a:ext>
            </a:extLst>
          </p:cNvPr>
          <p:cNvSpPr>
            <a:spLocks noGrp="1"/>
          </p:cNvSpPr>
          <p:nvPr>
            <p:ph type="title"/>
          </p:nvPr>
        </p:nvSpPr>
        <p:spPr/>
        <p:txBody>
          <a:bodyPr/>
          <a:lstStyle/>
          <a:p>
            <a:r>
              <a:rPr lang="en-US" dirty="0"/>
              <a:t>Resources</a:t>
            </a:r>
          </a:p>
        </p:txBody>
      </p:sp>
      <p:sp>
        <p:nvSpPr>
          <p:cNvPr id="3" name="Text Placeholder 2">
            <a:extLst>
              <a:ext uri="{FF2B5EF4-FFF2-40B4-BE49-F238E27FC236}">
                <a16:creationId xmlns:a16="http://schemas.microsoft.com/office/drawing/2014/main" id="{7EB2AA08-BA3E-40C0-9F53-A2C07422ED82}"/>
              </a:ext>
            </a:extLst>
          </p:cNvPr>
          <p:cNvSpPr>
            <a:spLocks noGrp="1"/>
          </p:cNvSpPr>
          <p:nvPr>
            <p:ph type="body" idx="1"/>
          </p:nvPr>
        </p:nvSpPr>
        <p:spPr>
          <a:xfrm>
            <a:off x="1223003" y="1759744"/>
            <a:ext cx="4443984" cy="823912"/>
          </a:xfrm>
        </p:spPr>
        <p:txBody>
          <a:bodyPr/>
          <a:lstStyle/>
          <a:p>
            <a:r>
              <a:rPr lang="en-US" dirty="0"/>
              <a:t>Important Links</a:t>
            </a:r>
          </a:p>
        </p:txBody>
      </p:sp>
      <p:sp>
        <p:nvSpPr>
          <p:cNvPr id="4" name="Content Placeholder 3">
            <a:extLst>
              <a:ext uri="{FF2B5EF4-FFF2-40B4-BE49-F238E27FC236}">
                <a16:creationId xmlns:a16="http://schemas.microsoft.com/office/drawing/2014/main" id="{A81CCD3A-C964-49E4-9D23-F8A1ACC93C00}"/>
              </a:ext>
            </a:extLst>
          </p:cNvPr>
          <p:cNvSpPr>
            <a:spLocks noGrp="1"/>
          </p:cNvSpPr>
          <p:nvPr>
            <p:ph sz="half" idx="2"/>
          </p:nvPr>
        </p:nvSpPr>
        <p:spPr>
          <a:xfrm>
            <a:off x="1371600" y="2993248"/>
            <a:ext cx="4443984" cy="2562193"/>
          </a:xfrm>
        </p:spPr>
        <p:txBody>
          <a:bodyPr/>
          <a:lstStyle/>
          <a:p>
            <a:r>
              <a:rPr lang="en-US" dirty="0">
                <a:solidFill>
                  <a:schemeClr val="tx1"/>
                </a:solidFill>
                <a:hlinkClick r:id="rId3">
                  <a:extLst>
                    <a:ext uri="{A12FA001-AC4F-418D-AE19-62706E023703}">
                      <ahyp:hlinkClr xmlns:ahyp="http://schemas.microsoft.com/office/drawing/2018/hyperlinkcolor" val="tx"/>
                    </a:ext>
                  </a:extLst>
                </a:hlinkClick>
              </a:rPr>
              <a:t>USDOE ATB FAQ</a:t>
            </a:r>
            <a:endParaRPr lang="en-US" dirty="0">
              <a:solidFill>
                <a:schemeClr val="tx1"/>
              </a:solidFill>
            </a:endParaRPr>
          </a:p>
          <a:p>
            <a:r>
              <a:rPr lang="en-US" dirty="0">
                <a:solidFill>
                  <a:schemeClr val="tx1"/>
                </a:solidFill>
                <a:hlinkClick r:id="rId4">
                  <a:extLst>
                    <a:ext uri="{A12FA001-AC4F-418D-AE19-62706E023703}">
                      <ahyp:hlinkClr xmlns:ahyp="http://schemas.microsoft.com/office/drawing/2018/hyperlinkcolor" val="tx"/>
                    </a:ext>
                  </a:extLst>
                </a:hlinkClick>
              </a:rPr>
              <a:t>CLASP ATB Resources</a:t>
            </a:r>
            <a:endParaRPr lang="en-US" dirty="0">
              <a:solidFill>
                <a:schemeClr val="tx1"/>
              </a:solidFill>
            </a:endParaRPr>
          </a:p>
          <a:p>
            <a:r>
              <a:rPr lang="en-US" dirty="0">
                <a:solidFill>
                  <a:schemeClr val="tx1"/>
                </a:solidFill>
                <a:hlinkClick r:id="rId5">
                  <a:extLst>
                    <a:ext uri="{A12FA001-AC4F-418D-AE19-62706E023703}">
                      <ahyp:hlinkClr xmlns:ahyp="http://schemas.microsoft.com/office/drawing/2018/hyperlinkcolor" val="tx"/>
                    </a:ext>
                  </a:extLst>
                </a:hlinkClick>
              </a:rPr>
              <a:t>ICCB ATB Resources</a:t>
            </a:r>
            <a:endParaRPr lang="en-US" dirty="0">
              <a:solidFill>
                <a:schemeClr val="tx1"/>
              </a:solidFill>
            </a:endParaRPr>
          </a:p>
          <a:p>
            <a:r>
              <a:rPr lang="en-US" dirty="0">
                <a:solidFill>
                  <a:schemeClr val="tx1"/>
                </a:solidFill>
                <a:hlinkClick r:id="rId6">
                  <a:extLst>
                    <a:ext uri="{A12FA001-AC4F-418D-AE19-62706E023703}">
                      <ahyp:hlinkClr xmlns:ahyp="http://schemas.microsoft.com/office/drawing/2018/hyperlinkcolor" val="tx"/>
                    </a:ext>
                  </a:extLst>
                </a:hlinkClick>
              </a:rPr>
              <a:t>Illinois’ Letter of Approval</a:t>
            </a:r>
            <a:r>
              <a:rPr lang="en-US" dirty="0">
                <a:solidFill>
                  <a:schemeClr val="tx1"/>
                </a:solidFill>
              </a:rPr>
              <a:t>, from Dept. of Education</a:t>
            </a:r>
          </a:p>
          <a:p>
            <a:endParaRPr lang="en-US" dirty="0"/>
          </a:p>
        </p:txBody>
      </p:sp>
      <p:sp>
        <p:nvSpPr>
          <p:cNvPr id="5" name="Text Placeholder 4">
            <a:extLst>
              <a:ext uri="{FF2B5EF4-FFF2-40B4-BE49-F238E27FC236}">
                <a16:creationId xmlns:a16="http://schemas.microsoft.com/office/drawing/2014/main" id="{3897E67C-DC7D-44FB-9BB7-F7207F4B1D21}"/>
              </a:ext>
            </a:extLst>
          </p:cNvPr>
          <p:cNvSpPr>
            <a:spLocks noGrp="1"/>
          </p:cNvSpPr>
          <p:nvPr>
            <p:ph type="body" sz="quarter" idx="3"/>
          </p:nvPr>
        </p:nvSpPr>
        <p:spPr>
          <a:xfrm>
            <a:off x="6525013" y="1759744"/>
            <a:ext cx="4443984" cy="823912"/>
          </a:xfrm>
        </p:spPr>
        <p:txBody>
          <a:bodyPr/>
          <a:lstStyle/>
          <a:p>
            <a:r>
              <a:rPr lang="en-US" dirty="0"/>
              <a:t>Questions?</a:t>
            </a:r>
          </a:p>
        </p:txBody>
      </p:sp>
      <p:sp>
        <p:nvSpPr>
          <p:cNvPr id="6" name="Content Placeholder 5">
            <a:extLst>
              <a:ext uri="{FF2B5EF4-FFF2-40B4-BE49-F238E27FC236}">
                <a16:creationId xmlns:a16="http://schemas.microsoft.com/office/drawing/2014/main" id="{4BE31CF1-28F1-4DAF-91AF-0B334A971CB8}"/>
              </a:ext>
            </a:extLst>
          </p:cNvPr>
          <p:cNvSpPr>
            <a:spLocks noGrp="1"/>
          </p:cNvSpPr>
          <p:nvPr>
            <p:ph sz="quarter" idx="4"/>
          </p:nvPr>
        </p:nvSpPr>
        <p:spPr>
          <a:xfrm>
            <a:off x="6525013" y="2993247"/>
            <a:ext cx="4674029" cy="2562193"/>
          </a:xfrm>
        </p:spPr>
        <p:txBody>
          <a:bodyPr/>
          <a:lstStyle/>
          <a:p>
            <a:r>
              <a:rPr lang="en-US" dirty="0"/>
              <a:t>Contact: Whitney Thompson, Deputy Director for Workforce Education, </a:t>
            </a:r>
            <a:r>
              <a:rPr lang="en-US" dirty="0">
                <a:hlinkClick r:id="rId7"/>
              </a:rPr>
              <a:t>whitney.Thompson@illinois.gov</a:t>
            </a:r>
            <a:r>
              <a:rPr lang="en-US" dirty="0"/>
              <a:t> </a:t>
            </a:r>
          </a:p>
          <a:p>
            <a:r>
              <a:rPr lang="en-US" dirty="0"/>
              <a:t>Angela Gerberding, Director for Work-Based Learning, </a:t>
            </a:r>
            <a:r>
              <a:rPr lang="en-US" dirty="0">
                <a:hlinkClick r:id="rId8"/>
              </a:rPr>
              <a:t>angela.gerberding@illinois.gov</a:t>
            </a:r>
            <a:endParaRPr lang="en-US" dirty="0"/>
          </a:p>
        </p:txBody>
      </p:sp>
    </p:spTree>
    <p:extLst>
      <p:ext uri="{BB962C8B-B14F-4D97-AF65-F5344CB8AC3E}">
        <p14:creationId xmlns:p14="http://schemas.microsoft.com/office/powerpoint/2010/main" val="2605865484"/>
      </p:ext>
    </p:extLst>
  </p:cSld>
  <p:clrMapOvr>
    <a:masterClrMapping/>
  </p:clrMapOvr>
  <mc:AlternateContent xmlns:mc="http://schemas.openxmlformats.org/markup-compatibility/2006" xmlns:p14="http://schemas.microsoft.com/office/powerpoint/2010/main">
    <mc:Choice Requires="p14">
      <p:transition spd="slow" p14:dur="2000" advTm="15341"/>
    </mc:Choice>
    <mc:Fallback xmlns="">
      <p:transition spd="slow" advTm="15341"/>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4D7A9-2BC8-CA66-4494-6E0F6A8A27B1}"/>
              </a:ext>
            </a:extLst>
          </p:cNvPr>
          <p:cNvSpPr>
            <a:spLocks noGrp="1"/>
          </p:cNvSpPr>
          <p:nvPr>
            <p:ph type="title"/>
          </p:nvPr>
        </p:nvSpPr>
        <p:spPr>
          <a:xfrm>
            <a:off x="1371600" y="685800"/>
            <a:ext cx="9601200" cy="749300"/>
          </a:xfrm>
        </p:spPr>
        <p:txBody>
          <a:bodyPr/>
          <a:lstStyle/>
          <a:p>
            <a:r>
              <a:rPr lang="en-US" dirty="0"/>
              <a:t>Module 4 Agenda</a:t>
            </a:r>
          </a:p>
        </p:txBody>
      </p:sp>
      <p:sp>
        <p:nvSpPr>
          <p:cNvPr id="3" name="Content Placeholder 2">
            <a:extLst>
              <a:ext uri="{FF2B5EF4-FFF2-40B4-BE49-F238E27FC236}">
                <a16:creationId xmlns:a16="http://schemas.microsoft.com/office/drawing/2014/main" id="{E3C94EEE-EC90-521C-DF80-DB1CEE1132DE}"/>
              </a:ext>
            </a:extLst>
          </p:cNvPr>
          <p:cNvSpPr>
            <a:spLocks noGrp="1"/>
          </p:cNvSpPr>
          <p:nvPr>
            <p:ph idx="1"/>
          </p:nvPr>
        </p:nvSpPr>
        <p:spPr>
          <a:xfrm>
            <a:off x="1371600" y="1736976"/>
            <a:ext cx="9601200" cy="3730570"/>
          </a:xfrm>
        </p:spPr>
        <p:txBody>
          <a:bodyPr vert="horz" lIns="91440" tIns="45720" rIns="91440" bIns="45720" rtlCol="0" anchor="t">
            <a:normAutofit/>
          </a:bodyPr>
          <a:lstStyle/>
          <a:p>
            <a:pPr marL="383540" indent="-383540">
              <a:lnSpc>
                <a:spcPct val="150000"/>
              </a:lnSpc>
              <a:buFont typeface="Wingdings" panose="020B0503020102020204" pitchFamily="34" charset="0"/>
              <a:buChar char="Ø"/>
            </a:pPr>
            <a:r>
              <a:rPr lang="en-US" sz="2000" dirty="0"/>
              <a:t>ATB Module Overviews</a:t>
            </a:r>
          </a:p>
          <a:p>
            <a:pPr>
              <a:buSzPct val="114999"/>
              <a:buFont typeface="Wingdings" panose="05000000000000000000" pitchFamily="2" charset="2"/>
              <a:buChar char="Ø"/>
            </a:pPr>
            <a:r>
              <a:rPr lang="en-US" dirty="0"/>
              <a:t>What Is a Career Pathway?</a:t>
            </a:r>
          </a:p>
          <a:p>
            <a:pPr>
              <a:buSzPct val="114999"/>
              <a:buFont typeface="Wingdings" panose="05000000000000000000" pitchFamily="2" charset="2"/>
              <a:buChar char="Ø"/>
            </a:pPr>
            <a:r>
              <a:rPr lang="en-US" dirty="0"/>
              <a:t>Key Elements: Cluster, Pathway, Program of Study Matrix</a:t>
            </a:r>
          </a:p>
          <a:p>
            <a:pPr>
              <a:buSzPct val="114999"/>
              <a:buFont typeface="Wingdings" panose="05000000000000000000" pitchFamily="2" charset="2"/>
              <a:buChar char="Ø"/>
            </a:pPr>
            <a:r>
              <a:rPr lang="en-US" dirty="0"/>
              <a:t>Sample Cluster, Pathway, Program of Study</a:t>
            </a:r>
          </a:p>
          <a:p>
            <a:pPr>
              <a:buFont typeface="Wingdings" panose="05000000000000000000" pitchFamily="2" charset="2"/>
              <a:buChar char="Ø"/>
            </a:pPr>
            <a:r>
              <a:rPr lang="en-US" dirty="0"/>
              <a:t>Allowable Career Clusters in Illinois</a:t>
            </a:r>
          </a:p>
          <a:p>
            <a:pPr>
              <a:buFont typeface="Wingdings" panose="05000000000000000000" pitchFamily="2" charset="2"/>
              <a:buChar char="Ø"/>
            </a:pPr>
            <a:r>
              <a:rPr lang="en-US" dirty="0"/>
              <a:t>Use with IETs/ICAPS</a:t>
            </a:r>
          </a:p>
          <a:p>
            <a:pPr>
              <a:buFont typeface="Wingdings" panose="05000000000000000000" pitchFamily="2" charset="2"/>
              <a:buChar char="Ø"/>
            </a:pPr>
            <a:r>
              <a:rPr lang="en-US" dirty="0"/>
              <a:t>FAQs about ATB and Eligible Career pathways.  </a:t>
            </a:r>
            <a:endParaRPr lang="en-US" sz="2000" dirty="0"/>
          </a:p>
          <a:p>
            <a:pPr marL="383540" indent="-383540">
              <a:lnSpc>
                <a:spcPct val="150000"/>
              </a:lnSpc>
              <a:buFont typeface="Wingdings" panose="020B0503020102020204" pitchFamily="34" charset="0"/>
              <a:buChar char="Ø"/>
            </a:pPr>
            <a:endParaRPr lang="en-US" sz="2000" dirty="0"/>
          </a:p>
        </p:txBody>
      </p:sp>
    </p:spTree>
    <p:extLst>
      <p:ext uri="{BB962C8B-B14F-4D97-AF65-F5344CB8AC3E}">
        <p14:creationId xmlns:p14="http://schemas.microsoft.com/office/powerpoint/2010/main" val="761472719"/>
      </p:ext>
    </p:extLst>
  </p:cSld>
  <p:clrMapOvr>
    <a:masterClrMapping/>
  </p:clrMapOvr>
  <mc:AlternateContent xmlns:mc="http://schemas.openxmlformats.org/markup-compatibility/2006" xmlns:p14="http://schemas.microsoft.com/office/powerpoint/2010/main">
    <mc:Choice Requires="p14">
      <p:transition spd="slow" p14:dur="2000" advTm="16404"/>
    </mc:Choice>
    <mc:Fallback xmlns="">
      <p:transition spd="slow" advTm="16404"/>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362DFFC-4DCC-48EE-B781-94D04B95F1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76"/>
            <a:ext cx="5303520" cy="68576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Franklin Gothic Book" panose="020B0503020102020204"/>
              <a:ea typeface="+mn-ea"/>
              <a:cs typeface="+mn-cs"/>
            </a:endParaRPr>
          </a:p>
        </p:txBody>
      </p:sp>
      <p:sp>
        <p:nvSpPr>
          <p:cNvPr id="2" name="Title 1">
            <a:extLst>
              <a:ext uri="{FF2B5EF4-FFF2-40B4-BE49-F238E27FC236}">
                <a16:creationId xmlns:a16="http://schemas.microsoft.com/office/drawing/2014/main" id="{B09F9096-AF85-46B0-A0B5-0F95069082DD}"/>
              </a:ext>
            </a:extLst>
          </p:cNvPr>
          <p:cNvSpPr>
            <a:spLocks noGrp="1"/>
          </p:cNvSpPr>
          <p:nvPr>
            <p:ph type="title"/>
          </p:nvPr>
        </p:nvSpPr>
        <p:spPr>
          <a:xfrm>
            <a:off x="640081" y="791570"/>
            <a:ext cx="4018839" cy="5262390"/>
          </a:xfrm>
        </p:spPr>
        <p:txBody>
          <a:bodyPr anchor="ctr">
            <a:normAutofit/>
          </a:bodyPr>
          <a:lstStyle/>
          <a:p>
            <a:pPr algn="r"/>
            <a:r>
              <a:rPr lang="en-US" sz="5400" dirty="0">
                <a:solidFill>
                  <a:schemeClr val="bg2"/>
                </a:solidFill>
              </a:rPr>
              <a:t>ATB Module Overviews</a:t>
            </a:r>
          </a:p>
        </p:txBody>
      </p:sp>
      <p:sp>
        <p:nvSpPr>
          <p:cNvPr id="10" name="Rectangle 9">
            <a:extLst>
              <a:ext uri="{FF2B5EF4-FFF2-40B4-BE49-F238E27FC236}">
                <a16:creationId xmlns:a16="http://schemas.microsoft.com/office/drawing/2014/main" id="{18B8B265-E68C-4B64-9238-781F0102C5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03520" y="376"/>
            <a:ext cx="228600"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Franklin Gothic Book" panose="020B0503020102020204"/>
              <a:ea typeface="+mn-ea"/>
              <a:cs typeface="+mn-cs"/>
            </a:endParaRPr>
          </a:p>
        </p:txBody>
      </p:sp>
      <p:sp>
        <p:nvSpPr>
          <p:cNvPr id="3" name="Content Placeholder 2">
            <a:extLst>
              <a:ext uri="{FF2B5EF4-FFF2-40B4-BE49-F238E27FC236}">
                <a16:creationId xmlns:a16="http://schemas.microsoft.com/office/drawing/2014/main" id="{6961E123-D43E-49E8-98C6-1DF9A10E57BC}"/>
              </a:ext>
            </a:extLst>
          </p:cNvPr>
          <p:cNvSpPr>
            <a:spLocks noGrp="1"/>
          </p:cNvSpPr>
          <p:nvPr>
            <p:ph idx="1"/>
          </p:nvPr>
        </p:nvSpPr>
        <p:spPr>
          <a:xfrm>
            <a:off x="6176720" y="791570"/>
            <a:ext cx="5359084" cy="5262390"/>
          </a:xfrm>
        </p:spPr>
        <p:txBody>
          <a:bodyPr anchor="ctr">
            <a:normAutofit/>
          </a:bodyPr>
          <a:lstStyle/>
          <a:p>
            <a:pPr>
              <a:buFont typeface="Wingdings" panose="05000000000000000000" pitchFamily="2" charset="2"/>
              <a:buChar char="q"/>
            </a:pPr>
            <a:r>
              <a:rPr lang="en-US" sz="1800" dirty="0"/>
              <a:t>Background – </a:t>
            </a:r>
            <a:r>
              <a:rPr lang="en-US" sz="1800" i="1" dirty="0"/>
              <a:t>Module 1</a:t>
            </a:r>
          </a:p>
          <a:p>
            <a:pPr>
              <a:buFont typeface="Wingdings" panose="05000000000000000000" pitchFamily="2" charset="2"/>
              <a:buChar char="q"/>
            </a:pPr>
            <a:r>
              <a:rPr lang="en-US" sz="1800" dirty="0"/>
              <a:t>Program Design</a:t>
            </a:r>
          </a:p>
          <a:p>
            <a:pPr>
              <a:buFont typeface="Wingdings" panose="05000000000000000000" pitchFamily="2" charset="2"/>
              <a:buChar char="q"/>
            </a:pPr>
            <a:r>
              <a:rPr lang="en-US" sz="1800" dirty="0"/>
              <a:t>Student Eligibility</a:t>
            </a:r>
          </a:p>
          <a:p>
            <a:pPr>
              <a:buFont typeface="Wingdings" panose="05000000000000000000" pitchFamily="2" charset="2"/>
              <a:buChar char="q"/>
            </a:pPr>
            <a:r>
              <a:rPr lang="en-US" sz="1800" dirty="0"/>
              <a:t>Required Student Services</a:t>
            </a:r>
          </a:p>
          <a:p>
            <a:pPr>
              <a:buFont typeface="Wingdings" panose="05000000000000000000" pitchFamily="2" charset="2"/>
              <a:buChar char="q"/>
            </a:pPr>
            <a:r>
              <a:rPr lang="en-US" sz="1800" dirty="0"/>
              <a:t>Success Rate- Accountability</a:t>
            </a:r>
          </a:p>
          <a:p>
            <a:pPr>
              <a:buFont typeface="Wingdings" panose="05000000000000000000" pitchFamily="2" charset="2"/>
              <a:buChar char="q"/>
            </a:pPr>
            <a:r>
              <a:rPr lang="en-US" sz="1800" dirty="0"/>
              <a:t>Data Collection and Reporting</a:t>
            </a:r>
          </a:p>
          <a:p>
            <a:pPr>
              <a:buFont typeface="Wingdings" panose="05000000000000000000" pitchFamily="2" charset="2"/>
              <a:buChar char="q"/>
            </a:pPr>
            <a:r>
              <a:rPr lang="en-US" sz="1800" dirty="0"/>
              <a:t>Monitoring</a:t>
            </a:r>
          </a:p>
          <a:p>
            <a:pPr>
              <a:buFont typeface="Wingdings" panose="05000000000000000000" pitchFamily="2" charset="2"/>
              <a:buChar char="q"/>
            </a:pPr>
            <a:r>
              <a:rPr lang="en-US" sz="1800" dirty="0"/>
              <a:t>Corrective Action</a:t>
            </a:r>
          </a:p>
          <a:p>
            <a:pPr>
              <a:buFont typeface="Wingdings" panose="05000000000000000000" pitchFamily="2" charset="2"/>
              <a:buChar char="q"/>
            </a:pPr>
            <a:r>
              <a:rPr lang="en-US" sz="1800" dirty="0"/>
              <a:t>Termination Clause</a:t>
            </a:r>
          </a:p>
          <a:p>
            <a:pPr>
              <a:buFont typeface="Wingdings" panose="05000000000000000000" pitchFamily="2" charset="2"/>
              <a:buChar char="q"/>
            </a:pPr>
            <a:r>
              <a:rPr lang="en-US" sz="1800" dirty="0"/>
              <a:t>Eligible Career Pathways – </a:t>
            </a:r>
            <a:r>
              <a:rPr lang="en-US" sz="1800" i="1" dirty="0"/>
              <a:t>Module 4</a:t>
            </a:r>
          </a:p>
          <a:p>
            <a:pPr>
              <a:buFont typeface="Wingdings" panose="05000000000000000000" pitchFamily="2" charset="2"/>
              <a:buChar char="q"/>
            </a:pPr>
            <a:endParaRPr lang="en-US" sz="1800" dirty="0"/>
          </a:p>
        </p:txBody>
      </p:sp>
      <p:cxnSp>
        <p:nvCxnSpPr>
          <p:cNvPr id="5" name="Straight Connector 4">
            <a:extLst>
              <a:ext uri="{FF2B5EF4-FFF2-40B4-BE49-F238E27FC236}">
                <a16:creationId xmlns:a16="http://schemas.microsoft.com/office/drawing/2014/main" id="{89EAAB48-1DD0-90C2-C945-4F49CBD0E62E}"/>
              </a:ext>
            </a:extLst>
          </p:cNvPr>
          <p:cNvCxnSpPr>
            <a:cxnSpLocks/>
          </p:cNvCxnSpPr>
          <p:nvPr/>
        </p:nvCxnSpPr>
        <p:spPr>
          <a:xfrm>
            <a:off x="8785781" y="1668544"/>
            <a:ext cx="1568944" cy="697584"/>
          </a:xfrm>
          <a:prstGeom prst="line">
            <a:avLst/>
          </a:prstGeom>
        </p:spPr>
        <p:style>
          <a:lnRef idx="1">
            <a:schemeClr val="dk1"/>
          </a:lnRef>
          <a:fillRef idx="0">
            <a:schemeClr val="dk1"/>
          </a:fillRef>
          <a:effectRef idx="0">
            <a:schemeClr val="dk1"/>
          </a:effectRef>
          <a:fontRef idx="minor">
            <a:schemeClr val="tx1"/>
          </a:fontRef>
        </p:style>
      </p:cxnSp>
      <p:cxnSp>
        <p:nvCxnSpPr>
          <p:cNvPr id="6" name="Straight Connector 5">
            <a:extLst>
              <a:ext uri="{FF2B5EF4-FFF2-40B4-BE49-F238E27FC236}">
                <a16:creationId xmlns:a16="http://schemas.microsoft.com/office/drawing/2014/main" id="{12748E26-7673-B0F2-FE7F-8AB96F72C06F}"/>
              </a:ext>
            </a:extLst>
          </p:cNvPr>
          <p:cNvCxnSpPr>
            <a:cxnSpLocks/>
          </p:cNvCxnSpPr>
          <p:nvPr/>
        </p:nvCxnSpPr>
        <p:spPr>
          <a:xfrm flipV="1">
            <a:off x="9568206" y="2375554"/>
            <a:ext cx="786519" cy="697584"/>
          </a:xfrm>
          <a:prstGeom prst="line">
            <a:avLst/>
          </a:prstGeom>
        </p:spPr>
        <p:style>
          <a:lnRef idx="1">
            <a:schemeClr val="dk1"/>
          </a:lnRef>
          <a:fillRef idx="0">
            <a:schemeClr val="dk1"/>
          </a:fillRef>
          <a:effectRef idx="0">
            <a:schemeClr val="dk1"/>
          </a:effectRef>
          <a:fontRef idx="minor">
            <a:schemeClr val="tx1"/>
          </a:fontRef>
        </p:style>
      </p:cxnSp>
      <p:sp>
        <p:nvSpPr>
          <p:cNvPr id="11" name="TextBox 10">
            <a:extLst>
              <a:ext uri="{FF2B5EF4-FFF2-40B4-BE49-F238E27FC236}">
                <a16:creationId xmlns:a16="http://schemas.microsoft.com/office/drawing/2014/main" id="{24C83892-8E3B-BB72-5874-E2A0EB0E6833}"/>
              </a:ext>
            </a:extLst>
          </p:cNvPr>
          <p:cNvSpPr txBox="1"/>
          <p:nvPr/>
        </p:nvSpPr>
        <p:spPr>
          <a:xfrm>
            <a:off x="10354725" y="2190888"/>
            <a:ext cx="1107996"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1" u="none" strike="noStrike" kern="1200" cap="none" spc="0" normalizeH="0" baseline="0" noProof="0" dirty="0">
                <a:ln>
                  <a:noFill/>
                </a:ln>
                <a:solidFill>
                  <a:prstClr val="black"/>
                </a:solidFill>
                <a:effectLst/>
                <a:uLnTx/>
                <a:uFillTx/>
                <a:latin typeface="Franklin Gothic Book" panose="020B0503020102020204"/>
                <a:ea typeface="+mn-ea"/>
                <a:cs typeface="+mn-cs"/>
              </a:rPr>
              <a:t>Module 2</a:t>
            </a:r>
          </a:p>
        </p:txBody>
      </p:sp>
      <p:cxnSp>
        <p:nvCxnSpPr>
          <p:cNvPr id="12" name="Straight Connector 11">
            <a:extLst>
              <a:ext uri="{FF2B5EF4-FFF2-40B4-BE49-F238E27FC236}">
                <a16:creationId xmlns:a16="http://schemas.microsoft.com/office/drawing/2014/main" id="{59FEE7BF-209F-0A7E-65E2-4832CEA2FE71}"/>
              </a:ext>
            </a:extLst>
          </p:cNvPr>
          <p:cNvCxnSpPr>
            <a:cxnSpLocks/>
          </p:cNvCxnSpPr>
          <p:nvPr/>
        </p:nvCxnSpPr>
        <p:spPr>
          <a:xfrm flipV="1">
            <a:off x="9257121" y="3904553"/>
            <a:ext cx="1024521" cy="765043"/>
          </a:xfrm>
          <a:prstGeom prst="line">
            <a:avLst/>
          </a:prstGeom>
        </p:spPr>
        <p:style>
          <a:lnRef idx="1">
            <a:schemeClr val="dk1"/>
          </a:lnRef>
          <a:fillRef idx="0">
            <a:schemeClr val="dk1"/>
          </a:fillRef>
          <a:effectRef idx="0">
            <a:schemeClr val="dk1"/>
          </a:effectRef>
          <a:fontRef idx="minor">
            <a:schemeClr val="tx1"/>
          </a:fontRef>
        </p:style>
      </p:cxnSp>
      <p:cxnSp>
        <p:nvCxnSpPr>
          <p:cNvPr id="13" name="Straight Connector 12">
            <a:extLst>
              <a:ext uri="{FF2B5EF4-FFF2-40B4-BE49-F238E27FC236}">
                <a16:creationId xmlns:a16="http://schemas.microsoft.com/office/drawing/2014/main" id="{FC2002CC-BE19-D870-16C9-95435FE14B40}"/>
              </a:ext>
            </a:extLst>
          </p:cNvPr>
          <p:cNvCxnSpPr>
            <a:cxnSpLocks/>
          </p:cNvCxnSpPr>
          <p:nvPr/>
        </p:nvCxnSpPr>
        <p:spPr>
          <a:xfrm>
            <a:off x="9547608" y="3280623"/>
            <a:ext cx="734034" cy="623930"/>
          </a:xfrm>
          <a:prstGeom prst="line">
            <a:avLst/>
          </a:prstGeom>
        </p:spPr>
        <p:style>
          <a:lnRef idx="1">
            <a:schemeClr val="dk1"/>
          </a:lnRef>
          <a:fillRef idx="0">
            <a:schemeClr val="dk1"/>
          </a:fillRef>
          <a:effectRef idx="0">
            <a:schemeClr val="dk1"/>
          </a:effectRef>
          <a:fontRef idx="minor">
            <a:schemeClr val="tx1"/>
          </a:fontRef>
        </p:style>
      </p:cxnSp>
      <p:sp>
        <p:nvSpPr>
          <p:cNvPr id="16" name="TextBox 15">
            <a:extLst>
              <a:ext uri="{FF2B5EF4-FFF2-40B4-BE49-F238E27FC236}">
                <a16:creationId xmlns:a16="http://schemas.microsoft.com/office/drawing/2014/main" id="{D9D139D0-DE0A-3368-E729-AE9C1F42DC96}"/>
              </a:ext>
            </a:extLst>
          </p:cNvPr>
          <p:cNvSpPr txBox="1"/>
          <p:nvPr/>
        </p:nvSpPr>
        <p:spPr>
          <a:xfrm>
            <a:off x="10354725" y="3719887"/>
            <a:ext cx="1107996"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1" u="none" strike="noStrike" kern="1200" cap="none" spc="0" normalizeH="0" baseline="0" noProof="0" dirty="0">
                <a:ln>
                  <a:noFill/>
                </a:ln>
                <a:solidFill>
                  <a:prstClr val="black"/>
                </a:solidFill>
                <a:effectLst/>
                <a:uLnTx/>
                <a:uFillTx/>
                <a:latin typeface="Franklin Gothic Book" panose="020B0503020102020204"/>
                <a:ea typeface="+mn-ea"/>
                <a:cs typeface="+mn-cs"/>
              </a:rPr>
              <a:t>Module 3</a:t>
            </a:r>
          </a:p>
        </p:txBody>
      </p:sp>
    </p:spTree>
    <p:extLst>
      <p:ext uri="{BB962C8B-B14F-4D97-AF65-F5344CB8AC3E}">
        <p14:creationId xmlns:p14="http://schemas.microsoft.com/office/powerpoint/2010/main" val="3947148410"/>
      </p:ext>
    </p:extLst>
  </p:cSld>
  <p:clrMapOvr>
    <a:masterClrMapping/>
  </p:clrMapOvr>
  <mc:AlternateContent xmlns:mc="http://schemas.openxmlformats.org/markup-compatibility/2006" xmlns:p14="http://schemas.microsoft.com/office/powerpoint/2010/main">
    <mc:Choice Requires="p14">
      <p:transition spd="slow" p14:dur="2000" advTm="16495"/>
    </mc:Choice>
    <mc:Fallback xmlns="">
      <p:transition spd="slow" advTm="16495"/>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FD0E7-D253-DEBA-77CC-57243F2DB8AA}"/>
              </a:ext>
            </a:extLst>
          </p:cNvPr>
          <p:cNvSpPr>
            <a:spLocks noGrp="1"/>
          </p:cNvSpPr>
          <p:nvPr>
            <p:ph type="title"/>
          </p:nvPr>
        </p:nvSpPr>
        <p:spPr/>
        <p:txBody>
          <a:bodyPr/>
          <a:lstStyle/>
          <a:p>
            <a:r>
              <a:rPr lang="en-US"/>
              <a:t>What Is a Career Pathway?</a:t>
            </a:r>
          </a:p>
        </p:txBody>
      </p:sp>
      <p:sp>
        <p:nvSpPr>
          <p:cNvPr id="3" name="Content Placeholder 2">
            <a:extLst>
              <a:ext uri="{FF2B5EF4-FFF2-40B4-BE49-F238E27FC236}">
                <a16:creationId xmlns:a16="http://schemas.microsoft.com/office/drawing/2014/main" id="{404EAF64-6FD1-2AA0-784F-A6880EC4CDBC}"/>
              </a:ext>
            </a:extLst>
          </p:cNvPr>
          <p:cNvSpPr>
            <a:spLocks noGrp="1"/>
          </p:cNvSpPr>
          <p:nvPr>
            <p:ph idx="1"/>
          </p:nvPr>
        </p:nvSpPr>
        <p:spPr>
          <a:xfrm>
            <a:off x="1371600" y="1416424"/>
            <a:ext cx="10515600" cy="5163670"/>
          </a:xfrm>
        </p:spPr>
        <p:txBody>
          <a:bodyPr>
            <a:normAutofit/>
          </a:bodyPr>
          <a:lstStyle/>
          <a:p>
            <a:r>
              <a:rPr lang="en-US" sz="1800" spc="0" dirty="0">
                <a:effectLst/>
                <a:latin typeface="+mj-lt"/>
                <a:ea typeface="Arial Black" panose="020B0A04020102020204" pitchFamily="34" charset="0"/>
                <a:cs typeface="Arial Black" panose="020B0A04020102020204" pitchFamily="34" charset="0"/>
              </a:rPr>
              <a:t>Aligns</a:t>
            </a:r>
            <a:r>
              <a:rPr lang="en-US" sz="1800" spc="-5" dirty="0">
                <a:effectLst/>
                <a:latin typeface="+mj-lt"/>
                <a:ea typeface="Arial Black" panose="020B0A04020102020204" pitchFamily="34" charset="0"/>
                <a:cs typeface="Arial Black" panose="020B0A04020102020204" pitchFamily="34" charset="0"/>
              </a:rPr>
              <a:t> </a:t>
            </a:r>
            <a:r>
              <a:rPr lang="en-US" sz="1800" spc="0" dirty="0">
                <a:effectLst/>
                <a:latin typeface="+mj-lt"/>
                <a:ea typeface="Arial Black" panose="020B0A04020102020204" pitchFamily="34" charset="0"/>
                <a:cs typeface="Arial Black" panose="020B0A04020102020204" pitchFamily="34" charset="0"/>
              </a:rPr>
              <a:t>with</a:t>
            </a:r>
            <a:r>
              <a:rPr lang="en-US" sz="1800" spc="-5" dirty="0">
                <a:effectLst/>
                <a:latin typeface="+mj-lt"/>
                <a:ea typeface="Arial Black" panose="020B0A04020102020204" pitchFamily="34" charset="0"/>
                <a:cs typeface="Arial Black" panose="020B0A04020102020204" pitchFamily="34" charset="0"/>
              </a:rPr>
              <a:t> </a:t>
            </a:r>
            <a:r>
              <a:rPr lang="en-US" sz="1800" spc="0" dirty="0">
                <a:effectLst/>
                <a:latin typeface="+mj-lt"/>
                <a:ea typeface="Arial Black" panose="020B0A04020102020204" pitchFamily="34" charset="0"/>
                <a:cs typeface="Arial Black" panose="020B0A04020102020204" pitchFamily="34" charset="0"/>
              </a:rPr>
              <a:t>the</a:t>
            </a:r>
            <a:r>
              <a:rPr lang="en-US" sz="1800" spc="-5" dirty="0">
                <a:effectLst/>
                <a:latin typeface="+mj-lt"/>
                <a:ea typeface="Arial Black" panose="020B0A04020102020204" pitchFamily="34" charset="0"/>
                <a:cs typeface="Arial Black" panose="020B0A04020102020204" pitchFamily="34" charset="0"/>
              </a:rPr>
              <a:t> </a:t>
            </a:r>
            <a:r>
              <a:rPr lang="en-US" sz="1800" spc="0" dirty="0">
                <a:effectLst/>
                <a:latin typeface="+mj-lt"/>
                <a:ea typeface="Arial Black" panose="020B0A04020102020204" pitchFamily="34" charset="0"/>
                <a:cs typeface="Arial Black" panose="020B0A04020102020204" pitchFamily="34" charset="0"/>
              </a:rPr>
              <a:t>skill</a:t>
            </a:r>
            <a:r>
              <a:rPr lang="en-US" sz="1800" spc="-5" dirty="0">
                <a:effectLst/>
                <a:latin typeface="+mj-lt"/>
                <a:ea typeface="Arial Black" panose="020B0A04020102020204" pitchFamily="34" charset="0"/>
                <a:cs typeface="Arial Black" panose="020B0A04020102020204" pitchFamily="34" charset="0"/>
              </a:rPr>
              <a:t> </a:t>
            </a:r>
            <a:r>
              <a:rPr lang="en-US" sz="1800" spc="0" dirty="0">
                <a:effectLst/>
                <a:latin typeface="+mj-lt"/>
                <a:ea typeface="Arial Black" panose="020B0A04020102020204" pitchFamily="34" charset="0"/>
                <a:cs typeface="Arial Black" panose="020B0A04020102020204" pitchFamily="34" charset="0"/>
              </a:rPr>
              <a:t>needs</a:t>
            </a:r>
            <a:r>
              <a:rPr lang="en-US" sz="1800" spc="-5" dirty="0">
                <a:effectLst/>
                <a:latin typeface="+mj-lt"/>
                <a:ea typeface="Arial Black" panose="020B0A04020102020204" pitchFamily="34" charset="0"/>
                <a:cs typeface="Arial Black" panose="020B0A04020102020204" pitchFamily="34" charset="0"/>
              </a:rPr>
              <a:t> </a:t>
            </a:r>
            <a:r>
              <a:rPr lang="en-US" sz="1800" spc="0" dirty="0">
                <a:effectLst/>
                <a:latin typeface="+mj-lt"/>
                <a:ea typeface="Arial Black" panose="020B0A04020102020204" pitchFamily="34" charset="0"/>
                <a:cs typeface="Arial Black" panose="020B0A04020102020204" pitchFamily="34" charset="0"/>
              </a:rPr>
              <a:t>of</a:t>
            </a:r>
            <a:r>
              <a:rPr lang="en-US" sz="1800" spc="-5" dirty="0">
                <a:effectLst/>
                <a:latin typeface="+mj-lt"/>
                <a:ea typeface="Arial Black" panose="020B0A04020102020204" pitchFamily="34" charset="0"/>
                <a:cs typeface="Arial Black" panose="020B0A04020102020204" pitchFamily="34" charset="0"/>
              </a:rPr>
              <a:t> </a:t>
            </a:r>
            <a:r>
              <a:rPr lang="en-US" sz="1800" spc="0" dirty="0">
                <a:effectLst/>
                <a:latin typeface="+mj-lt"/>
                <a:ea typeface="Arial Black" panose="020B0A04020102020204" pitchFamily="34" charset="0"/>
                <a:cs typeface="Arial Black" panose="020B0A04020102020204" pitchFamily="34" charset="0"/>
              </a:rPr>
              <a:t>industries</a:t>
            </a:r>
            <a:r>
              <a:rPr lang="en-US" sz="1800" spc="-5" dirty="0">
                <a:effectLst/>
                <a:latin typeface="+mj-lt"/>
                <a:ea typeface="Arial Black" panose="020B0A04020102020204" pitchFamily="34" charset="0"/>
                <a:cs typeface="Arial Black" panose="020B0A04020102020204" pitchFamily="34" charset="0"/>
              </a:rPr>
              <a:t> </a:t>
            </a:r>
            <a:r>
              <a:rPr lang="en-US" sz="1800" spc="0" dirty="0">
                <a:effectLst/>
                <a:latin typeface="+mj-lt"/>
                <a:ea typeface="Arial Black" panose="020B0A04020102020204" pitchFamily="34" charset="0"/>
                <a:cs typeface="Arial Black" panose="020B0A04020102020204" pitchFamily="34" charset="0"/>
              </a:rPr>
              <a:t>in</a:t>
            </a:r>
            <a:r>
              <a:rPr lang="en-US" sz="1800" spc="-5" dirty="0">
                <a:effectLst/>
                <a:latin typeface="+mj-lt"/>
                <a:ea typeface="Arial Black" panose="020B0A04020102020204" pitchFamily="34" charset="0"/>
                <a:cs typeface="Arial Black" panose="020B0A04020102020204" pitchFamily="34" charset="0"/>
              </a:rPr>
              <a:t> </a:t>
            </a:r>
            <a:r>
              <a:rPr lang="en-US" sz="1800" spc="0" dirty="0">
                <a:effectLst/>
                <a:latin typeface="+mj-lt"/>
                <a:ea typeface="Arial Black" panose="020B0A04020102020204" pitchFamily="34" charset="0"/>
                <a:cs typeface="Arial Black" panose="020B0A04020102020204" pitchFamily="34" charset="0"/>
              </a:rPr>
              <a:t>the economy of the State or regional economy involved;</a:t>
            </a:r>
          </a:p>
          <a:p>
            <a:r>
              <a:rPr lang="en-US" sz="1800" spc="0" dirty="0">
                <a:effectLst/>
                <a:latin typeface="+mj-lt"/>
                <a:ea typeface="Arial Black" panose="020B0A04020102020204" pitchFamily="34" charset="0"/>
                <a:cs typeface="Arial Black" panose="020B0A04020102020204" pitchFamily="34" charset="0"/>
              </a:rPr>
              <a:t>Prepares</a:t>
            </a:r>
            <a:r>
              <a:rPr lang="en-US" sz="1800" spc="-15" dirty="0">
                <a:effectLst/>
                <a:latin typeface="+mj-lt"/>
                <a:ea typeface="Arial Black" panose="020B0A04020102020204" pitchFamily="34" charset="0"/>
                <a:cs typeface="Arial Black" panose="020B0A04020102020204" pitchFamily="34" charset="0"/>
              </a:rPr>
              <a:t> </a:t>
            </a:r>
            <a:r>
              <a:rPr lang="en-US" sz="1800" spc="0" dirty="0">
                <a:effectLst/>
                <a:latin typeface="+mj-lt"/>
                <a:ea typeface="Arial Black" panose="020B0A04020102020204" pitchFamily="34" charset="0"/>
                <a:cs typeface="Arial Black" panose="020B0A04020102020204" pitchFamily="34" charset="0"/>
              </a:rPr>
              <a:t>an</a:t>
            </a:r>
            <a:r>
              <a:rPr lang="en-US" sz="1800" spc="-15" dirty="0">
                <a:effectLst/>
                <a:latin typeface="+mj-lt"/>
                <a:ea typeface="Arial Black" panose="020B0A04020102020204" pitchFamily="34" charset="0"/>
                <a:cs typeface="Arial Black" panose="020B0A04020102020204" pitchFamily="34" charset="0"/>
              </a:rPr>
              <a:t> </a:t>
            </a:r>
            <a:r>
              <a:rPr lang="en-US" sz="1800" spc="0" dirty="0">
                <a:effectLst/>
                <a:latin typeface="+mj-lt"/>
                <a:ea typeface="Arial Black" panose="020B0A04020102020204" pitchFamily="34" charset="0"/>
                <a:cs typeface="Arial Black" panose="020B0A04020102020204" pitchFamily="34" charset="0"/>
              </a:rPr>
              <a:t>individual</a:t>
            </a:r>
            <a:r>
              <a:rPr lang="en-US" sz="1800" spc="-15" dirty="0">
                <a:effectLst/>
                <a:latin typeface="+mj-lt"/>
                <a:ea typeface="Arial Black" panose="020B0A04020102020204" pitchFamily="34" charset="0"/>
                <a:cs typeface="Arial Black" panose="020B0A04020102020204" pitchFamily="34" charset="0"/>
              </a:rPr>
              <a:t> </a:t>
            </a:r>
            <a:r>
              <a:rPr lang="en-US" sz="1800" spc="0" dirty="0">
                <a:effectLst/>
                <a:latin typeface="+mj-lt"/>
                <a:ea typeface="Arial Black" panose="020B0A04020102020204" pitchFamily="34" charset="0"/>
                <a:cs typeface="Arial Black" panose="020B0A04020102020204" pitchFamily="34" charset="0"/>
              </a:rPr>
              <a:t>to</a:t>
            </a:r>
            <a:r>
              <a:rPr lang="en-US" sz="1800" spc="-15" dirty="0">
                <a:effectLst/>
                <a:latin typeface="+mj-lt"/>
                <a:ea typeface="Arial Black" panose="020B0A04020102020204" pitchFamily="34" charset="0"/>
                <a:cs typeface="Arial Black" panose="020B0A04020102020204" pitchFamily="34" charset="0"/>
              </a:rPr>
              <a:t> </a:t>
            </a:r>
            <a:r>
              <a:rPr lang="en-US" sz="1800" spc="0" dirty="0">
                <a:effectLst/>
                <a:latin typeface="+mj-lt"/>
                <a:ea typeface="Arial Black" panose="020B0A04020102020204" pitchFamily="34" charset="0"/>
                <a:cs typeface="Arial Black" panose="020B0A04020102020204" pitchFamily="34" charset="0"/>
              </a:rPr>
              <a:t>be</a:t>
            </a:r>
            <a:r>
              <a:rPr lang="en-US" sz="1800" spc="-15" dirty="0">
                <a:effectLst/>
                <a:latin typeface="+mj-lt"/>
                <a:ea typeface="Arial Black" panose="020B0A04020102020204" pitchFamily="34" charset="0"/>
                <a:cs typeface="Arial Black" panose="020B0A04020102020204" pitchFamily="34" charset="0"/>
              </a:rPr>
              <a:t> </a:t>
            </a:r>
            <a:r>
              <a:rPr lang="en-US" sz="1800" spc="0" dirty="0">
                <a:effectLst/>
                <a:latin typeface="+mj-lt"/>
                <a:ea typeface="Arial Black" panose="020B0A04020102020204" pitchFamily="34" charset="0"/>
                <a:cs typeface="Arial Black" panose="020B0A04020102020204" pitchFamily="34" charset="0"/>
              </a:rPr>
              <a:t>successful</a:t>
            </a:r>
            <a:r>
              <a:rPr lang="en-US" sz="1800" spc="-15" dirty="0">
                <a:effectLst/>
                <a:latin typeface="+mj-lt"/>
                <a:ea typeface="Arial Black" panose="020B0A04020102020204" pitchFamily="34" charset="0"/>
                <a:cs typeface="Arial Black" panose="020B0A04020102020204" pitchFamily="34" charset="0"/>
              </a:rPr>
              <a:t> </a:t>
            </a:r>
            <a:r>
              <a:rPr lang="en-US" sz="1800" spc="0" dirty="0">
                <a:effectLst/>
                <a:latin typeface="+mj-lt"/>
                <a:ea typeface="Arial Black" panose="020B0A04020102020204" pitchFamily="34" charset="0"/>
                <a:cs typeface="Arial Black" panose="020B0A04020102020204" pitchFamily="34" charset="0"/>
              </a:rPr>
              <a:t>in</a:t>
            </a:r>
            <a:r>
              <a:rPr lang="en-US" sz="1800" spc="-15" dirty="0">
                <a:effectLst/>
                <a:latin typeface="+mj-lt"/>
                <a:ea typeface="Arial Black" panose="020B0A04020102020204" pitchFamily="34" charset="0"/>
                <a:cs typeface="Arial Black" panose="020B0A04020102020204" pitchFamily="34" charset="0"/>
              </a:rPr>
              <a:t> </a:t>
            </a:r>
            <a:r>
              <a:rPr lang="en-US" sz="1800" spc="0" dirty="0">
                <a:effectLst/>
                <a:latin typeface="+mj-lt"/>
                <a:ea typeface="Arial Black" panose="020B0A04020102020204" pitchFamily="34" charset="0"/>
                <a:cs typeface="Arial Black" panose="020B0A04020102020204" pitchFamily="34" charset="0"/>
              </a:rPr>
              <a:t>any</a:t>
            </a:r>
            <a:r>
              <a:rPr lang="en-US" sz="1800" spc="-15" dirty="0">
                <a:effectLst/>
                <a:latin typeface="+mj-lt"/>
                <a:ea typeface="Arial Black" panose="020B0A04020102020204" pitchFamily="34" charset="0"/>
                <a:cs typeface="Arial Black" panose="020B0A04020102020204" pitchFamily="34" charset="0"/>
              </a:rPr>
              <a:t> </a:t>
            </a:r>
            <a:r>
              <a:rPr lang="en-US" sz="1800" spc="0" dirty="0">
                <a:effectLst/>
                <a:latin typeface="+mj-lt"/>
                <a:ea typeface="Arial Black" panose="020B0A04020102020204" pitchFamily="34" charset="0"/>
                <a:cs typeface="Arial Black" panose="020B0A04020102020204" pitchFamily="34" charset="0"/>
              </a:rPr>
              <a:t>of</a:t>
            </a:r>
            <a:r>
              <a:rPr lang="en-US" sz="1800" spc="-15" dirty="0">
                <a:effectLst/>
                <a:latin typeface="+mj-lt"/>
                <a:ea typeface="Arial Black" panose="020B0A04020102020204" pitchFamily="34" charset="0"/>
                <a:cs typeface="Arial Black" panose="020B0A04020102020204" pitchFamily="34" charset="0"/>
              </a:rPr>
              <a:t> </a:t>
            </a:r>
            <a:r>
              <a:rPr lang="en-US" sz="1800" spc="0" dirty="0">
                <a:effectLst/>
                <a:latin typeface="+mj-lt"/>
                <a:ea typeface="Arial Black" panose="020B0A04020102020204" pitchFamily="34" charset="0"/>
                <a:cs typeface="Arial Black" panose="020B0A04020102020204" pitchFamily="34" charset="0"/>
              </a:rPr>
              <a:t>a full range of secondary or postsecondary education options, including apprenticeships registered under the National Apprenticeship Act3.</a:t>
            </a:r>
          </a:p>
          <a:p>
            <a:r>
              <a:rPr lang="en-US" sz="1800" spc="0" dirty="0">
                <a:effectLst/>
                <a:latin typeface="+mj-lt"/>
                <a:ea typeface="Arial Black" panose="020B0A04020102020204" pitchFamily="34" charset="0"/>
                <a:cs typeface="Arial Black" panose="020B0A04020102020204" pitchFamily="34" charset="0"/>
              </a:rPr>
              <a:t>Includes</a:t>
            </a:r>
            <a:r>
              <a:rPr lang="en-US" sz="1800" spc="-35" dirty="0">
                <a:effectLst/>
                <a:latin typeface="+mj-lt"/>
                <a:ea typeface="Arial Black" panose="020B0A04020102020204" pitchFamily="34" charset="0"/>
                <a:cs typeface="Arial Black" panose="020B0A04020102020204" pitchFamily="34" charset="0"/>
              </a:rPr>
              <a:t> </a:t>
            </a:r>
            <a:r>
              <a:rPr lang="en-US" sz="1800" spc="0" dirty="0">
                <a:effectLst/>
                <a:latin typeface="+mj-lt"/>
                <a:ea typeface="Arial Black" panose="020B0A04020102020204" pitchFamily="34" charset="0"/>
                <a:cs typeface="Arial Black" panose="020B0A04020102020204" pitchFamily="34" charset="0"/>
              </a:rPr>
              <a:t>counseling</a:t>
            </a:r>
            <a:r>
              <a:rPr lang="en-US" sz="1800" spc="-35" dirty="0">
                <a:effectLst/>
                <a:latin typeface="+mj-lt"/>
                <a:ea typeface="Arial Black" panose="020B0A04020102020204" pitchFamily="34" charset="0"/>
                <a:cs typeface="Arial Black" panose="020B0A04020102020204" pitchFamily="34" charset="0"/>
              </a:rPr>
              <a:t> </a:t>
            </a:r>
            <a:r>
              <a:rPr lang="en-US" sz="1800" spc="0" dirty="0">
                <a:effectLst/>
                <a:latin typeface="+mj-lt"/>
                <a:ea typeface="Arial Black" panose="020B0A04020102020204" pitchFamily="34" charset="0"/>
                <a:cs typeface="Arial Black" panose="020B0A04020102020204" pitchFamily="34" charset="0"/>
              </a:rPr>
              <a:t>to</a:t>
            </a:r>
            <a:r>
              <a:rPr lang="en-US" sz="1800" spc="-35" dirty="0">
                <a:effectLst/>
                <a:latin typeface="+mj-lt"/>
                <a:ea typeface="Arial Black" panose="020B0A04020102020204" pitchFamily="34" charset="0"/>
                <a:cs typeface="Arial Black" panose="020B0A04020102020204" pitchFamily="34" charset="0"/>
              </a:rPr>
              <a:t> </a:t>
            </a:r>
            <a:r>
              <a:rPr lang="en-US" sz="1800" spc="0" dirty="0">
                <a:effectLst/>
                <a:latin typeface="+mj-lt"/>
                <a:ea typeface="Arial Black" panose="020B0A04020102020204" pitchFamily="34" charset="0"/>
                <a:cs typeface="Arial Black" panose="020B0A04020102020204" pitchFamily="34" charset="0"/>
              </a:rPr>
              <a:t>support</a:t>
            </a:r>
            <a:r>
              <a:rPr lang="en-US" sz="1800" spc="-35" dirty="0">
                <a:effectLst/>
                <a:latin typeface="+mj-lt"/>
                <a:ea typeface="Arial Black" panose="020B0A04020102020204" pitchFamily="34" charset="0"/>
                <a:cs typeface="Arial Black" panose="020B0A04020102020204" pitchFamily="34" charset="0"/>
              </a:rPr>
              <a:t> </a:t>
            </a:r>
            <a:r>
              <a:rPr lang="en-US" sz="1800" spc="0" dirty="0">
                <a:effectLst/>
                <a:latin typeface="+mj-lt"/>
                <a:ea typeface="Arial Black" panose="020B0A04020102020204" pitchFamily="34" charset="0"/>
                <a:cs typeface="Arial Black" panose="020B0A04020102020204" pitchFamily="34" charset="0"/>
              </a:rPr>
              <a:t>an</a:t>
            </a:r>
            <a:r>
              <a:rPr lang="en-US" sz="1800" spc="-35" dirty="0">
                <a:effectLst/>
                <a:latin typeface="+mj-lt"/>
                <a:ea typeface="Arial Black" panose="020B0A04020102020204" pitchFamily="34" charset="0"/>
                <a:cs typeface="Arial Black" panose="020B0A04020102020204" pitchFamily="34" charset="0"/>
              </a:rPr>
              <a:t> </a:t>
            </a:r>
            <a:r>
              <a:rPr lang="en-US" sz="1800" spc="0" dirty="0">
                <a:effectLst/>
                <a:latin typeface="+mj-lt"/>
                <a:ea typeface="Arial Black" panose="020B0A04020102020204" pitchFamily="34" charset="0"/>
                <a:cs typeface="Arial Black" panose="020B0A04020102020204" pitchFamily="34" charset="0"/>
              </a:rPr>
              <a:t>individual</a:t>
            </a:r>
            <a:r>
              <a:rPr lang="en-US" sz="1800" spc="-35" dirty="0">
                <a:effectLst/>
                <a:latin typeface="+mj-lt"/>
                <a:ea typeface="Arial Black" panose="020B0A04020102020204" pitchFamily="34" charset="0"/>
                <a:cs typeface="Arial Black" panose="020B0A04020102020204" pitchFamily="34" charset="0"/>
              </a:rPr>
              <a:t> </a:t>
            </a:r>
            <a:r>
              <a:rPr lang="en-US" sz="1800" spc="0" dirty="0">
                <a:effectLst/>
                <a:latin typeface="+mj-lt"/>
                <a:ea typeface="Arial Black" panose="020B0A04020102020204" pitchFamily="34" charset="0"/>
                <a:cs typeface="Arial Black" panose="020B0A04020102020204" pitchFamily="34" charset="0"/>
              </a:rPr>
              <a:t>in achieving</a:t>
            </a:r>
            <a:r>
              <a:rPr lang="en-US" sz="1800" spc="-25" dirty="0">
                <a:effectLst/>
                <a:latin typeface="+mj-lt"/>
                <a:ea typeface="Arial Black" panose="020B0A04020102020204" pitchFamily="34" charset="0"/>
                <a:cs typeface="Arial Black" panose="020B0A04020102020204" pitchFamily="34" charset="0"/>
              </a:rPr>
              <a:t> </a:t>
            </a:r>
            <a:r>
              <a:rPr lang="en-US" sz="1800" spc="0" dirty="0">
                <a:effectLst/>
                <a:latin typeface="+mj-lt"/>
                <a:ea typeface="Arial Black" panose="020B0A04020102020204" pitchFamily="34" charset="0"/>
                <a:cs typeface="Arial Black" panose="020B0A04020102020204" pitchFamily="34" charset="0"/>
              </a:rPr>
              <a:t>the</a:t>
            </a:r>
            <a:r>
              <a:rPr lang="en-US" sz="1800" spc="-25" dirty="0">
                <a:effectLst/>
                <a:latin typeface="+mj-lt"/>
                <a:ea typeface="Arial Black" panose="020B0A04020102020204" pitchFamily="34" charset="0"/>
                <a:cs typeface="Arial Black" panose="020B0A04020102020204" pitchFamily="34" charset="0"/>
              </a:rPr>
              <a:t> </a:t>
            </a:r>
            <a:r>
              <a:rPr lang="en-US" sz="1800" spc="0" dirty="0">
                <a:effectLst/>
                <a:latin typeface="+mj-lt"/>
                <a:ea typeface="Arial Black" panose="020B0A04020102020204" pitchFamily="34" charset="0"/>
                <a:cs typeface="Arial Black" panose="020B0A04020102020204" pitchFamily="34" charset="0"/>
              </a:rPr>
              <a:t>individual's</a:t>
            </a:r>
            <a:r>
              <a:rPr lang="en-US" sz="1800" spc="-25" dirty="0">
                <a:effectLst/>
                <a:latin typeface="+mj-lt"/>
                <a:ea typeface="Arial Black" panose="020B0A04020102020204" pitchFamily="34" charset="0"/>
                <a:cs typeface="Arial Black" panose="020B0A04020102020204" pitchFamily="34" charset="0"/>
              </a:rPr>
              <a:t> </a:t>
            </a:r>
            <a:r>
              <a:rPr lang="en-US" sz="1800" spc="0" dirty="0">
                <a:effectLst/>
                <a:latin typeface="+mj-lt"/>
                <a:ea typeface="Arial Black" panose="020B0A04020102020204" pitchFamily="34" charset="0"/>
                <a:cs typeface="Arial Black" panose="020B0A04020102020204" pitchFamily="34" charset="0"/>
              </a:rPr>
              <a:t>education</a:t>
            </a:r>
            <a:r>
              <a:rPr lang="en-US" sz="1800" spc="-25" dirty="0">
                <a:effectLst/>
                <a:latin typeface="+mj-lt"/>
                <a:ea typeface="Arial Black" panose="020B0A04020102020204" pitchFamily="34" charset="0"/>
                <a:cs typeface="Arial Black" panose="020B0A04020102020204" pitchFamily="34" charset="0"/>
              </a:rPr>
              <a:t> </a:t>
            </a:r>
            <a:r>
              <a:rPr lang="en-US" sz="1800" spc="0" dirty="0">
                <a:effectLst/>
                <a:latin typeface="+mj-lt"/>
                <a:ea typeface="Arial Black" panose="020B0A04020102020204" pitchFamily="34" charset="0"/>
                <a:cs typeface="Arial Black" panose="020B0A04020102020204" pitchFamily="34" charset="0"/>
              </a:rPr>
              <a:t>and</a:t>
            </a:r>
            <a:r>
              <a:rPr lang="en-US" sz="1800" spc="-25" dirty="0">
                <a:effectLst/>
                <a:latin typeface="+mj-lt"/>
                <a:ea typeface="Arial Black" panose="020B0A04020102020204" pitchFamily="34" charset="0"/>
                <a:cs typeface="Arial Black" panose="020B0A04020102020204" pitchFamily="34" charset="0"/>
              </a:rPr>
              <a:t> </a:t>
            </a:r>
            <a:r>
              <a:rPr lang="en-US" sz="1800" spc="0" dirty="0">
                <a:effectLst/>
                <a:latin typeface="+mj-lt"/>
                <a:ea typeface="Arial Black" panose="020B0A04020102020204" pitchFamily="34" charset="0"/>
                <a:cs typeface="Arial Black" panose="020B0A04020102020204" pitchFamily="34" charset="0"/>
              </a:rPr>
              <a:t>career</a:t>
            </a:r>
            <a:r>
              <a:rPr lang="en-US" sz="1800" spc="-25" dirty="0">
                <a:effectLst/>
                <a:latin typeface="+mj-lt"/>
                <a:ea typeface="Arial Black" panose="020B0A04020102020204" pitchFamily="34" charset="0"/>
                <a:cs typeface="Arial Black" panose="020B0A04020102020204" pitchFamily="34" charset="0"/>
              </a:rPr>
              <a:t> </a:t>
            </a:r>
            <a:r>
              <a:rPr lang="en-US" sz="1800" spc="0" dirty="0">
                <a:effectLst/>
                <a:latin typeface="+mj-lt"/>
                <a:ea typeface="Arial Black" panose="020B0A04020102020204" pitchFamily="34" charset="0"/>
                <a:cs typeface="Arial Black" panose="020B0A04020102020204" pitchFamily="34" charset="0"/>
              </a:rPr>
              <a:t>goals.</a:t>
            </a:r>
          </a:p>
          <a:p>
            <a:r>
              <a:rPr lang="en-US" sz="1800" dirty="0">
                <a:latin typeface="+mj-lt"/>
              </a:rPr>
              <a:t>Includes, as appropriate, education offered concurrently with and in the same context as workforce preparation activities and training for a specific occupation or occupational cluster.</a:t>
            </a:r>
          </a:p>
          <a:p>
            <a:r>
              <a:rPr lang="en-US" sz="1800" spc="0" dirty="0">
                <a:effectLst/>
                <a:latin typeface="+mj-lt"/>
                <a:ea typeface="Arial Black" panose="020B0A04020102020204" pitchFamily="34" charset="0"/>
                <a:cs typeface="Arial Black" panose="020B0A04020102020204" pitchFamily="34" charset="0"/>
              </a:rPr>
              <a:t>Organizes education, training, and other services to meet</a:t>
            </a:r>
            <a:r>
              <a:rPr lang="en-US" sz="1800" spc="-25" dirty="0">
                <a:effectLst/>
                <a:latin typeface="+mj-lt"/>
                <a:ea typeface="Arial Black" panose="020B0A04020102020204" pitchFamily="34" charset="0"/>
                <a:cs typeface="Arial Black" panose="020B0A04020102020204" pitchFamily="34" charset="0"/>
              </a:rPr>
              <a:t> </a:t>
            </a:r>
            <a:r>
              <a:rPr lang="en-US" sz="1800" spc="0" dirty="0">
                <a:effectLst/>
                <a:latin typeface="+mj-lt"/>
                <a:ea typeface="Arial Black" panose="020B0A04020102020204" pitchFamily="34" charset="0"/>
                <a:cs typeface="Arial Black" panose="020B0A04020102020204" pitchFamily="34" charset="0"/>
              </a:rPr>
              <a:t>the</a:t>
            </a:r>
            <a:r>
              <a:rPr lang="en-US" sz="1800" spc="-25" dirty="0">
                <a:effectLst/>
                <a:latin typeface="+mj-lt"/>
                <a:ea typeface="Arial Black" panose="020B0A04020102020204" pitchFamily="34" charset="0"/>
                <a:cs typeface="Arial Black" panose="020B0A04020102020204" pitchFamily="34" charset="0"/>
              </a:rPr>
              <a:t> </a:t>
            </a:r>
            <a:r>
              <a:rPr lang="en-US" sz="1800" spc="0" dirty="0">
                <a:effectLst/>
                <a:latin typeface="+mj-lt"/>
                <a:ea typeface="Arial Black" panose="020B0A04020102020204" pitchFamily="34" charset="0"/>
                <a:cs typeface="Arial Black" panose="020B0A04020102020204" pitchFamily="34" charset="0"/>
              </a:rPr>
              <a:t>particular</a:t>
            </a:r>
            <a:r>
              <a:rPr lang="en-US" sz="1800" spc="-25" dirty="0">
                <a:effectLst/>
                <a:latin typeface="+mj-lt"/>
                <a:ea typeface="Arial Black" panose="020B0A04020102020204" pitchFamily="34" charset="0"/>
                <a:cs typeface="Arial Black" panose="020B0A04020102020204" pitchFamily="34" charset="0"/>
              </a:rPr>
              <a:t> </a:t>
            </a:r>
            <a:r>
              <a:rPr lang="en-US" sz="1800" spc="0" dirty="0">
                <a:effectLst/>
                <a:latin typeface="+mj-lt"/>
                <a:ea typeface="Arial Black" panose="020B0A04020102020204" pitchFamily="34" charset="0"/>
                <a:cs typeface="Arial Black" panose="020B0A04020102020204" pitchFamily="34" charset="0"/>
              </a:rPr>
              <a:t>needs</a:t>
            </a:r>
            <a:r>
              <a:rPr lang="en-US" sz="1800" spc="-25" dirty="0">
                <a:effectLst/>
                <a:latin typeface="+mj-lt"/>
                <a:ea typeface="Arial Black" panose="020B0A04020102020204" pitchFamily="34" charset="0"/>
                <a:cs typeface="Arial Black" panose="020B0A04020102020204" pitchFamily="34" charset="0"/>
              </a:rPr>
              <a:t> </a:t>
            </a:r>
            <a:r>
              <a:rPr lang="en-US" sz="1800" spc="0" dirty="0">
                <a:effectLst/>
                <a:latin typeface="+mj-lt"/>
                <a:ea typeface="Arial Black" panose="020B0A04020102020204" pitchFamily="34" charset="0"/>
                <a:cs typeface="Arial Black" panose="020B0A04020102020204" pitchFamily="34" charset="0"/>
              </a:rPr>
              <a:t>of</a:t>
            </a:r>
            <a:r>
              <a:rPr lang="en-US" sz="1800" spc="-25" dirty="0">
                <a:effectLst/>
                <a:latin typeface="+mj-lt"/>
                <a:ea typeface="Arial Black" panose="020B0A04020102020204" pitchFamily="34" charset="0"/>
                <a:cs typeface="Arial Black" panose="020B0A04020102020204" pitchFamily="34" charset="0"/>
              </a:rPr>
              <a:t> </a:t>
            </a:r>
            <a:r>
              <a:rPr lang="en-US" sz="1800" spc="0" dirty="0">
                <a:effectLst/>
                <a:latin typeface="+mj-lt"/>
                <a:ea typeface="Arial Black" panose="020B0A04020102020204" pitchFamily="34" charset="0"/>
                <a:cs typeface="Arial Black" panose="020B0A04020102020204" pitchFamily="34" charset="0"/>
              </a:rPr>
              <a:t>an</a:t>
            </a:r>
            <a:r>
              <a:rPr lang="en-US" sz="1800" spc="-25" dirty="0">
                <a:effectLst/>
                <a:latin typeface="+mj-lt"/>
                <a:ea typeface="Arial Black" panose="020B0A04020102020204" pitchFamily="34" charset="0"/>
                <a:cs typeface="Arial Black" panose="020B0A04020102020204" pitchFamily="34" charset="0"/>
              </a:rPr>
              <a:t> </a:t>
            </a:r>
            <a:r>
              <a:rPr lang="en-US" sz="1800" spc="0" dirty="0">
                <a:effectLst/>
                <a:latin typeface="+mj-lt"/>
                <a:ea typeface="Arial Black" panose="020B0A04020102020204" pitchFamily="34" charset="0"/>
                <a:cs typeface="Arial Black" panose="020B0A04020102020204" pitchFamily="34" charset="0"/>
              </a:rPr>
              <a:t>individual</a:t>
            </a:r>
            <a:r>
              <a:rPr lang="en-US" sz="1800" spc="-25" dirty="0">
                <a:effectLst/>
                <a:latin typeface="+mj-lt"/>
                <a:ea typeface="Arial Black" panose="020B0A04020102020204" pitchFamily="34" charset="0"/>
                <a:cs typeface="Arial Black" panose="020B0A04020102020204" pitchFamily="34" charset="0"/>
              </a:rPr>
              <a:t> </a:t>
            </a:r>
            <a:r>
              <a:rPr lang="en-US" sz="1800" spc="0" dirty="0">
                <a:effectLst/>
                <a:latin typeface="+mj-lt"/>
                <a:ea typeface="Arial Black" panose="020B0A04020102020204" pitchFamily="34" charset="0"/>
                <a:cs typeface="Arial Black" panose="020B0A04020102020204" pitchFamily="34" charset="0"/>
              </a:rPr>
              <a:t>in</a:t>
            </a:r>
            <a:r>
              <a:rPr lang="en-US" sz="1800" spc="-25" dirty="0">
                <a:effectLst/>
                <a:latin typeface="+mj-lt"/>
                <a:ea typeface="Arial Black" panose="020B0A04020102020204" pitchFamily="34" charset="0"/>
                <a:cs typeface="Arial Black" panose="020B0A04020102020204" pitchFamily="34" charset="0"/>
              </a:rPr>
              <a:t> </a:t>
            </a:r>
            <a:r>
              <a:rPr lang="en-US" sz="1800" spc="0" dirty="0">
                <a:effectLst/>
                <a:latin typeface="+mj-lt"/>
                <a:ea typeface="Arial Black" panose="020B0A04020102020204" pitchFamily="34" charset="0"/>
                <a:cs typeface="Arial Black" panose="020B0A04020102020204" pitchFamily="34" charset="0"/>
              </a:rPr>
              <a:t>a</a:t>
            </a:r>
            <a:r>
              <a:rPr lang="en-US" sz="1800" spc="-25" dirty="0">
                <a:effectLst/>
                <a:latin typeface="+mj-lt"/>
                <a:ea typeface="Arial Black" panose="020B0A04020102020204" pitchFamily="34" charset="0"/>
                <a:cs typeface="Arial Black" panose="020B0A04020102020204" pitchFamily="34" charset="0"/>
              </a:rPr>
              <a:t> </a:t>
            </a:r>
            <a:r>
              <a:rPr lang="en-US" sz="1800" spc="0" dirty="0">
                <a:effectLst/>
                <a:latin typeface="+mj-lt"/>
                <a:ea typeface="Arial Black" panose="020B0A04020102020204" pitchFamily="34" charset="0"/>
                <a:cs typeface="Arial Black" panose="020B0A04020102020204" pitchFamily="34" charset="0"/>
              </a:rPr>
              <a:t>manner that</a:t>
            </a:r>
            <a:r>
              <a:rPr lang="en-US" sz="1800" spc="-15" dirty="0">
                <a:effectLst/>
                <a:latin typeface="+mj-lt"/>
                <a:ea typeface="Arial Black" panose="020B0A04020102020204" pitchFamily="34" charset="0"/>
                <a:cs typeface="Arial Black" panose="020B0A04020102020204" pitchFamily="34" charset="0"/>
              </a:rPr>
              <a:t> </a:t>
            </a:r>
            <a:r>
              <a:rPr lang="en-US" sz="1800" spc="0" dirty="0">
                <a:effectLst/>
                <a:latin typeface="+mj-lt"/>
                <a:ea typeface="Arial Black" panose="020B0A04020102020204" pitchFamily="34" charset="0"/>
                <a:cs typeface="Arial Black" panose="020B0A04020102020204" pitchFamily="34" charset="0"/>
              </a:rPr>
              <a:t>accelerates</a:t>
            </a:r>
            <a:r>
              <a:rPr lang="en-US" sz="1800" spc="-15" dirty="0">
                <a:effectLst/>
                <a:latin typeface="+mj-lt"/>
                <a:ea typeface="Arial Black" panose="020B0A04020102020204" pitchFamily="34" charset="0"/>
                <a:cs typeface="Arial Black" panose="020B0A04020102020204" pitchFamily="34" charset="0"/>
              </a:rPr>
              <a:t> </a:t>
            </a:r>
            <a:r>
              <a:rPr lang="en-US" sz="1800" spc="0" dirty="0">
                <a:effectLst/>
                <a:latin typeface="+mj-lt"/>
                <a:ea typeface="Arial Black" panose="020B0A04020102020204" pitchFamily="34" charset="0"/>
                <a:cs typeface="Arial Black" panose="020B0A04020102020204" pitchFamily="34" charset="0"/>
              </a:rPr>
              <a:t>the</a:t>
            </a:r>
            <a:r>
              <a:rPr lang="en-US" sz="1800" spc="-15" dirty="0">
                <a:effectLst/>
                <a:latin typeface="+mj-lt"/>
                <a:ea typeface="Arial Black" panose="020B0A04020102020204" pitchFamily="34" charset="0"/>
                <a:cs typeface="Arial Black" panose="020B0A04020102020204" pitchFamily="34" charset="0"/>
              </a:rPr>
              <a:t> </a:t>
            </a:r>
            <a:r>
              <a:rPr lang="en-US" sz="1800" spc="0" dirty="0">
                <a:effectLst/>
                <a:latin typeface="+mj-lt"/>
                <a:ea typeface="Arial Black" panose="020B0A04020102020204" pitchFamily="34" charset="0"/>
                <a:cs typeface="Arial Black" panose="020B0A04020102020204" pitchFamily="34" charset="0"/>
              </a:rPr>
              <a:t>educational</a:t>
            </a:r>
            <a:r>
              <a:rPr lang="en-US" sz="1800" spc="-15" dirty="0">
                <a:effectLst/>
                <a:latin typeface="+mj-lt"/>
                <a:ea typeface="Arial Black" panose="020B0A04020102020204" pitchFamily="34" charset="0"/>
                <a:cs typeface="Arial Black" panose="020B0A04020102020204" pitchFamily="34" charset="0"/>
              </a:rPr>
              <a:t> </a:t>
            </a:r>
            <a:r>
              <a:rPr lang="en-US" sz="1800" spc="0" dirty="0">
                <a:effectLst/>
                <a:latin typeface="+mj-lt"/>
                <a:ea typeface="Arial Black" panose="020B0A04020102020204" pitchFamily="34" charset="0"/>
                <a:cs typeface="Arial Black" panose="020B0A04020102020204" pitchFamily="34" charset="0"/>
              </a:rPr>
              <a:t>and</a:t>
            </a:r>
            <a:r>
              <a:rPr lang="en-US" sz="1800" spc="-15" dirty="0">
                <a:effectLst/>
                <a:latin typeface="+mj-lt"/>
                <a:ea typeface="Arial Black" panose="020B0A04020102020204" pitchFamily="34" charset="0"/>
                <a:cs typeface="Arial Black" panose="020B0A04020102020204" pitchFamily="34" charset="0"/>
              </a:rPr>
              <a:t> </a:t>
            </a:r>
            <a:r>
              <a:rPr lang="en-US" sz="1800" spc="0" dirty="0">
                <a:effectLst/>
                <a:latin typeface="+mj-lt"/>
                <a:ea typeface="Arial Black" panose="020B0A04020102020204" pitchFamily="34" charset="0"/>
                <a:cs typeface="Arial Black" panose="020B0A04020102020204" pitchFamily="34" charset="0"/>
              </a:rPr>
              <a:t>career</a:t>
            </a:r>
            <a:r>
              <a:rPr lang="en-US" sz="1800" spc="-15" dirty="0">
                <a:effectLst/>
                <a:latin typeface="+mj-lt"/>
                <a:ea typeface="Arial Black" panose="020B0A04020102020204" pitchFamily="34" charset="0"/>
                <a:cs typeface="Arial Black" panose="020B0A04020102020204" pitchFamily="34" charset="0"/>
              </a:rPr>
              <a:t> </a:t>
            </a:r>
            <a:r>
              <a:rPr lang="en-US" sz="1800" spc="0" dirty="0">
                <a:effectLst/>
                <a:latin typeface="+mj-lt"/>
                <a:ea typeface="Arial Black" panose="020B0A04020102020204" pitchFamily="34" charset="0"/>
                <a:cs typeface="Arial Black" panose="020B0A04020102020204" pitchFamily="34" charset="0"/>
              </a:rPr>
              <a:t>advancement of the individual to the extent practicable.</a:t>
            </a:r>
          </a:p>
          <a:p>
            <a:r>
              <a:rPr lang="en-US" sz="1800" spc="0" dirty="0">
                <a:effectLst/>
                <a:latin typeface="+mj-lt"/>
                <a:ea typeface="Arial Black" panose="020B0A04020102020204" pitchFamily="34" charset="0"/>
                <a:cs typeface="Arial Black" panose="020B0A04020102020204" pitchFamily="34" charset="0"/>
              </a:rPr>
              <a:t>Enables</a:t>
            </a:r>
            <a:r>
              <a:rPr lang="en-US" sz="1800" spc="-55" dirty="0">
                <a:effectLst/>
                <a:latin typeface="+mj-lt"/>
                <a:ea typeface="Arial Black" panose="020B0A04020102020204" pitchFamily="34" charset="0"/>
                <a:cs typeface="Arial Black" panose="020B0A04020102020204" pitchFamily="34" charset="0"/>
              </a:rPr>
              <a:t> </a:t>
            </a:r>
            <a:r>
              <a:rPr lang="en-US" sz="1800" spc="0" dirty="0">
                <a:effectLst/>
                <a:latin typeface="+mj-lt"/>
                <a:ea typeface="Arial Black" panose="020B0A04020102020204" pitchFamily="34" charset="0"/>
                <a:cs typeface="Arial Black" panose="020B0A04020102020204" pitchFamily="34" charset="0"/>
              </a:rPr>
              <a:t>an</a:t>
            </a:r>
            <a:r>
              <a:rPr lang="en-US" sz="1800" spc="-55" dirty="0">
                <a:effectLst/>
                <a:latin typeface="+mj-lt"/>
                <a:ea typeface="Arial Black" panose="020B0A04020102020204" pitchFamily="34" charset="0"/>
                <a:cs typeface="Arial Black" panose="020B0A04020102020204" pitchFamily="34" charset="0"/>
              </a:rPr>
              <a:t> </a:t>
            </a:r>
            <a:r>
              <a:rPr lang="en-US" sz="1800" spc="0" dirty="0">
                <a:effectLst/>
                <a:latin typeface="+mj-lt"/>
                <a:ea typeface="Arial Black" panose="020B0A04020102020204" pitchFamily="34" charset="0"/>
                <a:cs typeface="Arial Black" panose="020B0A04020102020204" pitchFamily="34" charset="0"/>
              </a:rPr>
              <a:t>individual</a:t>
            </a:r>
            <a:r>
              <a:rPr lang="en-US" sz="1800" spc="-55" dirty="0">
                <a:effectLst/>
                <a:latin typeface="+mj-lt"/>
                <a:ea typeface="Arial Black" panose="020B0A04020102020204" pitchFamily="34" charset="0"/>
                <a:cs typeface="Arial Black" panose="020B0A04020102020204" pitchFamily="34" charset="0"/>
              </a:rPr>
              <a:t> </a:t>
            </a:r>
            <a:r>
              <a:rPr lang="en-US" sz="1800" spc="0" dirty="0">
                <a:effectLst/>
                <a:latin typeface="+mj-lt"/>
                <a:ea typeface="Arial Black" panose="020B0A04020102020204" pitchFamily="34" charset="0"/>
                <a:cs typeface="Arial Black" panose="020B0A04020102020204" pitchFamily="34" charset="0"/>
              </a:rPr>
              <a:t>to</a:t>
            </a:r>
            <a:r>
              <a:rPr lang="en-US" sz="1800" spc="-55" dirty="0">
                <a:effectLst/>
                <a:latin typeface="+mj-lt"/>
                <a:ea typeface="Arial Black" panose="020B0A04020102020204" pitchFamily="34" charset="0"/>
                <a:cs typeface="Arial Black" panose="020B0A04020102020204" pitchFamily="34" charset="0"/>
              </a:rPr>
              <a:t> </a:t>
            </a:r>
            <a:r>
              <a:rPr lang="en-US" sz="1800" spc="0" dirty="0">
                <a:effectLst/>
                <a:latin typeface="+mj-lt"/>
                <a:ea typeface="Arial Black" panose="020B0A04020102020204" pitchFamily="34" charset="0"/>
                <a:cs typeface="Arial Black" panose="020B0A04020102020204" pitchFamily="34" charset="0"/>
              </a:rPr>
              <a:t>attain</a:t>
            </a:r>
            <a:r>
              <a:rPr lang="en-US" sz="1800" spc="-55" dirty="0">
                <a:effectLst/>
                <a:latin typeface="+mj-lt"/>
                <a:ea typeface="Arial Black" panose="020B0A04020102020204" pitchFamily="34" charset="0"/>
                <a:cs typeface="Arial Black" panose="020B0A04020102020204" pitchFamily="34" charset="0"/>
              </a:rPr>
              <a:t> </a:t>
            </a:r>
            <a:r>
              <a:rPr lang="en-US" sz="1800" spc="0" dirty="0">
                <a:effectLst/>
                <a:latin typeface="+mj-lt"/>
                <a:ea typeface="Arial Black" panose="020B0A04020102020204" pitchFamily="34" charset="0"/>
                <a:cs typeface="Arial Black" panose="020B0A04020102020204" pitchFamily="34" charset="0"/>
              </a:rPr>
              <a:t>a</a:t>
            </a:r>
            <a:r>
              <a:rPr lang="en-US" sz="1800" spc="-55" dirty="0">
                <a:effectLst/>
                <a:latin typeface="+mj-lt"/>
                <a:ea typeface="Arial Black" panose="020B0A04020102020204" pitchFamily="34" charset="0"/>
                <a:cs typeface="Arial Black" panose="020B0A04020102020204" pitchFamily="34" charset="0"/>
              </a:rPr>
              <a:t> </a:t>
            </a:r>
            <a:r>
              <a:rPr lang="en-US" sz="1800" spc="0" dirty="0">
                <a:effectLst/>
                <a:latin typeface="+mj-lt"/>
                <a:ea typeface="Arial Black" panose="020B0A04020102020204" pitchFamily="34" charset="0"/>
                <a:cs typeface="Arial Black" panose="020B0A04020102020204" pitchFamily="34" charset="0"/>
              </a:rPr>
              <a:t>secondary</a:t>
            </a:r>
            <a:r>
              <a:rPr lang="en-US" sz="1800" spc="-55" dirty="0">
                <a:effectLst/>
                <a:latin typeface="+mj-lt"/>
                <a:ea typeface="Arial Black" panose="020B0A04020102020204" pitchFamily="34" charset="0"/>
                <a:cs typeface="Arial Black" panose="020B0A04020102020204" pitchFamily="34" charset="0"/>
              </a:rPr>
              <a:t> </a:t>
            </a:r>
            <a:r>
              <a:rPr lang="en-US" sz="1800" spc="0" dirty="0">
                <a:effectLst/>
                <a:latin typeface="+mj-lt"/>
                <a:ea typeface="Arial Black" panose="020B0A04020102020204" pitchFamily="34" charset="0"/>
                <a:cs typeface="Arial Black" panose="020B0A04020102020204" pitchFamily="34" charset="0"/>
              </a:rPr>
              <a:t>school diploma or its recognized equivalent, and at least 1 recognized postsecondary credential.</a:t>
            </a:r>
          </a:p>
          <a:p>
            <a:r>
              <a:rPr lang="en-US" sz="1800" spc="0" dirty="0">
                <a:effectLst/>
                <a:latin typeface="+mj-lt"/>
                <a:ea typeface="Arial Black" panose="020B0A04020102020204" pitchFamily="34" charset="0"/>
                <a:cs typeface="Arial Black" panose="020B0A04020102020204" pitchFamily="34" charset="0"/>
              </a:rPr>
              <a:t>Helps an individual enter or advance within a specific</a:t>
            </a:r>
            <a:r>
              <a:rPr lang="en-US" sz="1800" spc="-60" dirty="0">
                <a:effectLst/>
                <a:latin typeface="+mj-lt"/>
                <a:ea typeface="Arial Black" panose="020B0A04020102020204" pitchFamily="34" charset="0"/>
                <a:cs typeface="Arial Black" panose="020B0A04020102020204" pitchFamily="34" charset="0"/>
              </a:rPr>
              <a:t> </a:t>
            </a:r>
            <a:r>
              <a:rPr lang="en-US" sz="1800" spc="0" dirty="0">
                <a:effectLst/>
                <a:latin typeface="+mj-lt"/>
                <a:ea typeface="Arial Black" panose="020B0A04020102020204" pitchFamily="34" charset="0"/>
                <a:cs typeface="Arial Black" panose="020B0A04020102020204" pitchFamily="34" charset="0"/>
              </a:rPr>
              <a:t>occupation</a:t>
            </a:r>
            <a:r>
              <a:rPr lang="en-US" sz="1800" spc="-55" dirty="0">
                <a:effectLst/>
                <a:latin typeface="+mj-lt"/>
                <a:ea typeface="Arial Black" panose="020B0A04020102020204" pitchFamily="34" charset="0"/>
                <a:cs typeface="Arial Black" panose="020B0A04020102020204" pitchFamily="34" charset="0"/>
              </a:rPr>
              <a:t> </a:t>
            </a:r>
            <a:r>
              <a:rPr lang="en-US" sz="1800" spc="0" dirty="0">
                <a:effectLst/>
                <a:latin typeface="+mj-lt"/>
                <a:ea typeface="Arial Black" panose="020B0A04020102020204" pitchFamily="34" charset="0"/>
                <a:cs typeface="Arial Black" panose="020B0A04020102020204" pitchFamily="34" charset="0"/>
              </a:rPr>
              <a:t>or</a:t>
            </a:r>
            <a:r>
              <a:rPr lang="en-US" sz="1800" spc="-60" dirty="0">
                <a:effectLst/>
                <a:latin typeface="+mj-lt"/>
                <a:ea typeface="Arial Black" panose="020B0A04020102020204" pitchFamily="34" charset="0"/>
                <a:cs typeface="Arial Black" panose="020B0A04020102020204" pitchFamily="34" charset="0"/>
              </a:rPr>
              <a:t> </a:t>
            </a:r>
            <a:r>
              <a:rPr lang="en-US" sz="1800" spc="0" dirty="0">
                <a:effectLst/>
                <a:latin typeface="+mj-lt"/>
                <a:ea typeface="Arial Black" panose="020B0A04020102020204" pitchFamily="34" charset="0"/>
                <a:cs typeface="Arial Black" panose="020B0A04020102020204" pitchFamily="34" charset="0"/>
              </a:rPr>
              <a:t>occupational</a:t>
            </a:r>
            <a:r>
              <a:rPr lang="en-US" sz="1800" spc="-55" dirty="0">
                <a:effectLst/>
                <a:latin typeface="+mj-lt"/>
                <a:ea typeface="Arial Black" panose="020B0A04020102020204" pitchFamily="34" charset="0"/>
                <a:cs typeface="Arial Black" panose="020B0A04020102020204" pitchFamily="34" charset="0"/>
              </a:rPr>
              <a:t> </a:t>
            </a:r>
            <a:r>
              <a:rPr lang="en-US" sz="1800" spc="0" dirty="0">
                <a:effectLst/>
                <a:latin typeface="+mj-lt"/>
                <a:ea typeface="Arial Black" panose="020B0A04020102020204" pitchFamily="34" charset="0"/>
                <a:cs typeface="Arial Black" panose="020B0A04020102020204" pitchFamily="34" charset="0"/>
              </a:rPr>
              <a:t>cluster.</a:t>
            </a:r>
          </a:p>
          <a:p>
            <a:r>
              <a:rPr lang="en-US" sz="1800" spc="-20" dirty="0">
                <a:effectLst/>
                <a:latin typeface="+mj-lt"/>
                <a:ea typeface="Lucida Sans Unicode" panose="020B0602030504020204" pitchFamily="34" charset="0"/>
              </a:rPr>
              <a:t>Commits </a:t>
            </a:r>
            <a:r>
              <a:rPr lang="en-US" sz="1800" dirty="0">
                <a:effectLst/>
                <a:latin typeface="+mj-lt"/>
                <a:ea typeface="Lucida Sans Unicode" panose="020B0602030504020204" pitchFamily="34" charset="0"/>
                <a:cs typeface="Lucida Sans Unicode" panose="020B0602030504020204" pitchFamily="34" charset="0"/>
              </a:rPr>
              <a:t>to</a:t>
            </a:r>
            <a:r>
              <a:rPr lang="en-US" sz="1800" spc="150" dirty="0">
                <a:effectLst/>
                <a:latin typeface="+mj-lt"/>
                <a:ea typeface="Lucida Sans Unicode" panose="020B0602030504020204" pitchFamily="34" charset="0"/>
                <a:cs typeface="Lucida Sans Unicode" panose="020B0602030504020204" pitchFamily="34" charset="0"/>
              </a:rPr>
              <a:t> </a:t>
            </a:r>
            <a:r>
              <a:rPr lang="en-US" sz="1800" dirty="0">
                <a:effectLst/>
                <a:latin typeface="+mj-lt"/>
                <a:ea typeface="Lucida Sans Unicode" panose="020B0602030504020204" pitchFamily="34" charset="0"/>
                <a:cs typeface="Lucida Sans Unicode" panose="020B0602030504020204" pitchFamily="34" charset="0"/>
              </a:rPr>
              <a:t>equity</a:t>
            </a:r>
            <a:r>
              <a:rPr lang="en-US" sz="1800" spc="150" dirty="0">
                <a:effectLst/>
                <a:latin typeface="+mj-lt"/>
                <a:ea typeface="Lucida Sans Unicode" panose="020B0602030504020204" pitchFamily="34" charset="0"/>
                <a:cs typeface="Lucida Sans Unicode" panose="020B0602030504020204" pitchFamily="34" charset="0"/>
              </a:rPr>
              <a:t> </a:t>
            </a:r>
            <a:r>
              <a:rPr lang="en-US" sz="1800" dirty="0">
                <a:effectLst/>
                <a:latin typeface="+mj-lt"/>
                <a:ea typeface="Lucida Sans Unicode" panose="020B0602030504020204" pitchFamily="34" charset="0"/>
                <a:cs typeface="Lucida Sans Unicode" panose="020B0602030504020204" pitchFamily="34" charset="0"/>
              </a:rPr>
              <a:t>for</a:t>
            </a:r>
            <a:r>
              <a:rPr lang="en-US" sz="1800" spc="150" dirty="0">
                <a:effectLst/>
                <a:latin typeface="+mj-lt"/>
                <a:ea typeface="Lucida Sans Unicode" panose="020B0602030504020204" pitchFamily="34" charset="0"/>
                <a:cs typeface="Lucida Sans Unicode" panose="020B0602030504020204" pitchFamily="34" charset="0"/>
              </a:rPr>
              <a:t> </a:t>
            </a:r>
            <a:r>
              <a:rPr lang="en-US" sz="1800" dirty="0">
                <a:effectLst/>
                <a:latin typeface="+mj-lt"/>
                <a:ea typeface="Lucida Sans Unicode" panose="020B0602030504020204" pitchFamily="34" charset="0"/>
                <a:cs typeface="Lucida Sans Unicode" panose="020B0602030504020204" pitchFamily="34" charset="0"/>
              </a:rPr>
              <a:t>all</a:t>
            </a:r>
            <a:r>
              <a:rPr lang="en-US" sz="1800" spc="155" dirty="0">
                <a:effectLst/>
                <a:latin typeface="+mj-lt"/>
                <a:ea typeface="Lucida Sans Unicode" panose="020B0602030504020204" pitchFamily="34" charset="0"/>
                <a:cs typeface="Lucida Sans Unicode" panose="020B0602030504020204" pitchFamily="34" charset="0"/>
              </a:rPr>
              <a:t> </a:t>
            </a:r>
            <a:r>
              <a:rPr lang="en-US" sz="1800" dirty="0">
                <a:effectLst/>
                <a:latin typeface="+mj-lt"/>
                <a:ea typeface="Lucida Sans Unicode" panose="020B0602030504020204" pitchFamily="34" charset="0"/>
                <a:cs typeface="Lucida Sans Unicode" panose="020B0602030504020204" pitchFamily="34" charset="0"/>
              </a:rPr>
              <a:t>participants</a:t>
            </a:r>
            <a:r>
              <a:rPr lang="en-US" sz="1800" spc="150" dirty="0">
                <a:effectLst/>
                <a:latin typeface="+mj-lt"/>
                <a:ea typeface="Lucida Sans Unicode" panose="020B0602030504020204" pitchFamily="34" charset="0"/>
                <a:cs typeface="Lucida Sans Unicode" panose="020B0602030504020204" pitchFamily="34" charset="0"/>
              </a:rPr>
              <a:t> </a:t>
            </a:r>
            <a:r>
              <a:rPr lang="en-US" sz="1800" dirty="0">
                <a:effectLst/>
                <a:latin typeface="+mj-lt"/>
                <a:ea typeface="Lucida Sans Unicode" panose="020B0602030504020204" pitchFamily="34" charset="0"/>
                <a:cs typeface="Lucida Sans Unicode" panose="020B0602030504020204" pitchFamily="34" charset="0"/>
              </a:rPr>
              <a:t>and</a:t>
            </a:r>
            <a:r>
              <a:rPr lang="en-US" sz="1800" spc="150" dirty="0">
                <a:effectLst/>
                <a:latin typeface="+mj-lt"/>
                <a:ea typeface="Lucida Sans Unicode" panose="020B0602030504020204" pitchFamily="34" charset="0"/>
                <a:cs typeface="Lucida Sans Unicode" panose="020B0602030504020204" pitchFamily="34" charset="0"/>
              </a:rPr>
              <a:t> </a:t>
            </a:r>
            <a:r>
              <a:rPr lang="en-US" sz="1800" dirty="0">
                <a:effectLst/>
                <a:latin typeface="+mj-lt"/>
                <a:ea typeface="Lucida Sans Unicode" panose="020B0602030504020204" pitchFamily="34" charset="0"/>
                <a:cs typeface="Lucida Sans Unicode" panose="020B0602030504020204" pitchFamily="34" charset="0"/>
              </a:rPr>
              <a:t>potential</a:t>
            </a:r>
            <a:r>
              <a:rPr lang="en-US" sz="1800" spc="155" dirty="0">
                <a:effectLst/>
                <a:latin typeface="+mj-lt"/>
                <a:ea typeface="Lucida Sans Unicode" panose="020B0602030504020204" pitchFamily="34" charset="0"/>
                <a:cs typeface="Lucida Sans Unicode" panose="020B0602030504020204" pitchFamily="34" charset="0"/>
              </a:rPr>
              <a:t> </a:t>
            </a:r>
            <a:r>
              <a:rPr lang="en-US" sz="1800" dirty="0">
                <a:effectLst/>
                <a:latin typeface="+mj-lt"/>
                <a:ea typeface="Lucida Sans Unicode" panose="020B0602030504020204" pitchFamily="34" charset="0"/>
                <a:cs typeface="Lucida Sans Unicode" panose="020B0602030504020204" pitchFamily="34" charset="0"/>
              </a:rPr>
              <a:t>participants</a:t>
            </a:r>
            <a:r>
              <a:rPr lang="en-US" sz="1800" spc="400" dirty="0">
                <a:effectLst/>
                <a:latin typeface="+mj-lt"/>
                <a:ea typeface="Lucida Sans Unicode" panose="020B0602030504020204" pitchFamily="34" charset="0"/>
                <a:cs typeface="Lucida Sans Unicode" panose="020B0602030504020204" pitchFamily="34" charset="0"/>
              </a:rPr>
              <a:t> </a:t>
            </a:r>
            <a:r>
              <a:rPr lang="en-US" sz="1800" spc="-10" dirty="0">
                <a:effectLst/>
                <a:latin typeface="+mj-lt"/>
                <a:ea typeface="Lucida Sans Unicode" panose="020B0602030504020204" pitchFamily="34" charset="0"/>
              </a:rPr>
              <a:t>and</a:t>
            </a:r>
            <a:r>
              <a:rPr lang="en-US" sz="1800" spc="-70" dirty="0">
                <a:effectLst/>
                <a:latin typeface="+mj-lt"/>
                <a:ea typeface="Lucida Sans Unicode" panose="020B0602030504020204" pitchFamily="34" charset="0"/>
              </a:rPr>
              <a:t> </a:t>
            </a:r>
            <a:r>
              <a:rPr lang="en-US" sz="1800" spc="-10" dirty="0">
                <a:effectLst/>
                <a:latin typeface="+mj-lt"/>
                <a:ea typeface="Lucida Sans Unicode" panose="020B0602030504020204" pitchFamily="34" charset="0"/>
              </a:rPr>
              <a:t>continuous</a:t>
            </a:r>
            <a:r>
              <a:rPr lang="en-US" sz="1800" spc="-70" dirty="0">
                <a:effectLst/>
                <a:latin typeface="+mj-lt"/>
                <a:ea typeface="Lucida Sans Unicode" panose="020B0602030504020204" pitchFamily="34" charset="0"/>
              </a:rPr>
              <a:t> </a:t>
            </a:r>
            <a:r>
              <a:rPr lang="en-US" sz="1800" spc="-10" dirty="0">
                <a:effectLst/>
                <a:latin typeface="+mj-lt"/>
                <a:ea typeface="Lucida Sans Unicode" panose="020B0602030504020204" pitchFamily="34" charset="0"/>
              </a:rPr>
              <a:t>improvement</a:t>
            </a:r>
            <a:endParaRPr lang="en-US" sz="1800" dirty="0">
              <a:latin typeface="+mj-lt"/>
            </a:endParaRPr>
          </a:p>
        </p:txBody>
      </p:sp>
      <p:sp>
        <p:nvSpPr>
          <p:cNvPr id="5" name="TextBox 4">
            <a:extLst>
              <a:ext uri="{FF2B5EF4-FFF2-40B4-BE49-F238E27FC236}">
                <a16:creationId xmlns:a16="http://schemas.microsoft.com/office/drawing/2014/main" id="{C5DC7331-CA54-55FF-F750-A5D13F438145}"/>
              </a:ext>
            </a:extLst>
          </p:cNvPr>
          <p:cNvSpPr txBox="1"/>
          <p:nvPr/>
        </p:nvSpPr>
        <p:spPr>
          <a:xfrm>
            <a:off x="1371600" y="6395428"/>
            <a:ext cx="6096000" cy="369332"/>
          </a:xfrm>
          <a:prstGeom prst="rect">
            <a:avLst/>
          </a:prstGeom>
          <a:noFill/>
        </p:spPr>
        <p:txBody>
          <a:bodyPr wrap="square">
            <a:spAutoFit/>
          </a:bodyPr>
          <a:lstStyle/>
          <a:p>
            <a:r>
              <a:rPr lang="en-US" dirty="0">
                <a:hlinkClick r:id="rId3"/>
              </a:rPr>
              <a:t>IL-Career-Pathways-Dictionary.PDF (isbe.net)</a:t>
            </a:r>
            <a:endParaRPr lang="en-US" dirty="0"/>
          </a:p>
        </p:txBody>
      </p:sp>
    </p:spTree>
    <p:extLst>
      <p:ext uri="{BB962C8B-B14F-4D97-AF65-F5344CB8AC3E}">
        <p14:creationId xmlns:p14="http://schemas.microsoft.com/office/powerpoint/2010/main" val="2180733866"/>
      </p:ext>
    </p:extLst>
  </p:cSld>
  <p:clrMapOvr>
    <a:masterClrMapping/>
  </p:clrMapOvr>
  <mc:AlternateContent xmlns:mc="http://schemas.openxmlformats.org/markup-compatibility/2006" xmlns:p14="http://schemas.microsoft.com/office/powerpoint/2010/main">
    <mc:Choice Requires="p14">
      <p:transition spd="slow" p14:dur="2000" advTm="47702"/>
    </mc:Choice>
    <mc:Fallback xmlns="">
      <p:transition spd="slow" advTm="47702"/>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530FC7-2B87-5362-0B98-FA79BAF033DC}"/>
              </a:ext>
            </a:extLst>
          </p:cNvPr>
          <p:cNvSpPr>
            <a:spLocks noGrp="1"/>
          </p:cNvSpPr>
          <p:nvPr>
            <p:ph type="title"/>
          </p:nvPr>
        </p:nvSpPr>
        <p:spPr/>
        <p:txBody>
          <a:bodyPr/>
          <a:lstStyle/>
          <a:p>
            <a:pPr algn="ctr"/>
            <a:r>
              <a:rPr lang="en-US" dirty="0"/>
              <a:t>Cluster,  Pathway, Program of Study Matrix</a:t>
            </a:r>
          </a:p>
        </p:txBody>
      </p:sp>
      <p:graphicFrame>
        <p:nvGraphicFramePr>
          <p:cNvPr id="4" name="Table 4">
            <a:extLst>
              <a:ext uri="{FF2B5EF4-FFF2-40B4-BE49-F238E27FC236}">
                <a16:creationId xmlns:a16="http://schemas.microsoft.com/office/drawing/2014/main" id="{2C7D8768-6DEC-876C-167B-14D7F86DD1AB}"/>
              </a:ext>
            </a:extLst>
          </p:cNvPr>
          <p:cNvGraphicFramePr>
            <a:graphicFrameLocks noGrp="1"/>
          </p:cNvGraphicFramePr>
          <p:nvPr>
            <p:ph idx="1"/>
            <p:extLst>
              <p:ext uri="{D42A27DB-BD31-4B8C-83A1-F6EECF244321}">
                <p14:modId xmlns:p14="http://schemas.microsoft.com/office/powerpoint/2010/main" val="900503398"/>
              </p:ext>
            </p:extLst>
          </p:nvPr>
        </p:nvGraphicFramePr>
        <p:xfrm>
          <a:off x="1504436" y="2171700"/>
          <a:ext cx="9558066" cy="3749040"/>
        </p:xfrm>
        <a:graphic>
          <a:graphicData uri="http://schemas.openxmlformats.org/drawingml/2006/table">
            <a:tbl>
              <a:tblPr firstRow="1" bandRow="1">
                <a:tableStyleId>{5C22544A-7EE6-4342-B048-85BDC9FD1C3A}</a:tableStyleId>
              </a:tblPr>
              <a:tblGrid>
                <a:gridCol w="3186022">
                  <a:extLst>
                    <a:ext uri="{9D8B030D-6E8A-4147-A177-3AD203B41FA5}">
                      <a16:colId xmlns:a16="http://schemas.microsoft.com/office/drawing/2014/main" val="2208749785"/>
                    </a:ext>
                  </a:extLst>
                </a:gridCol>
                <a:gridCol w="3186022">
                  <a:extLst>
                    <a:ext uri="{9D8B030D-6E8A-4147-A177-3AD203B41FA5}">
                      <a16:colId xmlns:a16="http://schemas.microsoft.com/office/drawing/2014/main" val="2290588414"/>
                    </a:ext>
                  </a:extLst>
                </a:gridCol>
                <a:gridCol w="3186022">
                  <a:extLst>
                    <a:ext uri="{9D8B030D-6E8A-4147-A177-3AD203B41FA5}">
                      <a16:colId xmlns:a16="http://schemas.microsoft.com/office/drawing/2014/main" val="2095787717"/>
                    </a:ext>
                  </a:extLst>
                </a:gridCol>
              </a:tblGrid>
              <a:tr h="347932">
                <a:tc>
                  <a:txBody>
                    <a:bodyPr/>
                    <a:lstStyle/>
                    <a:p>
                      <a:r>
                        <a:rPr lang="en-US"/>
                        <a:t>Career Cluster</a:t>
                      </a:r>
                      <a:endParaRPr lang="en-US" dirty="0"/>
                    </a:p>
                  </a:txBody>
                  <a:tcPr/>
                </a:tc>
                <a:tc>
                  <a:txBody>
                    <a:bodyPr/>
                    <a:lstStyle/>
                    <a:p>
                      <a:r>
                        <a:rPr lang="en-US" dirty="0"/>
                        <a:t>Career Pathway</a:t>
                      </a:r>
                    </a:p>
                  </a:txBody>
                  <a:tcPr/>
                </a:tc>
                <a:tc>
                  <a:txBody>
                    <a:bodyPr/>
                    <a:lstStyle/>
                    <a:p>
                      <a:r>
                        <a:rPr lang="en-US"/>
                        <a:t>Program of Study</a:t>
                      </a:r>
                      <a:endParaRPr lang="en-US" dirty="0"/>
                    </a:p>
                  </a:txBody>
                  <a:tcPr/>
                </a:tc>
                <a:extLst>
                  <a:ext uri="{0D108BD9-81ED-4DB2-BD59-A6C34878D82A}">
                    <a16:rowId xmlns:a16="http://schemas.microsoft.com/office/drawing/2014/main" val="1620032885"/>
                  </a:ext>
                </a:extLst>
              </a:tr>
              <a:tr h="347932">
                <a:tc>
                  <a:txBody>
                    <a:bodyPr/>
                    <a:lstStyle/>
                    <a:p>
                      <a:r>
                        <a:rPr lang="en-US" dirty="0"/>
                        <a:t>Career Clusters are occupational categories with industry-validated knowledge and skills statements that define what students need to know and be able to do in order to realize success in a chosen field. </a:t>
                      </a:r>
                    </a:p>
                  </a:txBody>
                  <a:tcPr/>
                </a:tc>
                <a:tc>
                  <a:txBody>
                    <a:bodyPr/>
                    <a:lstStyle/>
                    <a:p>
                      <a:r>
                        <a:rPr lang="en-US" dirty="0"/>
                        <a:t>Career Pathways outline sequences of academic, career, and technical courses and training that begin as early as ninth grade and lead to progressively higher levels of education and higher-skilled positions in specific industries or occupations.</a:t>
                      </a:r>
                    </a:p>
                  </a:txBody>
                  <a:tcPr/>
                </a:tc>
                <a:tc>
                  <a:txBody>
                    <a:bodyPr/>
                    <a:lstStyle/>
                    <a:p>
                      <a:r>
                        <a:rPr lang="en-US" dirty="0"/>
                        <a:t>Programs of Study are non-duplicative </a:t>
                      </a:r>
                    </a:p>
                    <a:p>
                      <a:r>
                        <a:rPr lang="en-US" dirty="0"/>
                        <a:t>progression of courses that align secondary to postsecondary </a:t>
                      </a:r>
                    </a:p>
                    <a:p>
                      <a:r>
                        <a:rPr lang="en-US" dirty="0"/>
                        <a:t>education; and </a:t>
                      </a:r>
                    </a:p>
                    <a:p>
                      <a:r>
                        <a:rPr lang="en-US" dirty="0"/>
                        <a:t>Leads to an industry-recognized credential or certificate at the </a:t>
                      </a:r>
                    </a:p>
                    <a:p>
                      <a:r>
                        <a:rPr lang="en-US" dirty="0"/>
                        <a:t>postsecondary level or an associate or baccalaureate degree. </a:t>
                      </a:r>
                    </a:p>
                  </a:txBody>
                  <a:tcPr/>
                </a:tc>
                <a:extLst>
                  <a:ext uri="{0D108BD9-81ED-4DB2-BD59-A6C34878D82A}">
                    <a16:rowId xmlns:a16="http://schemas.microsoft.com/office/drawing/2014/main" val="1581381884"/>
                  </a:ext>
                </a:extLst>
              </a:tr>
            </a:tbl>
          </a:graphicData>
        </a:graphic>
      </p:graphicFrame>
      <p:sp>
        <p:nvSpPr>
          <p:cNvPr id="6" name="TextBox 5">
            <a:extLst>
              <a:ext uri="{FF2B5EF4-FFF2-40B4-BE49-F238E27FC236}">
                <a16:creationId xmlns:a16="http://schemas.microsoft.com/office/drawing/2014/main" id="{EBEF88C8-7AD8-302C-DAA1-AA36B4B25CE7}"/>
              </a:ext>
            </a:extLst>
          </p:cNvPr>
          <p:cNvSpPr txBox="1"/>
          <p:nvPr/>
        </p:nvSpPr>
        <p:spPr>
          <a:xfrm>
            <a:off x="1504436" y="6172200"/>
            <a:ext cx="6098058" cy="369332"/>
          </a:xfrm>
          <a:prstGeom prst="rect">
            <a:avLst/>
          </a:prstGeom>
          <a:noFill/>
        </p:spPr>
        <p:txBody>
          <a:bodyPr wrap="square">
            <a:spAutoFit/>
          </a:bodyPr>
          <a:lstStyle/>
          <a:p>
            <a:r>
              <a:rPr lang="en-US">
                <a:hlinkClick r:id="rId3"/>
              </a:rPr>
              <a:t>career-clstrs-prgrms-study-fs080528qa-kc.pdf (ed.gov)</a:t>
            </a:r>
            <a:endParaRPr lang="en-US" dirty="0"/>
          </a:p>
        </p:txBody>
      </p:sp>
    </p:spTree>
    <p:extLst>
      <p:ext uri="{BB962C8B-B14F-4D97-AF65-F5344CB8AC3E}">
        <p14:creationId xmlns:p14="http://schemas.microsoft.com/office/powerpoint/2010/main" val="2918386498"/>
      </p:ext>
    </p:extLst>
  </p:cSld>
  <p:clrMapOvr>
    <a:masterClrMapping/>
  </p:clrMapOvr>
  <mc:AlternateContent xmlns:mc="http://schemas.openxmlformats.org/markup-compatibility/2006" xmlns:p14="http://schemas.microsoft.com/office/powerpoint/2010/main">
    <mc:Choice Requires="p14">
      <p:transition spd="slow" p14:dur="2000" advTm="59405"/>
    </mc:Choice>
    <mc:Fallback xmlns="">
      <p:transition spd="slow" advTm="59405"/>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E95A74-656E-75D2-D6ED-AB012EBBE0FF}"/>
              </a:ext>
            </a:extLst>
          </p:cNvPr>
          <p:cNvSpPr>
            <a:spLocks noGrp="1"/>
          </p:cNvSpPr>
          <p:nvPr>
            <p:ph type="title"/>
          </p:nvPr>
        </p:nvSpPr>
        <p:spPr>
          <a:xfrm>
            <a:off x="1371600" y="685800"/>
            <a:ext cx="9601200" cy="891988"/>
          </a:xfrm>
        </p:spPr>
        <p:txBody>
          <a:bodyPr/>
          <a:lstStyle/>
          <a:p>
            <a:r>
              <a:rPr lang="en-US" dirty="0"/>
              <a:t>Cluster, Pathway, Program of Study</a:t>
            </a:r>
          </a:p>
        </p:txBody>
      </p:sp>
      <p:sp>
        <p:nvSpPr>
          <p:cNvPr id="3" name="Content Placeholder 2">
            <a:extLst>
              <a:ext uri="{FF2B5EF4-FFF2-40B4-BE49-F238E27FC236}">
                <a16:creationId xmlns:a16="http://schemas.microsoft.com/office/drawing/2014/main" id="{65E0A5A6-DDC0-1E60-C662-D2C47179A252}"/>
              </a:ext>
            </a:extLst>
          </p:cNvPr>
          <p:cNvSpPr>
            <a:spLocks noGrp="1"/>
          </p:cNvSpPr>
          <p:nvPr>
            <p:ph idx="1"/>
          </p:nvPr>
        </p:nvSpPr>
        <p:spPr>
          <a:xfrm>
            <a:off x="1371600" y="1855694"/>
            <a:ext cx="9601200" cy="4598894"/>
          </a:xfrm>
        </p:spPr>
        <p:txBody>
          <a:bodyPr>
            <a:normAutofit/>
          </a:bodyPr>
          <a:lstStyle/>
          <a:p>
            <a:r>
              <a:rPr lang="en-US" sz="2200" dirty="0"/>
              <a:t>Cluster: Manufacturing</a:t>
            </a:r>
          </a:p>
          <a:p>
            <a:pPr lvl="1"/>
            <a:r>
              <a:rPr lang="en-US" sz="2200" dirty="0"/>
              <a:t>Pathway: Maintenance, Installation, and Repair</a:t>
            </a:r>
          </a:p>
          <a:p>
            <a:pPr lvl="2">
              <a:buFont typeface="Courier New" panose="02070309020205020404" pitchFamily="49" charset="0"/>
              <a:buChar char="o"/>
            </a:pPr>
            <a:r>
              <a:rPr lang="en-US" sz="2200" dirty="0"/>
              <a:t>Program of Study: Industrial Maintenance Technology </a:t>
            </a:r>
          </a:p>
          <a:p>
            <a:pPr lvl="2">
              <a:buFont typeface="Courier New" panose="02070309020205020404" pitchFamily="49" charset="0"/>
              <a:buChar char="o"/>
            </a:pPr>
            <a:r>
              <a:rPr lang="en-US" sz="2200" dirty="0"/>
              <a:t>Program of Study: Industrial Electrician</a:t>
            </a:r>
          </a:p>
          <a:p>
            <a:pPr lvl="2">
              <a:buFont typeface="Courier New" panose="02070309020205020404" pitchFamily="49" charset="0"/>
              <a:buChar char="o"/>
            </a:pPr>
            <a:endParaRPr lang="en-US" sz="2200" dirty="0"/>
          </a:p>
          <a:p>
            <a:r>
              <a:rPr lang="en-US" sz="2200" dirty="0"/>
              <a:t>Cluster: Manufacturing</a:t>
            </a:r>
          </a:p>
          <a:p>
            <a:pPr lvl="1"/>
            <a:r>
              <a:rPr lang="en-US" sz="2200" dirty="0"/>
              <a:t>Pathway: Production</a:t>
            </a:r>
          </a:p>
          <a:p>
            <a:pPr lvl="2">
              <a:buFont typeface="Courier New" panose="02070309020205020404" pitchFamily="49" charset="0"/>
              <a:buChar char="o"/>
            </a:pPr>
            <a:r>
              <a:rPr lang="en-US" sz="2200" dirty="0"/>
              <a:t>Program of Study: Mechanical Production Technology</a:t>
            </a:r>
          </a:p>
          <a:p>
            <a:pPr lvl="2">
              <a:buFont typeface="Courier New" panose="02070309020205020404" pitchFamily="49" charset="0"/>
              <a:buChar char="o"/>
            </a:pPr>
            <a:r>
              <a:rPr lang="en-US" sz="2200" dirty="0"/>
              <a:t>Program of Study: Precision Machine Technology</a:t>
            </a:r>
          </a:p>
        </p:txBody>
      </p:sp>
    </p:spTree>
    <p:extLst>
      <p:ext uri="{BB962C8B-B14F-4D97-AF65-F5344CB8AC3E}">
        <p14:creationId xmlns:p14="http://schemas.microsoft.com/office/powerpoint/2010/main" val="1209023922"/>
      </p:ext>
    </p:extLst>
  </p:cSld>
  <p:clrMapOvr>
    <a:masterClrMapping/>
  </p:clrMapOvr>
  <mc:AlternateContent xmlns:mc="http://schemas.openxmlformats.org/markup-compatibility/2006" xmlns:p14="http://schemas.microsoft.com/office/powerpoint/2010/main">
    <mc:Choice Requires="p14">
      <p:transition spd="slow" p14:dur="2000" advTm="46906"/>
    </mc:Choice>
    <mc:Fallback xmlns="">
      <p:transition spd="slow" advTm="46906"/>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480E0B-AC26-46A7-B23F-97AF4711F40F}"/>
              </a:ext>
            </a:extLst>
          </p:cNvPr>
          <p:cNvSpPr>
            <a:spLocks noGrp="1"/>
          </p:cNvSpPr>
          <p:nvPr>
            <p:ph type="title"/>
          </p:nvPr>
        </p:nvSpPr>
        <p:spPr>
          <a:xfrm>
            <a:off x="1295402" y="851504"/>
            <a:ext cx="9601196" cy="1288795"/>
          </a:xfrm>
        </p:spPr>
        <p:txBody>
          <a:bodyPr/>
          <a:lstStyle/>
          <a:p>
            <a:r>
              <a:rPr lang="en-US" sz="4400" i="0" u="none" strike="noStrike" baseline="0" dirty="0">
                <a:solidFill>
                  <a:srgbClr val="000000"/>
                </a:solidFill>
              </a:rPr>
              <a:t>Allowable</a:t>
            </a:r>
            <a:r>
              <a:rPr lang="en-US" sz="4400" b="1" i="0" u="none" strike="noStrike" baseline="0" dirty="0">
                <a:solidFill>
                  <a:srgbClr val="000000"/>
                </a:solidFill>
              </a:rPr>
              <a:t> </a:t>
            </a:r>
            <a:r>
              <a:rPr lang="en-US" sz="4400" i="0" u="none" strike="noStrike" baseline="0" dirty="0">
                <a:solidFill>
                  <a:srgbClr val="000000"/>
                </a:solidFill>
              </a:rPr>
              <a:t>Career Clusters in Illinois</a:t>
            </a:r>
            <a:endParaRPr lang="en-US" dirty="0"/>
          </a:p>
        </p:txBody>
      </p:sp>
      <p:sp>
        <p:nvSpPr>
          <p:cNvPr id="3" name="Content Placeholder 2">
            <a:extLst>
              <a:ext uri="{FF2B5EF4-FFF2-40B4-BE49-F238E27FC236}">
                <a16:creationId xmlns:a16="http://schemas.microsoft.com/office/drawing/2014/main" id="{DD42C947-DB63-27B3-5FB4-77549C97C52E}"/>
              </a:ext>
            </a:extLst>
          </p:cNvPr>
          <p:cNvSpPr>
            <a:spLocks noGrp="1"/>
          </p:cNvSpPr>
          <p:nvPr>
            <p:ph idx="1"/>
          </p:nvPr>
        </p:nvSpPr>
        <p:spPr>
          <a:xfrm>
            <a:off x="1139757" y="1721224"/>
            <a:ext cx="10515600" cy="4572571"/>
          </a:xfrm>
        </p:spPr>
        <p:txBody>
          <a:bodyPr numCol="2">
            <a:noAutofit/>
          </a:bodyPr>
          <a:lstStyle/>
          <a:p>
            <a:pPr marL="342900" marR="0" lvl="0" indent="-342900">
              <a:lnSpc>
                <a:spcPct val="107000"/>
              </a:lnSpc>
              <a:spcBef>
                <a:spcPts val="0"/>
              </a:spcBef>
              <a:spcAft>
                <a:spcPts val="800"/>
              </a:spcAft>
              <a:buFont typeface="+mj-lt"/>
              <a:buAutoNum type="arabicPeriod"/>
              <a:tabLst>
                <a:tab pos="457200" algn="l"/>
              </a:tabLst>
            </a:pPr>
            <a:r>
              <a:rPr lang="en-US" kern="100" dirty="0">
                <a:effectLst/>
                <a:latin typeface="+mj-lt"/>
                <a:ea typeface="Calibri" panose="020F0502020204030204" pitchFamily="34" charset="0"/>
                <a:cs typeface="Times New Roman" panose="02020603050405020304" pitchFamily="18" charset="0"/>
              </a:rPr>
              <a:t>Agriculture, Food, and Natural Resources </a:t>
            </a:r>
          </a:p>
          <a:p>
            <a:pPr marL="342900" marR="0" lvl="0" indent="-342900">
              <a:lnSpc>
                <a:spcPct val="107000"/>
              </a:lnSpc>
              <a:spcBef>
                <a:spcPts val="0"/>
              </a:spcBef>
              <a:spcAft>
                <a:spcPts val="800"/>
              </a:spcAft>
              <a:buFont typeface="+mj-lt"/>
              <a:buAutoNum type="arabicPeriod"/>
              <a:tabLst>
                <a:tab pos="457200" algn="l"/>
              </a:tabLst>
            </a:pPr>
            <a:r>
              <a:rPr lang="en-US" kern="100" dirty="0">
                <a:effectLst/>
                <a:latin typeface="+mj-lt"/>
                <a:ea typeface="Calibri" panose="020F0502020204030204" pitchFamily="34" charset="0"/>
                <a:cs typeface="Times New Roman" panose="02020603050405020304" pitchFamily="18" charset="0"/>
              </a:rPr>
              <a:t>Architecture and Construction </a:t>
            </a:r>
          </a:p>
          <a:p>
            <a:pPr marL="342900" marR="0" lvl="0" indent="-342900">
              <a:lnSpc>
                <a:spcPct val="107000"/>
              </a:lnSpc>
              <a:spcBef>
                <a:spcPts val="0"/>
              </a:spcBef>
              <a:spcAft>
                <a:spcPts val="800"/>
              </a:spcAft>
              <a:buFont typeface="+mj-lt"/>
              <a:buAutoNum type="arabicPeriod"/>
              <a:tabLst>
                <a:tab pos="457200" algn="l"/>
              </a:tabLst>
            </a:pPr>
            <a:r>
              <a:rPr lang="en-US" kern="100" dirty="0">
                <a:effectLst/>
                <a:latin typeface="+mj-lt"/>
                <a:ea typeface="Calibri" panose="020F0502020204030204" pitchFamily="34" charset="0"/>
                <a:cs typeface="Times New Roman" panose="02020603050405020304" pitchFamily="18" charset="0"/>
              </a:rPr>
              <a:t>Arts (Performing and Visual), Audio/Video Technology and Communications </a:t>
            </a:r>
          </a:p>
          <a:p>
            <a:pPr marL="342900" marR="0" lvl="0" indent="-342900">
              <a:lnSpc>
                <a:spcPct val="107000"/>
              </a:lnSpc>
              <a:spcBef>
                <a:spcPts val="0"/>
              </a:spcBef>
              <a:spcAft>
                <a:spcPts val="800"/>
              </a:spcAft>
              <a:buFont typeface="+mj-lt"/>
              <a:buAutoNum type="arabicPeriod"/>
              <a:tabLst>
                <a:tab pos="457200" algn="l"/>
              </a:tabLst>
            </a:pPr>
            <a:r>
              <a:rPr lang="en-US" kern="100" dirty="0">
                <a:effectLst/>
                <a:latin typeface="+mj-lt"/>
                <a:ea typeface="Calibri" panose="020F0502020204030204" pitchFamily="34" charset="0"/>
                <a:cs typeface="Times New Roman" panose="02020603050405020304" pitchFamily="18" charset="0"/>
              </a:rPr>
              <a:t>Business Management and Administration </a:t>
            </a:r>
          </a:p>
          <a:p>
            <a:pPr marL="342900" marR="0" lvl="0" indent="-342900">
              <a:lnSpc>
                <a:spcPct val="107000"/>
              </a:lnSpc>
              <a:spcBef>
                <a:spcPts val="0"/>
              </a:spcBef>
              <a:spcAft>
                <a:spcPts val="800"/>
              </a:spcAft>
              <a:buFont typeface="+mj-lt"/>
              <a:buAutoNum type="arabicPeriod"/>
              <a:tabLst>
                <a:tab pos="457200" algn="l"/>
              </a:tabLst>
            </a:pPr>
            <a:r>
              <a:rPr lang="en-US" kern="100" dirty="0">
                <a:effectLst/>
                <a:latin typeface="+mj-lt"/>
                <a:ea typeface="Calibri" panose="020F0502020204030204" pitchFamily="34" charset="0"/>
                <a:cs typeface="Times New Roman" panose="02020603050405020304" pitchFamily="18" charset="0"/>
              </a:rPr>
              <a:t>Education and Training </a:t>
            </a:r>
          </a:p>
          <a:p>
            <a:pPr marL="342900" marR="0" lvl="0" indent="-342900">
              <a:lnSpc>
                <a:spcPct val="107000"/>
              </a:lnSpc>
              <a:spcBef>
                <a:spcPts val="0"/>
              </a:spcBef>
              <a:spcAft>
                <a:spcPts val="800"/>
              </a:spcAft>
              <a:buFont typeface="+mj-lt"/>
              <a:buAutoNum type="arabicPeriod"/>
              <a:tabLst>
                <a:tab pos="457200" algn="l"/>
              </a:tabLst>
            </a:pPr>
            <a:r>
              <a:rPr lang="en-US" kern="100" dirty="0">
                <a:effectLst/>
                <a:latin typeface="+mj-lt"/>
                <a:ea typeface="Calibri" panose="020F0502020204030204" pitchFamily="34" charset="0"/>
                <a:cs typeface="Times New Roman" panose="02020603050405020304" pitchFamily="18" charset="0"/>
              </a:rPr>
              <a:t>Energy </a:t>
            </a:r>
          </a:p>
          <a:p>
            <a:pPr marL="342900" marR="0" lvl="0" indent="-342900">
              <a:lnSpc>
                <a:spcPct val="107000"/>
              </a:lnSpc>
              <a:spcBef>
                <a:spcPts val="0"/>
              </a:spcBef>
              <a:spcAft>
                <a:spcPts val="800"/>
              </a:spcAft>
              <a:buFont typeface="+mj-lt"/>
              <a:buAutoNum type="arabicPeriod"/>
              <a:tabLst>
                <a:tab pos="457200" algn="l"/>
              </a:tabLst>
            </a:pPr>
            <a:r>
              <a:rPr lang="en-US" kern="100" dirty="0">
                <a:effectLst/>
                <a:latin typeface="+mj-lt"/>
                <a:ea typeface="Calibri" panose="020F0502020204030204" pitchFamily="34" charset="0"/>
                <a:cs typeface="Times New Roman" panose="02020603050405020304" pitchFamily="18" charset="0"/>
              </a:rPr>
              <a:t>Finance </a:t>
            </a:r>
          </a:p>
          <a:p>
            <a:pPr marL="342900" marR="0" lvl="0" indent="-342900">
              <a:lnSpc>
                <a:spcPct val="107000"/>
              </a:lnSpc>
              <a:spcBef>
                <a:spcPts val="0"/>
              </a:spcBef>
              <a:spcAft>
                <a:spcPts val="800"/>
              </a:spcAft>
              <a:buFont typeface="+mj-lt"/>
              <a:buAutoNum type="arabicPeriod"/>
              <a:tabLst>
                <a:tab pos="457200" algn="l"/>
              </a:tabLst>
            </a:pPr>
            <a:r>
              <a:rPr lang="en-US" kern="100" dirty="0">
                <a:effectLst/>
                <a:latin typeface="+mj-lt"/>
                <a:ea typeface="Calibri" panose="020F0502020204030204" pitchFamily="34" charset="0"/>
                <a:cs typeface="Times New Roman" panose="02020603050405020304" pitchFamily="18" charset="0"/>
              </a:rPr>
              <a:t>Government and Public Administration </a:t>
            </a:r>
          </a:p>
          <a:p>
            <a:pPr marL="342900" marR="0" lvl="0" indent="-342900">
              <a:lnSpc>
                <a:spcPct val="107000"/>
              </a:lnSpc>
              <a:spcBef>
                <a:spcPts val="0"/>
              </a:spcBef>
              <a:spcAft>
                <a:spcPts val="800"/>
              </a:spcAft>
              <a:buFont typeface="+mj-lt"/>
              <a:buAutoNum type="arabicPeriod"/>
              <a:tabLst>
                <a:tab pos="457200" algn="l"/>
              </a:tabLst>
            </a:pPr>
            <a:r>
              <a:rPr lang="en-US" kern="100" dirty="0">
                <a:effectLst/>
                <a:latin typeface="+mj-lt"/>
                <a:ea typeface="Calibri" panose="020F0502020204030204" pitchFamily="34" charset="0"/>
                <a:cs typeface="Times New Roman" panose="02020603050405020304" pitchFamily="18" charset="0"/>
              </a:rPr>
              <a:t>Health Sciences </a:t>
            </a:r>
          </a:p>
          <a:p>
            <a:pPr marL="342900" marR="0" lvl="0" indent="-342900">
              <a:lnSpc>
                <a:spcPct val="107000"/>
              </a:lnSpc>
              <a:spcBef>
                <a:spcPts val="0"/>
              </a:spcBef>
              <a:spcAft>
                <a:spcPts val="800"/>
              </a:spcAft>
              <a:buFont typeface="+mj-lt"/>
              <a:buAutoNum type="arabicPeriod"/>
              <a:tabLst>
                <a:tab pos="457200" algn="l"/>
              </a:tabLst>
            </a:pPr>
            <a:r>
              <a:rPr lang="en-US" kern="100" dirty="0">
                <a:effectLst/>
                <a:latin typeface="+mj-lt"/>
                <a:ea typeface="Calibri" panose="020F0502020204030204" pitchFamily="34" charset="0"/>
                <a:cs typeface="Times New Roman" panose="02020603050405020304" pitchFamily="18" charset="0"/>
              </a:rPr>
              <a:t>Hospitality and Tourism </a:t>
            </a:r>
          </a:p>
          <a:p>
            <a:pPr marL="342900" marR="0" lvl="0" indent="-342900">
              <a:lnSpc>
                <a:spcPct val="107000"/>
              </a:lnSpc>
              <a:spcBef>
                <a:spcPts val="0"/>
              </a:spcBef>
              <a:spcAft>
                <a:spcPts val="800"/>
              </a:spcAft>
              <a:buFont typeface="+mj-lt"/>
              <a:buAutoNum type="arabicPeriod"/>
              <a:tabLst>
                <a:tab pos="457200" algn="l"/>
              </a:tabLst>
            </a:pPr>
            <a:r>
              <a:rPr lang="en-US" kern="100" dirty="0">
                <a:effectLst/>
                <a:latin typeface="+mj-lt"/>
                <a:ea typeface="Calibri" panose="020F0502020204030204" pitchFamily="34" charset="0"/>
                <a:cs typeface="Times New Roman" panose="02020603050405020304" pitchFamily="18" charset="0"/>
              </a:rPr>
              <a:t>Human Services </a:t>
            </a:r>
          </a:p>
          <a:p>
            <a:pPr marL="342900" marR="0" lvl="0" indent="-342900">
              <a:lnSpc>
                <a:spcPct val="107000"/>
              </a:lnSpc>
              <a:spcBef>
                <a:spcPts val="0"/>
              </a:spcBef>
              <a:spcAft>
                <a:spcPts val="800"/>
              </a:spcAft>
              <a:buFont typeface="+mj-lt"/>
              <a:buAutoNum type="arabicPeriod"/>
              <a:tabLst>
                <a:tab pos="457200" algn="l"/>
              </a:tabLst>
            </a:pPr>
            <a:r>
              <a:rPr lang="en-US" kern="100" dirty="0">
                <a:effectLst/>
                <a:latin typeface="+mj-lt"/>
                <a:ea typeface="Calibri" panose="020F0502020204030204" pitchFamily="34" charset="0"/>
                <a:cs typeface="Times New Roman" panose="02020603050405020304" pitchFamily="18" charset="0"/>
              </a:rPr>
              <a:t>Information Technology </a:t>
            </a:r>
          </a:p>
          <a:p>
            <a:pPr marL="342900" marR="0" lvl="0" indent="-342900">
              <a:lnSpc>
                <a:spcPct val="107000"/>
              </a:lnSpc>
              <a:spcBef>
                <a:spcPts val="0"/>
              </a:spcBef>
              <a:spcAft>
                <a:spcPts val="800"/>
              </a:spcAft>
              <a:buFont typeface="+mj-lt"/>
              <a:buAutoNum type="arabicPeriod"/>
              <a:tabLst>
                <a:tab pos="457200" algn="l"/>
              </a:tabLst>
            </a:pPr>
            <a:r>
              <a:rPr lang="en-US" kern="100" dirty="0">
                <a:effectLst/>
                <a:latin typeface="+mj-lt"/>
                <a:ea typeface="Calibri" panose="020F0502020204030204" pitchFamily="34" charset="0"/>
                <a:cs typeface="Times New Roman" panose="02020603050405020304" pitchFamily="18" charset="0"/>
              </a:rPr>
              <a:t>Law, Public Safety, Corrections, and Security </a:t>
            </a:r>
          </a:p>
          <a:p>
            <a:pPr marL="342900" marR="0" lvl="0" indent="-342900">
              <a:lnSpc>
                <a:spcPct val="107000"/>
              </a:lnSpc>
              <a:spcBef>
                <a:spcPts val="0"/>
              </a:spcBef>
              <a:spcAft>
                <a:spcPts val="800"/>
              </a:spcAft>
              <a:buFont typeface="+mj-lt"/>
              <a:buAutoNum type="arabicPeriod"/>
              <a:tabLst>
                <a:tab pos="457200" algn="l"/>
              </a:tabLst>
            </a:pPr>
            <a:r>
              <a:rPr lang="en-US" kern="100" dirty="0">
                <a:effectLst/>
                <a:latin typeface="+mj-lt"/>
                <a:ea typeface="Calibri" panose="020F0502020204030204" pitchFamily="34" charset="0"/>
                <a:cs typeface="Times New Roman" panose="02020603050405020304" pitchFamily="18" charset="0"/>
              </a:rPr>
              <a:t>Manufacturing </a:t>
            </a:r>
          </a:p>
          <a:p>
            <a:pPr marL="342900" marR="0" lvl="0" indent="-342900">
              <a:lnSpc>
                <a:spcPct val="107000"/>
              </a:lnSpc>
              <a:spcBef>
                <a:spcPts val="0"/>
              </a:spcBef>
              <a:spcAft>
                <a:spcPts val="800"/>
              </a:spcAft>
              <a:buFont typeface="+mj-lt"/>
              <a:buAutoNum type="arabicPeriod"/>
              <a:tabLst>
                <a:tab pos="457200" algn="l"/>
              </a:tabLst>
            </a:pPr>
            <a:r>
              <a:rPr lang="en-US" kern="100" dirty="0">
                <a:effectLst/>
                <a:latin typeface="+mj-lt"/>
                <a:ea typeface="Calibri" panose="020F0502020204030204" pitchFamily="34" charset="0"/>
                <a:cs typeface="Times New Roman" panose="02020603050405020304" pitchFamily="18" charset="0"/>
              </a:rPr>
              <a:t>Marketing </a:t>
            </a:r>
          </a:p>
          <a:p>
            <a:pPr marL="342900" marR="0" lvl="0" indent="-342900">
              <a:lnSpc>
                <a:spcPct val="107000"/>
              </a:lnSpc>
              <a:spcBef>
                <a:spcPts val="0"/>
              </a:spcBef>
              <a:spcAft>
                <a:spcPts val="800"/>
              </a:spcAft>
              <a:buFont typeface="+mj-lt"/>
              <a:buAutoNum type="arabicPeriod"/>
              <a:tabLst>
                <a:tab pos="457200" algn="l"/>
              </a:tabLst>
            </a:pPr>
            <a:r>
              <a:rPr lang="en-US" kern="100" dirty="0">
                <a:effectLst/>
                <a:latin typeface="+mj-lt"/>
                <a:ea typeface="Calibri" panose="020F0502020204030204" pitchFamily="34" charset="0"/>
                <a:cs typeface="Times New Roman" panose="02020603050405020304" pitchFamily="18" charset="0"/>
              </a:rPr>
              <a:t>STEM </a:t>
            </a:r>
          </a:p>
          <a:p>
            <a:pPr marL="342900" marR="0" lvl="0" indent="-342900">
              <a:lnSpc>
                <a:spcPct val="107000"/>
              </a:lnSpc>
              <a:spcBef>
                <a:spcPts val="0"/>
              </a:spcBef>
              <a:spcAft>
                <a:spcPts val="800"/>
              </a:spcAft>
              <a:buFont typeface="+mj-lt"/>
              <a:buAutoNum type="arabicPeriod"/>
              <a:tabLst>
                <a:tab pos="457200" algn="l"/>
              </a:tabLst>
            </a:pPr>
            <a:r>
              <a:rPr lang="en-US" kern="100" dirty="0">
                <a:effectLst/>
                <a:latin typeface="+mj-lt"/>
                <a:ea typeface="Calibri" panose="020F0502020204030204" pitchFamily="34" charset="0"/>
                <a:cs typeface="Times New Roman" panose="02020603050405020304" pitchFamily="18" charset="0"/>
              </a:rPr>
              <a:t>Transportation, Distribution, and Logistics </a:t>
            </a:r>
          </a:p>
          <a:p>
            <a:pPr marL="342900" marR="0" lvl="0" indent="-342900">
              <a:lnSpc>
                <a:spcPct val="107000"/>
              </a:lnSpc>
              <a:spcBef>
                <a:spcPts val="0"/>
              </a:spcBef>
              <a:spcAft>
                <a:spcPts val="800"/>
              </a:spcAft>
              <a:buFont typeface="+mj-lt"/>
              <a:buAutoNum type="arabicPeriod"/>
              <a:tabLst>
                <a:tab pos="457200" algn="l"/>
              </a:tabLst>
            </a:pPr>
            <a:endParaRPr lang="en-US" kern="100" dirty="0">
              <a:latin typeface="+mj-lt"/>
              <a:ea typeface="Calibri" panose="020F0502020204030204" pitchFamily="34" charset="0"/>
              <a:cs typeface="Times New Roman" panose="02020603050405020304" pitchFamily="18" charset="0"/>
            </a:endParaRPr>
          </a:p>
          <a:p>
            <a:pPr marL="0" marR="0" lvl="0" indent="0">
              <a:lnSpc>
                <a:spcPct val="107000"/>
              </a:lnSpc>
              <a:spcBef>
                <a:spcPts val="0"/>
              </a:spcBef>
              <a:spcAft>
                <a:spcPts val="800"/>
              </a:spcAft>
              <a:buNone/>
              <a:tabLst>
                <a:tab pos="457200" algn="l"/>
              </a:tabLst>
            </a:pPr>
            <a:r>
              <a:rPr lang="en-US" dirty="0">
                <a:hlinkClick r:id="rId3"/>
              </a:rPr>
              <a:t>Perkins_IV_Crosswalk_Table_1_CIPs_in_Pathways.xls (live.com)</a:t>
            </a:r>
            <a:endParaRPr lang="en-US" kern="100" dirty="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90960654"/>
      </p:ext>
    </p:extLst>
  </p:cSld>
  <p:clrMapOvr>
    <a:masterClrMapping/>
  </p:clrMapOvr>
  <mc:AlternateContent xmlns:mc="http://schemas.openxmlformats.org/markup-compatibility/2006" xmlns:p14="http://schemas.microsoft.com/office/powerpoint/2010/main">
    <mc:Choice Requires="p14">
      <p:transition spd="slow" p14:dur="2000" advTm="20776"/>
    </mc:Choice>
    <mc:Fallback xmlns="">
      <p:transition spd="slow" advTm="20776"/>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F1E8E3-C790-3497-F02C-65D3D9539DF4}"/>
              </a:ext>
            </a:extLst>
          </p:cNvPr>
          <p:cNvSpPr>
            <a:spLocks noGrp="1"/>
          </p:cNvSpPr>
          <p:nvPr>
            <p:ph type="title"/>
          </p:nvPr>
        </p:nvSpPr>
        <p:spPr/>
        <p:txBody>
          <a:bodyPr/>
          <a:lstStyle/>
          <a:p>
            <a:r>
              <a:rPr lang="en-US" dirty="0"/>
              <a:t>Use with ICAPS</a:t>
            </a:r>
          </a:p>
        </p:txBody>
      </p:sp>
      <p:sp>
        <p:nvSpPr>
          <p:cNvPr id="3" name="Content Placeholder 2">
            <a:extLst>
              <a:ext uri="{FF2B5EF4-FFF2-40B4-BE49-F238E27FC236}">
                <a16:creationId xmlns:a16="http://schemas.microsoft.com/office/drawing/2014/main" id="{26EF5B3C-2A26-2D7D-6868-C7A003341750}"/>
              </a:ext>
            </a:extLst>
          </p:cNvPr>
          <p:cNvSpPr>
            <a:spLocks noGrp="1"/>
          </p:cNvSpPr>
          <p:nvPr>
            <p:ph idx="1"/>
          </p:nvPr>
        </p:nvSpPr>
        <p:spPr>
          <a:xfrm>
            <a:off x="1295401" y="1613647"/>
            <a:ext cx="9601196" cy="4458679"/>
          </a:xfrm>
        </p:spPr>
        <p:txBody>
          <a:bodyPr>
            <a:normAutofit/>
          </a:bodyPr>
          <a:lstStyle/>
          <a:p>
            <a:pPr marL="0" indent="0">
              <a:buNone/>
            </a:pPr>
            <a:r>
              <a:rPr lang="en-US" dirty="0"/>
              <a:t>The State-Defined Process is intended to be used along with Integrated Education and Training (IET) programs.  </a:t>
            </a:r>
          </a:p>
          <a:p>
            <a:pPr marL="0" indent="0">
              <a:buNone/>
            </a:pPr>
            <a:r>
              <a:rPr lang="en-US" dirty="0"/>
              <a:t>These are called ICAPS in Illinois.  </a:t>
            </a:r>
          </a:p>
          <a:p>
            <a:pPr marL="0" indent="0">
              <a:spcBef>
                <a:spcPts val="0"/>
              </a:spcBef>
              <a:spcAft>
                <a:spcPts val="0"/>
              </a:spcAft>
              <a:buNone/>
            </a:pPr>
            <a:endParaRPr lang="en-US" dirty="0"/>
          </a:p>
          <a:p>
            <a:pPr marL="0" indent="0">
              <a:spcBef>
                <a:spcPts val="0"/>
              </a:spcBef>
              <a:spcAft>
                <a:spcPts val="0"/>
              </a:spcAft>
              <a:buNone/>
            </a:pPr>
            <a:r>
              <a:rPr lang="en-US" dirty="0"/>
              <a:t>ICAPS has 3 basic components:</a:t>
            </a:r>
          </a:p>
          <a:p>
            <a:pPr marL="0" indent="0">
              <a:spcBef>
                <a:spcPts val="0"/>
              </a:spcBef>
              <a:spcAft>
                <a:spcPts val="0"/>
              </a:spcAft>
              <a:buNone/>
            </a:pPr>
            <a:r>
              <a:rPr lang="en-US" dirty="0"/>
              <a:t>1.  Adult Education</a:t>
            </a:r>
          </a:p>
          <a:p>
            <a:pPr marL="0" indent="0">
              <a:spcBef>
                <a:spcPts val="0"/>
              </a:spcBef>
              <a:spcAft>
                <a:spcPts val="0"/>
              </a:spcAft>
              <a:buNone/>
            </a:pPr>
            <a:r>
              <a:rPr lang="en-US" dirty="0"/>
              <a:t>2.  Workplace Preparation</a:t>
            </a:r>
          </a:p>
          <a:p>
            <a:pPr marL="0" indent="0">
              <a:spcBef>
                <a:spcPts val="0"/>
              </a:spcBef>
              <a:spcAft>
                <a:spcPts val="0"/>
              </a:spcAft>
              <a:buNone/>
            </a:pPr>
            <a:r>
              <a:rPr lang="en-US" dirty="0"/>
              <a:t>3.  Workforce Training</a:t>
            </a:r>
          </a:p>
          <a:p>
            <a:pPr marL="0" indent="0">
              <a:spcBef>
                <a:spcPts val="0"/>
              </a:spcBef>
              <a:spcAft>
                <a:spcPts val="0"/>
              </a:spcAft>
              <a:buNone/>
            </a:pPr>
            <a:endParaRPr lang="en-US" dirty="0"/>
          </a:p>
          <a:p>
            <a:pPr marL="0" indent="0">
              <a:spcBef>
                <a:spcPts val="0"/>
              </a:spcBef>
              <a:spcAft>
                <a:spcPts val="0"/>
              </a:spcAft>
              <a:buNone/>
            </a:pPr>
            <a:r>
              <a:rPr lang="en-US" dirty="0"/>
              <a:t>Utilization of ATB can help pay for the Workforce Training component of classroom work in the chosen career pathway.</a:t>
            </a:r>
          </a:p>
        </p:txBody>
      </p:sp>
    </p:spTree>
    <p:extLst>
      <p:ext uri="{BB962C8B-B14F-4D97-AF65-F5344CB8AC3E}">
        <p14:creationId xmlns:p14="http://schemas.microsoft.com/office/powerpoint/2010/main" val="3185891593"/>
      </p:ext>
    </p:extLst>
  </p:cSld>
  <p:clrMapOvr>
    <a:masterClrMapping/>
  </p:clrMapOvr>
  <mc:AlternateContent xmlns:mc="http://schemas.openxmlformats.org/markup-compatibility/2006" xmlns:p14="http://schemas.microsoft.com/office/powerpoint/2010/main">
    <mc:Choice Requires="p14">
      <p:transition spd="slow" p14:dur="2000" advTm="40977"/>
    </mc:Choice>
    <mc:Fallback xmlns="">
      <p:transition spd="slow" advTm="40977"/>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B26D6D3-5878-B8A8-264E-327DF1D90CE7}"/>
              </a:ext>
            </a:extLst>
          </p:cNvPr>
          <p:cNvSpPr>
            <a:spLocks noGrp="1"/>
          </p:cNvSpPr>
          <p:nvPr>
            <p:ph type="title"/>
          </p:nvPr>
        </p:nvSpPr>
        <p:spPr/>
        <p:txBody>
          <a:bodyPr>
            <a:normAutofit/>
          </a:bodyPr>
          <a:lstStyle/>
          <a:p>
            <a:r>
              <a:rPr lang="en-US" sz="5000" dirty="0"/>
              <a:t>Frequently Asked Questions about ATB </a:t>
            </a:r>
            <a:br>
              <a:rPr lang="en-US" sz="5000" dirty="0"/>
            </a:br>
            <a:r>
              <a:rPr lang="en-US" sz="5000" dirty="0"/>
              <a:t>and Eligible Career Pathways</a:t>
            </a:r>
          </a:p>
        </p:txBody>
      </p:sp>
      <p:sp>
        <p:nvSpPr>
          <p:cNvPr id="5" name="Text Placeholder 4">
            <a:extLst>
              <a:ext uri="{FF2B5EF4-FFF2-40B4-BE49-F238E27FC236}">
                <a16:creationId xmlns:a16="http://schemas.microsoft.com/office/drawing/2014/main" id="{E67AB681-F47F-EBE2-8219-93F8790CA9B6}"/>
              </a:ext>
            </a:extLst>
          </p:cNvPr>
          <p:cNvSpPr>
            <a:spLocks noGrp="1"/>
          </p:cNvSpPr>
          <p:nvPr>
            <p:ph type="body" idx="1"/>
          </p:nvPr>
        </p:nvSpPr>
        <p:spPr/>
        <p:txBody>
          <a:bodyPr>
            <a:normAutofit fontScale="92500" lnSpcReduction="10000"/>
          </a:bodyPr>
          <a:lstStyle/>
          <a:p>
            <a:pPr marL="0" indent="0">
              <a:buNone/>
            </a:pPr>
            <a:endParaRPr lang="en-US" sz="2400" i="0" cap="all" dirty="0">
              <a:effectLst/>
              <a:latin typeface="Public Sans"/>
            </a:endParaRPr>
          </a:p>
          <a:p>
            <a:pPr marL="0" indent="0">
              <a:buNone/>
            </a:pPr>
            <a:r>
              <a:rPr lang="en-US" sz="2400" i="0" cap="all" dirty="0">
                <a:effectLst/>
                <a:latin typeface="Public Sans"/>
              </a:rPr>
              <a:t>POSTED: </a:t>
            </a:r>
            <a:r>
              <a:rPr lang="en-US" sz="2400" i="0" dirty="0">
                <a:effectLst/>
                <a:latin typeface="Public Sans"/>
              </a:rPr>
              <a:t>January 15, 2021</a:t>
            </a:r>
          </a:p>
          <a:p>
            <a:pPr marL="0" indent="0">
              <a:buNone/>
            </a:pPr>
            <a:r>
              <a:rPr lang="en-US" sz="2400" i="0" cap="all" dirty="0">
                <a:effectLst/>
                <a:latin typeface="Public Sans"/>
              </a:rPr>
              <a:t>AUTHOR: </a:t>
            </a:r>
            <a:r>
              <a:rPr lang="en-US" sz="2400" i="0" dirty="0">
                <a:effectLst/>
                <a:latin typeface="Public Sans"/>
              </a:rPr>
              <a:t>Office of the Postsecondary Education</a:t>
            </a:r>
          </a:p>
          <a:p>
            <a:endParaRPr lang="en-US" dirty="0"/>
          </a:p>
        </p:txBody>
      </p:sp>
      <p:sp>
        <p:nvSpPr>
          <p:cNvPr id="3" name="TextBox 2">
            <a:extLst>
              <a:ext uri="{FF2B5EF4-FFF2-40B4-BE49-F238E27FC236}">
                <a16:creationId xmlns:a16="http://schemas.microsoft.com/office/drawing/2014/main" id="{2BBB149B-5A1F-3269-4281-3F8314EBCDDD}"/>
              </a:ext>
            </a:extLst>
          </p:cNvPr>
          <p:cNvSpPr txBox="1"/>
          <p:nvPr/>
        </p:nvSpPr>
        <p:spPr>
          <a:xfrm>
            <a:off x="765025" y="5359652"/>
            <a:ext cx="10363200" cy="369332"/>
          </a:xfrm>
          <a:prstGeom prst="rect">
            <a:avLst/>
          </a:prstGeom>
          <a:noFill/>
        </p:spPr>
        <p:txBody>
          <a:bodyPr wrap="square">
            <a:spAutoFit/>
          </a:bodyPr>
          <a:lstStyle/>
          <a:p>
            <a:r>
              <a:rPr lang="en-US" dirty="0">
                <a:hlinkClick r:id="rId3"/>
              </a:rPr>
              <a:t>Ability to Benefit Frequently Asked Questions (EA ID: OPE Announcements-21-02) | Knowledge Center</a:t>
            </a:r>
            <a:endParaRPr lang="en-US" dirty="0"/>
          </a:p>
        </p:txBody>
      </p:sp>
    </p:spTree>
    <p:extLst>
      <p:ext uri="{BB962C8B-B14F-4D97-AF65-F5344CB8AC3E}">
        <p14:creationId xmlns:p14="http://schemas.microsoft.com/office/powerpoint/2010/main" val="581054771"/>
      </p:ext>
    </p:extLst>
  </p:cSld>
  <p:clrMapOvr>
    <a:masterClrMapping/>
  </p:clrMapOvr>
  <mc:AlternateContent xmlns:mc="http://schemas.openxmlformats.org/markup-compatibility/2006" xmlns:p14="http://schemas.microsoft.com/office/powerpoint/2010/main">
    <mc:Choice Requires="p14">
      <p:transition spd="slow" p14:dur="2000" advTm="6216"/>
    </mc:Choice>
    <mc:Fallback xmlns="">
      <p:transition spd="slow" advTm="6216"/>
    </mc:Fallback>
  </mc:AlternateContent>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D6DD2BF9927C44C89E3180CF4D62709" ma:contentTypeVersion="11" ma:contentTypeDescription="Create a new document." ma:contentTypeScope="" ma:versionID="b1c00922ff25215d8f9b5b973123dedf">
  <xsd:schema xmlns:xsd="http://www.w3.org/2001/XMLSchema" xmlns:xs="http://www.w3.org/2001/XMLSchema" xmlns:p="http://schemas.microsoft.com/office/2006/metadata/properties" xmlns:ns1="http://schemas.microsoft.com/sharepoint/v3" xmlns:ns2="be8bda8b-66d9-4225-abff-b2698cdb8837" xmlns:ns3="090c282b-d89e-4d4e-9ab3-34df1f47b2e0" targetNamespace="http://schemas.microsoft.com/office/2006/metadata/properties" ma:root="true" ma:fieldsID="d2396070eea661082e3fe1710c453b94" ns1:_="" ns2:_="" ns3:_="">
    <xsd:import namespace="http://schemas.microsoft.com/sharepoint/v3"/>
    <xsd:import namespace="be8bda8b-66d9-4225-abff-b2698cdb8837"/>
    <xsd:import namespace="090c282b-d89e-4d4e-9ab3-34df1f47b2e0"/>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1:_ip_UnifiedCompliancePolicyProperties" minOccurs="0"/>
                <xsd:element ref="ns1:_ip_UnifiedCompliancePolicyUIAc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5" nillable="true" ma:displayName="Unified Compliance Policy Properties" ma:hidden="true" ma:internalName="_ip_UnifiedCompliancePolicyProperties">
      <xsd:simpleType>
        <xsd:restriction base="dms:Note"/>
      </xsd:simpleType>
    </xsd:element>
    <xsd:element name="_ip_UnifiedCompliancePolicyUIAction" ma:index="16"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e8bda8b-66d9-4225-abff-b2698cdb883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90c282b-d89e-4d4e-9ab3-34df1f47b2e0"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4A5F15D-9917-4312-9C4C-8F0DA24DC9B3}">
  <ds:schemaRefs>
    <ds:schemaRef ds:uri="http://purl.org/dc/terms/"/>
    <ds:schemaRef ds:uri="http://www.w3.org/XML/1998/namespace"/>
    <ds:schemaRef ds:uri="http://purl.org/dc/dcmitype/"/>
    <ds:schemaRef ds:uri="http://schemas.microsoft.com/office/2006/metadata/properties"/>
    <ds:schemaRef ds:uri="http://schemas.microsoft.com/office/2006/documentManagement/types"/>
    <ds:schemaRef ds:uri="http://schemas.microsoft.com/sharepoint/v3"/>
    <ds:schemaRef ds:uri="http://purl.org/dc/elements/1.1/"/>
    <ds:schemaRef ds:uri="http://schemas.openxmlformats.org/package/2006/metadata/core-properties"/>
    <ds:schemaRef ds:uri="http://schemas.microsoft.com/office/infopath/2007/PartnerControls"/>
    <ds:schemaRef ds:uri="090c282b-d89e-4d4e-9ab3-34df1f47b2e0"/>
    <ds:schemaRef ds:uri="be8bda8b-66d9-4225-abff-b2698cdb8837"/>
  </ds:schemaRefs>
</ds:datastoreItem>
</file>

<file path=customXml/itemProps2.xml><?xml version="1.0" encoding="utf-8"?>
<ds:datastoreItem xmlns:ds="http://schemas.openxmlformats.org/officeDocument/2006/customXml" ds:itemID="{52DA78F9-19F2-4123-8C4A-76F3784DBF52}">
  <ds:schemaRefs>
    <ds:schemaRef ds:uri="http://schemas.microsoft.com/sharepoint/v3/contenttype/forms"/>
  </ds:schemaRefs>
</ds:datastoreItem>
</file>

<file path=customXml/itemProps3.xml><?xml version="1.0" encoding="utf-8"?>
<ds:datastoreItem xmlns:ds="http://schemas.openxmlformats.org/officeDocument/2006/customXml" ds:itemID="{22B09C06-6FB5-4FC9-8810-999A397EC2FF}">
  <ds:schemaRefs>
    <ds:schemaRef ds:uri="090c282b-d89e-4d4e-9ab3-34df1f47b2e0"/>
    <ds:schemaRef ds:uri="be8bda8b-66d9-4225-abff-b2698cdb883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TotalTime>243</TotalTime>
  <Words>2528</Words>
  <Application>Microsoft Office PowerPoint</Application>
  <PresentationFormat>Widescreen</PresentationFormat>
  <Paragraphs>216</Paragraphs>
  <Slides>16</Slides>
  <Notes>16</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16</vt:i4>
      </vt:variant>
    </vt:vector>
  </HeadingPairs>
  <TitlesOfParts>
    <vt:vector size="25" baseType="lpstr">
      <vt:lpstr>Arial</vt:lpstr>
      <vt:lpstr>Brush Script MT</vt:lpstr>
      <vt:lpstr>Calibri</vt:lpstr>
      <vt:lpstr>Courier New</vt:lpstr>
      <vt:lpstr>Franklin Gothic Book</vt:lpstr>
      <vt:lpstr>Public Sans</vt:lpstr>
      <vt:lpstr>Times New Roman</vt:lpstr>
      <vt:lpstr>Wingdings</vt:lpstr>
      <vt:lpstr>Crop</vt:lpstr>
      <vt:lpstr>Ability to Benefit - Illinois'  State-Defined Process</vt:lpstr>
      <vt:lpstr>Module 4 Agenda</vt:lpstr>
      <vt:lpstr>ATB Module Overviews</vt:lpstr>
      <vt:lpstr>What Is a Career Pathway?</vt:lpstr>
      <vt:lpstr>Cluster,  Pathway, Program of Study Matrix</vt:lpstr>
      <vt:lpstr>Cluster, Pathway, Program of Study</vt:lpstr>
      <vt:lpstr>Allowable Career Clusters in Illinois</vt:lpstr>
      <vt:lpstr>Use with ICAPS</vt:lpstr>
      <vt:lpstr>Frequently Asked Questions about ATB  and Eligible Career Pathways</vt:lpstr>
      <vt:lpstr>1. Is a student who enrolls in an eligible career pathway program required to complete a secondary school credential? </vt:lpstr>
      <vt:lpstr>2.  How does the Department determine whether a program enables an individual to attain a secondary school diploma or its recognized equivalent?</vt:lpstr>
      <vt:lpstr>3.  In what instances will an institution’s compliance with the ATB requirements be evaluated in the absence of a career pathway program approval process?</vt:lpstr>
      <vt:lpstr>4. What are some examples of how institutions can comply with the requirement to enable an individual to attain a secondary school diploma or its recognized equivalent under Section 484(d)(2)(F)?</vt:lpstr>
      <vt:lpstr>Module 4 Summary</vt:lpstr>
      <vt:lpstr>Visit Our Other Modules</vt:lpstr>
      <vt:lpstr>Resources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Advisory Committee – Ability to Benefit State-Defined Process</dc:title>
  <dc:creator>Angela Gerberding</dc:creator>
  <cp:lastModifiedBy>Patty Zuccarello</cp:lastModifiedBy>
  <cp:revision>8</cp:revision>
  <cp:lastPrinted>2023-08-28T17:01:29Z</cp:lastPrinted>
  <dcterms:created xsi:type="dcterms:W3CDTF">2021-01-20T19:48:01Z</dcterms:created>
  <dcterms:modified xsi:type="dcterms:W3CDTF">2023-09-13T02:52:20Z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0x010100ED6DD2BF9927C44C89E3180CF4D62709</vt:lpwstr>
  </property>
</Properties>
</file>