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04" r:id="rId4"/>
  </p:sldMasterIdLst>
  <p:notesMasterIdLst>
    <p:notesMasterId r:id="rId22"/>
  </p:notesMasterIdLst>
  <p:sldIdLst>
    <p:sldId id="258" r:id="rId5"/>
    <p:sldId id="327" r:id="rId6"/>
    <p:sldId id="330" r:id="rId7"/>
    <p:sldId id="340" r:id="rId8"/>
    <p:sldId id="308" r:id="rId9"/>
    <p:sldId id="342" r:id="rId10"/>
    <p:sldId id="334" r:id="rId11"/>
    <p:sldId id="352" r:id="rId12"/>
    <p:sldId id="343" r:id="rId13"/>
    <p:sldId id="351" r:id="rId14"/>
    <p:sldId id="350" r:id="rId15"/>
    <p:sldId id="346" r:id="rId16"/>
    <p:sldId id="348" r:id="rId17"/>
    <p:sldId id="349" r:id="rId18"/>
    <p:sldId id="341" r:id="rId19"/>
    <p:sldId id="339" r:id="rId20"/>
    <p:sldId id="31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hitney Thompson" initials="WT" lastIdx="2" clrIdx="0">
    <p:extLst>
      <p:ext uri="{19B8F6BF-5375-455C-9EA6-DF929625EA0E}">
        <p15:presenceInfo xmlns:p15="http://schemas.microsoft.com/office/powerpoint/2012/main" userId="S-1-5-21-630784825-2052068857-313073093-53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4E0270-C35A-4AF8-8CC6-338160F00BA5}" v="1" dt="2023-09-01T03:06:39.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040" autoAdjust="0"/>
  </p:normalViewPr>
  <p:slideViewPr>
    <p:cSldViewPr snapToGrid="0">
      <p:cViewPr varScale="1">
        <p:scale>
          <a:sx n="35" d="100"/>
          <a:sy n="35" d="100"/>
        </p:scale>
        <p:origin x="18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ty Zuccarello" userId="143281edf234a301" providerId="LiveId" clId="{D44E0270-C35A-4AF8-8CC6-338160F00BA5}"/>
    <pc:docChg chg="modSld">
      <pc:chgData name="Patty Zuccarello" userId="143281edf234a301" providerId="LiveId" clId="{D44E0270-C35A-4AF8-8CC6-338160F00BA5}" dt="2023-09-01T03:06:39.328" v="0"/>
      <pc:docMkLst>
        <pc:docMk/>
      </pc:docMkLst>
      <pc:sldChg chg="delSp modTransition modAnim">
        <pc:chgData name="Patty Zuccarello" userId="143281edf234a301" providerId="LiveId" clId="{D44E0270-C35A-4AF8-8CC6-338160F00BA5}" dt="2023-09-01T03:06:39.328" v="0"/>
        <pc:sldMkLst>
          <pc:docMk/>
          <pc:sldMk cId="3498080632" sldId="258"/>
        </pc:sldMkLst>
        <pc:picChg chg="del">
          <ac:chgData name="Patty Zuccarello" userId="143281edf234a301" providerId="LiveId" clId="{D44E0270-C35A-4AF8-8CC6-338160F00BA5}" dt="2023-09-01T03:06:39.328" v="0"/>
          <ac:picMkLst>
            <pc:docMk/>
            <pc:sldMk cId="3498080632" sldId="258"/>
            <ac:picMk id="19" creationId="{5826E1A6-0EC0-135F-3766-DEC81AF6A29C}"/>
          </ac:picMkLst>
        </pc:picChg>
      </pc:sldChg>
      <pc:sldChg chg="delSp modTransition modAnim">
        <pc:chgData name="Patty Zuccarello" userId="143281edf234a301" providerId="LiveId" clId="{D44E0270-C35A-4AF8-8CC6-338160F00BA5}" dt="2023-09-01T03:06:39.328" v="0"/>
        <pc:sldMkLst>
          <pc:docMk/>
          <pc:sldMk cId="1765268902" sldId="308"/>
        </pc:sldMkLst>
        <pc:picChg chg="del">
          <ac:chgData name="Patty Zuccarello" userId="143281edf234a301" providerId="LiveId" clId="{D44E0270-C35A-4AF8-8CC6-338160F00BA5}" dt="2023-09-01T03:06:39.328" v="0"/>
          <ac:picMkLst>
            <pc:docMk/>
            <pc:sldMk cId="1765268902" sldId="308"/>
            <ac:picMk id="18" creationId="{B62FC7BB-7C09-B3A4-5A6B-6DE00B47F8F3}"/>
          </ac:picMkLst>
        </pc:picChg>
      </pc:sldChg>
      <pc:sldChg chg="delSp modTransition modAnim">
        <pc:chgData name="Patty Zuccarello" userId="143281edf234a301" providerId="LiveId" clId="{D44E0270-C35A-4AF8-8CC6-338160F00BA5}" dt="2023-09-01T03:06:39.328" v="0"/>
        <pc:sldMkLst>
          <pc:docMk/>
          <pc:sldMk cId="2605865484" sldId="315"/>
        </pc:sldMkLst>
        <pc:picChg chg="del">
          <ac:chgData name="Patty Zuccarello" userId="143281edf234a301" providerId="LiveId" clId="{D44E0270-C35A-4AF8-8CC6-338160F00BA5}" dt="2023-09-01T03:06:39.328" v="0"/>
          <ac:picMkLst>
            <pc:docMk/>
            <pc:sldMk cId="2605865484" sldId="315"/>
            <ac:picMk id="14" creationId="{511CF7D1-0BBE-CF77-F9F3-AF5C2651DAE0}"/>
          </ac:picMkLst>
        </pc:picChg>
      </pc:sldChg>
      <pc:sldChg chg="delSp modTransition modAnim">
        <pc:chgData name="Patty Zuccarello" userId="143281edf234a301" providerId="LiveId" clId="{D44E0270-C35A-4AF8-8CC6-338160F00BA5}" dt="2023-09-01T03:06:39.328" v="0"/>
        <pc:sldMkLst>
          <pc:docMk/>
          <pc:sldMk cId="4001492867" sldId="327"/>
        </pc:sldMkLst>
        <pc:picChg chg="del">
          <ac:chgData name="Patty Zuccarello" userId="143281edf234a301" providerId="LiveId" clId="{D44E0270-C35A-4AF8-8CC6-338160F00BA5}" dt="2023-09-01T03:06:39.328" v="0"/>
          <ac:picMkLst>
            <pc:docMk/>
            <pc:sldMk cId="4001492867" sldId="327"/>
            <ac:picMk id="13" creationId="{1CEA0DD1-4D37-FC0E-4BCF-D967C98D4718}"/>
          </ac:picMkLst>
        </pc:picChg>
      </pc:sldChg>
      <pc:sldChg chg="delSp modTransition modAnim">
        <pc:chgData name="Patty Zuccarello" userId="143281edf234a301" providerId="LiveId" clId="{D44E0270-C35A-4AF8-8CC6-338160F00BA5}" dt="2023-09-01T03:06:39.328" v="0"/>
        <pc:sldMkLst>
          <pc:docMk/>
          <pc:sldMk cId="3947148410" sldId="330"/>
        </pc:sldMkLst>
        <pc:picChg chg="del">
          <ac:chgData name="Patty Zuccarello" userId="143281edf234a301" providerId="LiveId" clId="{D44E0270-C35A-4AF8-8CC6-338160F00BA5}" dt="2023-09-01T03:06:39.328" v="0"/>
          <ac:picMkLst>
            <pc:docMk/>
            <pc:sldMk cId="3947148410" sldId="330"/>
            <ac:picMk id="9" creationId="{C52E3DF5-F1C7-F94B-CE5E-CE500D3059C1}"/>
          </ac:picMkLst>
        </pc:picChg>
      </pc:sldChg>
      <pc:sldChg chg="delSp modTransition modAnim">
        <pc:chgData name="Patty Zuccarello" userId="143281edf234a301" providerId="LiveId" clId="{D44E0270-C35A-4AF8-8CC6-338160F00BA5}" dt="2023-09-01T03:06:39.328" v="0"/>
        <pc:sldMkLst>
          <pc:docMk/>
          <pc:sldMk cId="2850883279" sldId="334"/>
        </pc:sldMkLst>
        <pc:picChg chg="del">
          <ac:chgData name="Patty Zuccarello" userId="143281edf234a301" providerId="LiveId" clId="{D44E0270-C35A-4AF8-8CC6-338160F00BA5}" dt="2023-09-01T03:06:39.328" v="0"/>
          <ac:picMkLst>
            <pc:docMk/>
            <pc:sldMk cId="2850883279" sldId="334"/>
            <ac:picMk id="8" creationId="{E46BE3BE-4489-FC88-B255-026986F0AE37}"/>
          </ac:picMkLst>
        </pc:picChg>
      </pc:sldChg>
      <pc:sldChg chg="delSp modTransition modAnim">
        <pc:chgData name="Patty Zuccarello" userId="143281edf234a301" providerId="LiveId" clId="{D44E0270-C35A-4AF8-8CC6-338160F00BA5}" dt="2023-09-01T03:06:39.328" v="0"/>
        <pc:sldMkLst>
          <pc:docMk/>
          <pc:sldMk cId="1578346466" sldId="339"/>
        </pc:sldMkLst>
        <pc:picChg chg="del">
          <ac:chgData name="Patty Zuccarello" userId="143281edf234a301" providerId="LiveId" clId="{D44E0270-C35A-4AF8-8CC6-338160F00BA5}" dt="2023-09-01T03:06:39.328" v="0"/>
          <ac:picMkLst>
            <pc:docMk/>
            <pc:sldMk cId="1578346466" sldId="339"/>
            <ac:picMk id="8" creationId="{71AC1655-59A1-9396-B170-BDB726E4122C}"/>
          </ac:picMkLst>
        </pc:picChg>
      </pc:sldChg>
      <pc:sldChg chg="delSp modTransition modAnim">
        <pc:chgData name="Patty Zuccarello" userId="143281edf234a301" providerId="LiveId" clId="{D44E0270-C35A-4AF8-8CC6-338160F00BA5}" dt="2023-09-01T03:06:39.328" v="0"/>
        <pc:sldMkLst>
          <pc:docMk/>
          <pc:sldMk cId="3878534009" sldId="340"/>
        </pc:sldMkLst>
        <pc:picChg chg="del">
          <ac:chgData name="Patty Zuccarello" userId="143281edf234a301" providerId="LiveId" clId="{D44E0270-C35A-4AF8-8CC6-338160F00BA5}" dt="2023-09-01T03:06:39.328" v="0"/>
          <ac:picMkLst>
            <pc:docMk/>
            <pc:sldMk cId="3878534009" sldId="340"/>
            <ac:picMk id="9" creationId="{044993E6-41B1-520A-B194-B2AE1AAADFAE}"/>
          </ac:picMkLst>
        </pc:picChg>
      </pc:sldChg>
      <pc:sldChg chg="delSp modTransition modAnim">
        <pc:chgData name="Patty Zuccarello" userId="143281edf234a301" providerId="LiveId" clId="{D44E0270-C35A-4AF8-8CC6-338160F00BA5}" dt="2023-09-01T03:06:39.328" v="0"/>
        <pc:sldMkLst>
          <pc:docMk/>
          <pc:sldMk cId="505370763" sldId="341"/>
        </pc:sldMkLst>
        <pc:picChg chg="del">
          <ac:chgData name="Patty Zuccarello" userId="143281edf234a301" providerId="LiveId" clId="{D44E0270-C35A-4AF8-8CC6-338160F00BA5}" dt="2023-09-01T03:06:39.328" v="0"/>
          <ac:picMkLst>
            <pc:docMk/>
            <pc:sldMk cId="505370763" sldId="341"/>
            <ac:picMk id="13" creationId="{14A07708-615F-B77F-1676-4EF85BFFAC36}"/>
          </ac:picMkLst>
        </pc:picChg>
      </pc:sldChg>
      <pc:sldChg chg="delSp modTransition modAnim">
        <pc:chgData name="Patty Zuccarello" userId="143281edf234a301" providerId="LiveId" clId="{D44E0270-C35A-4AF8-8CC6-338160F00BA5}" dt="2023-09-01T03:06:39.328" v="0"/>
        <pc:sldMkLst>
          <pc:docMk/>
          <pc:sldMk cId="218242867" sldId="342"/>
        </pc:sldMkLst>
        <pc:picChg chg="del">
          <ac:chgData name="Patty Zuccarello" userId="143281edf234a301" providerId="LiveId" clId="{D44E0270-C35A-4AF8-8CC6-338160F00BA5}" dt="2023-09-01T03:06:39.328" v="0"/>
          <ac:picMkLst>
            <pc:docMk/>
            <pc:sldMk cId="218242867" sldId="342"/>
            <ac:picMk id="18" creationId="{5D416845-8108-6A75-4D8D-002EAF39A52D}"/>
          </ac:picMkLst>
        </pc:picChg>
      </pc:sldChg>
      <pc:sldChg chg="delSp modTransition modAnim">
        <pc:chgData name="Patty Zuccarello" userId="143281edf234a301" providerId="LiveId" clId="{D44E0270-C35A-4AF8-8CC6-338160F00BA5}" dt="2023-09-01T03:06:39.328" v="0"/>
        <pc:sldMkLst>
          <pc:docMk/>
          <pc:sldMk cId="115964148" sldId="343"/>
        </pc:sldMkLst>
        <pc:picChg chg="del">
          <ac:chgData name="Patty Zuccarello" userId="143281edf234a301" providerId="LiveId" clId="{D44E0270-C35A-4AF8-8CC6-338160F00BA5}" dt="2023-09-01T03:06:39.328" v="0"/>
          <ac:picMkLst>
            <pc:docMk/>
            <pc:sldMk cId="115964148" sldId="343"/>
            <ac:picMk id="11" creationId="{FD487EBF-6A73-26C9-0AEA-85DD3109713F}"/>
          </ac:picMkLst>
        </pc:picChg>
      </pc:sldChg>
      <pc:sldChg chg="delSp modTransition modAnim">
        <pc:chgData name="Patty Zuccarello" userId="143281edf234a301" providerId="LiveId" clId="{D44E0270-C35A-4AF8-8CC6-338160F00BA5}" dt="2023-09-01T03:06:39.328" v="0"/>
        <pc:sldMkLst>
          <pc:docMk/>
          <pc:sldMk cId="2567928829" sldId="346"/>
        </pc:sldMkLst>
        <pc:picChg chg="del">
          <ac:chgData name="Patty Zuccarello" userId="143281edf234a301" providerId="LiveId" clId="{D44E0270-C35A-4AF8-8CC6-338160F00BA5}" dt="2023-09-01T03:06:39.328" v="0"/>
          <ac:picMkLst>
            <pc:docMk/>
            <pc:sldMk cId="2567928829" sldId="346"/>
            <ac:picMk id="8" creationId="{91260F22-1042-9FC1-9C84-6B01773B44EA}"/>
          </ac:picMkLst>
        </pc:picChg>
      </pc:sldChg>
      <pc:sldChg chg="delSp modTransition modAnim">
        <pc:chgData name="Patty Zuccarello" userId="143281edf234a301" providerId="LiveId" clId="{D44E0270-C35A-4AF8-8CC6-338160F00BA5}" dt="2023-09-01T03:06:39.328" v="0"/>
        <pc:sldMkLst>
          <pc:docMk/>
          <pc:sldMk cId="2541811151" sldId="348"/>
        </pc:sldMkLst>
        <pc:picChg chg="del">
          <ac:chgData name="Patty Zuccarello" userId="143281edf234a301" providerId="LiveId" clId="{D44E0270-C35A-4AF8-8CC6-338160F00BA5}" dt="2023-09-01T03:06:39.328" v="0"/>
          <ac:picMkLst>
            <pc:docMk/>
            <pc:sldMk cId="2541811151" sldId="348"/>
            <ac:picMk id="38" creationId="{F21A345E-0392-8E7F-2011-8A09943DFAD3}"/>
          </ac:picMkLst>
        </pc:picChg>
      </pc:sldChg>
      <pc:sldChg chg="delSp modTransition modAnim">
        <pc:chgData name="Patty Zuccarello" userId="143281edf234a301" providerId="LiveId" clId="{D44E0270-C35A-4AF8-8CC6-338160F00BA5}" dt="2023-09-01T03:06:39.328" v="0"/>
        <pc:sldMkLst>
          <pc:docMk/>
          <pc:sldMk cId="2282522093" sldId="349"/>
        </pc:sldMkLst>
        <pc:picChg chg="del">
          <ac:chgData name="Patty Zuccarello" userId="143281edf234a301" providerId="LiveId" clId="{D44E0270-C35A-4AF8-8CC6-338160F00BA5}" dt="2023-09-01T03:06:39.328" v="0"/>
          <ac:picMkLst>
            <pc:docMk/>
            <pc:sldMk cId="2282522093" sldId="349"/>
            <ac:picMk id="17" creationId="{4513C234-1E1E-7946-1127-67C22790B6F9}"/>
          </ac:picMkLst>
        </pc:picChg>
      </pc:sldChg>
      <pc:sldChg chg="delSp modTransition modAnim">
        <pc:chgData name="Patty Zuccarello" userId="143281edf234a301" providerId="LiveId" clId="{D44E0270-C35A-4AF8-8CC6-338160F00BA5}" dt="2023-09-01T03:06:39.328" v="0"/>
        <pc:sldMkLst>
          <pc:docMk/>
          <pc:sldMk cId="505829504" sldId="350"/>
        </pc:sldMkLst>
        <pc:picChg chg="del">
          <ac:chgData name="Patty Zuccarello" userId="143281edf234a301" providerId="LiveId" clId="{D44E0270-C35A-4AF8-8CC6-338160F00BA5}" dt="2023-09-01T03:06:39.328" v="0"/>
          <ac:picMkLst>
            <pc:docMk/>
            <pc:sldMk cId="505829504" sldId="350"/>
            <ac:picMk id="11" creationId="{C8C44E0A-BB8C-0ED3-DF23-3D2A64CC7A13}"/>
          </ac:picMkLst>
        </pc:picChg>
      </pc:sldChg>
      <pc:sldChg chg="delSp modTransition modAnim">
        <pc:chgData name="Patty Zuccarello" userId="143281edf234a301" providerId="LiveId" clId="{D44E0270-C35A-4AF8-8CC6-338160F00BA5}" dt="2023-09-01T03:06:39.328" v="0"/>
        <pc:sldMkLst>
          <pc:docMk/>
          <pc:sldMk cId="2338876010" sldId="351"/>
        </pc:sldMkLst>
        <pc:picChg chg="del">
          <ac:chgData name="Patty Zuccarello" userId="143281edf234a301" providerId="LiveId" clId="{D44E0270-C35A-4AF8-8CC6-338160F00BA5}" dt="2023-09-01T03:06:39.328" v="0"/>
          <ac:picMkLst>
            <pc:docMk/>
            <pc:sldMk cId="2338876010" sldId="351"/>
            <ac:picMk id="8" creationId="{AEE6CBB7-27F3-6C7E-855A-125745A4EC84}"/>
          </ac:picMkLst>
        </pc:picChg>
      </pc:sldChg>
      <pc:sldChg chg="delSp modTransition modAnim">
        <pc:chgData name="Patty Zuccarello" userId="143281edf234a301" providerId="LiveId" clId="{D44E0270-C35A-4AF8-8CC6-338160F00BA5}" dt="2023-09-01T03:06:39.328" v="0"/>
        <pc:sldMkLst>
          <pc:docMk/>
          <pc:sldMk cId="4276202261" sldId="352"/>
        </pc:sldMkLst>
        <pc:picChg chg="del">
          <ac:chgData name="Patty Zuccarello" userId="143281edf234a301" providerId="LiveId" clId="{D44E0270-C35A-4AF8-8CC6-338160F00BA5}" dt="2023-09-01T03:06:39.328" v="0"/>
          <ac:picMkLst>
            <pc:docMk/>
            <pc:sldMk cId="4276202261" sldId="352"/>
            <ac:picMk id="17" creationId="{4E60A1A8-A630-8D2B-B081-0CBDE3E613A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F7F93-FF32-4D6D-925C-74CFC79AD4C3}" type="datetimeFigureOut">
              <a:rPr lang="en-US" smtClean="0"/>
              <a:t>8/31/2023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B840D-8A4A-446A-8185-108232AFCE04}" type="slidenum">
              <a:rPr lang="en-US" smtClean="0"/>
              <a:t>‹#›</a:t>
            </a:fld>
            <a:endParaRPr lang="en-US"/>
          </a:p>
        </p:txBody>
      </p:sp>
    </p:spTree>
    <p:extLst>
      <p:ext uri="{BB962C8B-B14F-4D97-AF65-F5344CB8AC3E}">
        <p14:creationId xmlns:p14="http://schemas.microsoft.com/office/powerpoint/2010/main" val="182974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Module 3 on Ability to Benefit, the Illinois state-defined process. </a:t>
            </a:r>
          </a:p>
          <a:p>
            <a:endParaRPr lang="en-US" dirty="0"/>
          </a:p>
          <a:p>
            <a:r>
              <a:rPr lang="en-US" dirty="0"/>
              <a:t>This module provides details about the required data and accountability elements.</a:t>
            </a:r>
          </a:p>
        </p:txBody>
      </p:sp>
      <p:sp>
        <p:nvSpPr>
          <p:cNvPr id="4" name="Slide Number Placeholder 3"/>
          <p:cNvSpPr>
            <a:spLocks noGrp="1"/>
          </p:cNvSpPr>
          <p:nvPr>
            <p:ph type="sldNum" sz="quarter" idx="5"/>
          </p:nvPr>
        </p:nvSpPr>
        <p:spPr/>
        <p:txBody>
          <a:bodyPr/>
          <a:lstStyle/>
          <a:p>
            <a:fld id="{0C2B840D-8A4A-446A-8185-108232AFCE04}" type="slidenum">
              <a:rPr lang="en-US" smtClean="0"/>
              <a:t>1</a:t>
            </a:fld>
            <a:endParaRPr lang="en-US"/>
          </a:p>
        </p:txBody>
      </p:sp>
    </p:spTree>
    <p:extLst>
      <p:ext uri="{BB962C8B-B14F-4D97-AF65-F5344CB8AC3E}">
        <p14:creationId xmlns:p14="http://schemas.microsoft.com/office/powerpoint/2010/main" val="3465402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is the success rate calculated?</a:t>
            </a:r>
          </a:p>
          <a:p>
            <a:endParaRPr lang="en-US" dirty="0"/>
          </a:p>
          <a:p>
            <a:r>
              <a:rPr lang="en-US" dirty="0"/>
              <a:t>The Success Rate Formula is prescribed by the U.S. Department of Education and is a comparison of the success rate of students utilizing the state-defined ATB process to students with high school diplomas/equivalencies:</a:t>
            </a:r>
          </a:p>
          <a:p>
            <a:endParaRPr lang="en-US" dirty="0"/>
          </a:p>
          <a:p>
            <a:r>
              <a:rPr lang="en-US" dirty="0"/>
              <a:t>For both populations, calculate success using the following conditions:</a:t>
            </a:r>
          </a:p>
          <a:p>
            <a:r>
              <a:rPr lang="en-US" dirty="0"/>
              <a:t>The number of students without high school diplomas (or equivalent) who, during the applicable award </a:t>
            </a:r>
          </a:p>
          <a:p>
            <a:r>
              <a:rPr lang="en-US" dirty="0"/>
              <a:t>year enrolled in participating institutions and –</a:t>
            </a:r>
          </a:p>
          <a:p>
            <a:r>
              <a:rPr lang="en-US" dirty="0"/>
              <a:t>(</a:t>
            </a:r>
            <a:r>
              <a:rPr lang="en-US" dirty="0" err="1"/>
              <a:t>i</a:t>
            </a:r>
            <a:r>
              <a:rPr lang="en-US" dirty="0"/>
              <a:t>) Successfully completed education or training programs;</a:t>
            </a:r>
          </a:p>
          <a:p>
            <a:r>
              <a:rPr lang="en-US" dirty="0"/>
              <a:t>(ii) Remained enrolled in education or training programs at the end of that award year; or</a:t>
            </a:r>
          </a:p>
          <a:p>
            <a:r>
              <a:rPr lang="en-US" dirty="0"/>
              <a:t>(iii) Successfully transferred to and remained enrolled in another institution at the end of that award year; </a:t>
            </a:r>
          </a:p>
          <a:p>
            <a:r>
              <a:rPr lang="en-US" dirty="0"/>
              <a:t>DIVIDED BY</a:t>
            </a:r>
          </a:p>
          <a:p>
            <a:r>
              <a:rPr lang="en-US" dirty="0"/>
              <a:t>the number of students without high school diplomas who enrolled in education or training programs in </a:t>
            </a:r>
          </a:p>
          <a:p>
            <a:r>
              <a:rPr lang="en-US" dirty="0"/>
              <a:t>participating institutions during that award year who remained enrolled after subtracting the number of </a:t>
            </a:r>
          </a:p>
          <a:p>
            <a:r>
              <a:rPr lang="en-US" dirty="0"/>
              <a:t>students who subsequently withdrew or were expelled from participating institutions and received a 100 </a:t>
            </a:r>
          </a:p>
          <a:p>
            <a:r>
              <a:rPr lang="en-US" dirty="0"/>
              <a:t>percent refund of their tuition under the institutions’ refund policies.</a:t>
            </a:r>
          </a:p>
          <a:p>
            <a:endParaRPr lang="en-US" dirty="0"/>
          </a:p>
          <a:p>
            <a:r>
              <a:rPr lang="en-US" dirty="0"/>
              <a:t>This equals the success rates for both groups. Then divide the state-defined ATB rate by the high school diploma rate. This number is the success rate you’ll report.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10</a:t>
            </a:fld>
            <a:endParaRPr lang="en-US"/>
          </a:p>
        </p:txBody>
      </p:sp>
    </p:spTree>
    <p:extLst>
      <p:ext uri="{BB962C8B-B14F-4D97-AF65-F5344CB8AC3E}">
        <p14:creationId xmlns:p14="http://schemas.microsoft.com/office/powerpoint/2010/main" val="3688980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an example.</a:t>
            </a:r>
          </a:p>
          <a:p>
            <a:endParaRPr lang="en-US" dirty="0"/>
          </a:p>
          <a:p>
            <a:r>
              <a:rPr lang="en-US" dirty="0"/>
              <a:t>Step 1—we calculate the students in the state-defined ATB plan. Let’s say we had 19 students participate, and 13 are successful using the federal definition on the previous slide. That’s a 68.4% rate.</a:t>
            </a:r>
          </a:p>
          <a:p>
            <a:endParaRPr lang="en-US" dirty="0"/>
          </a:p>
          <a:p>
            <a:r>
              <a:rPr lang="en-US" dirty="0"/>
              <a:t>Step 2—using that same success definition, we calculate the students with high school diplomas or equivalencies. Let’s say we had 1,000 students, and 720 were successful. That’s a 72% success rate.</a:t>
            </a:r>
          </a:p>
          <a:p>
            <a:endParaRPr lang="en-US" dirty="0"/>
          </a:p>
          <a:p>
            <a:r>
              <a:rPr lang="en-US" dirty="0"/>
              <a:t>Step 3—In order to get our accountability success rate, we divide the success rate of the state-defined ATB students by the success rate of students with high school diplomas. 68.4% divided by 72%. That equals 95%. You’ve met the success rate!</a:t>
            </a:r>
          </a:p>
        </p:txBody>
      </p:sp>
      <p:sp>
        <p:nvSpPr>
          <p:cNvPr id="4" name="Slide Number Placeholder 3"/>
          <p:cNvSpPr>
            <a:spLocks noGrp="1"/>
          </p:cNvSpPr>
          <p:nvPr>
            <p:ph type="sldNum" sz="quarter" idx="5"/>
          </p:nvPr>
        </p:nvSpPr>
        <p:spPr/>
        <p:txBody>
          <a:bodyPr/>
          <a:lstStyle/>
          <a:p>
            <a:fld id="{0C2B840D-8A4A-446A-8185-108232AFCE04}" type="slidenum">
              <a:rPr lang="en-US" smtClean="0"/>
              <a:t>11</a:t>
            </a:fld>
            <a:endParaRPr lang="en-US"/>
          </a:p>
        </p:txBody>
      </p:sp>
    </p:spTree>
    <p:extLst>
      <p:ext uri="{BB962C8B-B14F-4D97-AF65-F5344CB8AC3E}">
        <p14:creationId xmlns:p14="http://schemas.microsoft.com/office/powerpoint/2010/main" val="1089045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US" sz="1200" dirty="0">
                <a:latin typeface="+mn-lt"/>
              </a:rPr>
              <a:t>Data collection will occur through student-level data submissions in the ICCB Centralized Data System. Ability to Benefit designation was added to the MIS Manual for the fiscal year that started July 1, 2022. Use this designation in your institutional research reporting.</a:t>
            </a:r>
          </a:p>
          <a:p>
            <a:pPr>
              <a:lnSpc>
                <a:spcPct val="100000"/>
              </a:lnSpc>
            </a:pPr>
            <a:endParaRPr lang="en-US" sz="1200" dirty="0">
              <a:latin typeface="+mn-lt"/>
            </a:endParaRPr>
          </a:p>
          <a:p>
            <a:pPr>
              <a:lnSpc>
                <a:spcPct val="100000"/>
              </a:lnSpc>
            </a:pPr>
            <a:r>
              <a:rPr lang="en-US" sz="1200" dirty="0">
                <a:latin typeface="+mn-lt"/>
              </a:rPr>
              <a:t>In addition to this data, colleges will be required to keep documentation of ATB required components and activities, and submit</a:t>
            </a:r>
            <a:r>
              <a:rPr lang="en-US" sz="1200" kern="100" dirty="0">
                <a:effectLst/>
                <a:latin typeface="+mn-lt"/>
                <a:ea typeface="Calibri" panose="020F0502020204030204" pitchFamily="34" charset="0"/>
                <a:cs typeface="Times New Roman" panose="02020603050405020304" pitchFamily="18" charset="0"/>
              </a:rPr>
              <a:t> an Annual Implementation Report, due August 30 each year. The report will include information on required components and the success rate. </a:t>
            </a:r>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12</a:t>
            </a:fld>
            <a:endParaRPr lang="en-US"/>
          </a:p>
        </p:txBody>
      </p:sp>
    </p:spTree>
    <p:extLst>
      <p:ext uri="{BB962C8B-B14F-4D97-AF65-F5344CB8AC3E}">
        <p14:creationId xmlns:p14="http://schemas.microsoft.com/office/powerpoint/2010/main" val="1440045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Monitoring will occur annually and ensures compliance with the state-defined ATB process. A review of reports will be completed by ICCB staff and institutions will be contacted if data and reporting illustrate potential issues. Corrective Action Plans will be implemented with colleges who experience less than a 95% success rate for two consecutive years, or a 90% or lower success rate in a single year. </a:t>
            </a:r>
          </a:p>
        </p:txBody>
      </p:sp>
      <p:sp>
        <p:nvSpPr>
          <p:cNvPr id="4" name="Slide Number Placeholder 3"/>
          <p:cNvSpPr>
            <a:spLocks noGrp="1"/>
          </p:cNvSpPr>
          <p:nvPr>
            <p:ph type="sldNum" sz="quarter" idx="5"/>
          </p:nvPr>
        </p:nvSpPr>
        <p:spPr/>
        <p:txBody>
          <a:bodyPr/>
          <a:lstStyle/>
          <a:p>
            <a:fld id="{0C2B840D-8A4A-446A-8185-108232AFCE04}" type="slidenum">
              <a:rPr lang="en-US" smtClean="0"/>
              <a:t>13</a:t>
            </a:fld>
            <a:endParaRPr lang="en-US"/>
          </a:p>
        </p:txBody>
      </p:sp>
    </p:spTree>
    <p:extLst>
      <p:ext uri="{BB962C8B-B14F-4D97-AF65-F5344CB8AC3E}">
        <p14:creationId xmlns:p14="http://schemas.microsoft.com/office/powerpoint/2010/main" val="4195968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scenarios for termination of the state-defined ATB process at your institution.</a:t>
            </a:r>
          </a:p>
          <a:p>
            <a:r>
              <a:rPr lang="en-US" dirty="0"/>
              <a:t>The first is due to non-compliance. This is when the institution fails to meet 95% success rate for three consecutive years.</a:t>
            </a:r>
          </a:p>
          <a:p>
            <a:pPr marL="0" indent="0">
              <a:buFont typeface="Arial" panose="020B0604020202020204" pitchFamily="34" charset="0"/>
              <a:buNone/>
            </a:pPr>
            <a:r>
              <a:rPr lang="en-US" dirty="0"/>
              <a:t>The second is termination by </a:t>
            </a:r>
            <a:r>
              <a:rPr lang="en-US" dirty="0" err="1"/>
              <a:t>institution.This</a:t>
            </a:r>
            <a:r>
              <a:rPr lang="en-US" dirty="0"/>
              <a:t> is when the institution decides to withdrawal from using the state-defined process or not to use traditional ATB.</a:t>
            </a:r>
          </a:p>
          <a:p>
            <a:pPr marL="0" indent="0">
              <a:buFont typeface="Arial" panose="020B0604020202020204" pitchFamily="34" charset="0"/>
              <a:buNone/>
            </a:pPr>
            <a:r>
              <a:rPr lang="en-US" dirty="0"/>
              <a:t>And the third termination clause is termination by </a:t>
            </a:r>
            <a:r>
              <a:rPr lang="en-US" dirty="0" err="1"/>
              <a:t>ICCB.This</a:t>
            </a:r>
            <a:r>
              <a:rPr lang="en-US" dirty="0"/>
              <a:t> is when ICCB terminates the Alternative Process, or the plan expires and ICCB opts not to renew it. </a:t>
            </a:r>
          </a:p>
        </p:txBody>
      </p:sp>
      <p:sp>
        <p:nvSpPr>
          <p:cNvPr id="4" name="Slide Number Placeholder 3"/>
          <p:cNvSpPr>
            <a:spLocks noGrp="1"/>
          </p:cNvSpPr>
          <p:nvPr>
            <p:ph type="sldNum" sz="quarter" idx="5"/>
          </p:nvPr>
        </p:nvSpPr>
        <p:spPr/>
        <p:txBody>
          <a:bodyPr/>
          <a:lstStyle/>
          <a:p>
            <a:fld id="{0C2B840D-8A4A-446A-8185-108232AFCE04}" type="slidenum">
              <a:rPr lang="en-US" smtClean="0"/>
              <a:t>14</a:t>
            </a:fld>
            <a:endParaRPr lang="en-US"/>
          </a:p>
        </p:txBody>
      </p:sp>
    </p:spTree>
    <p:extLst>
      <p:ext uri="{BB962C8B-B14F-4D97-AF65-F5344CB8AC3E}">
        <p14:creationId xmlns:p14="http://schemas.microsoft.com/office/powerpoint/2010/main" val="866924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Wrapping up Module 3, you’ve learned about the data and accountability expectations for the state-defined Ability to Benefit plan.</a:t>
            </a:r>
          </a:p>
          <a:p>
            <a:endParaRPr lang="en-US" dirty="0"/>
          </a:p>
          <a:p>
            <a:r>
              <a:rPr lang="en-US" dirty="0"/>
              <a:t>This included understanding the success rate formula, and learning the arc of data collection, monitoring, corrective action, and termination.</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2B840D-8A4A-446A-8185-108232AFCE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1057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viewing this module. Remember to visit our other modules on the state-defined alternative plan for Ability to Benefit: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With Module One providing an ATB overview</a:t>
            </a:r>
          </a:p>
          <a:p>
            <a:pPr marL="171450" indent="-171450">
              <a:lnSpc>
                <a:spcPct val="100000"/>
              </a:lnSpc>
              <a:buFont typeface="Wingdings" panose="05000000000000000000" pitchFamily="2" charset="2"/>
              <a:buChar char="q"/>
            </a:pPr>
            <a:r>
              <a:rPr lang="en-US" sz="1200" dirty="0"/>
              <a:t>Defining Ability to Benefit</a:t>
            </a:r>
          </a:p>
          <a:p>
            <a:pPr marL="171450" indent="-171450">
              <a:lnSpc>
                <a:spcPct val="100000"/>
              </a:lnSpc>
              <a:buFont typeface="Wingdings" panose="05000000000000000000" pitchFamily="2" charset="2"/>
              <a:buChar char="q"/>
            </a:pPr>
            <a:r>
              <a:rPr lang="en-US" sz="1200" dirty="0"/>
              <a:t>Institutional buy-in/Illinois completion agenda</a:t>
            </a:r>
          </a:p>
          <a:p>
            <a:pPr marL="171450" indent="-171450">
              <a:lnSpc>
                <a:spcPct val="100000"/>
              </a:lnSpc>
              <a:buFont typeface="Wingdings" panose="05000000000000000000" pitchFamily="2" charset="2"/>
              <a:buChar char="q"/>
            </a:pPr>
            <a:r>
              <a:rPr lang="en-US" sz="1200" dirty="0"/>
              <a:t>College responsibilities</a:t>
            </a:r>
          </a:p>
          <a:p>
            <a:pPr marL="171450" indent="-171450">
              <a:lnSpc>
                <a:spcPct val="100000"/>
              </a:lnSpc>
              <a:buFont typeface="Wingdings" panose="05000000000000000000" pitchFamily="2" charset="2"/>
              <a:buChar char="q"/>
            </a:pPr>
            <a:r>
              <a:rPr lang="en-US" sz="1200" dirty="0"/>
              <a:t>Student requirements under Alternative Plan</a:t>
            </a:r>
          </a:p>
          <a:p>
            <a:pPr marL="171450" indent="-171450">
              <a:lnSpc>
                <a:spcPct val="100000"/>
              </a:lnSpc>
              <a:buFont typeface="Wingdings" panose="05000000000000000000" pitchFamily="2" charset="2"/>
              <a:buChar char="q"/>
            </a:pPr>
            <a:r>
              <a:rPr lang="en-US" sz="1200" dirty="0"/>
              <a:t>List of eligible career clusters for the Illinois Alternative Plan</a:t>
            </a:r>
          </a:p>
          <a:p>
            <a:endParaRPr lang="en-US" dirty="0"/>
          </a:p>
          <a:p>
            <a:r>
              <a:rPr lang="en-US" dirty="0"/>
              <a:t>Module two looking at: the state’s alternative process</a:t>
            </a:r>
          </a:p>
          <a:p>
            <a:pPr>
              <a:buFont typeface="Wingdings" panose="05000000000000000000" pitchFamily="2" charset="2"/>
              <a:buChar char="q"/>
            </a:pPr>
            <a:r>
              <a:rPr lang="en-US" sz="1200" dirty="0"/>
              <a:t>Program Design</a:t>
            </a:r>
          </a:p>
          <a:p>
            <a:pPr>
              <a:buFont typeface="Wingdings" panose="05000000000000000000" pitchFamily="2" charset="2"/>
              <a:buChar char="q"/>
            </a:pPr>
            <a:r>
              <a:rPr lang="en-US" sz="1200" dirty="0"/>
              <a:t>Student Eligibility</a:t>
            </a:r>
          </a:p>
          <a:p>
            <a:pPr>
              <a:buFont typeface="Wingdings" panose="05000000000000000000" pitchFamily="2" charset="2"/>
              <a:buChar char="q"/>
            </a:pPr>
            <a:r>
              <a:rPr lang="en-US" sz="1200" dirty="0"/>
              <a:t>Required Student Services</a:t>
            </a:r>
          </a:p>
          <a:p>
            <a:pPr>
              <a:buFont typeface="Wingdings" panose="05000000000000000000" pitchFamily="2" charset="2"/>
              <a:buNone/>
            </a:pPr>
            <a:endParaRPr lang="en-US" dirty="0"/>
          </a:p>
          <a:p>
            <a:r>
              <a:rPr lang="en-US" dirty="0"/>
              <a:t>And Module Four looking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dirty="0"/>
              <a:t>Eligible Career Pathways </a:t>
            </a:r>
            <a:endParaRPr lang="en-US" sz="1200" i="1"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2B840D-8A4A-446A-8185-108232AFCE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2350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as promised, here are some resources for implementing Ability to Benefit at your institution. They’ll be clickable in the download of this PPT. </a:t>
            </a:r>
          </a:p>
          <a:p>
            <a:r>
              <a:rPr lang="en-US" dirty="0"/>
              <a:t>And as always, if you have questions, please reach out to these ICCB contacts. </a:t>
            </a:r>
          </a:p>
          <a:p>
            <a:r>
              <a:rPr lang="en-US" dirty="0"/>
              <a:t>Thanks for watching. See you in Module 4!</a:t>
            </a:r>
          </a:p>
        </p:txBody>
      </p:sp>
      <p:sp>
        <p:nvSpPr>
          <p:cNvPr id="4" name="Slide Number Placeholder 3"/>
          <p:cNvSpPr>
            <a:spLocks noGrp="1"/>
          </p:cNvSpPr>
          <p:nvPr>
            <p:ph type="sldNum" sz="quarter" idx="5"/>
          </p:nvPr>
        </p:nvSpPr>
        <p:spPr/>
        <p:txBody>
          <a:bodyPr/>
          <a:lstStyle/>
          <a:p>
            <a:fld id="{0C2B840D-8A4A-446A-8185-108232AFCE04}" type="slidenum">
              <a:rPr lang="en-US" smtClean="0"/>
              <a:t>17</a:t>
            </a:fld>
            <a:endParaRPr lang="en-US"/>
          </a:p>
        </p:txBody>
      </p:sp>
    </p:spTree>
    <p:extLst>
      <p:ext uri="{BB962C8B-B14F-4D97-AF65-F5344CB8AC3E}">
        <p14:creationId xmlns:p14="http://schemas.microsoft.com/office/powerpoint/2010/main" val="1681894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module, you’ll get a broad overview of the data collection and reporting required to meet the state-defined process of Ability to Benefit.</a:t>
            </a:r>
          </a:p>
          <a:p>
            <a:endParaRPr lang="en-US" dirty="0"/>
          </a:p>
          <a:p>
            <a:endParaRPr lang="en-US" dirty="0"/>
          </a:p>
          <a:p>
            <a:r>
              <a:rPr lang="en-US" dirty="0"/>
              <a:t>We’ll also provide some web resources at the conclusion of this module to help you implement ATB at your institution.</a:t>
            </a:r>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2</a:t>
            </a:fld>
            <a:endParaRPr lang="en-US"/>
          </a:p>
        </p:txBody>
      </p:sp>
    </p:spTree>
    <p:extLst>
      <p:ext uri="{BB962C8B-B14F-4D97-AF65-F5344CB8AC3E}">
        <p14:creationId xmlns:p14="http://schemas.microsoft.com/office/powerpoint/2010/main" val="285028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ICCB has developed four information modules on Ability to Benefit and the Illinois state Alternative Plan.</a:t>
            </a:r>
          </a:p>
          <a:p>
            <a:endParaRPr lang="en-US" dirty="0"/>
          </a:p>
          <a:p>
            <a:r>
              <a:rPr lang="en-US" dirty="0"/>
              <a:t>For deeper dives into ATB overview, program design, and career pathways, see modules one, two, and four.</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2B840D-8A4A-446A-8185-108232AFCE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217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Illinois model is built on the foundations of longstanding work in Illinois regarding career pathways, equity, and integrated education and training program development.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To implement the Alternative Plan, program design is key and includes requirements and recommendations. </a:t>
            </a:r>
          </a:p>
          <a:p>
            <a:endParaRPr lang="en-US" dirty="0"/>
          </a:p>
          <a:p>
            <a:r>
              <a:rPr lang="en-US" dirty="0"/>
              <a:t>These elements become the foundation for data collection and accountability. </a:t>
            </a:r>
          </a:p>
          <a:p>
            <a:endParaRPr lang="en-US" dirty="0"/>
          </a:p>
          <a:p>
            <a:r>
              <a:rPr lang="en-US" b="0" u="none" dirty="0"/>
              <a:t>Required elements are listed here on the left and form the foundation of the accountability reporting. Details on these elements can be found in Modules 2 and 4.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Let’s look at some of these required elements in light of data and accountability.</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4</a:t>
            </a:fld>
            <a:endParaRPr lang="en-US"/>
          </a:p>
        </p:txBody>
      </p:sp>
    </p:spTree>
    <p:extLst>
      <p:ext uri="{BB962C8B-B14F-4D97-AF65-F5344CB8AC3E}">
        <p14:creationId xmlns:p14="http://schemas.microsoft.com/office/powerpoint/2010/main" val="3106444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Student eligibility is particularly important since Title IV funds are being attached to students in Ability to Benefit.</a:t>
            </a:r>
          </a:p>
          <a:p>
            <a:r>
              <a:rPr lang="en-US" sz="1200" dirty="0"/>
              <a:t>Colleges must ensure that eligible students are adult learners who meet all of the other eligibility criteria for federal financial aid, but not the criteria for traditional ATB.</a:t>
            </a:r>
          </a:p>
          <a:p>
            <a:r>
              <a:rPr lang="en-US" sz="1200" b="0" dirty="0"/>
              <a:t>Ideal candidates </a:t>
            </a:r>
            <a:r>
              <a:rPr lang="en-US" sz="1200" dirty="0"/>
              <a:t>are students currently enrolled in high school equivalency programming and students who have successfully completed a Bridge Program within Adult Education.</a:t>
            </a:r>
          </a:p>
          <a:p>
            <a:pPr lvl="0"/>
            <a:r>
              <a:rPr lang="en-US" sz="1200" dirty="0"/>
              <a:t>Spend some time considering methods your institution has for capturing and documenting this information. Eligibility needs to be documented in a way that is easy to tabulate and report on annually.</a:t>
            </a:r>
          </a:p>
        </p:txBody>
      </p:sp>
      <p:sp>
        <p:nvSpPr>
          <p:cNvPr id="4" name="Slide Number Placeholder 3"/>
          <p:cNvSpPr>
            <a:spLocks noGrp="1"/>
          </p:cNvSpPr>
          <p:nvPr>
            <p:ph type="sldNum" sz="quarter" idx="5"/>
          </p:nvPr>
        </p:nvSpPr>
        <p:spPr/>
        <p:txBody>
          <a:bodyPr/>
          <a:lstStyle/>
          <a:p>
            <a:fld id="{0C2B840D-8A4A-446A-8185-108232AFCE04}" type="slidenum">
              <a:rPr lang="en-US" smtClean="0"/>
              <a:t>5</a:t>
            </a:fld>
            <a:endParaRPr lang="en-US"/>
          </a:p>
        </p:txBody>
      </p:sp>
    </p:spTree>
    <p:extLst>
      <p:ext uri="{BB962C8B-B14F-4D97-AF65-F5344CB8AC3E}">
        <p14:creationId xmlns:p14="http://schemas.microsoft.com/office/powerpoint/2010/main" val="2156036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fontAlgn="base">
              <a:buNone/>
            </a:pPr>
            <a:r>
              <a:rPr lang="en-US" b="0" dirty="0"/>
              <a:t>The state plan requires multiple measure assessment  of each student’s existing capabilities. Institutions cannot establish ATB a single standardized test. </a:t>
            </a:r>
          </a:p>
          <a:p>
            <a:pPr marL="0" lvl="0" indent="0" fontAlgn="base">
              <a:buNone/>
            </a:pPr>
            <a:r>
              <a:rPr lang="en-US" b="0" dirty="0"/>
              <a:t>We encourage Institutions to consider combinations of assessments that demonstrate post-secondary readiness. Most of all, as you select assessment instruments, consider the documentation load embedded with each instrument. Documentation of the assessments will need to be maintained for each student in the state-defined process, so consider workload and workflow in your assessment identification. Evidence may be requested as part of the monitoring process. </a:t>
            </a:r>
          </a:p>
          <a:p>
            <a:pPr marL="0" lvl="0" indent="0" fontAlgn="base">
              <a:buNone/>
            </a:pPr>
            <a:endParaRPr lang="en-US" b="0"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2B840D-8A4A-446A-8185-108232AFCE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7477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Illinois has identified 17 Career Clusters in the Illinois State Perkins V Plan. </a:t>
            </a:r>
          </a:p>
          <a:p>
            <a:endParaRPr lang="en-US" dirty="0"/>
          </a:p>
          <a:p>
            <a:pPr rtl="0">
              <a:spcBef>
                <a:spcPts val="0"/>
              </a:spcBef>
              <a:spcAft>
                <a:spcPts val="0"/>
              </a:spcAft>
            </a:pPr>
            <a:r>
              <a:rPr lang="en-US" sz="1200" b="0" i="0" u="none" strike="noStrike" dirty="0">
                <a:solidFill>
                  <a:srgbClr val="191B0E"/>
                </a:solidFill>
                <a:effectLst/>
                <a:latin typeface="Libre Franklin" pitchFamily="2" charset="0"/>
              </a:rPr>
              <a:t>Document your career cluster alignment. And then document that it’s a career pathway if it meets the following conditions (next slide). </a:t>
            </a:r>
          </a:p>
          <a:p>
            <a:pPr rtl="0">
              <a:spcBef>
                <a:spcPts val="0"/>
              </a:spcBef>
              <a:spcAft>
                <a:spcPts val="0"/>
              </a:spcAft>
            </a:pPr>
            <a:endParaRPr lang="en-US" sz="1200" b="0" i="0" u="none" strike="noStrike" dirty="0">
              <a:solidFill>
                <a:srgbClr val="191B0E"/>
              </a:solidFill>
              <a:effectLst/>
              <a:latin typeface="Libre Franklin" pitchFamily="2" charset="0"/>
            </a:endParaRP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7</a:t>
            </a:fld>
            <a:endParaRPr lang="en-US"/>
          </a:p>
        </p:txBody>
      </p:sp>
    </p:spTree>
    <p:extLst>
      <p:ext uri="{BB962C8B-B14F-4D97-AF65-F5344CB8AC3E}">
        <p14:creationId xmlns:p14="http://schemas.microsoft.com/office/powerpoint/2010/main" val="3211187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191B0E"/>
                </a:solidFill>
                <a:latin typeface="Libre Franklin" pitchFamily="2" charset="0"/>
              </a:rPr>
              <a:t>“Career pathway” means a combination of rigorous and high quality education, training, and other services that – aligns with the needs of industry and </a:t>
            </a:r>
            <a:r>
              <a:rPr lang="en-US">
                <a:solidFill>
                  <a:srgbClr val="191B0E"/>
                </a:solidFill>
                <a:latin typeface="Libre Franklin" pitchFamily="2" charset="0"/>
              </a:rPr>
              <a:t>prepares an </a:t>
            </a:r>
            <a:r>
              <a:rPr lang="en-US" dirty="0">
                <a:solidFill>
                  <a:srgbClr val="191B0E"/>
                </a:solidFill>
                <a:latin typeface="Libre Franklin" pitchFamily="2" charset="0"/>
              </a:rPr>
              <a:t>individual to be successful in a range of post secondary work options</a:t>
            </a:r>
            <a:r>
              <a:rPr lang="en-US">
                <a:solidFill>
                  <a:srgbClr val="191B0E"/>
                </a:solidFill>
                <a:latin typeface="Libre Franklin" pitchFamily="2" charset="0"/>
              </a:rPr>
              <a:t>. </a:t>
            </a:r>
            <a:r>
              <a:rPr lang="en-US" dirty="0"/>
              <a:t>Institutions need to verify that the student is pursuing an eligible career pathway. We’ll get more into the details of career pathways in Module 4.</a:t>
            </a:r>
          </a:p>
          <a:p>
            <a:endParaRPr lang="en-US" dirty="0">
              <a:solidFill>
                <a:srgbClr val="191B0E"/>
              </a:solidFill>
              <a:latin typeface="Libre Franklin" pitchFamily="2"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2B840D-8A4A-446A-8185-108232AFCE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4795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State-defined ATB enrolled students must have a success rate that is within 95 percent of the success rate of students with high school diplomas.</a:t>
            </a:r>
          </a:p>
          <a:p>
            <a:endParaRPr lang="en-US" dirty="0"/>
          </a:p>
          <a:p>
            <a:r>
              <a:rPr lang="en-US" dirty="0"/>
              <a:t>Student success rates will be calculated by the ICCB at the end of each academic year for Illinois as an aggregate and for each Illinois ATB institution. </a:t>
            </a:r>
          </a:p>
          <a:p>
            <a:endParaRPr lang="en-US" dirty="0"/>
          </a:p>
          <a:p>
            <a:r>
              <a:rPr lang="en-US" dirty="0"/>
              <a:t>Institutions with less than a 95% success rate will follow corrective action planning. </a:t>
            </a:r>
          </a:p>
          <a:p>
            <a:endParaRPr lang="en-US" dirty="0"/>
          </a:p>
          <a:p>
            <a:r>
              <a:rPr lang="en-US" dirty="0"/>
              <a:t>Results will help to inform compliance with the state defined process and to identify technical assistance needs.</a:t>
            </a:r>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9</a:t>
            </a:fld>
            <a:endParaRPr lang="en-US"/>
          </a:p>
        </p:txBody>
      </p:sp>
    </p:spTree>
    <p:extLst>
      <p:ext uri="{BB962C8B-B14F-4D97-AF65-F5344CB8AC3E}">
        <p14:creationId xmlns:p14="http://schemas.microsoft.com/office/powerpoint/2010/main" val="3983659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535E70-661A-485F-903E-FADDD77310E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10" name="Picture 9">
            <a:extLst>
              <a:ext uri="{FF2B5EF4-FFF2-40B4-BE49-F238E27FC236}">
                <a16:creationId xmlns:a16="http://schemas.microsoft.com/office/drawing/2014/main" id="{FB841AA8-C249-410C-A458-0C116D499B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72302" y="152400"/>
            <a:ext cx="4447397" cy="2209800"/>
          </a:xfrm>
          <a:prstGeom prst="rect">
            <a:avLst/>
          </a:prstGeom>
        </p:spPr>
      </p:pic>
    </p:spTree>
    <p:extLst>
      <p:ext uri="{BB962C8B-B14F-4D97-AF65-F5344CB8AC3E}">
        <p14:creationId xmlns:p14="http://schemas.microsoft.com/office/powerpoint/2010/main" val="11887630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395005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5464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7600" y="990600"/>
            <a:ext cx="53848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623392" y="990600"/>
            <a:ext cx="5388864"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
        <p:nvSpPr>
          <p:cNvPr id="11" name="Title 1"/>
          <p:cNvSpPr>
            <a:spLocks noGrp="1"/>
          </p:cNvSpPr>
          <p:nvPr>
            <p:ph type="title" hasCustomPrompt="1"/>
          </p:nvPr>
        </p:nvSpPr>
        <p:spPr>
          <a:xfrm>
            <a:off x="616496" y="76200"/>
            <a:ext cx="10959008"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76543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5421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8" name="Picture 7">
            <a:extLst>
              <a:ext uri="{FF2B5EF4-FFF2-40B4-BE49-F238E27FC236}">
                <a16:creationId xmlns:a16="http://schemas.microsoft.com/office/drawing/2014/main" id="{3B67C176-5A68-417B-B35B-B910BB5901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Tree>
    <p:extLst>
      <p:ext uri="{BB962C8B-B14F-4D97-AF65-F5344CB8AC3E}">
        <p14:creationId xmlns:p14="http://schemas.microsoft.com/office/powerpoint/2010/main" val="20638938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0095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2F1B03-79A8-4A40-BAF8-F06D23C3B871}" type="datetimeFigureOut">
              <a:rPr lang="en-US" smtClean="0"/>
              <a:t>8/31/2023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8551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2F1B03-79A8-4A40-BAF8-F06D23C3B871}" type="datetimeFigureOut">
              <a:rPr lang="en-US" smtClean="0"/>
              <a:t>8/31/2023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5464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F1B03-79A8-4A40-BAF8-F06D23C3B871}" type="datetimeFigureOut">
              <a:rPr lang="en-US" smtClean="0"/>
              <a:t>8/31/2023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21510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4714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956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535E70-661A-485F-903E-FADDD77310E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256518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664"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mailto:angela.gerberding@illinois.gov" TargetMode="External"/><Relationship Id="rId3" Type="http://schemas.openxmlformats.org/officeDocument/2006/relationships/hyperlink" Target="https://fsapartners.ed.gov/knowledge-center/library/electronic-announcements/2021-01-15/ability-benefit-frequently-asked-questions-ea-id-ope-announcements-21-02" TargetMode="External"/><Relationship Id="rId7" Type="http://schemas.openxmlformats.org/officeDocument/2006/relationships/hyperlink" Target="mailto:whitney.Thompson@illinois.gov"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hyperlink" Target="chrome-extension://efaidnbmnnnibpcajpcglclefindmkaj/http:/www2.iccb.org/iccb/wp-content/pdfs/adulted/atb/Illinois%20Approval%20Letter.pdf" TargetMode="External"/><Relationship Id="rId5" Type="http://schemas.openxmlformats.org/officeDocument/2006/relationships/hyperlink" Target="http://www2.iccb.org/adult_ed/provider-resources/" TargetMode="External"/><Relationship Id="rId4" Type="http://schemas.openxmlformats.org/officeDocument/2006/relationships/hyperlink" Target="https://www.clasp.org/resources-ability-benef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studentaid.gov/understand-aid/eligibility/requirem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9760" y="1532987"/>
            <a:ext cx="8534400" cy="2822038"/>
          </a:xfrm>
        </p:spPr>
        <p:txBody>
          <a:bodyPr>
            <a:normAutofit/>
          </a:bodyPr>
          <a:lstStyle/>
          <a:p>
            <a:r>
              <a:rPr lang="en-US" sz="5400" dirty="0"/>
              <a:t>Ability to Benefit - Illinois'  State-Defined Process</a:t>
            </a:r>
          </a:p>
        </p:txBody>
      </p:sp>
      <p:sp>
        <p:nvSpPr>
          <p:cNvPr id="5" name="Subtitle 4"/>
          <p:cNvSpPr>
            <a:spLocks noGrp="1"/>
          </p:cNvSpPr>
          <p:nvPr>
            <p:ph type="subTitle" idx="1"/>
          </p:nvPr>
        </p:nvSpPr>
        <p:spPr>
          <a:xfrm>
            <a:off x="1828800" y="4615653"/>
            <a:ext cx="8534400" cy="709360"/>
          </a:xfrm>
        </p:spPr>
        <p:txBody>
          <a:bodyPr vert="horz" lIns="91440" tIns="45720" rIns="91440" bIns="45720" rtlCol="0" anchor="t">
            <a:normAutofit/>
          </a:bodyPr>
          <a:lstStyle/>
          <a:p>
            <a:r>
              <a:rPr lang="en-US" sz="3600" dirty="0">
                <a:latin typeface="Brush Script MT"/>
              </a:rPr>
              <a:t>Module 3 – Data and Accountability</a:t>
            </a:r>
          </a:p>
          <a:p>
            <a:endParaRPr lang="en-US" dirty="0"/>
          </a:p>
        </p:txBody>
      </p:sp>
    </p:spTree>
    <p:extLst>
      <p:ext uri="{BB962C8B-B14F-4D97-AF65-F5344CB8AC3E}">
        <p14:creationId xmlns:p14="http://schemas.microsoft.com/office/powerpoint/2010/main" val="349808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6F520-8FF7-9460-1249-1E415C1484F6}"/>
              </a:ext>
            </a:extLst>
          </p:cNvPr>
          <p:cNvSpPr>
            <a:spLocks noGrp="1"/>
          </p:cNvSpPr>
          <p:nvPr>
            <p:ph type="title"/>
          </p:nvPr>
        </p:nvSpPr>
        <p:spPr>
          <a:xfrm>
            <a:off x="1371600" y="685800"/>
            <a:ext cx="9601200" cy="777240"/>
          </a:xfrm>
        </p:spPr>
        <p:txBody>
          <a:bodyPr/>
          <a:lstStyle/>
          <a:p>
            <a:r>
              <a:rPr lang="en-US" dirty="0"/>
              <a:t>Success Rate Formula</a:t>
            </a:r>
          </a:p>
        </p:txBody>
      </p:sp>
      <p:sp>
        <p:nvSpPr>
          <p:cNvPr id="3" name="Content Placeholder 2">
            <a:extLst>
              <a:ext uri="{FF2B5EF4-FFF2-40B4-BE49-F238E27FC236}">
                <a16:creationId xmlns:a16="http://schemas.microsoft.com/office/drawing/2014/main" id="{7BDDB001-7314-7545-5587-8C01EECA63D1}"/>
              </a:ext>
            </a:extLst>
          </p:cNvPr>
          <p:cNvSpPr>
            <a:spLocks noGrp="1"/>
          </p:cNvSpPr>
          <p:nvPr>
            <p:ph idx="1"/>
          </p:nvPr>
        </p:nvSpPr>
        <p:spPr>
          <a:xfrm>
            <a:off x="1371600" y="1609344"/>
            <a:ext cx="10497312" cy="4258056"/>
          </a:xfrm>
        </p:spPr>
        <p:txBody>
          <a:bodyPr>
            <a:normAutofit fontScale="92500" lnSpcReduction="20000"/>
          </a:bodyPr>
          <a:lstStyle/>
          <a:p>
            <a:r>
              <a:rPr lang="en-US" dirty="0"/>
              <a:t>Compares success rates of students with high school diplomas/HSE and students in the state-defined ATB process</a:t>
            </a:r>
          </a:p>
          <a:p>
            <a:r>
              <a:rPr lang="en-US" dirty="0"/>
              <a:t>For each population, calculate the success rate</a:t>
            </a:r>
          </a:p>
          <a:p>
            <a:pPr lvl="1"/>
            <a:r>
              <a:rPr lang="en-US" dirty="0"/>
              <a:t>The number of students during the applicable award year enrolled who-</a:t>
            </a:r>
          </a:p>
          <a:p>
            <a:pPr lvl="2">
              <a:buFont typeface="Arial" panose="020B0604020202020204" pitchFamily="34" charset="0"/>
              <a:buChar char="•"/>
            </a:pPr>
            <a:r>
              <a:rPr lang="en-US" dirty="0"/>
              <a:t>Successfully completed education or training programs;</a:t>
            </a:r>
          </a:p>
          <a:p>
            <a:pPr lvl="2">
              <a:buFont typeface="Arial" panose="020B0604020202020204" pitchFamily="34" charset="0"/>
              <a:buChar char="•"/>
            </a:pPr>
            <a:r>
              <a:rPr lang="en-US" dirty="0"/>
              <a:t>Remained enrolled in education or training programs at the end of that award year; or</a:t>
            </a:r>
          </a:p>
          <a:p>
            <a:pPr lvl="2">
              <a:buFont typeface="Arial" panose="020B0604020202020204" pitchFamily="34" charset="0"/>
              <a:buChar char="•"/>
            </a:pPr>
            <a:r>
              <a:rPr lang="en-US" dirty="0"/>
              <a:t>Successfully transferred to and remained enrolled in another institution at the end of that award year. </a:t>
            </a:r>
          </a:p>
          <a:p>
            <a:pPr lvl="1"/>
            <a:r>
              <a:rPr lang="en-US" dirty="0"/>
              <a:t>DIVIDED BY</a:t>
            </a:r>
          </a:p>
          <a:p>
            <a:pPr lvl="1"/>
            <a:r>
              <a:rPr lang="en-US" dirty="0"/>
              <a:t>The number of students without who enrolled in education or training programs in participating institutions during that award year who remained enrolled (minus the number of students who subsequently withdrew or were expelled from participating institutions and received a 100 percent refund of their tuition under the institutions’ refund policies.)</a:t>
            </a:r>
          </a:p>
          <a:p>
            <a:r>
              <a:rPr lang="en-US" dirty="0"/>
              <a:t>Divide the state-defined ATB rate by the high school diploma rate</a:t>
            </a:r>
          </a:p>
          <a:p>
            <a:r>
              <a:rPr lang="en-US" dirty="0"/>
              <a:t>This is the success rate that needs to be 95% or higher</a:t>
            </a:r>
          </a:p>
          <a:p>
            <a:endParaRPr lang="en-US" dirty="0"/>
          </a:p>
        </p:txBody>
      </p:sp>
    </p:spTree>
    <p:extLst>
      <p:ext uri="{BB962C8B-B14F-4D97-AF65-F5344CB8AC3E}">
        <p14:creationId xmlns:p14="http://schemas.microsoft.com/office/powerpoint/2010/main" val="2338876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7823-73B9-74B2-D1F0-0E3241ED24FF}"/>
              </a:ext>
            </a:extLst>
          </p:cNvPr>
          <p:cNvSpPr>
            <a:spLocks noGrp="1"/>
          </p:cNvSpPr>
          <p:nvPr>
            <p:ph type="title"/>
          </p:nvPr>
        </p:nvSpPr>
        <p:spPr>
          <a:xfrm>
            <a:off x="1371600" y="685800"/>
            <a:ext cx="9601200" cy="823912"/>
          </a:xfrm>
        </p:spPr>
        <p:txBody>
          <a:bodyPr/>
          <a:lstStyle/>
          <a:p>
            <a:r>
              <a:rPr lang="en-US" dirty="0"/>
              <a:t>Success Rate Formula Example</a:t>
            </a:r>
          </a:p>
        </p:txBody>
      </p:sp>
      <p:sp>
        <p:nvSpPr>
          <p:cNvPr id="5" name="Text Placeholder 4">
            <a:extLst>
              <a:ext uri="{FF2B5EF4-FFF2-40B4-BE49-F238E27FC236}">
                <a16:creationId xmlns:a16="http://schemas.microsoft.com/office/drawing/2014/main" id="{FE68060E-92FE-6FBE-138C-AD7B732C6388}"/>
              </a:ext>
            </a:extLst>
          </p:cNvPr>
          <p:cNvSpPr>
            <a:spLocks noGrp="1"/>
          </p:cNvSpPr>
          <p:nvPr>
            <p:ph type="body" idx="1"/>
          </p:nvPr>
        </p:nvSpPr>
        <p:spPr>
          <a:xfrm>
            <a:off x="6528816" y="1769840"/>
            <a:ext cx="4443984" cy="823912"/>
          </a:xfrm>
        </p:spPr>
        <p:txBody>
          <a:bodyPr/>
          <a:lstStyle/>
          <a:p>
            <a:r>
              <a:rPr lang="en-US" b="1" dirty="0"/>
              <a:t>Step 2: Calculation on Students with </a:t>
            </a:r>
            <a:r>
              <a:rPr lang="en-US" b="1" dirty="0" err="1"/>
              <a:t>hs</a:t>
            </a:r>
            <a:r>
              <a:rPr lang="en-US" b="1" dirty="0"/>
              <a:t> diplomas</a:t>
            </a:r>
          </a:p>
        </p:txBody>
      </p:sp>
      <p:sp>
        <p:nvSpPr>
          <p:cNvPr id="6" name="Content Placeholder 5">
            <a:extLst>
              <a:ext uri="{FF2B5EF4-FFF2-40B4-BE49-F238E27FC236}">
                <a16:creationId xmlns:a16="http://schemas.microsoft.com/office/drawing/2014/main" id="{86A4768F-C63F-0E3A-EA13-D9929F965443}"/>
              </a:ext>
            </a:extLst>
          </p:cNvPr>
          <p:cNvSpPr>
            <a:spLocks noGrp="1"/>
          </p:cNvSpPr>
          <p:nvPr>
            <p:ph sz="half" idx="2"/>
          </p:nvPr>
        </p:nvSpPr>
        <p:spPr>
          <a:xfrm>
            <a:off x="6528816" y="2702101"/>
            <a:ext cx="4443984" cy="2562193"/>
          </a:xfrm>
        </p:spPr>
        <p:txBody>
          <a:bodyPr/>
          <a:lstStyle/>
          <a:p>
            <a:r>
              <a:rPr lang="en-US" dirty="0"/>
              <a:t>720 successful</a:t>
            </a:r>
          </a:p>
          <a:p>
            <a:r>
              <a:rPr lang="en-US" dirty="0"/>
              <a:t>1000 total</a:t>
            </a:r>
          </a:p>
          <a:p>
            <a:r>
              <a:rPr lang="en-US" dirty="0"/>
              <a:t>72% success rate for students with high school diplomas/HSE</a:t>
            </a:r>
          </a:p>
        </p:txBody>
      </p:sp>
      <p:sp>
        <p:nvSpPr>
          <p:cNvPr id="7" name="Text Placeholder 6">
            <a:extLst>
              <a:ext uri="{FF2B5EF4-FFF2-40B4-BE49-F238E27FC236}">
                <a16:creationId xmlns:a16="http://schemas.microsoft.com/office/drawing/2014/main" id="{9D818482-8921-00B5-9570-79AA6DAB2E07}"/>
              </a:ext>
            </a:extLst>
          </p:cNvPr>
          <p:cNvSpPr>
            <a:spLocks noGrp="1"/>
          </p:cNvSpPr>
          <p:nvPr>
            <p:ph type="body" sz="quarter" idx="3"/>
          </p:nvPr>
        </p:nvSpPr>
        <p:spPr>
          <a:xfrm>
            <a:off x="1237488" y="1780349"/>
            <a:ext cx="4443984" cy="823912"/>
          </a:xfrm>
        </p:spPr>
        <p:txBody>
          <a:bodyPr/>
          <a:lstStyle/>
          <a:p>
            <a:r>
              <a:rPr lang="en-US" b="1" dirty="0"/>
              <a:t>Step 1: Calculation on Students in ATB state plan</a:t>
            </a:r>
          </a:p>
        </p:txBody>
      </p:sp>
      <p:sp>
        <p:nvSpPr>
          <p:cNvPr id="8" name="Content Placeholder 7">
            <a:extLst>
              <a:ext uri="{FF2B5EF4-FFF2-40B4-BE49-F238E27FC236}">
                <a16:creationId xmlns:a16="http://schemas.microsoft.com/office/drawing/2014/main" id="{DD33B743-9177-2CD2-36B2-79B6B830EBEE}"/>
              </a:ext>
            </a:extLst>
          </p:cNvPr>
          <p:cNvSpPr>
            <a:spLocks noGrp="1"/>
          </p:cNvSpPr>
          <p:nvPr>
            <p:ph sz="quarter" idx="4"/>
          </p:nvPr>
        </p:nvSpPr>
        <p:spPr>
          <a:xfrm>
            <a:off x="1280160" y="2733001"/>
            <a:ext cx="4443984" cy="2562193"/>
          </a:xfrm>
        </p:spPr>
        <p:txBody>
          <a:bodyPr/>
          <a:lstStyle/>
          <a:p>
            <a:r>
              <a:rPr lang="en-US" dirty="0"/>
              <a:t>13 successful</a:t>
            </a:r>
          </a:p>
          <a:p>
            <a:r>
              <a:rPr lang="en-US" dirty="0"/>
              <a:t>19 total</a:t>
            </a:r>
          </a:p>
          <a:p>
            <a:r>
              <a:rPr lang="en-US" dirty="0"/>
              <a:t>68.4% success rate for students in the state-defined ATB plan</a:t>
            </a:r>
          </a:p>
        </p:txBody>
      </p:sp>
      <p:sp>
        <p:nvSpPr>
          <p:cNvPr id="9" name="TextBox 8">
            <a:extLst>
              <a:ext uri="{FF2B5EF4-FFF2-40B4-BE49-F238E27FC236}">
                <a16:creationId xmlns:a16="http://schemas.microsoft.com/office/drawing/2014/main" id="{1ABE897B-471A-973C-87F1-4DDDDEE8DF41}"/>
              </a:ext>
            </a:extLst>
          </p:cNvPr>
          <p:cNvSpPr txBox="1"/>
          <p:nvPr/>
        </p:nvSpPr>
        <p:spPr>
          <a:xfrm>
            <a:off x="3459480" y="4454438"/>
            <a:ext cx="6891528" cy="2148280"/>
          </a:xfrm>
          <a:prstGeom prst="rect">
            <a:avLst/>
          </a:prstGeom>
          <a:noFill/>
        </p:spPr>
        <p:txBody>
          <a:bodyPr wrap="square" rtlCol="0">
            <a:spAutoFit/>
          </a:bodyPr>
          <a:lstStyle/>
          <a:p>
            <a:r>
              <a:rPr lang="en-US" sz="3000" b="1" dirty="0"/>
              <a:t>Step 3: Final Success Rate Calculation</a:t>
            </a:r>
          </a:p>
          <a:p>
            <a:pPr marL="342900" indent="-342900">
              <a:lnSpc>
                <a:spcPct val="150000"/>
              </a:lnSpc>
              <a:buFont typeface="Arial" panose="020B0604020202020204" pitchFamily="34" charset="0"/>
              <a:buChar char="•"/>
            </a:pPr>
            <a:r>
              <a:rPr lang="en-US" sz="2400" dirty="0"/>
              <a:t>Students in ATB state plan success rate/</a:t>
            </a:r>
          </a:p>
          <a:p>
            <a:pPr lvl="1">
              <a:lnSpc>
                <a:spcPct val="150000"/>
              </a:lnSpc>
            </a:pPr>
            <a:r>
              <a:rPr lang="en-US" sz="2400" dirty="0"/>
              <a:t>Students with </a:t>
            </a:r>
            <a:r>
              <a:rPr lang="en-US" sz="2400" dirty="0" err="1"/>
              <a:t>hs</a:t>
            </a:r>
            <a:r>
              <a:rPr lang="en-US" sz="2400" dirty="0"/>
              <a:t> diploma success rate</a:t>
            </a:r>
          </a:p>
          <a:p>
            <a:pPr marL="342900" indent="-342900">
              <a:lnSpc>
                <a:spcPct val="150000"/>
              </a:lnSpc>
              <a:buFont typeface="Arial" panose="020B0604020202020204" pitchFamily="34" charset="0"/>
              <a:buChar char="•"/>
            </a:pPr>
            <a:r>
              <a:rPr lang="en-US" sz="2400" dirty="0"/>
              <a:t>68.4/72=95% </a:t>
            </a:r>
          </a:p>
        </p:txBody>
      </p:sp>
    </p:spTree>
    <p:extLst>
      <p:ext uri="{BB962C8B-B14F-4D97-AF65-F5344CB8AC3E}">
        <p14:creationId xmlns:p14="http://schemas.microsoft.com/office/powerpoint/2010/main" val="50582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9639-22F5-6577-0CF1-A617B3734451}"/>
              </a:ext>
            </a:extLst>
          </p:cNvPr>
          <p:cNvSpPr>
            <a:spLocks noGrp="1"/>
          </p:cNvSpPr>
          <p:nvPr>
            <p:ph type="title"/>
          </p:nvPr>
        </p:nvSpPr>
        <p:spPr>
          <a:xfrm>
            <a:off x="1023562" y="685800"/>
            <a:ext cx="10493524" cy="1485900"/>
          </a:xfrm>
        </p:spPr>
        <p:txBody>
          <a:bodyPr>
            <a:normAutofit/>
          </a:bodyPr>
          <a:lstStyle/>
          <a:p>
            <a:r>
              <a:rPr lang="en-US" dirty="0"/>
              <a:t>Data Collection and Reporting</a:t>
            </a:r>
          </a:p>
        </p:txBody>
      </p:sp>
      <p:sp>
        <p:nvSpPr>
          <p:cNvPr id="26" name="Rectangle 25">
            <a:extLst>
              <a:ext uri="{FF2B5EF4-FFF2-40B4-BE49-F238E27FC236}">
                <a16:creationId xmlns:a16="http://schemas.microsoft.com/office/drawing/2014/main" id="{B9F89C22-0475-4427-B7C8-0269AD40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C1DFCD69-E2E1-761C-1A36-EF10C20A66B7}"/>
              </a:ext>
            </a:extLst>
          </p:cNvPr>
          <p:cNvSpPr>
            <a:spLocks noGrp="1"/>
          </p:cNvSpPr>
          <p:nvPr>
            <p:ph idx="1"/>
          </p:nvPr>
        </p:nvSpPr>
        <p:spPr>
          <a:xfrm>
            <a:off x="1023562" y="1792224"/>
            <a:ext cx="10863638" cy="4075176"/>
          </a:xfrm>
        </p:spPr>
        <p:txBody>
          <a:bodyPr>
            <a:normAutofit/>
          </a:bodyPr>
          <a:lstStyle/>
          <a:p>
            <a:pPr marL="212598" indent="-285750">
              <a:buFont typeface="Wingdings" panose="05000000000000000000" pitchFamily="2" charset="2"/>
              <a:buChar char="§"/>
              <a:tabLst>
                <a:tab pos="914400" algn="l"/>
              </a:tabLst>
            </a:pPr>
            <a:r>
              <a:rPr lang="en-US" sz="2400" kern="100" dirty="0">
                <a:effectLst/>
                <a:latin typeface="+mj-lt"/>
                <a:ea typeface="Calibri" panose="020F0502020204030204" pitchFamily="34" charset="0"/>
                <a:cs typeface="Times New Roman" panose="02020603050405020304" pitchFamily="18" charset="0"/>
              </a:rPr>
              <a:t>Student-level data submissions/ATB in MIS Manual</a:t>
            </a:r>
          </a:p>
          <a:p>
            <a:pPr marL="212598" indent="-285750">
              <a:buFont typeface="Wingdings" panose="05000000000000000000" pitchFamily="2" charset="2"/>
              <a:buChar char="§"/>
              <a:tabLst>
                <a:tab pos="914400" algn="l"/>
              </a:tabLst>
            </a:pPr>
            <a:r>
              <a:rPr lang="en-US" sz="2400" kern="100" dirty="0">
                <a:effectLst/>
                <a:latin typeface="+mj-lt"/>
                <a:ea typeface="Calibri" panose="020F0502020204030204" pitchFamily="34" charset="0"/>
                <a:cs typeface="Times New Roman" panose="02020603050405020304" pitchFamily="18" charset="0"/>
              </a:rPr>
              <a:t>Annual Implementation Reports due August 30 each year</a:t>
            </a:r>
          </a:p>
          <a:p>
            <a:pPr marL="742950" lvl="1" indent="-285750">
              <a:buFont typeface="Wingdings" panose="05000000000000000000" pitchFamily="2" charset="2"/>
              <a:buChar char="§"/>
              <a:tabLst>
                <a:tab pos="914400" algn="l"/>
              </a:tabLst>
            </a:pPr>
            <a:r>
              <a:rPr lang="en-US" sz="2400" i="0" kern="100" dirty="0">
                <a:effectLst/>
                <a:latin typeface="+mj-lt"/>
                <a:ea typeface="Calibri" panose="020F0502020204030204" pitchFamily="34" charset="0"/>
                <a:cs typeface="Times New Roman" panose="02020603050405020304" pitchFamily="18" charset="0"/>
              </a:rPr>
              <a:t>Career clusters and program of study ATB students are participating in, </a:t>
            </a:r>
          </a:p>
          <a:p>
            <a:pPr marL="742950" lvl="1" indent="-285750">
              <a:buFont typeface="Wingdings" panose="05000000000000000000" pitchFamily="2" charset="2"/>
              <a:buChar char="§"/>
              <a:tabLst>
                <a:tab pos="914400" algn="l"/>
              </a:tabLst>
            </a:pPr>
            <a:r>
              <a:rPr lang="en-US" sz="2400" i="0" kern="100" dirty="0">
                <a:effectLst/>
                <a:latin typeface="+mj-lt"/>
                <a:ea typeface="Calibri" panose="020F0502020204030204" pitchFamily="34" charset="0"/>
                <a:cs typeface="Times New Roman" panose="02020603050405020304" pitchFamily="18" charset="0"/>
              </a:rPr>
              <a:t>Types of industry credentials earned, college credentials earned, </a:t>
            </a:r>
          </a:p>
          <a:p>
            <a:pPr marL="742950" lvl="1" indent="-285750">
              <a:buFont typeface="Wingdings" panose="05000000000000000000" pitchFamily="2" charset="2"/>
              <a:buChar char="§"/>
              <a:tabLst>
                <a:tab pos="914400" algn="l"/>
              </a:tabLst>
            </a:pPr>
            <a:r>
              <a:rPr lang="en-US" sz="2400" i="0" kern="100" dirty="0">
                <a:effectLst/>
                <a:latin typeface="+mj-lt"/>
                <a:ea typeface="Calibri" panose="020F0502020204030204" pitchFamily="34" charset="0"/>
                <a:cs typeface="Times New Roman" panose="02020603050405020304" pitchFamily="18" charset="0"/>
              </a:rPr>
              <a:t>Dates of ATB orientation offered, </a:t>
            </a:r>
          </a:p>
          <a:p>
            <a:pPr marL="742950" lvl="1" indent="-285750">
              <a:buFont typeface="Wingdings" panose="05000000000000000000" pitchFamily="2" charset="2"/>
              <a:buChar char="§"/>
              <a:tabLst>
                <a:tab pos="914400" algn="l"/>
              </a:tabLst>
            </a:pPr>
            <a:r>
              <a:rPr lang="en-US" sz="2400" i="0" kern="100" dirty="0">
                <a:effectLst/>
                <a:latin typeface="+mj-lt"/>
                <a:ea typeface="Calibri" panose="020F0502020204030204" pitchFamily="34" charset="0"/>
                <a:cs typeface="Times New Roman" panose="02020603050405020304" pitchFamily="18" charset="0"/>
              </a:rPr>
              <a:t>How many of each assessment option was utilized, </a:t>
            </a:r>
          </a:p>
          <a:p>
            <a:pPr marL="742950" lvl="1" indent="-285750">
              <a:buFont typeface="Wingdings" panose="05000000000000000000" pitchFamily="2" charset="2"/>
              <a:buChar char="§"/>
              <a:tabLst>
                <a:tab pos="914400" algn="l"/>
              </a:tabLst>
            </a:pPr>
            <a:r>
              <a:rPr lang="en-US" sz="2400" i="0" kern="100" dirty="0">
                <a:effectLst/>
                <a:latin typeface="+mj-lt"/>
                <a:ea typeface="Calibri" panose="020F0502020204030204" pitchFamily="34" charset="0"/>
                <a:cs typeface="Times New Roman" panose="02020603050405020304" pitchFamily="18" charset="0"/>
              </a:rPr>
              <a:t>Tutoring and other academic and career planning services offered</a:t>
            </a:r>
          </a:p>
          <a:p>
            <a:pPr marL="742950" lvl="1" indent="-285750">
              <a:buFont typeface="Wingdings" panose="05000000000000000000" pitchFamily="2" charset="2"/>
              <a:buChar char="§"/>
              <a:tabLst>
                <a:tab pos="914400" algn="l"/>
              </a:tabLst>
            </a:pPr>
            <a:r>
              <a:rPr lang="en-US" sz="2400" i="0" kern="100" dirty="0">
                <a:effectLst/>
                <a:latin typeface="+mj-lt"/>
                <a:ea typeface="Calibri" panose="020F0502020204030204" pitchFamily="34" charset="0"/>
                <a:cs typeface="Times New Roman" panose="02020603050405020304" pitchFamily="18" charset="0"/>
              </a:rPr>
              <a:t>Success rate that is within 95% of the success rate of students with high school diplomas</a:t>
            </a:r>
          </a:p>
          <a:p>
            <a:pPr marL="0" indent="0">
              <a:buNone/>
            </a:pPr>
            <a:endParaRPr lang="en-US" sz="1500" dirty="0"/>
          </a:p>
        </p:txBody>
      </p:sp>
    </p:spTree>
    <p:extLst>
      <p:ext uri="{BB962C8B-B14F-4D97-AF65-F5344CB8AC3E}">
        <p14:creationId xmlns:p14="http://schemas.microsoft.com/office/powerpoint/2010/main" val="2567928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5B140-9362-6CBF-E04F-27F6BD511FD6}"/>
              </a:ext>
            </a:extLst>
          </p:cNvPr>
          <p:cNvSpPr>
            <a:spLocks noGrp="1"/>
          </p:cNvSpPr>
          <p:nvPr>
            <p:ph type="title"/>
          </p:nvPr>
        </p:nvSpPr>
        <p:spPr/>
        <p:txBody>
          <a:bodyPr/>
          <a:lstStyle/>
          <a:p>
            <a:r>
              <a:rPr lang="en-US" dirty="0"/>
              <a:t>Accountability and Oversight</a:t>
            </a:r>
          </a:p>
        </p:txBody>
      </p:sp>
      <p:sp>
        <p:nvSpPr>
          <p:cNvPr id="4" name="Text Placeholder 3">
            <a:extLst>
              <a:ext uri="{FF2B5EF4-FFF2-40B4-BE49-F238E27FC236}">
                <a16:creationId xmlns:a16="http://schemas.microsoft.com/office/drawing/2014/main" id="{46E77AD2-2FF3-A494-BA48-333BF76EE061}"/>
              </a:ext>
            </a:extLst>
          </p:cNvPr>
          <p:cNvSpPr>
            <a:spLocks noGrp="1"/>
          </p:cNvSpPr>
          <p:nvPr>
            <p:ph type="body" idx="1"/>
          </p:nvPr>
        </p:nvSpPr>
        <p:spPr>
          <a:xfrm>
            <a:off x="1371600" y="1502585"/>
            <a:ext cx="4443984" cy="823912"/>
          </a:xfrm>
        </p:spPr>
        <p:txBody>
          <a:bodyPr/>
          <a:lstStyle/>
          <a:p>
            <a:r>
              <a:rPr lang="en-US" dirty="0"/>
              <a:t>Monitoring</a:t>
            </a:r>
          </a:p>
        </p:txBody>
      </p:sp>
      <p:sp>
        <p:nvSpPr>
          <p:cNvPr id="5" name="Content Placeholder 4">
            <a:extLst>
              <a:ext uri="{FF2B5EF4-FFF2-40B4-BE49-F238E27FC236}">
                <a16:creationId xmlns:a16="http://schemas.microsoft.com/office/drawing/2014/main" id="{292DFF6B-AF19-E734-0570-ED3B21D2F893}"/>
              </a:ext>
            </a:extLst>
          </p:cNvPr>
          <p:cNvSpPr>
            <a:spLocks noGrp="1"/>
          </p:cNvSpPr>
          <p:nvPr>
            <p:ph sz="half" idx="2"/>
          </p:nvPr>
        </p:nvSpPr>
        <p:spPr>
          <a:xfrm>
            <a:off x="1371600" y="2438401"/>
            <a:ext cx="4443984" cy="4023360"/>
          </a:xfrm>
        </p:spPr>
        <p:txBody>
          <a:bodyPr>
            <a:normAutofit/>
          </a:bodyPr>
          <a:lstStyle/>
          <a:p>
            <a:r>
              <a:rPr lang="en-US" dirty="0"/>
              <a:t>ICCB staff review reports annually</a:t>
            </a:r>
          </a:p>
          <a:p>
            <a:r>
              <a:rPr lang="en-US" dirty="0"/>
              <a:t>Cyclical review to ensure compliance with requirements</a:t>
            </a:r>
          </a:p>
          <a:p>
            <a:pPr lvl="1"/>
            <a:r>
              <a:rPr lang="en-US" dirty="0"/>
              <a:t>Eligible career pathway program elements</a:t>
            </a:r>
          </a:p>
          <a:p>
            <a:pPr lvl="1"/>
            <a:r>
              <a:rPr lang="en-US" dirty="0"/>
              <a:t>Required student services</a:t>
            </a:r>
          </a:p>
          <a:p>
            <a:pPr lvl="1"/>
            <a:r>
              <a:rPr lang="en-US" dirty="0"/>
              <a:t>Methods of assessment</a:t>
            </a:r>
          </a:p>
          <a:p>
            <a:pPr lvl="1"/>
            <a:r>
              <a:rPr lang="en-US" dirty="0"/>
              <a:t>Review of institutional success rate</a:t>
            </a:r>
          </a:p>
        </p:txBody>
      </p:sp>
      <p:sp>
        <p:nvSpPr>
          <p:cNvPr id="6" name="Text Placeholder 5">
            <a:extLst>
              <a:ext uri="{FF2B5EF4-FFF2-40B4-BE49-F238E27FC236}">
                <a16:creationId xmlns:a16="http://schemas.microsoft.com/office/drawing/2014/main" id="{0E42154B-4618-6AA3-AD2D-2E9403E30683}"/>
              </a:ext>
            </a:extLst>
          </p:cNvPr>
          <p:cNvSpPr>
            <a:spLocks noGrp="1"/>
          </p:cNvSpPr>
          <p:nvPr>
            <p:ph type="body" sz="quarter" idx="3"/>
          </p:nvPr>
        </p:nvSpPr>
        <p:spPr>
          <a:xfrm>
            <a:off x="6681216" y="1502585"/>
            <a:ext cx="4443984" cy="823912"/>
          </a:xfrm>
        </p:spPr>
        <p:txBody>
          <a:bodyPr/>
          <a:lstStyle/>
          <a:p>
            <a:r>
              <a:rPr lang="en-US" dirty="0"/>
              <a:t>Corrective Action Plans</a:t>
            </a:r>
          </a:p>
        </p:txBody>
      </p:sp>
      <p:sp>
        <p:nvSpPr>
          <p:cNvPr id="7" name="Content Placeholder 6">
            <a:extLst>
              <a:ext uri="{FF2B5EF4-FFF2-40B4-BE49-F238E27FC236}">
                <a16:creationId xmlns:a16="http://schemas.microsoft.com/office/drawing/2014/main" id="{53043FCB-8DD8-ACA9-D8CF-144D2A782941}"/>
              </a:ext>
            </a:extLst>
          </p:cNvPr>
          <p:cNvSpPr>
            <a:spLocks noGrp="1"/>
          </p:cNvSpPr>
          <p:nvPr>
            <p:ph sz="quarter" idx="4"/>
          </p:nvPr>
        </p:nvSpPr>
        <p:spPr>
          <a:xfrm>
            <a:off x="6568440" y="2326497"/>
            <a:ext cx="4556760" cy="4333383"/>
          </a:xfrm>
        </p:spPr>
        <p:txBody>
          <a:bodyPr>
            <a:normAutofit/>
          </a:bodyPr>
          <a:lstStyle/>
          <a:p>
            <a:r>
              <a:rPr lang="en-US" dirty="0"/>
              <a:t>Corrective action not required:</a:t>
            </a:r>
          </a:p>
          <a:p>
            <a:pPr lvl="1"/>
            <a:r>
              <a:rPr lang="en-US" dirty="0"/>
              <a:t>95% or higher success rate annually</a:t>
            </a:r>
          </a:p>
          <a:p>
            <a:pPr lvl="1"/>
            <a:r>
              <a:rPr lang="en-US" dirty="0"/>
              <a:t>91%-94% success rate for one year (add to watch list)</a:t>
            </a:r>
          </a:p>
          <a:p>
            <a:r>
              <a:rPr lang="en-US" dirty="0"/>
              <a:t>Corrective Action Required:</a:t>
            </a:r>
          </a:p>
          <a:p>
            <a:pPr lvl="1"/>
            <a:r>
              <a:rPr lang="en-US" dirty="0"/>
              <a:t>Less than a 95% success rate for two consecutive years</a:t>
            </a:r>
          </a:p>
          <a:p>
            <a:pPr lvl="1"/>
            <a:r>
              <a:rPr lang="en-US" dirty="0"/>
              <a:t>90% or lower success rate in one year</a:t>
            </a:r>
          </a:p>
        </p:txBody>
      </p:sp>
    </p:spTree>
    <p:extLst>
      <p:ext uri="{BB962C8B-B14F-4D97-AF65-F5344CB8AC3E}">
        <p14:creationId xmlns:p14="http://schemas.microsoft.com/office/powerpoint/2010/main" val="2541811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91FAC89-C6B4-F280-DCD7-40E13904E5C2}"/>
              </a:ext>
            </a:extLst>
          </p:cNvPr>
          <p:cNvSpPr>
            <a:spLocks noGrp="1"/>
          </p:cNvSpPr>
          <p:nvPr>
            <p:ph type="title"/>
          </p:nvPr>
        </p:nvSpPr>
        <p:spPr>
          <a:xfrm>
            <a:off x="1371600" y="685800"/>
            <a:ext cx="9601200" cy="944880"/>
          </a:xfrm>
        </p:spPr>
        <p:txBody>
          <a:bodyPr/>
          <a:lstStyle/>
          <a:p>
            <a:r>
              <a:rPr lang="en-US" dirty="0"/>
              <a:t>Termination Clauses</a:t>
            </a:r>
          </a:p>
        </p:txBody>
      </p:sp>
      <p:sp>
        <p:nvSpPr>
          <p:cNvPr id="8" name="Content Placeholder 7">
            <a:extLst>
              <a:ext uri="{FF2B5EF4-FFF2-40B4-BE49-F238E27FC236}">
                <a16:creationId xmlns:a16="http://schemas.microsoft.com/office/drawing/2014/main" id="{D63BA455-16DF-C9B3-66F5-86BE200BBC2B}"/>
              </a:ext>
            </a:extLst>
          </p:cNvPr>
          <p:cNvSpPr>
            <a:spLocks noGrp="1"/>
          </p:cNvSpPr>
          <p:nvPr>
            <p:ph idx="1"/>
          </p:nvPr>
        </p:nvSpPr>
        <p:spPr>
          <a:xfrm>
            <a:off x="1371600" y="1630680"/>
            <a:ext cx="9601200" cy="4191000"/>
          </a:xfrm>
        </p:spPr>
        <p:txBody>
          <a:bodyPr>
            <a:normAutofit/>
          </a:bodyPr>
          <a:lstStyle/>
          <a:p>
            <a:pPr>
              <a:lnSpc>
                <a:spcPct val="200000"/>
              </a:lnSpc>
            </a:pPr>
            <a:r>
              <a:rPr lang="en-US" sz="2400" dirty="0"/>
              <a:t>Due to non-compliance</a:t>
            </a:r>
          </a:p>
          <a:p>
            <a:pPr>
              <a:lnSpc>
                <a:spcPct val="200000"/>
              </a:lnSpc>
            </a:pPr>
            <a:r>
              <a:rPr lang="en-US" sz="2400" dirty="0"/>
              <a:t>Termination by institution</a:t>
            </a:r>
          </a:p>
          <a:p>
            <a:pPr>
              <a:lnSpc>
                <a:spcPct val="200000"/>
              </a:lnSpc>
            </a:pPr>
            <a:r>
              <a:rPr lang="en-US" sz="2400" dirty="0"/>
              <a:t>Termination by ICCB</a:t>
            </a:r>
          </a:p>
        </p:txBody>
      </p:sp>
    </p:spTree>
    <p:extLst>
      <p:ext uri="{BB962C8B-B14F-4D97-AF65-F5344CB8AC3E}">
        <p14:creationId xmlns:p14="http://schemas.microsoft.com/office/powerpoint/2010/main" val="2282522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3 Summary</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4643042"/>
          </a:xfrm>
        </p:spPr>
        <p:txBody>
          <a:bodyPr vert="horz" lIns="91440" tIns="45720" rIns="91440" bIns="45720" rtlCol="0" anchor="t">
            <a:normAutofit/>
          </a:bodyPr>
          <a:lstStyle/>
          <a:p>
            <a:pPr>
              <a:lnSpc>
                <a:spcPct val="150000"/>
              </a:lnSpc>
              <a:buFont typeface="Wingdings" panose="05000000000000000000" pitchFamily="2" charset="2"/>
              <a:buChar char="Ø"/>
            </a:pPr>
            <a:r>
              <a:rPr lang="en-US" sz="2400" dirty="0"/>
              <a:t>Success Rate- Accountability</a:t>
            </a:r>
          </a:p>
          <a:p>
            <a:pPr>
              <a:lnSpc>
                <a:spcPct val="150000"/>
              </a:lnSpc>
              <a:buFont typeface="Wingdings" panose="05000000000000000000" pitchFamily="2" charset="2"/>
              <a:buChar char="Ø"/>
            </a:pPr>
            <a:r>
              <a:rPr lang="en-US" sz="2400" dirty="0"/>
              <a:t>Data Collection and Reporting</a:t>
            </a:r>
          </a:p>
          <a:p>
            <a:pPr>
              <a:lnSpc>
                <a:spcPct val="150000"/>
              </a:lnSpc>
              <a:buFont typeface="Wingdings" panose="05000000000000000000" pitchFamily="2" charset="2"/>
              <a:buChar char="Ø"/>
            </a:pPr>
            <a:r>
              <a:rPr lang="en-US" sz="2400" dirty="0"/>
              <a:t>Monitoring</a:t>
            </a:r>
          </a:p>
          <a:p>
            <a:pPr>
              <a:lnSpc>
                <a:spcPct val="150000"/>
              </a:lnSpc>
              <a:buFont typeface="Wingdings" panose="05000000000000000000" pitchFamily="2" charset="2"/>
              <a:buChar char="Ø"/>
            </a:pPr>
            <a:r>
              <a:rPr lang="en-US" sz="2400" dirty="0"/>
              <a:t>Corrective Action</a:t>
            </a:r>
          </a:p>
          <a:p>
            <a:pPr>
              <a:lnSpc>
                <a:spcPct val="150000"/>
              </a:lnSpc>
              <a:buFont typeface="Wingdings" panose="05000000000000000000" pitchFamily="2" charset="2"/>
              <a:buChar char="Ø"/>
            </a:pPr>
            <a:r>
              <a:rPr lang="en-US" sz="2400" dirty="0"/>
              <a:t>Termination Clause</a:t>
            </a:r>
          </a:p>
          <a:p>
            <a:pPr marL="0" indent="0">
              <a:lnSpc>
                <a:spcPct val="200000"/>
              </a:lnSpc>
              <a:buNone/>
            </a:pPr>
            <a:endParaRPr lang="en-US" sz="2400" dirty="0"/>
          </a:p>
        </p:txBody>
      </p:sp>
    </p:spTree>
    <p:extLst>
      <p:ext uri="{BB962C8B-B14F-4D97-AF65-F5344CB8AC3E}">
        <p14:creationId xmlns:p14="http://schemas.microsoft.com/office/powerpoint/2010/main" val="505370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956AA-318F-7F6D-06BD-1E6A57BA9D7C}"/>
              </a:ext>
            </a:extLst>
          </p:cNvPr>
          <p:cNvSpPr>
            <a:spLocks noGrp="1"/>
          </p:cNvSpPr>
          <p:nvPr>
            <p:ph type="title"/>
          </p:nvPr>
        </p:nvSpPr>
        <p:spPr/>
        <p:txBody>
          <a:bodyPr/>
          <a:lstStyle/>
          <a:p>
            <a:r>
              <a:rPr lang="en-US" dirty="0"/>
              <a:t>Visit Our Other Modules</a:t>
            </a:r>
          </a:p>
        </p:txBody>
      </p:sp>
      <p:sp>
        <p:nvSpPr>
          <p:cNvPr id="3" name="Content Placeholder 2">
            <a:extLst>
              <a:ext uri="{FF2B5EF4-FFF2-40B4-BE49-F238E27FC236}">
                <a16:creationId xmlns:a16="http://schemas.microsoft.com/office/drawing/2014/main" id="{03263457-E103-13C0-8487-D651188B6AE3}"/>
              </a:ext>
            </a:extLst>
          </p:cNvPr>
          <p:cNvSpPr>
            <a:spLocks noGrp="1"/>
          </p:cNvSpPr>
          <p:nvPr>
            <p:ph idx="1"/>
          </p:nvPr>
        </p:nvSpPr>
        <p:spPr>
          <a:xfrm>
            <a:off x="1371600" y="1860331"/>
            <a:ext cx="9601200" cy="4007069"/>
          </a:xfrm>
        </p:spPr>
        <p:txBody>
          <a:bodyPr>
            <a:normAutofit/>
          </a:bodyPr>
          <a:lstStyle/>
          <a:p>
            <a:pPr>
              <a:lnSpc>
                <a:spcPct val="200000"/>
              </a:lnSpc>
            </a:pPr>
            <a:r>
              <a:rPr lang="en-US" sz="2400" dirty="0"/>
              <a:t>Module 1: ATB Overview</a:t>
            </a:r>
          </a:p>
          <a:p>
            <a:pPr>
              <a:lnSpc>
                <a:spcPct val="200000"/>
              </a:lnSpc>
            </a:pPr>
            <a:r>
              <a:rPr lang="en-US" sz="2400" dirty="0"/>
              <a:t>Module 2: State-Defined Process</a:t>
            </a:r>
          </a:p>
          <a:p>
            <a:pPr>
              <a:lnSpc>
                <a:spcPct val="200000"/>
              </a:lnSpc>
            </a:pPr>
            <a:r>
              <a:rPr lang="en-US" sz="2400" dirty="0"/>
              <a:t>Module 4: Eligible Career Pathways</a:t>
            </a:r>
          </a:p>
        </p:txBody>
      </p:sp>
    </p:spTree>
    <p:extLst>
      <p:ext uri="{BB962C8B-B14F-4D97-AF65-F5344CB8AC3E}">
        <p14:creationId xmlns:p14="http://schemas.microsoft.com/office/powerpoint/2010/main" val="1578346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D41F9-6E41-424B-A305-4695BFE215AA}"/>
              </a:ext>
            </a:extLst>
          </p:cNvPr>
          <p:cNvSpPr>
            <a:spLocks noGrp="1"/>
          </p:cNvSpPr>
          <p:nvPr>
            <p:ph type="title"/>
          </p:nvPr>
        </p:nvSpPr>
        <p:spPr/>
        <p:txBody>
          <a:bodyPr/>
          <a:lstStyle/>
          <a:p>
            <a:r>
              <a:rPr lang="en-US" dirty="0"/>
              <a:t>Resources</a:t>
            </a:r>
          </a:p>
        </p:txBody>
      </p:sp>
      <p:sp>
        <p:nvSpPr>
          <p:cNvPr id="3" name="Text Placeholder 2">
            <a:extLst>
              <a:ext uri="{FF2B5EF4-FFF2-40B4-BE49-F238E27FC236}">
                <a16:creationId xmlns:a16="http://schemas.microsoft.com/office/drawing/2014/main" id="{7EB2AA08-BA3E-40C0-9F53-A2C07422ED82}"/>
              </a:ext>
            </a:extLst>
          </p:cNvPr>
          <p:cNvSpPr>
            <a:spLocks noGrp="1"/>
          </p:cNvSpPr>
          <p:nvPr>
            <p:ph type="body" idx="1"/>
          </p:nvPr>
        </p:nvSpPr>
        <p:spPr>
          <a:xfrm>
            <a:off x="1371600" y="1463612"/>
            <a:ext cx="4443984" cy="823912"/>
          </a:xfrm>
        </p:spPr>
        <p:txBody>
          <a:bodyPr/>
          <a:lstStyle/>
          <a:p>
            <a:r>
              <a:rPr lang="en-US" dirty="0"/>
              <a:t>Important Links</a:t>
            </a:r>
          </a:p>
        </p:txBody>
      </p:sp>
      <p:sp>
        <p:nvSpPr>
          <p:cNvPr id="4" name="Content Placeholder 3">
            <a:extLst>
              <a:ext uri="{FF2B5EF4-FFF2-40B4-BE49-F238E27FC236}">
                <a16:creationId xmlns:a16="http://schemas.microsoft.com/office/drawing/2014/main" id="{A81CCD3A-C964-49E4-9D23-F8A1ACC93C00}"/>
              </a:ext>
            </a:extLst>
          </p:cNvPr>
          <p:cNvSpPr>
            <a:spLocks noGrp="1"/>
          </p:cNvSpPr>
          <p:nvPr>
            <p:ph sz="half" idx="2"/>
          </p:nvPr>
        </p:nvSpPr>
        <p:spPr>
          <a:xfrm>
            <a:off x="1371600" y="2752820"/>
            <a:ext cx="4443984" cy="2562193"/>
          </a:xfrm>
        </p:spPr>
        <p:txBody>
          <a:bodyPr/>
          <a:lstStyle/>
          <a:p>
            <a:r>
              <a:rPr lang="en-US" dirty="0">
                <a:solidFill>
                  <a:schemeClr val="tx1"/>
                </a:solidFill>
                <a:hlinkClick r:id="rId3">
                  <a:extLst>
                    <a:ext uri="{A12FA001-AC4F-418D-AE19-62706E023703}">
                      <ahyp:hlinkClr xmlns:ahyp="http://schemas.microsoft.com/office/drawing/2018/hyperlinkcolor" val="tx"/>
                    </a:ext>
                  </a:extLst>
                </a:hlinkClick>
              </a:rPr>
              <a:t>USDOE ATB FAQ</a:t>
            </a:r>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CLASP ATB Resources</a:t>
            </a:r>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ICCB ATB Resources</a:t>
            </a:r>
            <a:endParaRPr lang="en-US" dirty="0">
              <a:solidFill>
                <a:schemeClr val="tx1"/>
              </a:solidFill>
            </a:endParaRPr>
          </a:p>
          <a:p>
            <a:r>
              <a:rPr lang="en-US" dirty="0">
                <a:solidFill>
                  <a:schemeClr val="tx1"/>
                </a:solidFill>
                <a:hlinkClick r:id="rId6">
                  <a:extLst>
                    <a:ext uri="{A12FA001-AC4F-418D-AE19-62706E023703}">
                      <ahyp:hlinkClr xmlns:ahyp="http://schemas.microsoft.com/office/drawing/2018/hyperlinkcolor" val="tx"/>
                    </a:ext>
                  </a:extLst>
                </a:hlinkClick>
              </a:rPr>
              <a:t>Illinois’ Letter of Approval</a:t>
            </a:r>
            <a:r>
              <a:rPr lang="en-US" dirty="0">
                <a:solidFill>
                  <a:schemeClr val="tx1"/>
                </a:solidFill>
              </a:rPr>
              <a:t>, from Dept. of Education</a:t>
            </a:r>
          </a:p>
          <a:p>
            <a:endParaRPr lang="en-US" dirty="0"/>
          </a:p>
        </p:txBody>
      </p:sp>
      <p:sp>
        <p:nvSpPr>
          <p:cNvPr id="5" name="Text Placeholder 4">
            <a:extLst>
              <a:ext uri="{FF2B5EF4-FFF2-40B4-BE49-F238E27FC236}">
                <a16:creationId xmlns:a16="http://schemas.microsoft.com/office/drawing/2014/main" id="{3897E67C-DC7D-44FB-9BB7-F7207F4B1D21}"/>
              </a:ext>
            </a:extLst>
          </p:cNvPr>
          <p:cNvSpPr>
            <a:spLocks noGrp="1"/>
          </p:cNvSpPr>
          <p:nvPr>
            <p:ph type="body" sz="quarter" idx="3"/>
          </p:nvPr>
        </p:nvSpPr>
        <p:spPr/>
        <p:txBody>
          <a:bodyPr/>
          <a:lstStyle/>
          <a:p>
            <a:r>
              <a:rPr lang="en-US" dirty="0"/>
              <a:t>Questions?</a:t>
            </a:r>
          </a:p>
        </p:txBody>
      </p:sp>
      <p:sp>
        <p:nvSpPr>
          <p:cNvPr id="6" name="Content Placeholder 5">
            <a:extLst>
              <a:ext uri="{FF2B5EF4-FFF2-40B4-BE49-F238E27FC236}">
                <a16:creationId xmlns:a16="http://schemas.microsoft.com/office/drawing/2014/main" id="{4BE31CF1-28F1-4DAF-91AF-0B334A971CB8}"/>
              </a:ext>
            </a:extLst>
          </p:cNvPr>
          <p:cNvSpPr>
            <a:spLocks noGrp="1"/>
          </p:cNvSpPr>
          <p:nvPr>
            <p:ph sz="quarter" idx="4"/>
          </p:nvPr>
        </p:nvSpPr>
        <p:spPr>
          <a:xfrm>
            <a:off x="6525013" y="3305207"/>
            <a:ext cx="4674029" cy="2562193"/>
          </a:xfrm>
        </p:spPr>
        <p:txBody>
          <a:bodyPr/>
          <a:lstStyle/>
          <a:p>
            <a:r>
              <a:rPr lang="en-US" dirty="0"/>
              <a:t>Contact: Whitney Thompson, Deputy Director for Workforce Education, </a:t>
            </a:r>
            <a:r>
              <a:rPr lang="en-US" dirty="0">
                <a:hlinkClick r:id="rId7"/>
              </a:rPr>
              <a:t>whitney.Thompson@illinois.gov</a:t>
            </a:r>
            <a:r>
              <a:rPr lang="en-US" dirty="0"/>
              <a:t> </a:t>
            </a:r>
          </a:p>
          <a:p>
            <a:r>
              <a:rPr lang="en-US" dirty="0"/>
              <a:t>Angela Gerberding, Director for Work-Based Learning, </a:t>
            </a:r>
            <a:r>
              <a:rPr lang="en-US" dirty="0">
                <a:hlinkClick r:id="rId8"/>
              </a:rPr>
              <a:t>angela.gerberding@illinois.gov</a:t>
            </a:r>
            <a:endParaRPr lang="en-US" dirty="0"/>
          </a:p>
        </p:txBody>
      </p:sp>
    </p:spTree>
    <p:extLst>
      <p:ext uri="{BB962C8B-B14F-4D97-AF65-F5344CB8AC3E}">
        <p14:creationId xmlns:p14="http://schemas.microsoft.com/office/powerpoint/2010/main" val="260586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3 Agenda</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4643042"/>
          </a:xfrm>
        </p:spPr>
        <p:txBody>
          <a:bodyPr vert="horz" lIns="91440" tIns="45720" rIns="91440" bIns="45720" rtlCol="0" anchor="t">
            <a:normAutofit lnSpcReduction="10000"/>
          </a:bodyPr>
          <a:lstStyle/>
          <a:p>
            <a:pPr marL="383540" indent="-383540">
              <a:lnSpc>
                <a:spcPct val="150000"/>
              </a:lnSpc>
              <a:buFont typeface="Wingdings" panose="020B0503020102020204" pitchFamily="34" charset="0"/>
              <a:buChar char="Ø"/>
            </a:pPr>
            <a:r>
              <a:rPr lang="en-US" sz="2400" dirty="0"/>
              <a:t>ATB Module Overviews</a:t>
            </a:r>
          </a:p>
          <a:p>
            <a:pPr>
              <a:lnSpc>
                <a:spcPct val="150000"/>
              </a:lnSpc>
              <a:buFont typeface="Wingdings" panose="05000000000000000000" pitchFamily="2" charset="2"/>
              <a:buChar char="Ø"/>
            </a:pPr>
            <a:r>
              <a:rPr lang="en-US" sz="2400" dirty="0"/>
              <a:t>Accountability and Program Design</a:t>
            </a:r>
          </a:p>
          <a:p>
            <a:pPr>
              <a:lnSpc>
                <a:spcPct val="150000"/>
              </a:lnSpc>
              <a:buFont typeface="Wingdings" panose="05000000000000000000" pitchFamily="2" charset="2"/>
              <a:buChar char="Ø"/>
            </a:pPr>
            <a:r>
              <a:rPr lang="en-US" sz="2400" dirty="0"/>
              <a:t>Success Rate- Accountability</a:t>
            </a:r>
          </a:p>
          <a:p>
            <a:pPr>
              <a:lnSpc>
                <a:spcPct val="150000"/>
              </a:lnSpc>
              <a:buFont typeface="Wingdings" panose="05000000000000000000" pitchFamily="2" charset="2"/>
              <a:buChar char="Ø"/>
            </a:pPr>
            <a:r>
              <a:rPr lang="en-US" sz="2400" dirty="0"/>
              <a:t>Data Collection and Reporting</a:t>
            </a:r>
          </a:p>
          <a:p>
            <a:pPr>
              <a:lnSpc>
                <a:spcPct val="150000"/>
              </a:lnSpc>
              <a:buFont typeface="Wingdings" panose="05000000000000000000" pitchFamily="2" charset="2"/>
              <a:buChar char="Ø"/>
            </a:pPr>
            <a:r>
              <a:rPr lang="en-US" sz="2400" dirty="0"/>
              <a:t>Monitoring</a:t>
            </a:r>
          </a:p>
          <a:p>
            <a:pPr>
              <a:lnSpc>
                <a:spcPct val="150000"/>
              </a:lnSpc>
              <a:buFont typeface="Wingdings" panose="05000000000000000000" pitchFamily="2" charset="2"/>
              <a:buChar char="Ø"/>
            </a:pPr>
            <a:r>
              <a:rPr lang="en-US" sz="2400" dirty="0"/>
              <a:t>Corrective Action</a:t>
            </a:r>
          </a:p>
          <a:p>
            <a:pPr>
              <a:lnSpc>
                <a:spcPct val="150000"/>
              </a:lnSpc>
              <a:buFont typeface="Wingdings" panose="05000000000000000000" pitchFamily="2" charset="2"/>
              <a:buChar char="Ø"/>
            </a:pPr>
            <a:r>
              <a:rPr lang="en-US" sz="2400" dirty="0"/>
              <a:t>Termination Clause</a:t>
            </a:r>
          </a:p>
          <a:p>
            <a:pPr marL="0" indent="0">
              <a:lnSpc>
                <a:spcPct val="200000"/>
              </a:lnSpc>
              <a:buNone/>
            </a:pPr>
            <a:endParaRPr lang="en-US" sz="2400" dirty="0"/>
          </a:p>
        </p:txBody>
      </p:sp>
    </p:spTree>
    <p:extLst>
      <p:ext uri="{BB962C8B-B14F-4D97-AF65-F5344CB8AC3E}">
        <p14:creationId xmlns:p14="http://schemas.microsoft.com/office/powerpoint/2010/main" val="4001492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itle 1">
            <a:extLst>
              <a:ext uri="{FF2B5EF4-FFF2-40B4-BE49-F238E27FC236}">
                <a16:creationId xmlns:a16="http://schemas.microsoft.com/office/drawing/2014/main" id="{B09F9096-AF85-46B0-A0B5-0F95069082DD}"/>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ATB Module Overviews</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3" name="Content Placeholder 2">
            <a:extLst>
              <a:ext uri="{FF2B5EF4-FFF2-40B4-BE49-F238E27FC236}">
                <a16:creationId xmlns:a16="http://schemas.microsoft.com/office/drawing/2014/main" id="{6961E123-D43E-49E8-98C6-1DF9A10E57BC}"/>
              </a:ext>
            </a:extLst>
          </p:cNvPr>
          <p:cNvSpPr>
            <a:spLocks noGrp="1"/>
          </p:cNvSpPr>
          <p:nvPr>
            <p:ph idx="1"/>
          </p:nvPr>
        </p:nvSpPr>
        <p:spPr>
          <a:xfrm>
            <a:off x="6176720" y="791570"/>
            <a:ext cx="5359084" cy="5262390"/>
          </a:xfrm>
        </p:spPr>
        <p:txBody>
          <a:bodyPr anchor="ctr">
            <a:normAutofit/>
          </a:bodyPr>
          <a:lstStyle/>
          <a:p>
            <a:pPr>
              <a:buFont typeface="Wingdings" panose="05000000000000000000" pitchFamily="2" charset="2"/>
              <a:buChar char="q"/>
            </a:pPr>
            <a:r>
              <a:rPr lang="en-US" sz="1800" dirty="0"/>
              <a:t>Background – </a:t>
            </a:r>
            <a:r>
              <a:rPr lang="en-US" sz="1800" i="1" dirty="0"/>
              <a:t>Module 1</a:t>
            </a:r>
          </a:p>
          <a:p>
            <a:pPr>
              <a:buFont typeface="Wingdings" panose="05000000000000000000" pitchFamily="2" charset="2"/>
              <a:buChar char="q"/>
            </a:pPr>
            <a:r>
              <a:rPr lang="en-US" sz="1800" dirty="0"/>
              <a:t>Program Design</a:t>
            </a:r>
          </a:p>
          <a:p>
            <a:pPr>
              <a:buFont typeface="Wingdings" panose="05000000000000000000" pitchFamily="2" charset="2"/>
              <a:buChar char="q"/>
            </a:pPr>
            <a:r>
              <a:rPr lang="en-US" sz="1800" dirty="0"/>
              <a:t>Student Eligibility</a:t>
            </a:r>
          </a:p>
          <a:p>
            <a:pPr>
              <a:buFont typeface="Wingdings" panose="05000000000000000000" pitchFamily="2" charset="2"/>
              <a:buChar char="q"/>
            </a:pPr>
            <a:r>
              <a:rPr lang="en-US" sz="1800" dirty="0"/>
              <a:t>Required Student Services</a:t>
            </a:r>
          </a:p>
          <a:p>
            <a:pPr>
              <a:buFont typeface="Wingdings" panose="05000000000000000000" pitchFamily="2" charset="2"/>
              <a:buChar char="q"/>
            </a:pPr>
            <a:r>
              <a:rPr lang="en-US" sz="1800" dirty="0"/>
              <a:t>Success Rate- Accountability</a:t>
            </a:r>
          </a:p>
          <a:p>
            <a:pPr>
              <a:buFont typeface="Wingdings" panose="05000000000000000000" pitchFamily="2" charset="2"/>
              <a:buChar char="q"/>
            </a:pPr>
            <a:r>
              <a:rPr lang="en-US" sz="1800" dirty="0"/>
              <a:t>Data Collection and Reporting</a:t>
            </a:r>
          </a:p>
          <a:p>
            <a:pPr>
              <a:buFont typeface="Wingdings" panose="05000000000000000000" pitchFamily="2" charset="2"/>
              <a:buChar char="q"/>
            </a:pPr>
            <a:r>
              <a:rPr lang="en-US" sz="1800" dirty="0"/>
              <a:t>Monitoring</a:t>
            </a:r>
          </a:p>
          <a:p>
            <a:pPr>
              <a:buFont typeface="Wingdings" panose="05000000000000000000" pitchFamily="2" charset="2"/>
              <a:buChar char="q"/>
            </a:pPr>
            <a:r>
              <a:rPr lang="en-US" sz="1800" dirty="0"/>
              <a:t>Corrective Action</a:t>
            </a:r>
          </a:p>
          <a:p>
            <a:pPr>
              <a:buFont typeface="Wingdings" panose="05000000000000000000" pitchFamily="2" charset="2"/>
              <a:buChar char="q"/>
            </a:pPr>
            <a:r>
              <a:rPr lang="en-US" sz="1800" dirty="0"/>
              <a:t>Termination Clause</a:t>
            </a:r>
          </a:p>
          <a:p>
            <a:pPr>
              <a:buFont typeface="Wingdings" panose="05000000000000000000" pitchFamily="2" charset="2"/>
              <a:buChar char="q"/>
            </a:pPr>
            <a:r>
              <a:rPr lang="en-US" sz="1800" dirty="0"/>
              <a:t>Eligible Career Pathways – </a:t>
            </a:r>
            <a:r>
              <a:rPr lang="en-US" sz="1800" i="1" dirty="0"/>
              <a:t>Module 4</a:t>
            </a:r>
          </a:p>
          <a:p>
            <a:pPr>
              <a:buFont typeface="Wingdings" panose="05000000000000000000" pitchFamily="2" charset="2"/>
              <a:buChar char="q"/>
            </a:pPr>
            <a:endParaRPr lang="en-US" sz="1800" dirty="0"/>
          </a:p>
        </p:txBody>
      </p:sp>
      <p:cxnSp>
        <p:nvCxnSpPr>
          <p:cNvPr id="5" name="Straight Connector 4">
            <a:extLst>
              <a:ext uri="{FF2B5EF4-FFF2-40B4-BE49-F238E27FC236}">
                <a16:creationId xmlns:a16="http://schemas.microsoft.com/office/drawing/2014/main" id="{89EAAB48-1DD0-90C2-C945-4F49CBD0E62E}"/>
              </a:ext>
            </a:extLst>
          </p:cNvPr>
          <p:cNvCxnSpPr>
            <a:cxnSpLocks/>
          </p:cNvCxnSpPr>
          <p:nvPr/>
        </p:nvCxnSpPr>
        <p:spPr>
          <a:xfrm>
            <a:off x="8785781" y="1668544"/>
            <a:ext cx="1568944" cy="697584"/>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12748E26-7673-B0F2-FE7F-8AB96F72C06F}"/>
              </a:ext>
            </a:extLst>
          </p:cNvPr>
          <p:cNvCxnSpPr>
            <a:cxnSpLocks/>
          </p:cNvCxnSpPr>
          <p:nvPr/>
        </p:nvCxnSpPr>
        <p:spPr>
          <a:xfrm flipV="1">
            <a:off x="9568206" y="2375554"/>
            <a:ext cx="786519" cy="697584"/>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24C83892-8E3B-BB72-5874-E2A0EB0E6833}"/>
              </a:ext>
            </a:extLst>
          </p:cNvPr>
          <p:cNvSpPr txBox="1"/>
          <p:nvPr/>
        </p:nvSpPr>
        <p:spPr>
          <a:xfrm>
            <a:off x="10354725" y="2190888"/>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Franklin Gothic Book" panose="020B0503020102020204"/>
                <a:ea typeface="+mn-ea"/>
                <a:cs typeface="+mn-cs"/>
              </a:rPr>
              <a:t>Module 2</a:t>
            </a:r>
          </a:p>
        </p:txBody>
      </p:sp>
      <p:cxnSp>
        <p:nvCxnSpPr>
          <p:cNvPr id="12" name="Straight Connector 11">
            <a:extLst>
              <a:ext uri="{FF2B5EF4-FFF2-40B4-BE49-F238E27FC236}">
                <a16:creationId xmlns:a16="http://schemas.microsoft.com/office/drawing/2014/main" id="{59FEE7BF-209F-0A7E-65E2-4832CEA2FE71}"/>
              </a:ext>
            </a:extLst>
          </p:cNvPr>
          <p:cNvCxnSpPr>
            <a:cxnSpLocks/>
          </p:cNvCxnSpPr>
          <p:nvPr/>
        </p:nvCxnSpPr>
        <p:spPr>
          <a:xfrm flipV="1">
            <a:off x="9257121" y="3904553"/>
            <a:ext cx="1024521" cy="765043"/>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FC2002CC-BE19-D870-16C9-95435FE14B40}"/>
              </a:ext>
            </a:extLst>
          </p:cNvPr>
          <p:cNvCxnSpPr>
            <a:cxnSpLocks/>
          </p:cNvCxnSpPr>
          <p:nvPr/>
        </p:nvCxnSpPr>
        <p:spPr>
          <a:xfrm>
            <a:off x="9547608" y="3280623"/>
            <a:ext cx="734034" cy="623930"/>
          </a:xfrm>
          <a:prstGeom prst="line">
            <a:avLst/>
          </a:prstGeom>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D9D139D0-DE0A-3368-E729-AE9C1F42DC96}"/>
              </a:ext>
            </a:extLst>
          </p:cNvPr>
          <p:cNvSpPr txBox="1"/>
          <p:nvPr/>
        </p:nvSpPr>
        <p:spPr>
          <a:xfrm>
            <a:off x="10354725" y="3719887"/>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Franklin Gothic Book" panose="020B0503020102020204"/>
                <a:ea typeface="+mn-ea"/>
                <a:cs typeface="+mn-cs"/>
              </a:rPr>
              <a:t>Module 3</a:t>
            </a:r>
          </a:p>
        </p:txBody>
      </p:sp>
    </p:spTree>
    <p:extLst>
      <p:ext uri="{BB962C8B-B14F-4D97-AF65-F5344CB8AC3E}">
        <p14:creationId xmlns:p14="http://schemas.microsoft.com/office/powerpoint/2010/main" val="3947148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EB0407-C8C9-7569-5719-875CB86541BD}"/>
              </a:ext>
            </a:extLst>
          </p:cNvPr>
          <p:cNvSpPr>
            <a:spLocks noGrp="1"/>
          </p:cNvSpPr>
          <p:nvPr>
            <p:ph type="title"/>
          </p:nvPr>
        </p:nvSpPr>
        <p:spPr>
          <a:xfrm>
            <a:off x="1371600" y="685800"/>
            <a:ext cx="10546080" cy="1203960"/>
          </a:xfrm>
        </p:spPr>
        <p:txBody>
          <a:bodyPr>
            <a:normAutofit/>
          </a:bodyPr>
          <a:lstStyle/>
          <a:p>
            <a:r>
              <a:rPr lang="en-US" sz="4800" dirty="0"/>
              <a:t>Accountability via Program Design</a:t>
            </a:r>
          </a:p>
        </p:txBody>
      </p:sp>
      <p:sp>
        <p:nvSpPr>
          <p:cNvPr id="5" name="Text Placeholder 4">
            <a:extLst>
              <a:ext uri="{FF2B5EF4-FFF2-40B4-BE49-F238E27FC236}">
                <a16:creationId xmlns:a16="http://schemas.microsoft.com/office/drawing/2014/main" id="{2B1AC7A3-A9E5-480B-2218-46A716716D30}"/>
              </a:ext>
            </a:extLst>
          </p:cNvPr>
          <p:cNvSpPr>
            <a:spLocks noGrp="1"/>
          </p:cNvSpPr>
          <p:nvPr>
            <p:ph type="body" idx="1"/>
          </p:nvPr>
        </p:nvSpPr>
        <p:spPr>
          <a:xfrm>
            <a:off x="1371600" y="1477804"/>
            <a:ext cx="4443984" cy="823912"/>
          </a:xfrm>
        </p:spPr>
        <p:txBody>
          <a:bodyPr/>
          <a:lstStyle/>
          <a:p>
            <a:r>
              <a:rPr lang="en-US" dirty="0"/>
              <a:t>Required</a:t>
            </a:r>
          </a:p>
        </p:txBody>
      </p:sp>
      <p:sp>
        <p:nvSpPr>
          <p:cNvPr id="6" name="Content Placeholder 5">
            <a:extLst>
              <a:ext uri="{FF2B5EF4-FFF2-40B4-BE49-F238E27FC236}">
                <a16:creationId xmlns:a16="http://schemas.microsoft.com/office/drawing/2014/main" id="{FB33EB6A-F57F-9181-4CD9-A1360C59E9DE}"/>
              </a:ext>
            </a:extLst>
          </p:cNvPr>
          <p:cNvSpPr>
            <a:spLocks noGrp="1"/>
          </p:cNvSpPr>
          <p:nvPr>
            <p:ph sz="half" idx="2"/>
          </p:nvPr>
        </p:nvSpPr>
        <p:spPr>
          <a:xfrm>
            <a:off x="1371600" y="2526554"/>
            <a:ext cx="4443984" cy="3917140"/>
          </a:xfrm>
        </p:spPr>
        <p:txBody>
          <a:bodyPr>
            <a:normAutofit lnSpcReduction="10000"/>
          </a:bodyPr>
          <a:lstStyle/>
          <a:p>
            <a:r>
              <a:rPr lang="en-US" dirty="0"/>
              <a:t>Eligible career pathway</a:t>
            </a:r>
          </a:p>
          <a:p>
            <a:r>
              <a:rPr lang="en-US" dirty="0"/>
              <a:t>HSE available</a:t>
            </a:r>
          </a:p>
          <a:p>
            <a:r>
              <a:rPr lang="en-US" dirty="0"/>
              <a:t>Student Eligibility Criteria</a:t>
            </a:r>
          </a:p>
          <a:p>
            <a:r>
              <a:rPr lang="en-US" dirty="0"/>
              <a:t>Student Services</a:t>
            </a:r>
          </a:p>
          <a:p>
            <a:pPr lvl="1"/>
            <a:r>
              <a:rPr lang="en-US" dirty="0"/>
              <a:t>Multiple measure assessment</a:t>
            </a:r>
          </a:p>
          <a:p>
            <a:pPr lvl="1"/>
            <a:r>
              <a:rPr lang="en-US" dirty="0"/>
              <a:t>Orientation</a:t>
            </a:r>
          </a:p>
          <a:p>
            <a:pPr lvl="1"/>
            <a:r>
              <a:rPr lang="en-US" dirty="0"/>
              <a:t>Tutoring</a:t>
            </a:r>
          </a:p>
          <a:p>
            <a:pPr lvl="1"/>
            <a:r>
              <a:rPr lang="en-US" dirty="0"/>
              <a:t>Career goal development</a:t>
            </a:r>
          </a:p>
          <a:p>
            <a:pPr lvl="1"/>
            <a:r>
              <a:rPr lang="en-US" dirty="0"/>
              <a:t>Counseling</a:t>
            </a:r>
          </a:p>
          <a:p>
            <a:pPr lvl="1"/>
            <a:r>
              <a:rPr lang="en-US" dirty="0"/>
              <a:t>Follow up</a:t>
            </a:r>
          </a:p>
          <a:p>
            <a:endParaRPr lang="en-US" dirty="0"/>
          </a:p>
          <a:p>
            <a:endParaRPr lang="en-US" dirty="0"/>
          </a:p>
        </p:txBody>
      </p:sp>
      <p:sp>
        <p:nvSpPr>
          <p:cNvPr id="7" name="Text Placeholder 6">
            <a:extLst>
              <a:ext uri="{FF2B5EF4-FFF2-40B4-BE49-F238E27FC236}">
                <a16:creationId xmlns:a16="http://schemas.microsoft.com/office/drawing/2014/main" id="{7208F07B-4A1A-5262-3E5F-F6497E6F4286}"/>
              </a:ext>
            </a:extLst>
          </p:cNvPr>
          <p:cNvSpPr>
            <a:spLocks noGrp="1"/>
          </p:cNvSpPr>
          <p:nvPr>
            <p:ph type="body" sz="quarter" idx="3"/>
          </p:nvPr>
        </p:nvSpPr>
        <p:spPr>
          <a:xfrm>
            <a:off x="6376416" y="1477804"/>
            <a:ext cx="4443984" cy="823912"/>
          </a:xfrm>
        </p:spPr>
        <p:txBody>
          <a:bodyPr/>
          <a:lstStyle/>
          <a:p>
            <a:r>
              <a:rPr lang="en-US" dirty="0"/>
              <a:t>Recommended</a:t>
            </a:r>
          </a:p>
        </p:txBody>
      </p:sp>
      <p:sp>
        <p:nvSpPr>
          <p:cNvPr id="8" name="Content Placeholder 7">
            <a:extLst>
              <a:ext uri="{FF2B5EF4-FFF2-40B4-BE49-F238E27FC236}">
                <a16:creationId xmlns:a16="http://schemas.microsoft.com/office/drawing/2014/main" id="{A671AC28-E3F1-73AF-0D2B-F6C0BDC13755}"/>
              </a:ext>
            </a:extLst>
          </p:cNvPr>
          <p:cNvSpPr>
            <a:spLocks noGrp="1"/>
          </p:cNvSpPr>
          <p:nvPr>
            <p:ph sz="quarter" idx="4"/>
          </p:nvPr>
        </p:nvSpPr>
        <p:spPr>
          <a:xfrm>
            <a:off x="6376416" y="2526554"/>
            <a:ext cx="4443984" cy="2562193"/>
          </a:xfrm>
        </p:spPr>
        <p:txBody>
          <a:bodyPr>
            <a:normAutofit lnSpcReduction="10000"/>
          </a:bodyPr>
          <a:lstStyle/>
          <a:p>
            <a:r>
              <a:rPr lang="en-US" dirty="0"/>
              <a:t>HSE co-enrollment</a:t>
            </a:r>
          </a:p>
          <a:p>
            <a:r>
              <a:rPr lang="en-US" dirty="0"/>
              <a:t>ICAPS</a:t>
            </a:r>
          </a:p>
        </p:txBody>
      </p:sp>
    </p:spTree>
    <p:extLst>
      <p:ext uri="{BB962C8B-B14F-4D97-AF65-F5344CB8AC3E}">
        <p14:creationId xmlns:p14="http://schemas.microsoft.com/office/powerpoint/2010/main" val="387853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0E11F-F33E-4D1A-9D59-945D0B158517}"/>
              </a:ext>
            </a:extLst>
          </p:cNvPr>
          <p:cNvSpPr>
            <a:spLocks noGrp="1"/>
          </p:cNvSpPr>
          <p:nvPr>
            <p:ph type="title"/>
          </p:nvPr>
        </p:nvSpPr>
        <p:spPr/>
        <p:txBody>
          <a:bodyPr/>
          <a:lstStyle/>
          <a:p>
            <a:r>
              <a:rPr lang="en-US"/>
              <a:t>Student Eligibility</a:t>
            </a:r>
          </a:p>
        </p:txBody>
      </p:sp>
      <p:sp>
        <p:nvSpPr>
          <p:cNvPr id="3" name="Content Placeholder 2">
            <a:extLst>
              <a:ext uri="{FF2B5EF4-FFF2-40B4-BE49-F238E27FC236}">
                <a16:creationId xmlns:a16="http://schemas.microsoft.com/office/drawing/2014/main" id="{CE43E390-4C5B-465E-9BE8-0472DDCCFB86}"/>
              </a:ext>
            </a:extLst>
          </p:cNvPr>
          <p:cNvSpPr>
            <a:spLocks noGrp="1"/>
          </p:cNvSpPr>
          <p:nvPr>
            <p:ph idx="1"/>
          </p:nvPr>
        </p:nvSpPr>
        <p:spPr>
          <a:xfrm>
            <a:off x="1371600" y="1600200"/>
            <a:ext cx="10408920" cy="4815840"/>
          </a:xfrm>
        </p:spPr>
        <p:txBody>
          <a:bodyPr>
            <a:normAutofit/>
          </a:bodyPr>
          <a:lstStyle/>
          <a:p>
            <a:r>
              <a:rPr lang="en-US" sz="2200" dirty="0"/>
              <a:t>Adult learner (must be beyond age of compulsory education)</a:t>
            </a:r>
          </a:p>
          <a:p>
            <a:pPr lvl="1"/>
            <a:r>
              <a:rPr lang="en-US" sz="2200" dirty="0"/>
              <a:t>Does not include dual credit students or students who otherwise should be enrolled in K-12 education</a:t>
            </a:r>
          </a:p>
          <a:p>
            <a:r>
              <a:rPr lang="en-US" sz="2200" dirty="0"/>
              <a:t>Learner meets all other </a:t>
            </a:r>
            <a:r>
              <a:rPr lang="en-US" sz="2200" dirty="0">
                <a:hlinkClick r:id="rId3"/>
              </a:rPr>
              <a:t>eligibility criteria for federal financial aid </a:t>
            </a:r>
            <a:r>
              <a:rPr lang="en-US" sz="2200" dirty="0"/>
              <a:t>(demonstrate financial need, valid SSN, citizen or eligible non-citizen, etc.)</a:t>
            </a:r>
          </a:p>
          <a:p>
            <a:r>
              <a:rPr lang="en-US" sz="2200" dirty="0"/>
              <a:t>Learner </a:t>
            </a:r>
            <a:r>
              <a:rPr lang="en-US" sz="2200" i="1" dirty="0"/>
              <a:t>does not </a:t>
            </a:r>
            <a:r>
              <a:rPr lang="en-US" sz="2200" dirty="0"/>
              <a:t>meet original ATB criteria</a:t>
            </a:r>
          </a:p>
          <a:p>
            <a:r>
              <a:rPr lang="en-US" sz="2200" dirty="0"/>
              <a:t>Ideal candidates:</a:t>
            </a:r>
          </a:p>
          <a:p>
            <a:pPr lvl="1"/>
            <a:r>
              <a:rPr lang="en-US" sz="2200" dirty="0"/>
              <a:t>are enrolled in an Early School Leaver Transition or an ICCB approved Alternative Methods of Credentialing for High School Equivalency programming </a:t>
            </a:r>
            <a:r>
              <a:rPr lang="en-US" sz="2200" b="1" dirty="0"/>
              <a:t>OR</a:t>
            </a:r>
            <a:endParaRPr lang="en-US" sz="2200" dirty="0"/>
          </a:p>
          <a:p>
            <a:pPr lvl="1"/>
            <a:r>
              <a:rPr lang="en-US" sz="2200" dirty="0"/>
              <a:t>have successfully completed a Bridge Program within Adult Education </a:t>
            </a:r>
            <a:endParaRPr lang="en-US" sz="2200" b="1" dirty="0"/>
          </a:p>
        </p:txBody>
      </p:sp>
    </p:spTree>
    <p:extLst>
      <p:ext uri="{BB962C8B-B14F-4D97-AF65-F5344CB8AC3E}">
        <p14:creationId xmlns:p14="http://schemas.microsoft.com/office/powerpoint/2010/main" val="1765268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A5A89-94B0-FBEC-4AA2-094D3472C31A}"/>
              </a:ext>
            </a:extLst>
          </p:cNvPr>
          <p:cNvSpPr>
            <a:spLocks noGrp="1"/>
          </p:cNvSpPr>
          <p:nvPr>
            <p:ph type="title"/>
          </p:nvPr>
        </p:nvSpPr>
        <p:spPr/>
        <p:txBody>
          <a:bodyPr/>
          <a:lstStyle/>
          <a:p>
            <a:r>
              <a:rPr lang="en-US" dirty="0"/>
              <a:t>Assessment Requirements</a:t>
            </a:r>
          </a:p>
        </p:txBody>
      </p:sp>
      <p:sp>
        <p:nvSpPr>
          <p:cNvPr id="3" name="Content Placeholder 2">
            <a:extLst>
              <a:ext uri="{FF2B5EF4-FFF2-40B4-BE49-F238E27FC236}">
                <a16:creationId xmlns:a16="http://schemas.microsoft.com/office/drawing/2014/main" id="{9EB281A5-3185-9CC7-E69F-9B540345D203}"/>
              </a:ext>
            </a:extLst>
          </p:cNvPr>
          <p:cNvSpPr>
            <a:spLocks noGrp="1"/>
          </p:cNvSpPr>
          <p:nvPr>
            <p:ph idx="1"/>
          </p:nvPr>
        </p:nvSpPr>
        <p:spPr>
          <a:xfrm>
            <a:off x="1371600" y="1524000"/>
            <a:ext cx="10256520" cy="5151120"/>
          </a:xfrm>
        </p:spPr>
        <p:txBody>
          <a:bodyPr>
            <a:normAutofit/>
          </a:bodyPr>
          <a:lstStyle/>
          <a:p>
            <a:pPr>
              <a:lnSpc>
                <a:spcPct val="150000"/>
              </a:lnSpc>
            </a:pPr>
            <a:r>
              <a:rPr lang="en-US" sz="2200" dirty="0"/>
              <a:t>Possible assessments include combinations of:</a:t>
            </a:r>
          </a:p>
          <a:p>
            <a:pPr marL="913892" lvl="1" indent="-383540" fontAlgn="base">
              <a:lnSpc>
                <a:spcPct val="150000"/>
              </a:lnSpc>
              <a:buFont typeface="Wingdings" panose="020B0503020102020204" pitchFamily="34" charset="0"/>
              <a:buChar char="v"/>
            </a:pPr>
            <a:r>
              <a:rPr lang="en-US" sz="2200" dirty="0"/>
              <a:t>GED Ready practice tests</a:t>
            </a:r>
          </a:p>
          <a:p>
            <a:pPr marL="913892" lvl="1" indent="-383540" fontAlgn="base">
              <a:lnSpc>
                <a:spcPct val="150000"/>
              </a:lnSpc>
              <a:buFont typeface="Wingdings" panose="020B0503020102020204" pitchFamily="34" charset="0"/>
              <a:buChar char="v"/>
            </a:pPr>
            <a:r>
              <a:rPr lang="en-US" sz="2200" dirty="0"/>
              <a:t>Instructor or employer referrals</a:t>
            </a:r>
          </a:p>
          <a:p>
            <a:pPr marL="913892" lvl="1" indent="-383540" fontAlgn="base">
              <a:lnSpc>
                <a:spcPct val="150000"/>
              </a:lnSpc>
              <a:buFont typeface="Wingdings" panose="020B0503020102020204" pitchFamily="34" charset="0"/>
              <a:buChar char="v"/>
            </a:pPr>
            <a:r>
              <a:rPr lang="en-US" sz="2200" dirty="0"/>
              <a:t>High school transcript review</a:t>
            </a:r>
          </a:p>
          <a:p>
            <a:pPr marL="913892" lvl="1" indent="-383540" fontAlgn="base">
              <a:lnSpc>
                <a:spcPct val="150000"/>
              </a:lnSpc>
              <a:buFont typeface="Wingdings" panose="020B0503020102020204" pitchFamily="34" charset="0"/>
              <a:buChar char="v"/>
            </a:pPr>
            <a:r>
              <a:rPr lang="en-US" sz="2200" dirty="0"/>
              <a:t>HSE and ESL assessments</a:t>
            </a:r>
          </a:p>
          <a:p>
            <a:pPr marL="913892" lvl="1" indent="-383540" fontAlgn="base">
              <a:lnSpc>
                <a:spcPct val="150000"/>
              </a:lnSpc>
              <a:buFont typeface="Wingdings" panose="020B0503020102020204" pitchFamily="34" charset="0"/>
              <a:buChar char="v"/>
            </a:pPr>
            <a:r>
              <a:rPr lang="en-US" sz="2200" dirty="0"/>
              <a:t>Writing samples</a:t>
            </a:r>
          </a:p>
          <a:p>
            <a:pPr marL="913892" lvl="1" indent="-383540" fontAlgn="base">
              <a:lnSpc>
                <a:spcPct val="150000"/>
              </a:lnSpc>
              <a:buFont typeface="Wingdings" panose="020B0503020102020204" pitchFamily="34" charset="0"/>
              <a:buChar char="v"/>
            </a:pPr>
            <a:r>
              <a:rPr lang="en-US" sz="2200" dirty="0"/>
              <a:t>Student interviews</a:t>
            </a:r>
          </a:p>
          <a:p>
            <a:r>
              <a:rPr lang="en-US" sz="2000" dirty="0"/>
              <a:t>Documentation of multiple measures</a:t>
            </a:r>
          </a:p>
          <a:p>
            <a:endParaRPr lang="en-US" dirty="0"/>
          </a:p>
        </p:txBody>
      </p:sp>
    </p:spTree>
    <p:extLst>
      <p:ext uri="{BB962C8B-B14F-4D97-AF65-F5344CB8AC3E}">
        <p14:creationId xmlns:p14="http://schemas.microsoft.com/office/powerpoint/2010/main" val="21824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6B2E-3B43-31B5-2B72-2624D73A6F65}"/>
              </a:ext>
            </a:extLst>
          </p:cNvPr>
          <p:cNvSpPr>
            <a:spLocks noGrp="1"/>
          </p:cNvSpPr>
          <p:nvPr>
            <p:ph type="title"/>
          </p:nvPr>
        </p:nvSpPr>
        <p:spPr/>
        <p:txBody>
          <a:bodyPr/>
          <a:lstStyle/>
          <a:p>
            <a:r>
              <a:rPr lang="en-US" dirty="0"/>
              <a:t>Eligible Career Clusters</a:t>
            </a:r>
          </a:p>
        </p:txBody>
      </p:sp>
      <p:sp>
        <p:nvSpPr>
          <p:cNvPr id="3" name="Content Placeholder 2">
            <a:extLst>
              <a:ext uri="{FF2B5EF4-FFF2-40B4-BE49-F238E27FC236}">
                <a16:creationId xmlns:a16="http://schemas.microsoft.com/office/drawing/2014/main" id="{CD6218C9-7D58-05AF-DA37-72EB433818CF}"/>
              </a:ext>
            </a:extLst>
          </p:cNvPr>
          <p:cNvSpPr>
            <a:spLocks noGrp="1"/>
          </p:cNvSpPr>
          <p:nvPr>
            <p:ph idx="1"/>
          </p:nvPr>
        </p:nvSpPr>
        <p:spPr>
          <a:xfrm>
            <a:off x="1891144" y="1704110"/>
            <a:ext cx="9289474" cy="5153890"/>
          </a:xfrm>
        </p:spPr>
        <p:txBody>
          <a:bodyPr numCol="2">
            <a:normAutofit fontScale="92500" lnSpcReduction="10000"/>
          </a:bodyPr>
          <a:lstStyle/>
          <a:p>
            <a:pPr marL="0" indent="0">
              <a:buNone/>
            </a:pPr>
            <a:r>
              <a:rPr lang="en-US" sz="2400" b="0" i="0" u="none" strike="noStrike" baseline="0" dirty="0">
                <a:solidFill>
                  <a:srgbClr val="000000"/>
                </a:solidFill>
                <a:latin typeface="+mj-lt"/>
              </a:rPr>
              <a:t>1. Agriculture, Food, and Natural Resources </a:t>
            </a:r>
          </a:p>
          <a:p>
            <a:pPr marL="0" indent="0">
              <a:buNone/>
            </a:pPr>
            <a:r>
              <a:rPr lang="en-US" sz="2400" b="0" i="0" u="none" strike="noStrike" baseline="0" dirty="0">
                <a:solidFill>
                  <a:srgbClr val="000000"/>
                </a:solidFill>
                <a:latin typeface="+mj-lt"/>
              </a:rPr>
              <a:t>2. Arts (Performing and Visual), Audio/Video Technology and Communications </a:t>
            </a:r>
          </a:p>
          <a:p>
            <a:pPr marL="0" indent="0">
              <a:buNone/>
            </a:pPr>
            <a:r>
              <a:rPr lang="en-US" sz="2400" b="0" i="0" u="none" strike="noStrike" baseline="0" dirty="0">
                <a:solidFill>
                  <a:srgbClr val="000000"/>
                </a:solidFill>
                <a:latin typeface="+mj-lt"/>
              </a:rPr>
              <a:t>3. Business Management and Administration </a:t>
            </a:r>
          </a:p>
          <a:p>
            <a:pPr marL="0" indent="0">
              <a:buNone/>
            </a:pPr>
            <a:r>
              <a:rPr lang="en-US" sz="2400" b="0" i="0" u="none" strike="noStrike" baseline="0" dirty="0">
                <a:solidFill>
                  <a:srgbClr val="000000"/>
                </a:solidFill>
                <a:latin typeface="+mj-lt"/>
              </a:rPr>
              <a:t>4. Finance </a:t>
            </a:r>
          </a:p>
          <a:p>
            <a:pPr marL="0" indent="0">
              <a:buNone/>
            </a:pPr>
            <a:r>
              <a:rPr lang="en-US" sz="2400" b="0" i="0" u="none" strike="noStrike" baseline="0" dirty="0">
                <a:solidFill>
                  <a:srgbClr val="000000"/>
                </a:solidFill>
                <a:latin typeface="+mj-lt"/>
              </a:rPr>
              <a:t>5. Marketing </a:t>
            </a:r>
          </a:p>
          <a:p>
            <a:pPr marL="0" indent="0">
              <a:buNone/>
            </a:pPr>
            <a:r>
              <a:rPr lang="en-US" sz="2400" b="0" i="0" u="none" strike="noStrike" baseline="0" dirty="0">
                <a:solidFill>
                  <a:srgbClr val="000000"/>
                </a:solidFill>
                <a:latin typeface="+mj-lt"/>
              </a:rPr>
              <a:t>6. Hospitality and Tourism </a:t>
            </a:r>
          </a:p>
          <a:p>
            <a:pPr marL="0" indent="0">
              <a:buNone/>
            </a:pPr>
            <a:r>
              <a:rPr lang="en-US" sz="2400" b="0" i="0" u="none" strike="noStrike" baseline="0" dirty="0">
                <a:solidFill>
                  <a:srgbClr val="000000"/>
                </a:solidFill>
                <a:latin typeface="+mj-lt"/>
              </a:rPr>
              <a:t>7. Transportation, Distribution, and Logistics </a:t>
            </a:r>
          </a:p>
          <a:p>
            <a:pPr marL="0" indent="0">
              <a:buNone/>
            </a:pPr>
            <a:r>
              <a:rPr lang="en-US" sz="2400" b="0" i="0" u="none" strike="noStrike" baseline="0" dirty="0">
                <a:solidFill>
                  <a:srgbClr val="000000"/>
                </a:solidFill>
                <a:latin typeface="+mj-lt"/>
              </a:rPr>
              <a:t>8. Education and Training </a:t>
            </a:r>
          </a:p>
          <a:p>
            <a:pPr marL="0" indent="0">
              <a:buNone/>
            </a:pPr>
            <a:r>
              <a:rPr lang="en-US" sz="2400" b="0" i="0" u="none" strike="noStrike" baseline="0" dirty="0">
                <a:solidFill>
                  <a:srgbClr val="000000"/>
                </a:solidFill>
                <a:latin typeface="+mj-lt"/>
              </a:rPr>
              <a:t>9. Government and Public Administration </a:t>
            </a:r>
          </a:p>
          <a:p>
            <a:pPr marL="0" indent="0">
              <a:buNone/>
            </a:pPr>
            <a:r>
              <a:rPr lang="en-US" sz="2400" b="0" i="0" u="none" strike="noStrike" baseline="0" dirty="0">
                <a:solidFill>
                  <a:srgbClr val="000000"/>
                </a:solidFill>
                <a:latin typeface="+mj-lt"/>
              </a:rPr>
              <a:t>10. Law, Public Safety, Corrections, and Security </a:t>
            </a:r>
          </a:p>
          <a:p>
            <a:pPr marL="0" indent="0">
              <a:buNone/>
            </a:pPr>
            <a:r>
              <a:rPr lang="en-US" sz="2400" b="0" i="0" u="none" strike="noStrike" baseline="0" dirty="0">
                <a:solidFill>
                  <a:srgbClr val="000000"/>
                </a:solidFill>
                <a:latin typeface="+mj-lt"/>
              </a:rPr>
              <a:t>11. Human Services </a:t>
            </a:r>
          </a:p>
          <a:p>
            <a:pPr marL="0" indent="0">
              <a:buNone/>
            </a:pPr>
            <a:r>
              <a:rPr lang="en-US" sz="2400" b="0" i="0" u="none" strike="noStrike" baseline="0" dirty="0">
                <a:solidFill>
                  <a:srgbClr val="000000"/>
                </a:solidFill>
                <a:latin typeface="+mj-lt"/>
              </a:rPr>
              <a:t>12. Health Sciences </a:t>
            </a:r>
          </a:p>
          <a:p>
            <a:pPr marL="0" indent="0">
              <a:buNone/>
            </a:pPr>
            <a:r>
              <a:rPr lang="en-US" sz="2400" b="0" i="0" u="none" strike="noStrike" baseline="0" dirty="0">
                <a:solidFill>
                  <a:srgbClr val="000000"/>
                </a:solidFill>
                <a:latin typeface="+mj-lt"/>
              </a:rPr>
              <a:t>13. Information Technology </a:t>
            </a:r>
          </a:p>
          <a:p>
            <a:pPr marL="0" indent="0">
              <a:buNone/>
            </a:pPr>
            <a:r>
              <a:rPr lang="en-US" sz="2400" b="0" i="0" u="none" strike="noStrike" baseline="0" dirty="0">
                <a:solidFill>
                  <a:srgbClr val="000000"/>
                </a:solidFill>
                <a:latin typeface="+mj-lt"/>
              </a:rPr>
              <a:t>14. Architecture and Construction </a:t>
            </a:r>
          </a:p>
          <a:p>
            <a:pPr marL="0" indent="0">
              <a:buNone/>
            </a:pPr>
            <a:r>
              <a:rPr lang="en-US" sz="2400" b="0" i="0" u="none" strike="noStrike" baseline="0" dirty="0">
                <a:solidFill>
                  <a:srgbClr val="000000"/>
                </a:solidFill>
                <a:latin typeface="+mj-lt"/>
              </a:rPr>
              <a:t>15. Manufacturing </a:t>
            </a:r>
          </a:p>
          <a:p>
            <a:pPr marL="0" indent="0">
              <a:buNone/>
            </a:pPr>
            <a:r>
              <a:rPr lang="en-US" sz="2400" b="0" i="0" u="none" strike="noStrike" baseline="0" dirty="0">
                <a:solidFill>
                  <a:srgbClr val="000000"/>
                </a:solidFill>
                <a:latin typeface="+mj-lt"/>
              </a:rPr>
              <a:t>16. STEM </a:t>
            </a:r>
          </a:p>
          <a:p>
            <a:pPr marL="0" indent="0">
              <a:buNone/>
            </a:pPr>
            <a:r>
              <a:rPr lang="en-US" sz="2400" b="0" i="0" u="none" strike="noStrike" baseline="0" dirty="0">
                <a:solidFill>
                  <a:srgbClr val="000000"/>
                </a:solidFill>
                <a:latin typeface="+mj-lt"/>
              </a:rPr>
              <a:t>17. Energy </a:t>
            </a:r>
          </a:p>
          <a:p>
            <a:endParaRPr lang="en-US" dirty="0"/>
          </a:p>
        </p:txBody>
      </p:sp>
    </p:spTree>
    <p:extLst>
      <p:ext uri="{BB962C8B-B14F-4D97-AF65-F5344CB8AC3E}">
        <p14:creationId xmlns:p14="http://schemas.microsoft.com/office/powerpoint/2010/main" val="28508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80B03-A495-CA35-31A9-4C82DC8E2BD2}"/>
              </a:ext>
            </a:extLst>
          </p:cNvPr>
          <p:cNvSpPr>
            <a:spLocks noGrp="1"/>
          </p:cNvSpPr>
          <p:nvPr>
            <p:ph type="title"/>
          </p:nvPr>
        </p:nvSpPr>
        <p:spPr/>
        <p:txBody>
          <a:bodyPr/>
          <a:lstStyle/>
          <a:p>
            <a:r>
              <a:rPr lang="en-US" dirty="0"/>
              <a:t>Career Pathway Components</a:t>
            </a:r>
          </a:p>
        </p:txBody>
      </p:sp>
      <p:sp>
        <p:nvSpPr>
          <p:cNvPr id="3" name="Content Placeholder 2">
            <a:extLst>
              <a:ext uri="{FF2B5EF4-FFF2-40B4-BE49-F238E27FC236}">
                <a16:creationId xmlns:a16="http://schemas.microsoft.com/office/drawing/2014/main" id="{0A54475C-5B78-67C3-8B34-C3FFA65BA8CD}"/>
              </a:ext>
            </a:extLst>
          </p:cNvPr>
          <p:cNvSpPr>
            <a:spLocks noGrp="1"/>
          </p:cNvSpPr>
          <p:nvPr>
            <p:ph idx="1"/>
          </p:nvPr>
        </p:nvSpPr>
        <p:spPr>
          <a:xfrm>
            <a:off x="1371600" y="1641764"/>
            <a:ext cx="9601200" cy="4946072"/>
          </a:xfrm>
        </p:spPr>
        <p:txBody>
          <a:bodyPr>
            <a:normAutofit/>
          </a:bodyPr>
          <a:lstStyle/>
          <a:p>
            <a:pPr>
              <a:lnSpc>
                <a:spcPct val="150000"/>
              </a:lnSpc>
            </a:pPr>
            <a:r>
              <a:rPr lang="en-US" sz="2400" dirty="0"/>
              <a:t>Aligns with industry needs</a:t>
            </a:r>
          </a:p>
          <a:p>
            <a:pPr>
              <a:lnSpc>
                <a:spcPct val="150000"/>
              </a:lnSpc>
            </a:pPr>
            <a:r>
              <a:rPr lang="en-US" sz="2400" dirty="0"/>
              <a:t>Range of options</a:t>
            </a:r>
          </a:p>
          <a:p>
            <a:pPr>
              <a:lnSpc>
                <a:spcPct val="150000"/>
              </a:lnSpc>
            </a:pPr>
            <a:r>
              <a:rPr lang="en-US" sz="2400" dirty="0"/>
              <a:t>Counseling</a:t>
            </a:r>
          </a:p>
          <a:p>
            <a:pPr>
              <a:lnSpc>
                <a:spcPct val="150000"/>
              </a:lnSpc>
            </a:pPr>
            <a:r>
              <a:rPr lang="en-US" sz="2400" dirty="0"/>
              <a:t>Education contextualized and concurrently</a:t>
            </a:r>
          </a:p>
          <a:p>
            <a:pPr>
              <a:lnSpc>
                <a:spcPct val="150000"/>
              </a:lnSpc>
            </a:pPr>
            <a:r>
              <a:rPr lang="en-US" sz="2400" dirty="0"/>
              <a:t>Wrap around services</a:t>
            </a:r>
          </a:p>
          <a:p>
            <a:pPr>
              <a:lnSpc>
                <a:spcPct val="150000"/>
              </a:lnSpc>
            </a:pPr>
            <a:r>
              <a:rPr lang="en-US" sz="2400" dirty="0"/>
              <a:t>Enables secondary diploma attainment</a:t>
            </a:r>
          </a:p>
          <a:p>
            <a:pPr>
              <a:lnSpc>
                <a:spcPct val="150000"/>
              </a:lnSpc>
            </a:pPr>
            <a:r>
              <a:rPr lang="en-US" sz="2400" dirty="0"/>
              <a:t>Enter or advance in career cluster</a:t>
            </a:r>
          </a:p>
          <a:p>
            <a:endParaRPr lang="en-US" dirty="0"/>
          </a:p>
        </p:txBody>
      </p:sp>
    </p:spTree>
    <p:extLst>
      <p:ext uri="{BB962C8B-B14F-4D97-AF65-F5344CB8AC3E}">
        <p14:creationId xmlns:p14="http://schemas.microsoft.com/office/powerpoint/2010/main" val="427620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B0125-F7A4-B48B-4328-25F9BBA010E3}"/>
              </a:ext>
            </a:extLst>
          </p:cNvPr>
          <p:cNvSpPr>
            <a:spLocks noGrp="1"/>
          </p:cNvSpPr>
          <p:nvPr>
            <p:ph type="title"/>
          </p:nvPr>
        </p:nvSpPr>
        <p:spPr>
          <a:xfrm>
            <a:off x="1371600" y="685800"/>
            <a:ext cx="9601200" cy="883920"/>
          </a:xfrm>
        </p:spPr>
        <p:txBody>
          <a:bodyPr/>
          <a:lstStyle/>
          <a:p>
            <a:r>
              <a:rPr lang="en-US" dirty="0"/>
              <a:t>Success Rate-Accountability</a:t>
            </a:r>
          </a:p>
        </p:txBody>
      </p:sp>
      <p:sp>
        <p:nvSpPr>
          <p:cNvPr id="3" name="Content Placeholder 2">
            <a:extLst>
              <a:ext uri="{FF2B5EF4-FFF2-40B4-BE49-F238E27FC236}">
                <a16:creationId xmlns:a16="http://schemas.microsoft.com/office/drawing/2014/main" id="{DE99B946-B213-A006-3908-50622277E620}"/>
              </a:ext>
            </a:extLst>
          </p:cNvPr>
          <p:cNvSpPr>
            <a:spLocks noGrp="1"/>
          </p:cNvSpPr>
          <p:nvPr>
            <p:ph idx="1"/>
          </p:nvPr>
        </p:nvSpPr>
        <p:spPr>
          <a:xfrm>
            <a:off x="1371600" y="1706880"/>
            <a:ext cx="9601200" cy="4160520"/>
          </a:xfrm>
        </p:spPr>
        <p:txBody>
          <a:bodyPr>
            <a:normAutofit/>
          </a:bodyPr>
          <a:lstStyle/>
          <a:p>
            <a:r>
              <a:rPr lang="en-US" sz="2400" dirty="0"/>
              <a:t>ATB enrolled students must have a success rate that is within 95 percent of the success rate of students with high school diplomas (non-ATB students).</a:t>
            </a:r>
          </a:p>
          <a:p>
            <a:r>
              <a:rPr lang="en-US" sz="2400" dirty="0"/>
              <a:t>Annual student data submission to ICCB</a:t>
            </a:r>
          </a:p>
          <a:p>
            <a:r>
              <a:rPr lang="en-US" sz="2400" dirty="0"/>
              <a:t>ICCB will calculate success rates</a:t>
            </a:r>
          </a:p>
          <a:p>
            <a:r>
              <a:rPr lang="en-US" sz="2400" dirty="0"/>
              <a:t>Institutions with &lt;95% success rate will follow corrective action planning</a:t>
            </a:r>
          </a:p>
          <a:p>
            <a:r>
              <a:rPr lang="en-US" sz="2400" dirty="0"/>
              <a:t>Technical assistance needs</a:t>
            </a:r>
          </a:p>
        </p:txBody>
      </p:sp>
    </p:spTree>
    <p:extLst>
      <p:ext uri="{BB962C8B-B14F-4D97-AF65-F5344CB8AC3E}">
        <p14:creationId xmlns:p14="http://schemas.microsoft.com/office/powerpoint/2010/main" val="11596414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D6DD2BF9927C44C89E3180CF4D62709" ma:contentTypeVersion="11" ma:contentTypeDescription="Create a new document." ma:contentTypeScope="" ma:versionID="b1c00922ff25215d8f9b5b973123dedf">
  <xsd:schema xmlns:xsd="http://www.w3.org/2001/XMLSchema" xmlns:xs="http://www.w3.org/2001/XMLSchema" xmlns:p="http://schemas.microsoft.com/office/2006/metadata/properties" xmlns:ns1="http://schemas.microsoft.com/sharepoint/v3" xmlns:ns2="be8bda8b-66d9-4225-abff-b2698cdb8837" xmlns:ns3="090c282b-d89e-4d4e-9ab3-34df1f47b2e0" targetNamespace="http://schemas.microsoft.com/office/2006/metadata/properties" ma:root="true" ma:fieldsID="d2396070eea661082e3fe1710c453b94" ns1:_="" ns2:_="" ns3:_="">
    <xsd:import namespace="http://schemas.microsoft.com/sharepoint/v3"/>
    <xsd:import namespace="be8bda8b-66d9-4225-abff-b2698cdb8837"/>
    <xsd:import namespace="090c282b-d89e-4d4e-9ab3-34df1f47b2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1:_ip_UnifiedCompliancePolicyProperties" minOccurs="0"/>
                <xsd:element ref="ns1:_ip_UnifiedCompliancePolicyUIAc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8bda8b-66d9-4225-abff-b2698cdb88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c282b-d89e-4d4e-9ab3-34df1f47b2e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DA78F9-19F2-4123-8C4A-76F3784DBF52}">
  <ds:schemaRefs>
    <ds:schemaRef ds:uri="http://schemas.microsoft.com/sharepoint/v3/contenttype/forms"/>
  </ds:schemaRefs>
</ds:datastoreItem>
</file>

<file path=customXml/itemProps2.xml><?xml version="1.0" encoding="utf-8"?>
<ds:datastoreItem xmlns:ds="http://schemas.openxmlformats.org/officeDocument/2006/customXml" ds:itemID="{C4A5F15D-9917-4312-9C4C-8F0DA24DC9B3}">
  <ds:schemaRefs>
    <ds:schemaRef ds:uri="be8bda8b-66d9-4225-abff-b2698cdb8837"/>
    <ds:schemaRef ds:uri="http://schemas.microsoft.com/office/2006/metadata/properties"/>
    <ds:schemaRef ds:uri="http://schemas.microsoft.com/office/2006/documentManagement/types"/>
    <ds:schemaRef ds:uri="http://schemas.microsoft.com/sharepoint/v3"/>
    <ds:schemaRef ds:uri="http://www.w3.org/XML/1998/namespace"/>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090c282b-d89e-4d4e-9ab3-34df1f47b2e0"/>
  </ds:schemaRefs>
</ds:datastoreItem>
</file>

<file path=customXml/itemProps3.xml><?xml version="1.0" encoding="utf-8"?>
<ds:datastoreItem xmlns:ds="http://schemas.openxmlformats.org/officeDocument/2006/customXml" ds:itemID="{22B09C06-6FB5-4FC9-8810-999A397EC2FF}">
  <ds:schemaRefs>
    <ds:schemaRef ds:uri="090c282b-d89e-4d4e-9ab3-34df1f47b2e0"/>
    <ds:schemaRef ds:uri="be8bda8b-66d9-4225-abff-b2698cdb88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Crop</Template>
  <TotalTime>352</TotalTime>
  <Words>2335</Words>
  <Application>Microsoft Office PowerPoint</Application>
  <PresentationFormat>Widescreen</PresentationFormat>
  <Paragraphs>267</Paragraphs>
  <Slides>17</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Brush Script MT</vt:lpstr>
      <vt:lpstr>Calibri</vt:lpstr>
      <vt:lpstr>Courier New</vt:lpstr>
      <vt:lpstr>Franklin Gothic Book</vt:lpstr>
      <vt:lpstr>Libre Franklin</vt:lpstr>
      <vt:lpstr>Times New Roman</vt:lpstr>
      <vt:lpstr>Wingdings</vt:lpstr>
      <vt:lpstr>Crop</vt:lpstr>
      <vt:lpstr>Ability to Benefit - Illinois'  State-Defined Process</vt:lpstr>
      <vt:lpstr>Module 3 Agenda</vt:lpstr>
      <vt:lpstr>ATB Module Overviews</vt:lpstr>
      <vt:lpstr>Accountability via Program Design</vt:lpstr>
      <vt:lpstr>Student Eligibility</vt:lpstr>
      <vt:lpstr>Assessment Requirements</vt:lpstr>
      <vt:lpstr>Eligible Career Clusters</vt:lpstr>
      <vt:lpstr>Career Pathway Components</vt:lpstr>
      <vt:lpstr>Success Rate-Accountability</vt:lpstr>
      <vt:lpstr>Success Rate Formula</vt:lpstr>
      <vt:lpstr>Success Rate Formula Example</vt:lpstr>
      <vt:lpstr>Data Collection and Reporting</vt:lpstr>
      <vt:lpstr>Accountability and Oversight</vt:lpstr>
      <vt:lpstr>Termination Clauses</vt:lpstr>
      <vt:lpstr>Module 3 Summary</vt:lpstr>
      <vt:lpstr>Visit Our Other Modules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Advisory Committee – Ability to Benefit State-Defined Process</dc:title>
  <dc:creator>Angela Gerberding</dc:creator>
  <cp:lastModifiedBy>Patty Zuccarello</cp:lastModifiedBy>
  <cp:revision>9</cp:revision>
  <dcterms:created xsi:type="dcterms:W3CDTF">2021-01-20T19:48:01Z</dcterms:created>
  <dcterms:modified xsi:type="dcterms:W3CDTF">2023-09-01T03:06:43Z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0x010100ED6DD2BF9927C44C89E3180CF4D62709</vt:lpwstr>
  </property>
</Properties>
</file>