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04" r:id="rId4"/>
  </p:sldMasterIdLst>
  <p:notesMasterIdLst>
    <p:notesMasterId r:id="rId22"/>
  </p:notesMasterIdLst>
  <p:sldIdLst>
    <p:sldId id="258" r:id="rId5"/>
    <p:sldId id="327" r:id="rId6"/>
    <p:sldId id="330" r:id="rId7"/>
    <p:sldId id="326" r:id="rId8"/>
    <p:sldId id="289" r:id="rId9"/>
    <p:sldId id="340" r:id="rId10"/>
    <p:sldId id="335" r:id="rId11"/>
    <p:sldId id="309" r:id="rId12"/>
    <p:sldId id="313" r:id="rId13"/>
    <p:sldId id="316" r:id="rId14"/>
    <p:sldId id="317" r:id="rId15"/>
    <p:sldId id="318" r:id="rId16"/>
    <p:sldId id="319" r:id="rId17"/>
    <p:sldId id="320" r:id="rId18"/>
    <p:sldId id="341" r:id="rId19"/>
    <p:sldId id="339" r:id="rId20"/>
    <p:sldId id="315" r:id="rId2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hitney Thompson" initials="WT" lastIdx="2" clrIdx="0">
    <p:extLst>
      <p:ext uri="{19B8F6BF-5375-455C-9EA6-DF929625EA0E}">
        <p15:presenceInfo xmlns:p15="http://schemas.microsoft.com/office/powerpoint/2012/main" userId="S-1-5-21-630784825-2052068857-313073093-53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8A69AC-2487-4BA9-8768-165391E466A5}" v="1" dt="2023-09-01T00:41:19.94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58040" autoAdjust="0"/>
  </p:normalViewPr>
  <p:slideViewPr>
    <p:cSldViewPr snapToGrid="0">
      <p:cViewPr varScale="1">
        <p:scale>
          <a:sx n="35" d="100"/>
          <a:sy n="35" d="100"/>
        </p:scale>
        <p:origin x="1844" y="44"/>
      </p:cViewPr>
      <p:guideLst/>
    </p:cSldViewPr>
  </p:slideViewPr>
  <p:notesTextViewPr>
    <p:cViewPr>
      <p:scale>
        <a:sx n="200" d="100"/>
        <a:sy n="2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tty Zuccarello" userId="143281edf234a301" providerId="LiveId" clId="{558A69AC-2487-4BA9-8768-165391E466A5}"/>
    <pc:docChg chg="modSld">
      <pc:chgData name="Patty Zuccarello" userId="143281edf234a301" providerId="LiveId" clId="{558A69AC-2487-4BA9-8768-165391E466A5}" dt="2023-09-01T00:41:19.947" v="0"/>
      <pc:docMkLst>
        <pc:docMk/>
      </pc:docMkLst>
      <pc:sldChg chg="delSp modTransition modAnim">
        <pc:chgData name="Patty Zuccarello" userId="143281edf234a301" providerId="LiveId" clId="{558A69AC-2487-4BA9-8768-165391E466A5}" dt="2023-09-01T00:41:19.947" v="0"/>
        <pc:sldMkLst>
          <pc:docMk/>
          <pc:sldMk cId="3498080632" sldId="258"/>
        </pc:sldMkLst>
        <pc:picChg chg="del">
          <ac:chgData name="Patty Zuccarello" userId="143281edf234a301" providerId="LiveId" clId="{558A69AC-2487-4BA9-8768-165391E466A5}" dt="2023-09-01T00:41:19.947" v="0"/>
          <ac:picMkLst>
            <pc:docMk/>
            <pc:sldMk cId="3498080632" sldId="258"/>
            <ac:picMk id="10" creationId="{FFC5982F-38BE-244C-C75C-35E483843EEE}"/>
          </ac:picMkLst>
        </pc:picChg>
      </pc:sldChg>
      <pc:sldChg chg="delSp modTransition modAnim">
        <pc:chgData name="Patty Zuccarello" userId="143281edf234a301" providerId="LiveId" clId="{558A69AC-2487-4BA9-8768-165391E466A5}" dt="2023-09-01T00:41:19.947" v="0"/>
        <pc:sldMkLst>
          <pc:docMk/>
          <pc:sldMk cId="4131328522" sldId="289"/>
        </pc:sldMkLst>
        <pc:picChg chg="del">
          <ac:chgData name="Patty Zuccarello" userId="143281edf234a301" providerId="LiveId" clId="{558A69AC-2487-4BA9-8768-165391E466A5}" dt="2023-09-01T00:41:19.947" v="0"/>
          <ac:picMkLst>
            <pc:docMk/>
            <pc:sldMk cId="4131328522" sldId="289"/>
            <ac:picMk id="20" creationId="{42068600-F596-0133-A6A0-743EEF6263C6}"/>
          </ac:picMkLst>
        </pc:picChg>
      </pc:sldChg>
      <pc:sldChg chg="delSp modTransition modAnim">
        <pc:chgData name="Patty Zuccarello" userId="143281edf234a301" providerId="LiveId" clId="{558A69AC-2487-4BA9-8768-165391E466A5}" dt="2023-09-01T00:41:19.947" v="0"/>
        <pc:sldMkLst>
          <pc:docMk/>
          <pc:sldMk cId="2676857161" sldId="309"/>
        </pc:sldMkLst>
        <pc:picChg chg="del">
          <ac:chgData name="Patty Zuccarello" userId="143281edf234a301" providerId="LiveId" clId="{558A69AC-2487-4BA9-8768-165391E466A5}" dt="2023-09-01T00:41:19.947" v="0"/>
          <ac:picMkLst>
            <pc:docMk/>
            <pc:sldMk cId="2676857161" sldId="309"/>
            <ac:picMk id="6" creationId="{05249186-02AB-DBAF-97F8-CDE2BFFF09CF}"/>
          </ac:picMkLst>
        </pc:picChg>
      </pc:sldChg>
      <pc:sldChg chg="delSp modTransition modAnim">
        <pc:chgData name="Patty Zuccarello" userId="143281edf234a301" providerId="LiveId" clId="{558A69AC-2487-4BA9-8768-165391E466A5}" dt="2023-09-01T00:41:19.947" v="0"/>
        <pc:sldMkLst>
          <pc:docMk/>
          <pc:sldMk cId="2711865147" sldId="313"/>
        </pc:sldMkLst>
        <pc:picChg chg="del">
          <ac:chgData name="Patty Zuccarello" userId="143281edf234a301" providerId="LiveId" clId="{558A69AC-2487-4BA9-8768-165391E466A5}" dt="2023-09-01T00:41:19.947" v="0"/>
          <ac:picMkLst>
            <pc:docMk/>
            <pc:sldMk cId="2711865147" sldId="313"/>
            <ac:picMk id="14" creationId="{3774C405-B476-F67A-878B-BD74B409F984}"/>
          </ac:picMkLst>
        </pc:picChg>
      </pc:sldChg>
      <pc:sldChg chg="delSp modTransition modAnim">
        <pc:chgData name="Patty Zuccarello" userId="143281edf234a301" providerId="LiveId" clId="{558A69AC-2487-4BA9-8768-165391E466A5}" dt="2023-09-01T00:41:19.947" v="0"/>
        <pc:sldMkLst>
          <pc:docMk/>
          <pc:sldMk cId="2605865484" sldId="315"/>
        </pc:sldMkLst>
        <pc:picChg chg="del">
          <ac:chgData name="Patty Zuccarello" userId="143281edf234a301" providerId="LiveId" clId="{558A69AC-2487-4BA9-8768-165391E466A5}" dt="2023-09-01T00:41:19.947" v="0"/>
          <ac:picMkLst>
            <pc:docMk/>
            <pc:sldMk cId="2605865484" sldId="315"/>
            <ac:picMk id="9" creationId="{10B0FAEC-CDDD-77FA-706B-6C93D91E32BD}"/>
          </ac:picMkLst>
        </pc:picChg>
      </pc:sldChg>
      <pc:sldChg chg="delSp modTransition modAnim">
        <pc:chgData name="Patty Zuccarello" userId="143281edf234a301" providerId="LiveId" clId="{558A69AC-2487-4BA9-8768-165391E466A5}" dt="2023-09-01T00:41:19.947" v="0"/>
        <pc:sldMkLst>
          <pc:docMk/>
          <pc:sldMk cId="579716045" sldId="316"/>
        </pc:sldMkLst>
        <pc:picChg chg="del">
          <ac:chgData name="Patty Zuccarello" userId="143281edf234a301" providerId="LiveId" clId="{558A69AC-2487-4BA9-8768-165391E466A5}" dt="2023-09-01T00:41:19.947" v="0"/>
          <ac:picMkLst>
            <pc:docMk/>
            <pc:sldMk cId="579716045" sldId="316"/>
            <ac:picMk id="16" creationId="{B97F0E77-90BA-41FB-AD8F-68F5530CE506}"/>
          </ac:picMkLst>
        </pc:picChg>
      </pc:sldChg>
      <pc:sldChg chg="delSp modTransition modAnim">
        <pc:chgData name="Patty Zuccarello" userId="143281edf234a301" providerId="LiveId" clId="{558A69AC-2487-4BA9-8768-165391E466A5}" dt="2023-09-01T00:41:19.947" v="0"/>
        <pc:sldMkLst>
          <pc:docMk/>
          <pc:sldMk cId="2375013487" sldId="317"/>
        </pc:sldMkLst>
        <pc:picChg chg="del">
          <ac:chgData name="Patty Zuccarello" userId="143281edf234a301" providerId="LiveId" clId="{558A69AC-2487-4BA9-8768-165391E466A5}" dt="2023-09-01T00:41:19.947" v="0"/>
          <ac:picMkLst>
            <pc:docMk/>
            <pc:sldMk cId="2375013487" sldId="317"/>
            <ac:picMk id="16" creationId="{BE554F0B-FA81-FC15-61FD-DA28A8A08848}"/>
          </ac:picMkLst>
        </pc:picChg>
      </pc:sldChg>
      <pc:sldChg chg="delSp modTransition modAnim">
        <pc:chgData name="Patty Zuccarello" userId="143281edf234a301" providerId="LiveId" clId="{558A69AC-2487-4BA9-8768-165391E466A5}" dt="2023-09-01T00:41:19.947" v="0"/>
        <pc:sldMkLst>
          <pc:docMk/>
          <pc:sldMk cId="4227002166" sldId="318"/>
        </pc:sldMkLst>
        <pc:picChg chg="del">
          <ac:chgData name="Patty Zuccarello" userId="143281edf234a301" providerId="LiveId" clId="{558A69AC-2487-4BA9-8768-165391E466A5}" dt="2023-09-01T00:41:19.947" v="0"/>
          <ac:picMkLst>
            <pc:docMk/>
            <pc:sldMk cId="4227002166" sldId="318"/>
            <ac:picMk id="13" creationId="{E850FE98-5BAB-D819-7E6E-63EDBEABF229}"/>
          </ac:picMkLst>
        </pc:picChg>
      </pc:sldChg>
      <pc:sldChg chg="delSp modTransition modAnim">
        <pc:chgData name="Patty Zuccarello" userId="143281edf234a301" providerId="LiveId" clId="{558A69AC-2487-4BA9-8768-165391E466A5}" dt="2023-09-01T00:41:19.947" v="0"/>
        <pc:sldMkLst>
          <pc:docMk/>
          <pc:sldMk cId="3745514816" sldId="319"/>
        </pc:sldMkLst>
        <pc:picChg chg="del">
          <ac:chgData name="Patty Zuccarello" userId="143281edf234a301" providerId="LiveId" clId="{558A69AC-2487-4BA9-8768-165391E466A5}" dt="2023-09-01T00:41:19.947" v="0"/>
          <ac:picMkLst>
            <pc:docMk/>
            <pc:sldMk cId="3745514816" sldId="319"/>
            <ac:picMk id="7" creationId="{2A9D4204-E479-29B8-21F4-50925106D08E}"/>
          </ac:picMkLst>
        </pc:picChg>
      </pc:sldChg>
      <pc:sldChg chg="delSp modTransition modAnim">
        <pc:chgData name="Patty Zuccarello" userId="143281edf234a301" providerId="LiveId" clId="{558A69AC-2487-4BA9-8768-165391E466A5}" dt="2023-09-01T00:41:19.947" v="0"/>
        <pc:sldMkLst>
          <pc:docMk/>
          <pc:sldMk cId="425985337" sldId="320"/>
        </pc:sldMkLst>
        <pc:picChg chg="del">
          <ac:chgData name="Patty Zuccarello" userId="143281edf234a301" providerId="LiveId" clId="{558A69AC-2487-4BA9-8768-165391E466A5}" dt="2023-09-01T00:41:19.947" v="0"/>
          <ac:picMkLst>
            <pc:docMk/>
            <pc:sldMk cId="425985337" sldId="320"/>
            <ac:picMk id="6" creationId="{42CD7E7A-7276-3810-7225-54FC7A4217FC}"/>
          </ac:picMkLst>
        </pc:picChg>
      </pc:sldChg>
      <pc:sldChg chg="delSp modTransition modAnim">
        <pc:chgData name="Patty Zuccarello" userId="143281edf234a301" providerId="LiveId" clId="{558A69AC-2487-4BA9-8768-165391E466A5}" dt="2023-09-01T00:41:19.947" v="0"/>
        <pc:sldMkLst>
          <pc:docMk/>
          <pc:sldMk cId="1672120539" sldId="326"/>
        </pc:sldMkLst>
        <pc:picChg chg="del">
          <ac:chgData name="Patty Zuccarello" userId="143281edf234a301" providerId="LiveId" clId="{558A69AC-2487-4BA9-8768-165391E466A5}" dt="2023-09-01T00:41:19.947" v="0"/>
          <ac:picMkLst>
            <pc:docMk/>
            <pc:sldMk cId="1672120539" sldId="326"/>
            <ac:picMk id="6" creationId="{484D71ED-E777-BE6F-83AD-11880348B311}"/>
          </ac:picMkLst>
        </pc:picChg>
      </pc:sldChg>
      <pc:sldChg chg="delSp modTransition modAnim">
        <pc:chgData name="Patty Zuccarello" userId="143281edf234a301" providerId="LiveId" clId="{558A69AC-2487-4BA9-8768-165391E466A5}" dt="2023-09-01T00:41:19.947" v="0"/>
        <pc:sldMkLst>
          <pc:docMk/>
          <pc:sldMk cId="4001492867" sldId="327"/>
        </pc:sldMkLst>
        <pc:picChg chg="del">
          <ac:chgData name="Patty Zuccarello" userId="143281edf234a301" providerId="LiveId" clId="{558A69AC-2487-4BA9-8768-165391E466A5}" dt="2023-09-01T00:41:19.947" v="0"/>
          <ac:picMkLst>
            <pc:docMk/>
            <pc:sldMk cId="4001492867" sldId="327"/>
            <ac:picMk id="7" creationId="{8C644B1D-69CD-313A-6B2A-C0A3F34824E6}"/>
          </ac:picMkLst>
        </pc:picChg>
      </pc:sldChg>
      <pc:sldChg chg="delSp modTransition modAnim">
        <pc:chgData name="Patty Zuccarello" userId="143281edf234a301" providerId="LiveId" clId="{558A69AC-2487-4BA9-8768-165391E466A5}" dt="2023-09-01T00:41:19.947" v="0"/>
        <pc:sldMkLst>
          <pc:docMk/>
          <pc:sldMk cId="3947148410" sldId="330"/>
        </pc:sldMkLst>
        <pc:picChg chg="del">
          <ac:chgData name="Patty Zuccarello" userId="143281edf234a301" providerId="LiveId" clId="{558A69AC-2487-4BA9-8768-165391E466A5}" dt="2023-09-01T00:41:19.947" v="0"/>
          <ac:picMkLst>
            <pc:docMk/>
            <pc:sldMk cId="3947148410" sldId="330"/>
            <ac:picMk id="9" creationId="{A02DF851-5095-06C5-DB4B-E50D8C32AADB}"/>
          </ac:picMkLst>
        </pc:picChg>
      </pc:sldChg>
      <pc:sldChg chg="delSp modTransition modAnim">
        <pc:chgData name="Patty Zuccarello" userId="143281edf234a301" providerId="LiveId" clId="{558A69AC-2487-4BA9-8768-165391E466A5}" dt="2023-09-01T00:41:19.947" v="0"/>
        <pc:sldMkLst>
          <pc:docMk/>
          <pc:sldMk cId="2578236774" sldId="335"/>
        </pc:sldMkLst>
        <pc:picChg chg="del">
          <ac:chgData name="Patty Zuccarello" userId="143281edf234a301" providerId="LiveId" clId="{558A69AC-2487-4BA9-8768-165391E466A5}" dt="2023-09-01T00:41:19.947" v="0"/>
          <ac:picMkLst>
            <pc:docMk/>
            <pc:sldMk cId="2578236774" sldId="335"/>
            <ac:picMk id="16" creationId="{D7AC878C-9213-C208-88BC-379941F6535A}"/>
          </ac:picMkLst>
        </pc:picChg>
      </pc:sldChg>
      <pc:sldChg chg="delSp modTransition modAnim">
        <pc:chgData name="Patty Zuccarello" userId="143281edf234a301" providerId="LiveId" clId="{558A69AC-2487-4BA9-8768-165391E466A5}" dt="2023-09-01T00:41:19.947" v="0"/>
        <pc:sldMkLst>
          <pc:docMk/>
          <pc:sldMk cId="1578346466" sldId="339"/>
        </pc:sldMkLst>
        <pc:picChg chg="del">
          <ac:chgData name="Patty Zuccarello" userId="143281edf234a301" providerId="LiveId" clId="{558A69AC-2487-4BA9-8768-165391E466A5}" dt="2023-09-01T00:41:19.947" v="0"/>
          <ac:picMkLst>
            <pc:docMk/>
            <pc:sldMk cId="1578346466" sldId="339"/>
            <ac:picMk id="7" creationId="{B6596A3C-9481-815F-B2AC-6A83760E8D79}"/>
          </ac:picMkLst>
        </pc:picChg>
      </pc:sldChg>
      <pc:sldChg chg="delSp modTransition modAnim">
        <pc:chgData name="Patty Zuccarello" userId="143281edf234a301" providerId="LiveId" clId="{558A69AC-2487-4BA9-8768-165391E466A5}" dt="2023-09-01T00:41:19.947" v="0"/>
        <pc:sldMkLst>
          <pc:docMk/>
          <pc:sldMk cId="3878534009" sldId="340"/>
        </pc:sldMkLst>
        <pc:picChg chg="del">
          <ac:chgData name="Patty Zuccarello" userId="143281edf234a301" providerId="LiveId" clId="{558A69AC-2487-4BA9-8768-165391E466A5}" dt="2023-09-01T00:41:19.947" v="0"/>
          <ac:picMkLst>
            <pc:docMk/>
            <pc:sldMk cId="3878534009" sldId="340"/>
            <ac:picMk id="23" creationId="{ABD61FE6-F174-A58B-A17D-DD183FA25845}"/>
          </ac:picMkLst>
        </pc:picChg>
      </pc:sldChg>
      <pc:sldChg chg="delSp modTransition modAnim">
        <pc:chgData name="Patty Zuccarello" userId="143281edf234a301" providerId="LiveId" clId="{558A69AC-2487-4BA9-8768-165391E466A5}" dt="2023-09-01T00:41:19.947" v="0"/>
        <pc:sldMkLst>
          <pc:docMk/>
          <pc:sldMk cId="505370763" sldId="341"/>
        </pc:sldMkLst>
        <pc:picChg chg="del">
          <ac:chgData name="Patty Zuccarello" userId="143281edf234a301" providerId="LiveId" clId="{558A69AC-2487-4BA9-8768-165391E466A5}" dt="2023-09-01T00:41:19.947" v="0"/>
          <ac:picMkLst>
            <pc:docMk/>
            <pc:sldMk cId="505370763" sldId="341"/>
            <ac:picMk id="6" creationId="{F4708C49-0DFB-8B06-5D93-05889C7E6A7C}"/>
          </ac:picMkLst>
        </pc:picChg>
      </pc:sldChg>
    </pc:docChg>
  </pc:docChgLst>
</pc:chgInfo>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321B335-7779-4448-A8F2-C3DFE40D793A}" type="doc">
      <dgm:prSet loTypeId="urn:microsoft.com/office/officeart/2005/8/layout/default" loCatId="list" qsTypeId="urn:microsoft.com/office/officeart/2005/8/quickstyle/simple1" qsCatId="simple" csTypeId="urn:microsoft.com/office/officeart/2005/8/colors/colorful1" csCatId="colorful"/>
      <dgm:spPr/>
      <dgm:t>
        <a:bodyPr/>
        <a:lstStyle/>
        <a:p>
          <a:endParaRPr lang="en-US"/>
        </a:p>
      </dgm:t>
    </dgm:pt>
    <dgm:pt modelId="{62324560-ADD9-40EF-9BBF-9A17EAB7A2BF}">
      <dgm:prSet/>
      <dgm:spPr/>
      <dgm:t>
        <a:bodyPr/>
        <a:lstStyle/>
        <a:p>
          <a:r>
            <a:rPr lang="en-US"/>
            <a:t>Assessment</a:t>
          </a:r>
        </a:p>
      </dgm:t>
    </dgm:pt>
    <dgm:pt modelId="{22C941C8-9249-498B-A7CA-5EE9EA322839}" type="parTrans" cxnId="{02274B8D-5701-462C-88D8-78B1B5432501}">
      <dgm:prSet/>
      <dgm:spPr/>
      <dgm:t>
        <a:bodyPr/>
        <a:lstStyle/>
        <a:p>
          <a:endParaRPr lang="en-US"/>
        </a:p>
      </dgm:t>
    </dgm:pt>
    <dgm:pt modelId="{44C34625-2F64-4BBA-AB2C-F6F426E4A580}" type="sibTrans" cxnId="{02274B8D-5701-462C-88D8-78B1B5432501}">
      <dgm:prSet/>
      <dgm:spPr/>
      <dgm:t>
        <a:bodyPr/>
        <a:lstStyle/>
        <a:p>
          <a:endParaRPr lang="en-US"/>
        </a:p>
      </dgm:t>
    </dgm:pt>
    <dgm:pt modelId="{BA0D36B9-6A29-4D60-94AB-B9FE6CDED954}">
      <dgm:prSet/>
      <dgm:spPr/>
      <dgm:t>
        <a:bodyPr/>
        <a:lstStyle/>
        <a:p>
          <a:r>
            <a:rPr lang="en-US"/>
            <a:t>Orientation</a:t>
          </a:r>
        </a:p>
      </dgm:t>
    </dgm:pt>
    <dgm:pt modelId="{C0565C5E-63F5-40E0-9F5C-0725D51BC818}" type="parTrans" cxnId="{69B9586C-EF76-44FD-8878-78835E62D59D}">
      <dgm:prSet/>
      <dgm:spPr/>
      <dgm:t>
        <a:bodyPr/>
        <a:lstStyle/>
        <a:p>
          <a:endParaRPr lang="en-US"/>
        </a:p>
      </dgm:t>
    </dgm:pt>
    <dgm:pt modelId="{B61052FA-5990-456E-B6B9-9B340666D14F}" type="sibTrans" cxnId="{69B9586C-EF76-44FD-8878-78835E62D59D}">
      <dgm:prSet/>
      <dgm:spPr/>
      <dgm:t>
        <a:bodyPr/>
        <a:lstStyle/>
        <a:p>
          <a:endParaRPr lang="en-US"/>
        </a:p>
      </dgm:t>
    </dgm:pt>
    <dgm:pt modelId="{AB8C262C-2F48-4C19-94FE-8BDFC42D89BA}">
      <dgm:prSet/>
      <dgm:spPr/>
      <dgm:t>
        <a:bodyPr/>
        <a:lstStyle/>
        <a:p>
          <a:r>
            <a:rPr lang="en-US"/>
            <a:t>Tutoring</a:t>
          </a:r>
        </a:p>
      </dgm:t>
    </dgm:pt>
    <dgm:pt modelId="{B1746783-AE58-48DD-A7D8-E6AEEDF8A446}" type="parTrans" cxnId="{30437DD2-1BAB-4E9B-9BD1-64CFE4FD5DD8}">
      <dgm:prSet/>
      <dgm:spPr/>
      <dgm:t>
        <a:bodyPr/>
        <a:lstStyle/>
        <a:p>
          <a:endParaRPr lang="en-US"/>
        </a:p>
      </dgm:t>
    </dgm:pt>
    <dgm:pt modelId="{3E7D3174-7C16-48A1-8FB0-AA8A3829AD2C}" type="sibTrans" cxnId="{30437DD2-1BAB-4E9B-9BD1-64CFE4FD5DD8}">
      <dgm:prSet/>
      <dgm:spPr/>
      <dgm:t>
        <a:bodyPr/>
        <a:lstStyle/>
        <a:p>
          <a:endParaRPr lang="en-US"/>
        </a:p>
      </dgm:t>
    </dgm:pt>
    <dgm:pt modelId="{0AF6021F-A43C-4B28-AECD-4F97C161DAED}">
      <dgm:prSet/>
      <dgm:spPr/>
      <dgm:t>
        <a:bodyPr/>
        <a:lstStyle/>
        <a:p>
          <a:r>
            <a:rPr lang="en-US"/>
            <a:t>Career Goal Development</a:t>
          </a:r>
        </a:p>
      </dgm:t>
    </dgm:pt>
    <dgm:pt modelId="{A329E8DD-8B9D-4C4A-AEED-01CBAB74D942}" type="parTrans" cxnId="{588C538C-788A-4179-B0BC-4DAC30140E6B}">
      <dgm:prSet/>
      <dgm:spPr/>
      <dgm:t>
        <a:bodyPr/>
        <a:lstStyle/>
        <a:p>
          <a:endParaRPr lang="en-US"/>
        </a:p>
      </dgm:t>
    </dgm:pt>
    <dgm:pt modelId="{AEDC8AC7-0E19-4D53-AF02-832CE5B4C31B}" type="sibTrans" cxnId="{588C538C-788A-4179-B0BC-4DAC30140E6B}">
      <dgm:prSet/>
      <dgm:spPr/>
      <dgm:t>
        <a:bodyPr/>
        <a:lstStyle/>
        <a:p>
          <a:endParaRPr lang="en-US"/>
        </a:p>
      </dgm:t>
    </dgm:pt>
    <dgm:pt modelId="{FCCFC94A-057B-4330-8EEA-C77FC4EC97E3}">
      <dgm:prSet/>
      <dgm:spPr/>
      <dgm:t>
        <a:bodyPr/>
        <a:lstStyle/>
        <a:p>
          <a:r>
            <a:rPr lang="en-US"/>
            <a:t>Counseling</a:t>
          </a:r>
        </a:p>
      </dgm:t>
    </dgm:pt>
    <dgm:pt modelId="{D75B9FBE-65CD-495F-8A6C-16E15808466E}" type="parTrans" cxnId="{0CCA1521-E385-47F7-B404-7AA3D86BB363}">
      <dgm:prSet/>
      <dgm:spPr/>
      <dgm:t>
        <a:bodyPr/>
        <a:lstStyle/>
        <a:p>
          <a:endParaRPr lang="en-US"/>
        </a:p>
      </dgm:t>
    </dgm:pt>
    <dgm:pt modelId="{07C5C8C0-C245-40F3-B82C-B922489A6ECB}" type="sibTrans" cxnId="{0CCA1521-E385-47F7-B404-7AA3D86BB363}">
      <dgm:prSet/>
      <dgm:spPr/>
      <dgm:t>
        <a:bodyPr/>
        <a:lstStyle/>
        <a:p>
          <a:endParaRPr lang="en-US"/>
        </a:p>
      </dgm:t>
    </dgm:pt>
    <dgm:pt modelId="{FE4CA0AA-5DFD-45F1-87C0-4396F0486100}">
      <dgm:prSet/>
      <dgm:spPr/>
      <dgm:t>
        <a:bodyPr/>
        <a:lstStyle/>
        <a:p>
          <a:r>
            <a:rPr lang="en-US"/>
            <a:t>Follow Up</a:t>
          </a:r>
        </a:p>
      </dgm:t>
    </dgm:pt>
    <dgm:pt modelId="{56CEF61A-1C64-4D02-839E-5B4BD48ECDD3}" type="parTrans" cxnId="{B4F1A466-6600-44F9-BB5B-BF77F6E02539}">
      <dgm:prSet/>
      <dgm:spPr/>
      <dgm:t>
        <a:bodyPr/>
        <a:lstStyle/>
        <a:p>
          <a:endParaRPr lang="en-US"/>
        </a:p>
      </dgm:t>
    </dgm:pt>
    <dgm:pt modelId="{913C4D75-8814-4E2B-8C28-95BB22BF88D5}" type="sibTrans" cxnId="{B4F1A466-6600-44F9-BB5B-BF77F6E02539}">
      <dgm:prSet/>
      <dgm:spPr/>
      <dgm:t>
        <a:bodyPr/>
        <a:lstStyle/>
        <a:p>
          <a:endParaRPr lang="en-US"/>
        </a:p>
      </dgm:t>
    </dgm:pt>
    <dgm:pt modelId="{E9F18BF7-0782-4930-98A6-D9B035696C0B}" type="pres">
      <dgm:prSet presAssocID="{7321B335-7779-4448-A8F2-C3DFE40D793A}" presName="diagram" presStyleCnt="0">
        <dgm:presLayoutVars>
          <dgm:dir/>
          <dgm:resizeHandles val="exact"/>
        </dgm:presLayoutVars>
      </dgm:prSet>
      <dgm:spPr/>
    </dgm:pt>
    <dgm:pt modelId="{1502D0B2-A754-4B79-956A-E8513988DA7C}" type="pres">
      <dgm:prSet presAssocID="{62324560-ADD9-40EF-9BBF-9A17EAB7A2BF}" presName="node" presStyleLbl="node1" presStyleIdx="0" presStyleCnt="6">
        <dgm:presLayoutVars>
          <dgm:bulletEnabled val="1"/>
        </dgm:presLayoutVars>
      </dgm:prSet>
      <dgm:spPr/>
    </dgm:pt>
    <dgm:pt modelId="{F4488EE2-8CBB-4F67-B9C2-C336FFDF04BD}" type="pres">
      <dgm:prSet presAssocID="{44C34625-2F64-4BBA-AB2C-F6F426E4A580}" presName="sibTrans" presStyleCnt="0"/>
      <dgm:spPr/>
    </dgm:pt>
    <dgm:pt modelId="{CD0CAA81-A0A4-48A9-B23B-9242F941421E}" type="pres">
      <dgm:prSet presAssocID="{BA0D36B9-6A29-4D60-94AB-B9FE6CDED954}" presName="node" presStyleLbl="node1" presStyleIdx="1" presStyleCnt="6">
        <dgm:presLayoutVars>
          <dgm:bulletEnabled val="1"/>
        </dgm:presLayoutVars>
      </dgm:prSet>
      <dgm:spPr/>
    </dgm:pt>
    <dgm:pt modelId="{DE43D606-2B56-460A-876F-13496A476E50}" type="pres">
      <dgm:prSet presAssocID="{B61052FA-5990-456E-B6B9-9B340666D14F}" presName="sibTrans" presStyleCnt="0"/>
      <dgm:spPr/>
    </dgm:pt>
    <dgm:pt modelId="{7D189631-04BA-488F-8CAF-172C8DB7DEF3}" type="pres">
      <dgm:prSet presAssocID="{AB8C262C-2F48-4C19-94FE-8BDFC42D89BA}" presName="node" presStyleLbl="node1" presStyleIdx="2" presStyleCnt="6">
        <dgm:presLayoutVars>
          <dgm:bulletEnabled val="1"/>
        </dgm:presLayoutVars>
      </dgm:prSet>
      <dgm:spPr/>
    </dgm:pt>
    <dgm:pt modelId="{033447E4-E32F-4F15-BCE3-90662D94FF29}" type="pres">
      <dgm:prSet presAssocID="{3E7D3174-7C16-48A1-8FB0-AA8A3829AD2C}" presName="sibTrans" presStyleCnt="0"/>
      <dgm:spPr/>
    </dgm:pt>
    <dgm:pt modelId="{3A7B7F22-604E-4E1D-97E0-CE5E65191978}" type="pres">
      <dgm:prSet presAssocID="{0AF6021F-A43C-4B28-AECD-4F97C161DAED}" presName="node" presStyleLbl="node1" presStyleIdx="3" presStyleCnt="6">
        <dgm:presLayoutVars>
          <dgm:bulletEnabled val="1"/>
        </dgm:presLayoutVars>
      </dgm:prSet>
      <dgm:spPr/>
    </dgm:pt>
    <dgm:pt modelId="{3F364801-8A2E-4735-95EB-9B6ACBC4C290}" type="pres">
      <dgm:prSet presAssocID="{AEDC8AC7-0E19-4D53-AF02-832CE5B4C31B}" presName="sibTrans" presStyleCnt="0"/>
      <dgm:spPr/>
    </dgm:pt>
    <dgm:pt modelId="{F5C154D5-7C76-4001-A620-2172626CA7C4}" type="pres">
      <dgm:prSet presAssocID="{FCCFC94A-057B-4330-8EEA-C77FC4EC97E3}" presName="node" presStyleLbl="node1" presStyleIdx="4" presStyleCnt="6">
        <dgm:presLayoutVars>
          <dgm:bulletEnabled val="1"/>
        </dgm:presLayoutVars>
      </dgm:prSet>
      <dgm:spPr/>
    </dgm:pt>
    <dgm:pt modelId="{A096F400-B38A-4FCF-AD30-B97C030F43F3}" type="pres">
      <dgm:prSet presAssocID="{07C5C8C0-C245-40F3-B82C-B922489A6ECB}" presName="sibTrans" presStyleCnt="0"/>
      <dgm:spPr/>
    </dgm:pt>
    <dgm:pt modelId="{265D7A5C-ACB1-4C60-A213-B822E28805DD}" type="pres">
      <dgm:prSet presAssocID="{FE4CA0AA-5DFD-45F1-87C0-4396F0486100}" presName="node" presStyleLbl="node1" presStyleIdx="5" presStyleCnt="6">
        <dgm:presLayoutVars>
          <dgm:bulletEnabled val="1"/>
        </dgm:presLayoutVars>
      </dgm:prSet>
      <dgm:spPr/>
    </dgm:pt>
  </dgm:ptLst>
  <dgm:cxnLst>
    <dgm:cxn modelId="{0D04790B-9B06-4D6F-853F-636D3DBDE411}" type="presOf" srcId="{0AF6021F-A43C-4B28-AECD-4F97C161DAED}" destId="{3A7B7F22-604E-4E1D-97E0-CE5E65191978}" srcOrd="0" destOrd="0" presId="urn:microsoft.com/office/officeart/2005/8/layout/default"/>
    <dgm:cxn modelId="{0CCA1521-E385-47F7-B404-7AA3D86BB363}" srcId="{7321B335-7779-4448-A8F2-C3DFE40D793A}" destId="{FCCFC94A-057B-4330-8EEA-C77FC4EC97E3}" srcOrd="4" destOrd="0" parTransId="{D75B9FBE-65CD-495F-8A6C-16E15808466E}" sibTransId="{07C5C8C0-C245-40F3-B82C-B922489A6ECB}"/>
    <dgm:cxn modelId="{BA42C929-1DE0-4A5D-BC11-48C37C07B937}" type="presOf" srcId="{FCCFC94A-057B-4330-8EEA-C77FC4EC97E3}" destId="{F5C154D5-7C76-4001-A620-2172626CA7C4}" srcOrd="0" destOrd="0" presId="urn:microsoft.com/office/officeart/2005/8/layout/default"/>
    <dgm:cxn modelId="{CD36A13B-C8F7-423D-BD3F-2B8A5C67CC95}" type="presOf" srcId="{BA0D36B9-6A29-4D60-94AB-B9FE6CDED954}" destId="{CD0CAA81-A0A4-48A9-B23B-9242F941421E}" srcOrd="0" destOrd="0" presId="urn:microsoft.com/office/officeart/2005/8/layout/default"/>
    <dgm:cxn modelId="{B4F1A466-6600-44F9-BB5B-BF77F6E02539}" srcId="{7321B335-7779-4448-A8F2-C3DFE40D793A}" destId="{FE4CA0AA-5DFD-45F1-87C0-4396F0486100}" srcOrd="5" destOrd="0" parTransId="{56CEF61A-1C64-4D02-839E-5B4BD48ECDD3}" sibTransId="{913C4D75-8814-4E2B-8C28-95BB22BF88D5}"/>
    <dgm:cxn modelId="{69B9586C-EF76-44FD-8878-78835E62D59D}" srcId="{7321B335-7779-4448-A8F2-C3DFE40D793A}" destId="{BA0D36B9-6A29-4D60-94AB-B9FE6CDED954}" srcOrd="1" destOrd="0" parTransId="{C0565C5E-63F5-40E0-9F5C-0725D51BC818}" sibTransId="{B61052FA-5990-456E-B6B9-9B340666D14F}"/>
    <dgm:cxn modelId="{7D001573-E644-4FE5-9D1E-8514380C05B8}" type="presOf" srcId="{7321B335-7779-4448-A8F2-C3DFE40D793A}" destId="{E9F18BF7-0782-4930-98A6-D9B035696C0B}" srcOrd="0" destOrd="0" presId="urn:microsoft.com/office/officeart/2005/8/layout/default"/>
    <dgm:cxn modelId="{994D6058-1C2D-4E87-A19B-309757A96A2C}" type="presOf" srcId="{FE4CA0AA-5DFD-45F1-87C0-4396F0486100}" destId="{265D7A5C-ACB1-4C60-A213-B822E28805DD}" srcOrd="0" destOrd="0" presId="urn:microsoft.com/office/officeart/2005/8/layout/default"/>
    <dgm:cxn modelId="{588C538C-788A-4179-B0BC-4DAC30140E6B}" srcId="{7321B335-7779-4448-A8F2-C3DFE40D793A}" destId="{0AF6021F-A43C-4B28-AECD-4F97C161DAED}" srcOrd="3" destOrd="0" parTransId="{A329E8DD-8B9D-4C4A-AEED-01CBAB74D942}" sibTransId="{AEDC8AC7-0E19-4D53-AF02-832CE5B4C31B}"/>
    <dgm:cxn modelId="{02274B8D-5701-462C-88D8-78B1B5432501}" srcId="{7321B335-7779-4448-A8F2-C3DFE40D793A}" destId="{62324560-ADD9-40EF-9BBF-9A17EAB7A2BF}" srcOrd="0" destOrd="0" parTransId="{22C941C8-9249-498B-A7CA-5EE9EA322839}" sibTransId="{44C34625-2F64-4BBA-AB2C-F6F426E4A580}"/>
    <dgm:cxn modelId="{30437DD2-1BAB-4E9B-9BD1-64CFE4FD5DD8}" srcId="{7321B335-7779-4448-A8F2-C3DFE40D793A}" destId="{AB8C262C-2F48-4C19-94FE-8BDFC42D89BA}" srcOrd="2" destOrd="0" parTransId="{B1746783-AE58-48DD-A7D8-E6AEEDF8A446}" sibTransId="{3E7D3174-7C16-48A1-8FB0-AA8A3829AD2C}"/>
    <dgm:cxn modelId="{428B38D8-94A6-4598-A2C2-ECB5232F8953}" type="presOf" srcId="{62324560-ADD9-40EF-9BBF-9A17EAB7A2BF}" destId="{1502D0B2-A754-4B79-956A-E8513988DA7C}" srcOrd="0" destOrd="0" presId="urn:microsoft.com/office/officeart/2005/8/layout/default"/>
    <dgm:cxn modelId="{2727DAF7-F4C8-4D3C-A674-594A550000B2}" type="presOf" srcId="{AB8C262C-2F48-4C19-94FE-8BDFC42D89BA}" destId="{7D189631-04BA-488F-8CAF-172C8DB7DEF3}" srcOrd="0" destOrd="0" presId="urn:microsoft.com/office/officeart/2005/8/layout/default"/>
    <dgm:cxn modelId="{0B9423AB-FD8D-4253-8DB9-DA0A15E87CDF}" type="presParOf" srcId="{E9F18BF7-0782-4930-98A6-D9B035696C0B}" destId="{1502D0B2-A754-4B79-956A-E8513988DA7C}" srcOrd="0" destOrd="0" presId="urn:microsoft.com/office/officeart/2005/8/layout/default"/>
    <dgm:cxn modelId="{C93CDC82-EE07-4CE8-948B-B67CA793648B}" type="presParOf" srcId="{E9F18BF7-0782-4930-98A6-D9B035696C0B}" destId="{F4488EE2-8CBB-4F67-B9C2-C336FFDF04BD}" srcOrd="1" destOrd="0" presId="urn:microsoft.com/office/officeart/2005/8/layout/default"/>
    <dgm:cxn modelId="{00661526-7A3D-49B4-AD0C-77003F255AB0}" type="presParOf" srcId="{E9F18BF7-0782-4930-98A6-D9B035696C0B}" destId="{CD0CAA81-A0A4-48A9-B23B-9242F941421E}" srcOrd="2" destOrd="0" presId="urn:microsoft.com/office/officeart/2005/8/layout/default"/>
    <dgm:cxn modelId="{4BD7BD35-7A96-465D-8F25-885AC92EF1AE}" type="presParOf" srcId="{E9F18BF7-0782-4930-98A6-D9B035696C0B}" destId="{DE43D606-2B56-460A-876F-13496A476E50}" srcOrd="3" destOrd="0" presId="urn:microsoft.com/office/officeart/2005/8/layout/default"/>
    <dgm:cxn modelId="{62CB5CEB-7C4A-4217-B93A-A21565435E89}" type="presParOf" srcId="{E9F18BF7-0782-4930-98A6-D9B035696C0B}" destId="{7D189631-04BA-488F-8CAF-172C8DB7DEF3}" srcOrd="4" destOrd="0" presId="urn:microsoft.com/office/officeart/2005/8/layout/default"/>
    <dgm:cxn modelId="{75D032AA-20C0-45EC-9288-B152DA796B68}" type="presParOf" srcId="{E9F18BF7-0782-4930-98A6-D9B035696C0B}" destId="{033447E4-E32F-4F15-BCE3-90662D94FF29}" srcOrd="5" destOrd="0" presId="urn:microsoft.com/office/officeart/2005/8/layout/default"/>
    <dgm:cxn modelId="{BD9A3E45-0B09-45BB-87A8-C6286ABC4116}" type="presParOf" srcId="{E9F18BF7-0782-4930-98A6-D9B035696C0B}" destId="{3A7B7F22-604E-4E1D-97E0-CE5E65191978}" srcOrd="6" destOrd="0" presId="urn:microsoft.com/office/officeart/2005/8/layout/default"/>
    <dgm:cxn modelId="{0571EA02-0794-49E5-9EDA-55BF51CCEA75}" type="presParOf" srcId="{E9F18BF7-0782-4930-98A6-D9B035696C0B}" destId="{3F364801-8A2E-4735-95EB-9B6ACBC4C290}" srcOrd="7" destOrd="0" presId="urn:microsoft.com/office/officeart/2005/8/layout/default"/>
    <dgm:cxn modelId="{FCAEB522-CE6E-4B90-A37C-F80EAEA5BBBB}" type="presParOf" srcId="{E9F18BF7-0782-4930-98A6-D9B035696C0B}" destId="{F5C154D5-7C76-4001-A620-2172626CA7C4}" srcOrd="8" destOrd="0" presId="urn:microsoft.com/office/officeart/2005/8/layout/default"/>
    <dgm:cxn modelId="{0CF4D779-E147-4DDF-ADF8-017BC2F57AD2}" type="presParOf" srcId="{E9F18BF7-0782-4930-98A6-D9B035696C0B}" destId="{A096F400-B38A-4FCF-AD30-B97C030F43F3}" srcOrd="9" destOrd="0" presId="urn:microsoft.com/office/officeart/2005/8/layout/default"/>
    <dgm:cxn modelId="{78035649-D1DE-4AF8-A9CC-4B6777235FE3}" type="presParOf" srcId="{E9F18BF7-0782-4930-98A6-D9B035696C0B}" destId="{265D7A5C-ACB1-4C60-A213-B822E28805DD}" srcOrd="10"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2D0B2-A754-4B79-956A-E8513988DA7C}">
      <dsp:nvSpPr>
        <dsp:cNvPr id="0" name=""/>
        <dsp:cNvSpPr/>
      </dsp:nvSpPr>
      <dsp:spPr>
        <a:xfrm>
          <a:off x="567236" y="847"/>
          <a:ext cx="2753619" cy="1652171"/>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Assessment</a:t>
          </a:r>
        </a:p>
      </dsp:txBody>
      <dsp:txXfrm>
        <a:off x="567236" y="847"/>
        <a:ext cx="2753619" cy="1652171"/>
      </dsp:txXfrm>
    </dsp:sp>
    <dsp:sp modelId="{CD0CAA81-A0A4-48A9-B23B-9242F941421E}">
      <dsp:nvSpPr>
        <dsp:cNvPr id="0" name=""/>
        <dsp:cNvSpPr/>
      </dsp:nvSpPr>
      <dsp:spPr>
        <a:xfrm>
          <a:off x="3596218" y="847"/>
          <a:ext cx="2753619" cy="1652171"/>
        </a:xfrm>
        <a:prstGeom prst="rect">
          <a:avLst/>
        </a:prstGeom>
        <a:solidFill>
          <a:schemeClr val="accent3">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Orientation</a:t>
          </a:r>
        </a:p>
      </dsp:txBody>
      <dsp:txXfrm>
        <a:off x="3596218" y="847"/>
        <a:ext cx="2753619" cy="1652171"/>
      </dsp:txXfrm>
    </dsp:sp>
    <dsp:sp modelId="{7D189631-04BA-488F-8CAF-172C8DB7DEF3}">
      <dsp:nvSpPr>
        <dsp:cNvPr id="0" name=""/>
        <dsp:cNvSpPr/>
      </dsp:nvSpPr>
      <dsp:spPr>
        <a:xfrm>
          <a:off x="6625199" y="847"/>
          <a:ext cx="2753619" cy="1652171"/>
        </a:xfrm>
        <a:prstGeom prst="rect">
          <a:avLst/>
        </a:prstGeom>
        <a:solidFill>
          <a:schemeClr val="accent4">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Tutoring</a:t>
          </a:r>
        </a:p>
      </dsp:txBody>
      <dsp:txXfrm>
        <a:off x="6625199" y="847"/>
        <a:ext cx="2753619" cy="1652171"/>
      </dsp:txXfrm>
    </dsp:sp>
    <dsp:sp modelId="{3A7B7F22-604E-4E1D-97E0-CE5E65191978}">
      <dsp:nvSpPr>
        <dsp:cNvPr id="0" name=""/>
        <dsp:cNvSpPr/>
      </dsp:nvSpPr>
      <dsp:spPr>
        <a:xfrm>
          <a:off x="567236" y="1928380"/>
          <a:ext cx="2753619" cy="1652171"/>
        </a:xfrm>
        <a:prstGeom prst="rect">
          <a:avLst/>
        </a:prstGeom>
        <a:solidFill>
          <a:schemeClr val="accent5">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Career Goal Development</a:t>
          </a:r>
        </a:p>
      </dsp:txBody>
      <dsp:txXfrm>
        <a:off x="567236" y="1928380"/>
        <a:ext cx="2753619" cy="1652171"/>
      </dsp:txXfrm>
    </dsp:sp>
    <dsp:sp modelId="{F5C154D5-7C76-4001-A620-2172626CA7C4}">
      <dsp:nvSpPr>
        <dsp:cNvPr id="0" name=""/>
        <dsp:cNvSpPr/>
      </dsp:nvSpPr>
      <dsp:spPr>
        <a:xfrm>
          <a:off x="3596218" y="1928380"/>
          <a:ext cx="2753619" cy="1652171"/>
        </a:xfrm>
        <a:prstGeom prst="rect">
          <a:avLst/>
        </a:prstGeom>
        <a:solidFill>
          <a:schemeClr val="accent6">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Counseling</a:t>
          </a:r>
        </a:p>
      </dsp:txBody>
      <dsp:txXfrm>
        <a:off x="3596218" y="1928380"/>
        <a:ext cx="2753619" cy="1652171"/>
      </dsp:txXfrm>
    </dsp:sp>
    <dsp:sp modelId="{265D7A5C-ACB1-4C60-A213-B822E28805DD}">
      <dsp:nvSpPr>
        <dsp:cNvPr id="0" name=""/>
        <dsp:cNvSpPr/>
      </dsp:nvSpPr>
      <dsp:spPr>
        <a:xfrm>
          <a:off x="6625199" y="1928380"/>
          <a:ext cx="2753619" cy="1652171"/>
        </a:xfrm>
        <a:prstGeom prst="rect">
          <a:avLst/>
        </a:prstGeom>
        <a:solidFill>
          <a:schemeClr val="accent2">
            <a:hueOff val="0"/>
            <a:satOff val="0"/>
            <a:lumOff val="0"/>
            <a:alphaOff val="0"/>
          </a:schemeClr>
        </a:solidFill>
        <a:ln w="34925" cap="flat" cmpd="sng" algn="in">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a:t>Follow Up</a:t>
          </a:r>
        </a:p>
      </dsp:txBody>
      <dsp:txXfrm>
        <a:off x="6625199" y="1928380"/>
        <a:ext cx="2753619" cy="1652171"/>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88F7F93-FF32-4D6D-925C-74CFC79AD4C3}" type="datetimeFigureOut">
              <a:rPr lang="en-US" smtClean="0"/>
              <a:t>8/31/2023</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0C2B840D-8A4A-446A-8185-108232AFCE04}" type="slidenum">
              <a:rPr lang="en-US" smtClean="0"/>
              <a:t>‹#›</a:t>
            </a:fld>
            <a:endParaRPr lang="en-US"/>
          </a:p>
        </p:txBody>
      </p:sp>
    </p:spTree>
    <p:extLst>
      <p:ext uri="{BB962C8B-B14F-4D97-AF65-F5344CB8AC3E}">
        <p14:creationId xmlns:p14="http://schemas.microsoft.com/office/powerpoint/2010/main" val="18297497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s://studentaid.gov/understand-aid/eligibility/requirements"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Welcome to Module 2 on Ability to Benefit, the Illinois state-defined process. </a:t>
            </a:r>
          </a:p>
          <a:p>
            <a:endParaRPr lang="en-US" dirty="0"/>
          </a:p>
          <a:p>
            <a:r>
              <a:rPr lang="en-US" dirty="0"/>
              <a:t>This module builds on Module 1’s overview of Ability to Benefit and provides details about the required elements of Illinois’ state-defined process.</a:t>
            </a:r>
          </a:p>
        </p:txBody>
      </p:sp>
      <p:sp>
        <p:nvSpPr>
          <p:cNvPr id="4" name="Slide Number Placeholder 3"/>
          <p:cNvSpPr>
            <a:spLocks noGrp="1"/>
          </p:cNvSpPr>
          <p:nvPr>
            <p:ph type="sldNum" sz="quarter" idx="5"/>
          </p:nvPr>
        </p:nvSpPr>
        <p:spPr/>
        <p:txBody>
          <a:bodyPr/>
          <a:lstStyle/>
          <a:p>
            <a:fld id="{0C2B840D-8A4A-446A-8185-108232AFCE04}" type="slidenum">
              <a:rPr lang="en-US" smtClean="0"/>
              <a:t>1</a:t>
            </a:fld>
            <a:endParaRPr lang="en-US"/>
          </a:p>
        </p:txBody>
      </p:sp>
    </p:spTree>
    <p:extLst>
      <p:ext uri="{BB962C8B-B14F-4D97-AF65-F5344CB8AC3E}">
        <p14:creationId xmlns:p14="http://schemas.microsoft.com/office/powerpoint/2010/main" val="346540252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orientation required by ATB is not the general orientation the college offers to new students.</a:t>
            </a:r>
          </a:p>
          <a:p>
            <a:endParaRPr lang="en-US" dirty="0"/>
          </a:p>
          <a:p>
            <a:r>
              <a:rPr lang="en-US" dirty="0"/>
              <a:t>All ATB students must attend a specialized ATB orientation to become familiar with the policies and processes associated with Ability to Benefit. This should include ATB contacts, available student services, and consequences of leaving ATB prior to completion. </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10</a:t>
            </a:fld>
            <a:endParaRPr lang="en-US"/>
          </a:p>
        </p:txBody>
      </p:sp>
    </p:spTree>
    <p:extLst>
      <p:ext uri="{BB962C8B-B14F-4D97-AF65-F5344CB8AC3E}">
        <p14:creationId xmlns:p14="http://schemas.microsoft.com/office/powerpoint/2010/main" val="35579059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All ATB students will have access to tutoring services to support academic instruction.  It’s worth noting that tutoring isn’t required of students unless the student demonstrates need.</a:t>
            </a:r>
          </a:p>
          <a:p>
            <a:endParaRPr lang="en-US" dirty="0"/>
          </a:p>
          <a:p>
            <a:r>
              <a:rPr lang="en-US" dirty="0"/>
              <a:t>Tutoring can be provided by general Tutoring Centers on campus or by specific instructors and staff connected to a course. </a:t>
            </a:r>
          </a:p>
          <a:p>
            <a:endParaRPr lang="en-US" dirty="0"/>
          </a:p>
          <a:p>
            <a:pPr defTabSz="931774">
              <a:defRPr/>
            </a:pPr>
            <a:r>
              <a:rPr lang="en-US" dirty="0"/>
              <a:t>For example, if the student is part of an ICAPS program, that tutoring could occur in their support course. </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11</a:t>
            </a:fld>
            <a:endParaRPr lang="en-US"/>
          </a:p>
        </p:txBody>
      </p:sp>
    </p:spTree>
    <p:extLst>
      <p:ext uri="{BB962C8B-B14F-4D97-AF65-F5344CB8AC3E}">
        <p14:creationId xmlns:p14="http://schemas.microsoft.com/office/powerpoint/2010/main" val="153091936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Colleges will provide goal setting assistance from a variety of advisors. Those advisors may be from the career services or advising functions of the college, adult education program (transition coordinators, navigators, etc.), or specific academic programming.</a:t>
            </a:r>
          </a:p>
          <a:p>
            <a:endParaRPr lang="en-US" dirty="0"/>
          </a:p>
          <a:p>
            <a:r>
              <a:rPr lang="en-US" dirty="0"/>
              <a:t>And the goal development should be holistic, involving education and employment goals and looking short and long term.</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12</a:t>
            </a:fld>
            <a:endParaRPr lang="en-US"/>
          </a:p>
        </p:txBody>
      </p:sp>
    </p:spTree>
    <p:extLst>
      <p:ext uri="{BB962C8B-B14F-4D97-AF65-F5344CB8AC3E}">
        <p14:creationId xmlns:p14="http://schemas.microsoft.com/office/powerpoint/2010/main" val="150993801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Illinois process will require a multi-faceted approach to counseling/advising services, this includes providing career, academic, and financial information as needed (34 CFR 688.156 (c)(5)). </a:t>
            </a:r>
          </a:p>
          <a:p>
            <a:endParaRPr lang="en-US" dirty="0"/>
          </a:p>
          <a:p>
            <a:r>
              <a:rPr lang="en-US" dirty="0"/>
              <a:t>The terms counseling and advising can also be categorized as case management, depending on your institution’s lingo. </a:t>
            </a:r>
          </a:p>
          <a:p>
            <a:endParaRPr lang="en-US" dirty="0"/>
          </a:p>
          <a:p>
            <a:pPr defTabSz="931774">
              <a:defRPr/>
            </a:pPr>
            <a:r>
              <a:rPr lang="en-US" dirty="0"/>
              <a:t>Students will receive assistance in creating an academic program plan that is aligned to their career goals; Participants must enroll in a Title IV eligible program with a goal of completing the program. The college should not enroll a student in an educational program that is not consistent with the student’s career and educational goals</a:t>
            </a:r>
          </a:p>
          <a:p>
            <a:endParaRPr lang="en-US" dirty="0"/>
          </a:p>
          <a:p>
            <a:r>
              <a:rPr lang="en-US" dirty="0"/>
              <a:t>Students will also identify academic and non-academic supports, as well as financial resources, that will help them reach their goals. </a:t>
            </a:r>
          </a:p>
          <a:p>
            <a:endParaRPr lang="en-US" dirty="0"/>
          </a:p>
          <a:p>
            <a:r>
              <a:rPr lang="en-US" dirty="0"/>
              <a:t>This service will be customized to each student, and it will include components of a holistic student support model. </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13</a:t>
            </a:fld>
            <a:endParaRPr lang="en-US"/>
          </a:p>
        </p:txBody>
      </p:sp>
    </p:spTree>
    <p:extLst>
      <p:ext uri="{BB962C8B-B14F-4D97-AF65-F5344CB8AC3E}">
        <p14:creationId xmlns:p14="http://schemas.microsoft.com/office/powerpoint/2010/main" val="407518053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Students must be provided with follow-up regarding their classroom performance and any progress made towards their educational and career goals. </a:t>
            </a:r>
          </a:p>
          <a:p>
            <a:endParaRPr lang="en-US" dirty="0"/>
          </a:p>
          <a:p>
            <a:pPr defTabSz="931774">
              <a:defRPr/>
            </a:pPr>
            <a:r>
              <a:rPr lang="en-US" b="0" i="0" u="none" strike="noStrike" baseline="0" dirty="0">
                <a:solidFill>
                  <a:srgbClr val="000000"/>
                </a:solidFill>
                <a:cs typeface="Times New Roman"/>
              </a:rPr>
              <a:t>Follow up services</a:t>
            </a:r>
            <a:r>
              <a:rPr lang="en-US" dirty="0">
                <a:solidFill>
                  <a:srgbClr val="000000"/>
                </a:solidFill>
                <a:cs typeface="Times New Roman"/>
              </a:rPr>
              <a:t> are services offered throughout the student’s enrollment, such as retention, support, or completion services.</a:t>
            </a:r>
          </a:p>
          <a:p>
            <a:endParaRPr lang="en-US" dirty="0"/>
          </a:p>
          <a:p>
            <a:r>
              <a:rPr lang="en-US" dirty="0"/>
              <a:t>These follow-up services must be provided by instructors, counselors, case managers, advisors, and/or others who are appropriately trained in retention and case management strategies. </a:t>
            </a:r>
          </a:p>
          <a:p>
            <a:endParaRPr lang="en-US" dirty="0"/>
          </a:p>
          <a:p>
            <a:r>
              <a:rPr lang="en-US" dirty="0"/>
              <a:t>After a student completes their goals, this support could involve notifying institutional partners of HSE attainment or earned college credit</a:t>
            </a:r>
          </a:p>
        </p:txBody>
      </p:sp>
      <p:sp>
        <p:nvSpPr>
          <p:cNvPr id="4" name="Slide Number Placeholder 3"/>
          <p:cNvSpPr>
            <a:spLocks noGrp="1"/>
          </p:cNvSpPr>
          <p:nvPr>
            <p:ph type="sldNum" sz="quarter" idx="5"/>
          </p:nvPr>
        </p:nvSpPr>
        <p:spPr/>
        <p:txBody>
          <a:bodyPr/>
          <a:lstStyle/>
          <a:p>
            <a:fld id="{0C2B840D-8A4A-446A-8185-108232AFCE04}" type="slidenum">
              <a:rPr lang="en-US" smtClean="0"/>
              <a:t>14</a:t>
            </a:fld>
            <a:endParaRPr lang="en-US"/>
          </a:p>
        </p:txBody>
      </p:sp>
    </p:spTree>
    <p:extLst>
      <p:ext uri="{BB962C8B-B14F-4D97-AF65-F5344CB8AC3E}">
        <p14:creationId xmlns:p14="http://schemas.microsoft.com/office/powerpoint/2010/main" val="24352198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Wrapping up Module 2, you’ve learned the purpose and conditions required to meet Ability to Benefit under the state-defined process.</a:t>
            </a:r>
          </a:p>
          <a:p>
            <a:endParaRPr lang="en-US" dirty="0"/>
          </a:p>
          <a:p>
            <a:r>
              <a:rPr lang="en-US" dirty="0"/>
              <a:t>This included the benefits of the process as well as the program design, student eligibility &amp; assessment requirements, and the wrap around student supports required.</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pPr defTabSz="465887">
              <a:defRPr/>
            </a:pPr>
            <a:fld id="{0C2B840D-8A4A-446A-8185-108232AFCE04}" type="slidenum">
              <a:rPr lang="en-US">
                <a:solidFill>
                  <a:prstClr val="black"/>
                </a:solidFill>
                <a:latin typeface="Calibri" panose="020F0502020204030204"/>
              </a:rPr>
              <a:pPr defTabSz="465887">
                <a:defRPr/>
              </a:pPr>
              <a:t>15</a:t>
            </a:fld>
            <a:endParaRPr lang="en-US">
              <a:solidFill>
                <a:prstClr val="black"/>
              </a:solidFill>
              <a:latin typeface="Calibri" panose="020F0502020204030204"/>
            </a:endParaRPr>
          </a:p>
        </p:txBody>
      </p:sp>
    </p:spTree>
    <p:extLst>
      <p:ext uri="{BB962C8B-B14F-4D97-AF65-F5344CB8AC3E}">
        <p14:creationId xmlns:p14="http://schemas.microsoft.com/office/powerpoint/2010/main" val="336105797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t>With Module One providing an ATB overview</a:t>
            </a:r>
          </a:p>
          <a:p>
            <a:endParaRPr lang="en-US" dirty="0"/>
          </a:p>
          <a:p>
            <a:r>
              <a:rPr lang="en-US" dirty="0"/>
              <a:t>Module Three looking at: data collection, accountability, and reporting</a:t>
            </a:r>
          </a:p>
          <a:p>
            <a:endParaRPr lang="en-US" dirty="0"/>
          </a:p>
          <a:p>
            <a:r>
              <a:rPr lang="en-US" dirty="0"/>
              <a:t>And Module Four looking at eligible Career Pathways </a:t>
            </a:r>
            <a:endParaRPr lang="en-US" i="1" dirty="0"/>
          </a:p>
          <a:p>
            <a:endParaRPr lang="en-US" dirty="0"/>
          </a:p>
        </p:txBody>
      </p:sp>
      <p:sp>
        <p:nvSpPr>
          <p:cNvPr id="4" name="Slide Number Placeholder 3"/>
          <p:cNvSpPr>
            <a:spLocks noGrp="1"/>
          </p:cNvSpPr>
          <p:nvPr>
            <p:ph type="sldNum" sz="quarter" idx="5"/>
          </p:nvPr>
        </p:nvSpPr>
        <p:spPr/>
        <p:txBody>
          <a:bodyPr/>
          <a:lstStyle/>
          <a:p>
            <a:pPr defTabSz="465887">
              <a:defRPr/>
            </a:pPr>
            <a:fld id="{0C2B840D-8A4A-446A-8185-108232AFCE04}" type="slidenum">
              <a:rPr lang="en-US">
                <a:solidFill>
                  <a:prstClr val="black"/>
                </a:solidFill>
                <a:latin typeface="Calibri" panose="020F0502020204030204"/>
              </a:rPr>
              <a:pPr defTabSz="465887">
                <a:defRPr/>
              </a:pPr>
              <a:t>16</a:t>
            </a:fld>
            <a:endParaRPr lang="en-US">
              <a:solidFill>
                <a:prstClr val="black"/>
              </a:solidFill>
              <a:latin typeface="Calibri" panose="020F0502020204030204"/>
            </a:endParaRPr>
          </a:p>
        </p:txBody>
      </p:sp>
    </p:spTree>
    <p:extLst>
      <p:ext uri="{BB962C8B-B14F-4D97-AF65-F5344CB8AC3E}">
        <p14:creationId xmlns:p14="http://schemas.microsoft.com/office/powerpoint/2010/main" val="73235051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promised, here are some resources for implementing Ability to Benefit at your institution. They’ll be clickable in the download of this PPT. </a:t>
            </a:r>
          </a:p>
          <a:p>
            <a:endParaRPr lang="en-US" dirty="0"/>
          </a:p>
          <a:p>
            <a:r>
              <a:rPr lang="en-US" dirty="0"/>
              <a:t>And as always, if you have questions, please reach out to these ICCB contacts. </a:t>
            </a:r>
          </a:p>
          <a:p>
            <a:endParaRPr lang="en-US" dirty="0"/>
          </a:p>
          <a:p>
            <a:r>
              <a:rPr lang="en-US" dirty="0"/>
              <a:t>Thanks for watching! See you in Module 3!</a:t>
            </a:r>
          </a:p>
        </p:txBody>
      </p:sp>
      <p:sp>
        <p:nvSpPr>
          <p:cNvPr id="4" name="Slide Number Placeholder 3"/>
          <p:cNvSpPr>
            <a:spLocks noGrp="1"/>
          </p:cNvSpPr>
          <p:nvPr>
            <p:ph type="sldNum" sz="quarter" idx="5"/>
          </p:nvPr>
        </p:nvSpPr>
        <p:spPr/>
        <p:txBody>
          <a:bodyPr/>
          <a:lstStyle/>
          <a:p>
            <a:fld id="{0C2B840D-8A4A-446A-8185-108232AFCE04}" type="slidenum">
              <a:rPr lang="en-US" smtClean="0"/>
              <a:t>17</a:t>
            </a:fld>
            <a:endParaRPr lang="en-US"/>
          </a:p>
        </p:txBody>
      </p:sp>
    </p:spTree>
    <p:extLst>
      <p:ext uri="{BB962C8B-B14F-4D97-AF65-F5344CB8AC3E}">
        <p14:creationId xmlns:p14="http://schemas.microsoft.com/office/powerpoint/2010/main" val="1681894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this module, you’ll get a broad overview of the purpose and conditions required to meet Ability to Benefit under the state-defined process.</a:t>
            </a:r>
          </a:p>
          <a:p>
            <a:endParaRPr lang="en-US" dirty="0"/>
          </a:p>
          <a:p>
            <a:r>
              <a:rPr lang="en-US" dirty="0"/>
              <a:t>We’ll also provide some web resources at the conclusion of this module to help you implement the state-defined process at your institution.</a:t>
            </a:r>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2</a:t>
            </a:fld>
            <a:endParaRPr lang="en-US"/>
          </a:p>
        </p:txBody>
      </p:sp>
    </p:spTree>
    <p:extLst>
      <p:ext uri="{BB962C8B-B14F-4D97-AF65-F5344CB8AC3E}">
        <p14:creationId xmlns:p14="http://schemas.microsoft.com/office/powerpoint/2010/main" val="28502811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ICCB has developed four information modules on Ability to Benefit and the Illinois state Alternative Plan.</a:t>
            </a:r>
          </a:p>
          <a:p>
            <a:endParaRPr lang="en-US" dirty="0"/>
          </a:p>
          <a:p>
            <a:r>
              <a:rPr lang="en-US" dirty="0"/>
              <a:t>For deeper dives into ATB overview, college accountability, and career pathways, see modules one, three, and four.</a:t>
            </a:r>
          </a:p>
          <a:p>
            <a:endParaRPr lang="en-US" dirty="0"/>
          </a:p>
        </p:txBody>
      </p:sp>
      <p:sp>
        <p:nvSpPr>
          <p:cNvPr id="4" name="Slide Number Placeholder 3"/>
          <p:cNvSpPr>
            <a:spLocks noGrp="1"/>
          </p:cNvSpPr>
          <p:nvPr>
            <p:ph type="sldNum" sz="quarter" idx="5"/>
          </p:nvPr>
        </p:nvSpPr>
        <p:spPr/>
        <p:txBody>
          <a:bodyPr/>
          <a:lstStyle/>
          <a:p>
            <a:pPr defTabSz="465887">
              <a:defRPr/>
            </a:pPr>
            <a:fld id="{0C2B840D-8A4A-446A-8185-108232AFCE04}" type="slidenum">
              <a:rPr lang="en-US">
                <a:solidFill>
                  <a:prstClr val="black"/>
                </a:solidFill>
                <a:latin typeface="Calibri" panose="020F0502020204030204"/>
              </a:rPr>
              <a:pPr defTabSz="465887">
                <a:defRPr/>
              </a:pPr>
              <a:t>3</a:t>
            </a:fld>
            <a:endParaRPr lang="en-US">
              <a:solidFill>
                <a:prstClr val="black"/>
              </a:solidFill>
              <a:latin typeface="Calibri" panose="020F0502020204030204"/>
            </a:endParaRPr>
          </a:p>
        </p:txBody>
      </p:sp>
    </p:spTree>
    <p:extLst>
      <p:ext uri="{BB962C8B-B14F-4D97-AF65-F5344CB8AC3E}">
        <p14:creationId xmlns:p14="http://schemas.microsoft.com/office/powerpoint/2010/main" val="21221716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1435" marR="130553">
              <a:lnSpc>
                <a:spcPct val="107000"/>
              </a:lnSpc>
              <a:spcBef>
                <a:spcPts val="5"/>
              </a:spcBef>
            </a:pPr>
            <a:r>
              <a:rPr lang="en-US" dirty="0">
                <a:latin typeface="Arial" panose="020B0604020202020204" pitchFamily="34" charset="0"/>
                <a:ea typeface="Arial" panose="020B0604020202020204" pitchFamily="34" charset="0"/>
              </a:rPr>
              <a:t>In order to gain eligibility for Federal student aid through ATB, a student who has no high school diploma must meet the Federal aid eligibility requirements in column one and complete one of 3 ATB options for eligibility featured in columns 2, 3, and 4.</a:t>
            </a:r>
          </a:p>
          <a:p>
            <a:pPr>
              <a:spcBef>
                <a:spcPts val="37"/>
              </a:spcBef>
            </a:pPr>
            <a:r>
              <a:rPr lang="en-US" dirty="0">
                <a:latin typeface="Arial" panose="020B0604020202020204" pitchFamily="34" charset="0"/>
                <a:ea typeface="Arial" panose="020B0604020202020204" pitchFamily="34" charset="0"/>
              </a:rPr>
              <a:t> </a:t>
            </a:r>
          </a:p>
          <a:p>
            <a:pPr marL="356054" marR="71870" indent="-356054">
              <a:lnSpc>
                <a:spcPct val="107000"/>
              </a:lnSpc>
              <a:buSzPts val="1100"/>
              <a:buFont typeface="+mj-lt"/>
              <a:buAutoNum type="arabicPeriod"/>
              <a:tabLst>
                <a:tab pos="706833" algn="l"/>
              </a:tabLst>
            </a:pPr>
            <a:r>
              <a:rPr lang="en-US" spc="-5" dirty="0">
                <a:latin typeface="Arial" panose="020B0604020202020204" pitchFamily="34" charset="0"/>
                <a:ea typeface="Arial" panose="020B0604020202020204" pitchFamily="34" charset="0"/>
              </a:rPr>
              <a:t>Option 1: The student receives a passing score on one of the Department of Education approved ATB</a:t>
            </a:r>
            <a:r>
              <a:rPr lang="en-US" spc="-129" dirty="0">
                <a:latin typeface="Arial" panose="020B0604020202020204" pitchFamily="34" charset="0"/>
                <a:ea typeface="Arial" panose="020B0604020202020204" pitchFamily="34" charset="0"/>
              </a:rPr>
              <a:t> </a:t>
            </a:r>
            <a:r>
              <a:rPr lang="en-US" spc="-5" dirty="0">
                <a:latin typeface="Arial" panose="020B0604020202020204" pitchFamily="34" charset="0"/>
                <a:ea typeface="Arial" panose="020B0604020202020204" pitchFamily="34" charset="0"/>
              </a:rPr>
              <a:t>tests. </a:t>
            </a:r>
          </a:p>
          <a:p>
            <a:pPr marL="356054" marR="71870" indent="-356054">
              <a:lnSpc>
                <a:spcPct val="107000"/>
              </a:lnSpc>
              <a:buSzPts val="1100"/>
              <a:buFont typeface="+mj-lt"/>
              <a:buAutoNum type="arabicPeriod"/>
              <a:tabLst>
                <a:tab pos="706833" algn="l"/>
              </a:tabLst>
            </a:pPr>
            <a:r>
              <a:rPr lang="en-US" spc="-5" dirty="0">
                <a:latin typeface="Arial" panose="020B0604020202020204" pitchFamily="34" charset="0"/>
                <a:ea typeface="Arial" panose="020B0604020202020204" pitchFamily="34" charset="0"/>
              </a:rPr>
              <a:t>Option 2: The student completes at least 6 credit hours or 225 clock hours that are applicable toward a Title IV-eligible degree at the college.</a:t>
            </a:r>
          </a:p>
          <a:p>
            <a:pPr marL="356054" marR="71870" indent="-356054">
              <a:lnSpc>
                <a:spcPct val="107000"/>
              </a:lnSpc>
              <a:buSzPts val="1100"/>
              <a:buFont typeface="+mj-lt"/>
              <a:buAutoNum type="arabicPeriod"/>
              <a:tabLst>
                <a:tab pos="706833" algn="l"/>
              </a:tabLst>
            </a:pPr>
            <a:r>
              <a:rPr lang="en-US" spc="-5" dirty="0">
                <a:latin typeface="Arial" panose="020B0604020202020204" pitchFamily="34" charset="0"/>
                <a:ea typeface="Arial" panose="020B0604020202020204" pitchFamily="34" charset="0"/>
              </a:rPr>
              <a:t>Option 3: The college participates in the State’s process approved by the Secretary of Education.</a:t>
            </a:r>
          </a:p>
          <a:p>
            <a:endParaRPr lang="en-US" dirty="0"/>
          </a:p>
          <a:p>
            <a:pPr marR="71870">
              <a:lnSpc>
                <a:spcPct val="107000"/>
              </a:lnSpc>
              <a:buSzPts val="1100"/>
              <a:tabLst>
                <a:tab pos="706833" algn="l"/>
              </a:tabLst>
            </a:pPr>
            <a:r>
              <a:rPr lang="en-US" spc="-5" dirty="0">
                <a:latin typeface="Arial" panose="020B0604020202020204" pitchFamily="34" charset="0"/>
                <a:ea typeface="Arial" panose="020B0604020202020204" pitchFamily="34" charset="0"/>
              </a:rPr>
              <a:t>ATB options 1 and 2 are not new, but they tend to be underutilized. </a:t>
            </a:r>
          </a:p>
          <a:p>
            <a:pPr marR="71870">
              <a:lnSpc>
                <a:spcPct val="107000"/>
              </a:lnSpc>
              <a:buSzPts val="1100"/>
              <a:tabLst>
                <a:tab pos="706833" algn="l"/>
              </a:tabLst>
            </a:pPr>
            <a:endParaRPr lang="en-US" spc="-5" dirty="0">
              <a:latin typeface="Arial" panose="020B0604020202020204" pitchFamily="34" charset="0"/>
              <a:ea typeface="Arial" panose="020B0604020202020204" pitchFamily="34" charset="0"/>
            </a:endParaRPr>
          </a:p>
          <a:p>
            <a:pPr marR="71870">
              <a:lnSpc>
                <a:spcPct val="107000"/>
              </a:lnSpc>
              <a:buSzPts val="1100"/>
              <a:tabLst>
                <a:tab pos="706833" algn="l"/>
              </a:tabLst>
            </a:pPr>
            <a:r>
              <a:rPr lang="en-US" spc="-5" dirty="0">
                <a:latin typeface="Arial" panose="020B0604020202020204" pitchFamily="34" charset="0"/>
                <a:ea typeface="Arial" panose="020B0604020202020204" pitchFamily="34" charset="0"/>
              </a:rPr>
              <a:t>Developing an alternative state defined process aims to increase access to federal financial aid for eligible adults without a high school diploma.</a:t>
            </a:r>
          </a:p>
          <a:p>
            <a:endParaRPr lang="en-US" dirty="0"/>
          </a:p>
        </p:txBody>
      </p:sp>
      <p:sp>
        <p:nvSpPr>
          <p:cNvPr id="4" name="Slide Number Placeholder 3"/>
          <p:cNvSpPr>
            <a:spLocks noGrp="1"/>
          </p:cNvSpPr>
          <p:nvPr>
            <p:ph type="sldNum" sz="quarter" idx="5"/>
          </p:nvPr>
        </p:nvSpPr>
        <p:spPr/>
        <p:txBody>
          <a:bodyPr/>
          <a:lstStyle/>
          <a:p>
            <a:pPr defTabSz="465887"/>
            <a:fld id="{0C2B840D-8A4A-446A-8185-108232AFCE04}" type="slidenum">
              <a:rPr lang="en-US">
                <a:solidFill>
                  <a:prstClr val="black"/>
                </a:solidFill>
                <a:latin typeface="Calibri" panose="020F0502020204030204"/>
              </a:rPr>
              <a:pPr defTabSz="465887"/>
              <a:t>4</a:t>
            </a:fld>
            <a:endParaRPr lang="en-US">
              <a:solidFill>
                <a:prstClr val="black"/>
              </a:solidFill>
              <a:latin typeface="Calibri" panose="020F0502020204030204"/>
            </a:endParaRPr>
          </a:p>
        </p:txBody>
      </p:sp>
    </p:spTree>
    <p:extLst>
      <p:ext uri="{BB962C8B-B14F-4D97-AF65-F5344CB8AC3E}">
        <p14:creationId xmlns:p14="http://schemas.microsoft.com/office/powerpoint/2010/main" val="36534956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Font typeface="Wingdings" panose="05000000000000000000" pitchFamily="2" charset="2"/>
              <a:buNone/>
            </a:pPr>
            <a:r>
              <a:rPr lang="en-US" dirty="0"/>
              <a:t>The state-defined process has three primary benefits:</a:t>
            </a:r>
          </a:p>
          <a:p>
            <a:pPr>
              <a:buFont typeface="Wingdings" panose="05000000000000000000" pitchFamily="2" charset="2"/>
              <a:buChar char="ü"/>
            </a:pPr>
            <a:r>
              <a:rPr lang="en-US" dirty="0"/>
              <a:t> It streamlines the processes by bringing the eligibility determination to the staff level at the college</a:t>
            </a:r>
          </a:p>
          <a:p>
            <a:pPr>
              <a:buFont typeface="Wingdings" panose="05000000000000000000" pitchFamily="2" charset="2"/>
              <a:buChar char="ü"/>
            </a:pPr>
            <a:r>
              <a:rPr lang="en-US" dirty="0"/>
              <a:t> It provides flexibility in eligibility criteria by using multiple assessment methods instead of a singular point in time standardized score</a:t>
            </a:r>
          </a:p>
          <a:p>
            <a:pPr>
              <a:buFont typeface="Wingdings" panose="05000000000000000000" pitchFamily="2" charset="2"/>
              <a:buChar char="ü"/>
            </a:pPr>
            <a:r>
              <a:rPr lang="en-US" dirty="0"/>
              <a:t>And it creates additional awareness, support, and accountability for ATB implementation—by leveraging institutional creativity and knowledge through collaboration in the design and implementation</a:t>
            </a:r>
          </a:p>
          <a:p>
            <a:endParaRPr lang="en-US" dirty="0"/>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5</a:t>
            </a:fld>
            <a:endParaRPr lang="en-US"/>
          </a:p>
        </p:txBody>
      </p:sp>
    </p:spTree>
    <p:extLst>
      <p:ext uri="{BB962C8B-B14F-4D97-AF65-F5344CB8AC3E}">
        <p14:creationId xmlns:p14="http://schemas.microsoft.com/office/powerpoint/2010/main" val="29829386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Illinois model is built on the foundations of longstanding work in Illinois regarding career pathways, equity, and integrated education and training program development. </a:t>
            </a:r>
          </a:p>
          <a:p>
            <a:endParaRPr lang="en-US" dirty="0"/>
          </a:p>
          <a:p>
            <a:r>
              <a:rPr lang="en-US" dirty="0"/>
              <a:t>To implement the Alternative Plan, program design is key and includes requirements and recommendations. </a:t>
            </a:r>
          </a:p>
          <a:p>
            <a:endParaRPr lang="en-US" dirty="0"/>
          </a:p>
          <a:p>
            <a:r>
              <a:rPr lang="en-US" b="1" u="sng" dirty="0"/>
              <a:t>Required elements are:</a:t>
            </a:r>
          </a:p>
          <a:p>
            <a:pPr marL="174708" indent="-174708">
              <a:buFont typeface="Wingdings" panose="05000000000000000000" pitchFamily="2" charset="2"/>
              <a:buChar char="§"/>
            </a:pPr>
            <a:r>
              <a:rPr lang="en-US" dirty="0"/>
              <a:t>ATB is administered in alignment with an eligible career pathway; Pathway sectors are listed in Module 1 and eligible pathways be the topic of Module 4</a:t>
            </a:r>
          </a:p>
          <a:p>
            <a:pPr marL="174708" indent="-174708" defTabSz="931774">
              <a:buFont typeface="Wingdings" panose="05000000000000000000" pitchFamily="2" charset="2"/>
              <a:buChar char="§"/>
              <a:defRPr/>
            </a:pPr>
            <a:r>
              <a:rPr lang="en-US" dirty="0"/>
              <a:t>High School Equivalency coursework must be available but is not required for students to invoke the state plan on ATB. </a:t>
            </a:r>
          </a:p>
          <a:p>
            <a:pPr marL="174708" indent="-174708" defTabSz="931774">
              <a:buFont typeface="Wingdings" panose="05000000000000000000" pitchFamily="2" charset="2"/>
              <a:buChar char="§"/>
              <a:defRPr/>
            </a:pPr>
            <a:r>
              <a:rPr lang="en-US" dirty="0"/>
              <a:t>The program includes only eligible students—this means that students who qualify for traditional Ability to Benefit or meet traditional criteria for Federal Financial Aid eligibility are not part of the state’s alternative design. </a:t>
            </a:r>
          </a:p>
          <a:p>
            <a:pPr marL="174708" indent="-174708" defTabSz="931774">
              <a:buFont typeface="Wingdings" panose="05000000000000000000" pitchFamily="2" charset="2"/>
              <a:buChar char="§"/>
              <a:defRPr/>
            </a:pPr>
            <a:r>
              <a:rPr lang="en-US" dirty="0"/>
              <a:t>Finally, robust student services including those featured here are required to be offered. This includes a multidimensional assessment. </a:t>
            </a:r>
          </a:p>
          <a:p>
            <a:endParaRPr lang="en-US" dirty="0"/>
          </a:p>
          <a:p>
            <a:r>
              <a:rPr lang="en-US" b="1" u="sng" dirty="0"/>
              <a:t>Recommended elements are:</a:t>
            </a:r>
          </a:p>
          <a:p>
            <a:pPr marL="174708" indent="-174708">
              <a:buFont typeface="Arial" panose="020B0604020202020204" pitchFamily="34" charset="0"/>
              <a:buChar char="•"/>
            </a:pPr>
            <a:r>
              <a:rPr lang="en-US" dirty="0"/>
              <a:t>HSE co-enrollment is recommended but not required. It’s our hope that institutions will be able to have co-enrolled students through mechanisms such as ICAPS.</a:t>
            </a:r>
          </a:p>
          <a:p>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6</a:t>
            </a:fld>
            <a:endParaRPr lang="en-US"/>
          </a:p>
        </p:txBody>
      </p:sp>
    </p:spTree>
    <p:extLst>
      <p:ext uri="{BB962C8B-B14F-4D97-AF65-F5344CB8AC3E}">
        <p14:creationId xmlns:p14="http://schemas.microsoft.com/office/powerpoint/2010/main" val="3106444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Franklin Gothic Book" panose="020B0503020102020204" pitchFamily="34" charset="0"/>
              </a:rPr>
              <a:t>For students to be eligible for the state’s Alternative plan, they must meet several requirements:</a:t>
            </a:r>
          </a:p>
          <a:p>
            <a:endParaRPr lang="en-US" dirty="0">
              <a:latin typeface="Franklin Gothic Book" panose="020B0503020102020204" pitchFamily="34" charset="0"/>
            </a:endParaRPr>
          </a:p>
          <a:p>
            <a:r>
              <a:rPr lang="en-US" dirty="0">
                <a:latin typeface="Franklin Gothic Book" panose="020B0503020102020204" pitchFamily="34" charset="0"/>
              </a:rPr>
              <a:t>First, they must be adult learners, that is, be beyond age of compulsory education. For this reason, ATB cannot include students in dual credit or students who otherwise should be enrolled in K-12 education</a:t>
            </a:r>
          </a:p>
          <a:p>
            <a:endParaRPr lang="en-US" dirty="0">
              <a:latin typeface="Franklin Gothic Book" panose="020B0503020102020204" pitchFamily="34" charset="0"/>
            </a:endParaRPr>
          </a:p>
          <a:p>
            <a:r>
              <a:rPr lang="en-US" dirty="0">
                <a:latin typeface="Franklin Gothic Book" panose="020B0503020102020204" pitchFamily="34" charset="0"/>
              </a:rPr>
              <a:t>ATB students must meet all other </a:t>
            </a:r>
            <a:r>
              <a:rPr lang="en-US" dirty="0">
                <a:latin typeface="Franklin Gothic Book" panose="020B0503020102020204" pitchFamily="34" charset="0"/>
                <a:hlinkClick r:id="rId3"/>
              </a:rPr>
              <a:t>eligibility criteria for federal financial aid </a:t>
            </a:r>
            <a:r>
              <a:rPr lang="en-US" dirty="0">
                <a:latin typeface="Franklin Gothic Book" panose="020B0503020102020204" pitchFamily="34" charset="0"/>
              </a:rPr>
              <a:t>(such as demonstrate financial need, have a valid SSN, be a US citizen or eligible non-citizen)</a:t>
            </a:r>
          </a:p>
          <a:p>
            <a:endParaRPr lang="en-US" dirty="0">
              <a:latin typeface="Franklin Gothic Book" panose="020B0503020102020204" pitchFamily="34" charset="0"/>
            </a:endParaRPr>
          </a:p>
          <a:p>
            <a:r>
              <a:rPr lang="en-US" dirty="0">
                <a:latin typeface="Franklin Gothic Book" panose="020B0503020102020204" pitchFamily="34" charset="0"/>
              </a:rPr>
              <a:t>Alternative plan students don’t meet original ATB criteria, of passing a single ATB exam or completing six hours towards a certificate or degree. </a:t>
            </a:r>
          </a:p>
          <a:p>
            <a:pPr lvl="1" algn="l">
              <a:buFont typeface="Arial" panose="020B0604020202020204" pitchFamily="34" charset="0"/>
              <a:buNone/>
            </a:pPr>
            <a:r>
              <a:rPr lang="en-US" dirty="0">
                <a:solidFill>
                  <a:srgbClr val="212529"/>
                </a:solidFill>
                <a:latin typeface="Franklin Gothic Book" panose="020B0503020102020204" pitchFamily="34" charset="0"/>
              </a:rPr>
              <a:t> </a:t>
            </a:r>
            <a:endParaRPr lang="en-US" dirty="0">
              <a:latin typeface="Franklin Gothic Book" panose="020B0503020102020204" pitchFamily="34" charset="0"/>
            </a:endParaRPr>
          </a:p>
          <a:p>
            <a:r>
              <a:rPr lang="en-US" dirty="0">
                <a:latin typeface="Franklin Gothic Book" panose="020B0503020102020204" pitchFamily="34" charset="0"/>
              </a:rPr>
              <a:t>For the alternative plan, ideal candidates:</a:t>
            </a:r>
          </a:p>
          <a:p>
            <a:pPr lvl="1"/>
            <a:r>
              <a:rPr lang="en-US" dirty="0">
                <a:latin typeface="Franklin Gothic Book" panose="020B0503020102020204" pitchFamily="34" charset="0"/>
              </a:rPr>
              <a:t>are enrolled in an Early School Leaver Transition or an ICCB approved Alternative Methods of Credentialing for High School Equivalency programming OR</a:t>
            </a:r>
          </a:p>
          <a:p>
            <a:pPr lvl="1"/>
            <a:r>
              <a:rPr lang="en-US" dirty="0">
                <a:latin typeface="Franklin Gothic Book" panose="020B0503020102020204" pitchFamily="34" charset="0"/>
              </a:rPr>
              <a:t>have successfully completed a Bridge Program within Adult Education.</a:t>
            </a:r>
          </a:p>
          <a:p>
            <a:endParaRPr lang="en-US" dirty="0"/>
          </a:p>
        </p:txBody>
      </p:sp>
      <p:sp>
        <p:nvSpPr>
          <p:cNvPr id="4" name="Slide Number Placeholder 3"/>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0C2B840D-8A4A-446A-8185-108232AFCE04}"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144032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this state-defined alternative Ability to benefit plan, institutions will provide each ATB student with six comprehensive support services.</a:t>
            </a:r>
          </a:p>
          <a:p>
            <a:endParaRPr lang="en-US" dirty="0"/>
          </a:p>
          <a:p>
            <a:r>
              <a:rPr lang="en-US" dirty="0"/>
              <a:t>Let’s take a deeper dive (</a:t>
            </a:r>
            <a:r>
              <a:rPr lang="en-US"/>
              <a:t>next slides).</a:t>
            </a:r>
            <a:endParaRPr lang="en-US" dirty="0"/>
          </a:p>
        </p:txBody>
      </p:sp>
      <p:sp>
        <p:nvSpPr>
          <p:cNvPr id="4" name="Slide Number Placeholder 3"/>
          <p:cNvSpPr>
            <a:spLocks noGrp="1"/>
          </p:cNvSpPr>
          <p:nvPr>
            <p:ph type="sldNum" sz="quarter" idx="5"/>
          </p:nvPr>
        </p:nvSpPr>
        <p:spPr/>
        <p:txBody>
          <a:bodyPr/>
          <a:lstStyle/>
          <a:p>
            <a:fld id="{0C2B840D-8A4A-446A-8185-108232AFCE04}" type="slidenum">
              <a:rPr lang="en-US" smtClean="0"/>
              <a:t>8</a:t>
            </a:fld>
            <a:endParaRPr lang="en-US"/>
          </a:p>
        </p:txBody>
      </p:sp>
    </p:spTree>
    <p:extLst>
      <p:ext uri="{BB962C8B-B14F-4D97-AF65-F5344CB8AC3E}">
        <p14:creationId xmlns:p14="http://schemas.microsoft.com/office/powerpoint/2010/main" val="1592013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fontAlgn="base"/>
            <a:r>
              <a:rPr lang="en-US" b="0" dirty="0"/>
              <a:t>Assessment of each student’s existing capabilities through means other than a single standardized test is required per the </a:t>
            </a:r>
            <a:r>
              <a:rPr lang="en-US" dirty="0"/>
              <a:t>US Department of Education. </a:t>
            </a:r>
          </a:p>
          <a:p>
            <a:pPr fontAlgn="base"/>
            <a:endParaRPr lang="en-US" b="0" dirty="0"/>
          </a:p>
          <a:p>
            <a:pPr fontAlgn="base"/>
            <a:r>
              <a:rPr lang="en-US" b="0" dirty="0"/>
              <a:t>Combinations of the following methods should be considered:</a:t>
            </a:r>
          </a:p>
          <a:p>
            <a:pPr marL="390827" indent="-390827" fontAlgn="base">
              <a:buFont typeface="Wingdings" panose="020B0503020102020204" pitchFamily="34" charset="0"/>
              <a:buChar char="v"/>
            </a:pPr>
            <a:r>
              <a:rPr lang="en-US" dirty="0"/>
              <a:t>GED Ready practice tests</a:t>
            </a:r>
          </a:p>
          <a:p>
            <a:pPr marL="390827" indent="-390827" fontAlgn="base">
              <a:buFont typeface="Wingdings" panose="020B0503020102020204" pitchFamily="34" charset="0"/>
              <a:buChar char="v"/>
            </a:pPr>
            <a:r>
              <a:rPr lang="en-US" dirty="0"/>
              <a:t>Instructor or employer referrals</a:t>
            </a:r>
          </a:p>
          <a:p>
            <a:pPr marL="390827" indent="-390827" fontAlgn="base">
              <a:buFont typeface="Wingdings" panose="020B0503020102020204" pitchFamily="34" charset="0"/>
              <a:buChar char="v"/>
            </a:pPr>
            <a:r>
              <a:rPr lang="en-US" dirty="0"/>
              <a:t>High school transcript review</a:t>
            </a:r>
          </a:p>
          <a:p>
            <a:pPr marL="390827" indent="-390827" fontAlgn="base">
              <a:buFont typeface="Wingdings" panose="020B0503020102020204" pitchFamily="34" charset="0"/>
              <a:buChar char="v"/>
            </a:pPr>
            <a:r>
              <a:rPr lang="en-US" dirty="0"/>
              <a:t>HSE and ESL assessments</a:t>
            </a:r>
          </a:p>
          <a:p>
            <a:pPr marL="390827" indent="-390827" fontAlgn="base">
              <a:buFont typeface="Wingdings" panose="020B0503020102020204" pitchFamily="34" charset="0"/>
              <a:buChar char="v"/>
            </a:pPr>
            <a:r>
              <a:rPr lang="en-US" dirty="0"/>
              <a:t>Writing samples</a:t>
            </a:r>
          </a:p>
          <a:p>
            <a:pPr marL="390827" indent="-390827" fontAlgn="base">
              <a:buFont typeface="Wingdings" panose="020B0503020102020204" pitchFamily="34" charset="0"/>
              <a:buChar char="v"/>
            </a:pPr>
            <a:r>
              <a:rPr lang="en-US" dirty="0"/>
              <a:t>Student interviews</a:t>
            </a:r>
          </a:p>
          <a:p>
            <a:pPr fontAlgn="base"/>
            <a:endParaRPr lang="en-US" b="0" dirty="0"/>
          </a:p>
          <a:p>
            <a:pPr fontAlgn="base"/>
            <a:r>
              <a:rPr lang="en-US" b="0" dirty="0"/>
              <a:t>And consider combinations that demonstrate post-secondary readiness and account for gaps in the traditional process, for example, combining a </a:t>
            </a:r>
            <a:r>
              <a:rPr lang="en-US" dirty="0"/>
              <a:t>GED Ready Test scored and a teacher recommendation, Or successful completion of an ESLTP program and a successful student interview.</a:t>
            </a:r>
          </a:p>
          <a:p>
            <a:pPr marL="174708" indent="-174708">
              <a:buFont typeface="Arial" panose="020B0604020202020204" pitchFamily="34" charset="0"/>
              <a:buChar char="•"/>
            </a:pPr>
            <a:endParaRPr lang="en-US" dirty="0"/>
          </a:p>
          <a:p>
            <a:pPr fontAlgn="base"/>
            <a:r>
              <a:rPr lang="en-US" b="0" dirty="0"/>
              <a:t>The evidence selected must be documented in the student’s Ability to Benefit file. Please note that this information may be requested as part of a monitoring process of the ICCB.</a:t>
            </a:r>
          </a:p>
        </p:txBody>
      </p:sp>
      <p:sp>
        <p:nvSpPr>
          <p:cNvPr id="4" name="Slide Number Placeholder 3"/>
          <p:cNvSpPr>
            <a:spLocks noGrp="1"/>
          </p:cNvSpPr>
          <p:nvPr>
            <p:ph type="sldNum" sz="quarter" idx="5"/>
          </p:nvPr>
        </p:nvSpPr>
        <p:spPr/>
        <p:txBody>
          <a:bodyPr/>
          <a:lstStyle/>
          <a:p>
            <a:fld id="{0C2B840D-8A4A-446A-8185-108232AFCE04}" type="slidenum">
              <a:rPr lang="en-US" smtClean="0"/>
              <a:t>9</a:t>
            </a:fld>
            <a:endParaRPr lang="en-US"/>
          </a:p>
        </p:txBody>
      </p:sp>
    </p:spTree>
    <p:extLst>
      <p:ext uri="{BB962C8B-B14F-4D97-AF65-F5344CB8AC3E}">
        <p14:creationId xmlns:p14="http://schemas.microsoft.com/office/powerpoint/2010/main" val="22717157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96535E70-661A-485F-903E-FADDD77310E5}" type="slidenum">
              <a:rPr lang="en-US" smtClean="0"/>
              <a:t>‹#›</a:t>
            </a:fld>
            <a:endParaRPr lang="en-US"/>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pic>
        <p:nvPicPr>
          <p:cNvPr id="10" name="Picture 9">
            <a:extLst>
              <a:ext uri="{FF2B5EF4-FFF2-40B4-BE49-F238E27FC236}">
                <a16:creationId xmlns:a16="http://schemas.microsoft.com/office/drawing/2014/main" id="{FB841AA8-C249-410C-A458-0C116D499BE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872302" y="152400"/>
            <a:ext cx="4447397" cy="2209800"/>
          </a:xfrm>
          <a:prstGeom prst="rect">
            <a:avLst/>
          </a:prstGeom>
        </p:spPr>
      </p:pic>
    </p:spTree>
    <p:extLst>
      <p:ext uri="{BB962C8B-B14F-4D97-AF65-F5344CB8AC3E}">
        <p14:creationId xmlns:p14="http://schemas.microsoft.com/office/powerpoint/2010/main" val="11887630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39500597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54647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6197600" y="990600"/>
            <a:ext cx="5384800" cy="5135563"/>
          </a:xfrm>
        </p:spPr>
        <p:txBody>
          <a:bodyPr/>
          <a:lstStyle>
            <a:lvl1pPr marL="342900" marR="0" indent="-342900" algn="l" defTabSz="914400" rtl="0" eaLnBrk="1" fontAlgn="auto" latinLnBrk="0" hangingPunct="1">
              <a:lnSpc>
                <a:spcPct val="100000"/>
              </a:lnSpc>
              <a:spcBef>
                <a:spcPct val="20000"/>
              </a:spcBef>
              <a:spcAft>
                <a:spcPts val="0"/>
              </a:spcAft>
              <a:buClrTx/>
              <a:buSzTx/>
              <a:buFont typeface="Arial" pitchFamily="34" charset="0"/>
              <a:buChar char="•"/>
              <a:tabLst/>
              <a:defRPr sz="2400">
                <a:latin typeface="Times New Roman" panose="02020603050405020304" pitchFamily="18" charset="0"/>
                <a:cs typeface="Times New Roman" panose="02020603050405020304" pitchFamily="18" charset="0"/>
              </a:defRPr>
            </a:lvl1pPr>
            <a:lvl2pPr marL="742950" marR="0" indent="-28575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2000">
                <a:latin typeface="Times New Roman" panose="02020603050405020304" pitchFamily="18" charset="0"/>
                <a:cs typeface="Times New Roman" panose="02020603050405020304" pitchFamily="18" charset="0"/>
              </a:defRPr>
            </a:lvl2pPr>
            <a:lvl3pPr marL="1143000" marR="0" indent="-228600" algn="l" defTabSz="914400" rtl="0" eaLnBrk="1" fontAlgn="auto" latinLnBrk="0" hangingPunct="1">
              <a:lnSpc>
                <a:spcPct val="100000"/>
              </a:lnSpc>
              <a:spcBef>
                <a:spcPct val="20000"/>
              </a:spcBef>
              <a:spcAft>
                <a:spcPts val="0"/>
              </a:spcAft>
              <a:buClrTx/>
              <a:buSzTx/>
              <a:buFont typeface="Courier New" panose="02070309020205020404" pitchFamily="49" charset="0"/>
              <a:buChar char="o"/>
              <a:tabLst/>
              <a:defRPr sz="1800">
                <a:latin typeface="Times New Roman" panose="02020603050405020304" pitchFamily="18" charset="0"/>
                <a:cs typeface="Times New Roman" panose="02020603050405020304" pitchFamily="18" charset="0"/>
              </a:defRPr>
            </a:lvl3pPr>
            <a:lvl4pPr marL="1600200" marR="0" indent="-228600" algn="l" defTabSz="914400" rtl="0" eaLnBrk="1" fontAlgn="auto" latinLnBrk="0" hangingPunct="1">
              <a:lnSpc>
                <a:spcPct val="100000"/>
              </a:lnSpc>
              <a:spcBef>
                <a:spcPct val="20000"/>
              </a:spcBef>
              <a:spcAft>
                <a:spcPts val="0"/>
              </a:spcAft>
              <a:buClrTx/>
              <a:buSzTx/>
              <a:buFont typeface="Arial" panose="020B0604020202020204" pitchFamily="34" charset="0"/>
              <a:buChar char="•"/>
              <a:tabLst/>
              <a:defRPr sz="1600">
                <a:latin typeface="Times New Roman" panose="02020603050405020304" pitchFamily="18" charset="0"/>
                <a:cs typeface="Times New Roman" panose="02020603050405020304" pitchFamily="18" charset="0"/>
              </a:defRPr>
            </a:lvl4pPr>
            <a:lvl5pPr marL="2057400" marR="0" indent="-228600" algn="l" defTabSz="914400" rtl="0" eaLnBrk="1" fontAlgn="auto" latinLnBrk="0" hangingPunct="1">
              <a:lnSpc>
                <a:spcPct val="100000"/>
              </a:lnSpc>
              <a:spcBef>
                <a:spcPct val="20000"/>
              </a:spcBef>
              <a:spcAft>
                <a:spcPts val="0"/>
              </a:spcAft>
              <a:buClrTx/>
              <a:buSzTx/>
              <a:buFont typeface="Wingdings" panose="05000000000000000000" pitchFamily="2" charset="2"/>
              <a:buChar char="§"/>
              <a:tabLst/>
              <a:defRPr sz="1400">
                <a:latin typeface="Times New Roman" panose="02020603050405020304" pitchFamily="18" charset="0"/>
                <a:cs typeface="Times New Roman" panose="02020603050405020304" pitchFamily="18" charset="0"/>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Content Placeholder 8"/>
          <p:cNvSpPr>
            <a:spLocks noGrp="1"/>
          </p:cNvSpPr>
          <p:nvPr>
            <p:ph sz="quarter" idx="13"/>
          </p:nvPr>
        </p:nvSpPr>
        <p:spPr>
          <a:xfrm>
            <a:off x="623392" y="990600"/>
            <a:ext cx="5388864" cy="5135880"/>
          </a:xfrm>
        </p:spPr>
        <p:txBody>
          <a:bodyPr/>
          <a:lstStyle>
            <a:lvl1pPr>
              <a:defRPr>
                <a:latin typeface="Times New Roman" panose="02020603050405020304" pitchFamily="18" charset="0"/>
                <a:cs typeface="Times New Roman" panose="02020603050405020304" pitchFamily="18" charset="0"/>
              </a:defRPr>
            </a:lvl1pPr>
            <a:lvl2pPr marL="742950" indent="-285750">
              <a:buFont typeface="Wingdings" panose="05000000000000000000" pitchFamily="2" charset="2"/>
              <a:buChar char="§"/>
              <a:defRPr sz="2000">
                <a:latin typeface="Times New Roman" panose="02020603050405020304" pitchFamily="18" charset="0"/>
                <a:cs typeface="Times New Roman" panose="02020603050405020304" pitchFamily="18" charset="0"/>
              </a:defRPr>
            </a:lvl2pPr>
            <a:lvl3pPr marL="1143000" indent="-228600">
              <a:buFont typeface="Courier New" panose="02070309020205020404" pitchFamily="49" charset="0"/>
              <a:buChar char="o"/>
              <a:defRPr sz="1800">
                <a:latin typeface="Times New Roman" panose="02020603050405020304" pitchFamily="18" charset="0"/>
                <a:cs typeface="Times New Roman" panose="02020603050405020304" pitchFamily="18" charset="0"/>
              </a:defRPr>
            </a:lvl3pPr>
            <a:lvl4pPr marL="1600200" indent="-228600">
              <a:buFont typeface="Arial" panose="020B0604020202020204" pitchFamily="34" charset="0"/>
              <a:buChar char="•"/>
              <a:defRPr>
                <a:latin typeface="Times New Roman" panose="02020603050405020304" pitchFamily="18" charset="0"/>
                <a:cs typeface="Times New Roman" panose="02020603050405020304" pitchFamily="18" charset="0"/>
              </a:defRPr>
            </a:lvl4pPr>
            <a:lvl5pPr marL="2057400" indent="-228600">
              <a:buFont typeface="Wingdings" panose="05000000000000000000" pitchFamily="2" charset="2"/>
              <a:buChar char="§"/>
              <a:defRPr sz="1400">
                <a:latin typeface="Times New Roman" panose="02020603050405020304" pitchFamily="18" charset="0"/>
                <a:cs typeface="Times New Roman" panose="02020603050405020304" pitchFamily="18"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
        <p:nvSpPr>
          <p:cNvPr id="11" name="Title 1"/>
          <p:cNvSpPr>
            <a:spLocks noGrp="1"/>
          </p:cNvSpPr>
          <p:nvPr>
            <p:ph type="title" hasCustomPrompt="1"/>
          </p:nvPr>
        </p:nvSpPr>
        <p:spPr>
          <a:xfrm>
            <a:off x="616496" y="76200"/>
            <a:ext cx="10959008" cy="763488"/>
          </a:xfrm>
        </p:spPr>
        <p:txBody>
          <a:bodyPr/>
          <a:lstStyle>
            <a:lvl1pPr>
              <a:lnSpc>
                <a:spcPct val="100000"/>
              </a:lnSpc>
              <a:defRPr sz="4000" cap="small" baseline="0">
                <a:solidFill>
                  <a:srgbClr val="0065A0"/>
                </a:solidFill>
                <a:latin typeface="Arial" panose="020B0604020202020204" pitchFamily="34" charset="0"/>
                <a:ea typeface="Verdana" panose="020B0604030504040204" pitchFamily="34" charset="0"/>
                <a:cs typeface="Arial" panose="020B0604020202020204" pitchFamily="34" charset="0"/>
              </a:defRPr>
            </a:lvl1pPr>
          </a:lstStyle>
          <a:p>
            <a:r>
              <a:rPr lang="en-US"/>
              <a:t>Click To Edit Master Title Style</a:t>
            </a:r>
          </a:p>
        </p:txBody>
      </p:sp>
    </p:spTree>
    <p:extLst>
      <p:ext uri="{BB962C8B-B14F-4D97-AF65-F5344CB8AC3E}">
        <p14:creationId xmlns:p14="http://schemas.microsoft.com/office/powerpoint/2010/main" val="27654337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542124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en-US"/>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pic>
        <p:nvPicPr>
          <p:cNvPr id="8" name="Picture 7">
            <a:extLst>
              <a:ext uri="{FF2B5EF4-FFF2-40B4-BE49-F238E27FC236}">
                <a16:creationId xmlns:a16="http://schemas.microsoft.com/office/drawing/2014/main" id="{3B67C176-5A68-417B-B35B-B910BB59014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363200" y="5916830"/>
            <a:ext cx="1828800" cy="908685"/>
          </a:xfrm>
          <a:prstGeom prst="rect">
            <a:avLst/>
          </a:prstGeom>
          <a:ln>
            <a:noFill/>
          </a:ln>
        </p:spPr>
      </p:pic>
    </p:spTree>
    <p:extLst>
      <p:ext uri="{BB962C8B-B14F-4D97-AF65-F5344CB8AC3E}">
        <p14:creationId xmlns:p14="http://schemas.microsoft.com/office/powerpoint/2010/main" val="2063893871"/>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0095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42F1B03-79A8-4A40-BAF8-F06D23C3B871}" type="datetimeFigureOut">
              <a:rPr lang="en-US" smtClean="0"/>
              <a:t>8/31/2023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885511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42F1B03-79A8-4A40-BAF8-F06D23C3B871}" type="datetimeFigureOut">
              <a:rPr lang="en-US" smtClean="0"/>
              <a:t>8/31/2023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0546495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2F1B03-79A8-4A40-BAF8-F06D23C3B871}" type="datetimeFigureOut">
              <a:rPr lang="en-US" smtClean="0"/>
              <a:t>8/31/2023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6535E70-661A-485F-903E-FADDD77310E5}" type="slidenum">
              <a:rPr lang="en-US" smtClean="0"/>
              <a:t>‹#›</a:t>
            </a:fld>
            <a:endParaRPr lang="en-US"/>
          </a:p>
        </p:txBody>
      </p:sp>
    </p:spTree>
    <p:extLst>
      <p:ext uri="{BB962C8B-B14F-4D97-AF65-F5344CB8AC3E}">
        <p14:creationId xmlns:p14="http://schemas.microsoft.com/office/powerpoint/2010/main" val="22151004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747145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842F1B03-79A8-4A40-BAF8-F06D23C3B871}" type="datetimeFigureOut">
              <a:rPr lang="en-US" smtClean="0"/>
              <a:t>8/31/2023</a:t>
            </a:fld>
            <a:endParaRPr lang="en-US"/>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en-US"/>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96535E70-661A-485F-903E-FADDD77310E5}" type="slidenum">
              <a:rPr lang="en-US" smtClean="0"/>
              <a:t>‹#›</a:t>
            </a:fld>
            <a:endParaRPr lang="en-US"/>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79561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842F1B03-79A8-4A40-BAF8-F06D23C3B871}" type="datetimeFigureOut">
              <a:rPr lang="en-US" smtClean="0"/>
              <a:t>8/31/2023</a:t>
            </a:fld>
            <a:endParaRPr lang="en-US"/>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en-US"/>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96535E70-661A-485F-903E-FADDD77310E5}" type="slidenum">
              <a:rPr lang="en-US" smtClean="0"/>
              <a:t>‹#›</a:t>
            </a:fld>
            <a:endParaRPr lang="en-US"/>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032565180"/>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664" r:id="rId12"/>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mailto:angela.gerberding@illinois.gov" TargetMode="External"/><Relationship Id="rId3" Type="http://schemas.openxmlformats.org/officeDocument/2006/relationships/hyperlink" Target="https://fsapartners.ed.gov/knowledge-center/library/electronic-announcements/2021-01-15/ability-benefit-frequently-asked-questions-ea-id-ope-announcements-21-02" TargetMode="External"/><Relationship Id="rId7" Type="http://schemas.openxmlformats.org/officeDocument/2006/relationships/hyperlink" Target="mailto:whitney.Thompson@illinois.gov" TargetMode="External"/><Relationship Id="rId2" Type="http://schemas.openxmlformats.org/officeDocument/2006/relationships/notesSlide" Target="../notesSlides/notesSlide17.xml"/><Relationship Id="rId1" Type="http://schemas.openxmlformats.org/officeDocument/2006/relationships/slideLayout" Target="../slideLayouts/slideLayout5.xml"/><Relationship Id="rId6" Type="http://schemas.openxmlformats.org/officeDocument/2006/relationships/hyperlink" Target="chrome-extension://efaidnbmnnnibpcajpcglclefindmkaj/http:/www2.iccb.org/iccb/wp-content/pdfs/adulted/atb/Illinois%20Approval%20Letter.pdf" TargetMode="External"/><Relationship Id="rId5" Type="http://schemas.openxmlformats.org/officeDocument/2006/relationships/hyperlink" Target="http://www2.iccb.org/adult_ed/provider-resources/" TargetMode="External"/><Relationship Id="rId4" Type="http://schemas.openxmlformats.org/officeDocument/2006/relationships/hyperlink" Target="https://www.clasp.org/resources-ability-benefit"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hyperlink" Target="http://www.thebluediamondgallery.com/wooden-tile/b/benefits.html"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532987"/>
            <a:ext cx="8214360" cy="2822038"/>
          </a:xfrm>
        </p:spPr>
        <p:txBody>
          <a:bodyPr>
            <a:normAutofit/>
          </a:bodyPr>
          <a:lstStyle/>
          <a:p>
            <a:r>
              <a:rPr lang="en-US" sz="5400"/>
              <a:t>Ability to Benefit - Illinois'  State-Defined Process</a:t>
            </a:r>
          </a:p>
        </p:txBody>
      </p:sp>
      <p:sp>
        <p:nvSpPr>
          <p:cNvPr id="5" name="Subtitle 4"/>
          <p:cNvSpPr>
            <a:spLocks noGrp="1"/>
          </p:cNvSpPr>
          <p:nvPr>
            <p:ph type="subTitle" idx="1"/>
          </p:nvPr>
        </p:nvSpPr>
        <p:spPr>
          <a:xfrm>
            <a:off x="1828800" y="4615653"/>
            <a:ext cx="8534400" cy="709360"/>
          </a:xfrm>
        </p:spPr>
        <p:txBody>
          <a:bodyPr vert="horz" lIns="91440" tIns="45720" rIns="91440" bIns="45720" rtlCol="0" anchor="t">
            <a:normAutofit/>
          </a:bodyPr>
          <a:lstStyle/>
          <a:p>
            <a:r>
              <a:rPr lang="en-US" sz="3600" dirty="0">
                <a:latin typeface="Brush Script MT"/>
              </a:rPr>
              <a:t>Module 2 – State Defined Process</a:t>
            </a:r>
          </a:p>
          <a:p>
            <a:endParaRPr lang="en-US" dirty="0"/>
          </a:p>
        </p:txBody>
      </p:sp>
    </p:spTree>
    <p:extLst>
      <p:ext uri="{BB962C8B-B14F-4D97-AF65-F5344CB8AC3E}">
        <p14:creationId xmlns:p14="http://schemas.microsoft.com/office/powerpoint/2010/main" val="34980806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98F0F2-D6B3-A8D7-CBBC-65367AACFA12}"/>
              </a:ext>
            </a:extLst>
          </p:cNvPr>
          <p:cNvSpPr>
            <a:spLocks noGrp="1"/>
          </p:cNvSpPr>
          <p:nvPr>
            <p:ph type="title"/>
          </p:nvPr>
        </p:nvSpPr>
        <p:spPr>
          <a:xfrm>
            <a:off x="1371600" y="685801"/>
            <a:ext cx="9601200" cy="719580"/>
          </a:xfrm>
          <a:solidFill>
            <a:schemeClr val="accent3"/>
          </a:solidFill>
        </p:spPr>
        <p:txBody>
          <a:bodyPr/>
          <a:lstStyle/>
          <a:p>
            <a:pPr algn="ctr"/>
            <a:r>
              <a:rPr lang="en-US">
                <a:solidFill>
                  <a:schemeClr val="bg1"/>
                </a:solidFill>
              </a:rPr>
              <a:t>Orientation</a:t>
            </a:r>
          </a:p>
        </p:txBody>
      </p:sp>
      <p:sp>
        <p:nvSpPr>
          <p:cNvPr id="3" name="Content Placeholder 2">
            <a:extLst>
              <a:ext uri="{FF2B5EF4-FFF2-40B4-BE49-F238E27FC236}">
                <a16:creationId xmlns:a16="http://schemas.microsoft.com/office/drawing/2014/main" id="{390301BB-97B9-0332-DD50-31630EFBAB74}"/>
              </a:ext>
            </a:extLst>
          </p:cNvPr>
          <p:cNvSpPr>
            <a:spLocks noGrp="1"/>
          </p:cNvSpPr>
          <p:nvPr>
            <p:ph idx="1"/>
          </p:nvPr>
        </p:nvSpPr>
        <p:spPr>
          <a:xfrm>
            <a:off x="1371600" y="1871220"/>
            <a:ext cx="9601200" cy="4416458"/>
          </a:xfrm>
        </p:spPr>
        <p:txBody>
          <a:bodyPr>
            <a:normAutofit lnSpcReduction="10000"/>
          </a:bodyPr>
          <a:lstStyle/>
          <a:p>
            <a:r>
              <a:rPr lang="en-US" sz="2200" dirty="0"/>
              <a:t>This is NOT general student orientation. </a:t>
            </a:r>
          </a:p>
          <a:p>
            <a:r>
              <a:rPr lang="en-US" sz="2200" dirty="0"/>
              <a:t>This is specific to the Ability to Benefit enrollment process.  </a:t>
            </a:r>
          </a:p>
          <a:p>
            <a:r>
              <a:rPr lang="en-US" sz="2200" dirty="0"/>
              <a:t>This should include:</a:t>
            </a:r>
          </a:p>
          <a:p>
            <a:pPr lvl="1"/>
            <a:r>
              <a:rPr lang="en-US" sz="2400" dirty="0"/>
              <a:t>Financial Aid Literacy</a:t>
            </a:r>
          </a:p>
          <a:p>
            <a:pPr lvl="1"/>
            <a:r>
              <a:rPr lang="en-US" sz="2400" dirty="0"/>
              <a:t>Requirements for utilizing FAFSA processes. </a:t>
            </a:r>
          </a:p>
          <a:p>
            <a:pPr lvl="1"/>
            <a:r>
              <a:rPr lang="en-US" sz="2400" dirty="0"/>
              <a:t>Repercussions of dropping out of the program early – repayment of funds, limiting future Financial Aid use, etc. </a:t>
            </a:r>
          </a:p>
          <a:p>
            <a:pPr lvl="1"/>
            <a:r>
              <a:rPr lang="en-US" sz="2400" dirty="0"/>
              <a:t>Contact information for people at the college responsible for ATB information.</a:t>
            </a:r>
          </a:p>
          <a:p>
            <a:pPr lvl="1"/>
            <a:r>
              <a:rPr lang="en-US" sz="2400" dirty="0"/>
              <a:t>Information about all 6 required student services</a:t>
            </a:r>
          </a:p>
          <a:p>
            <a:pPr lvl="1"/>
            <a:r>
              <a:rPr lang="en-US" sz="2400" dirty="0"/>
              <a:t>Advising and Counseling</a:t>
            </a:r>
          </a:p>
        </p:txBody>
      </p:sp>
    </p:spTree>
    <p:extLst>
      <p:ext uri="{BB962C8B-B14F-4D97-AF65-F5344CB8AC3E}">
        <p14:creationId xmlns:p14="http://schemas.microsoft.com/office/powerpoint/2010/main" val="579716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FC2B50-BC76-5B9A-6812-659E48F09744}"/>
              </a:ext>
            </a:extLst>
          </p:cNvPr>
          <p:cNvSpPr>
            <a:spLocks noGrp="1"/>
          </p:cNvSpPr>
          <p:nvPr>
            <p:ph type="title"/>
          </p:nvPr>
        </p:nvSpPr>
        <p:spPr>
          <a:xfrm>
            <a:off x="1970202" y="619812"/>
            <a:ext cx="8251595" cy="681087"/>
          </a:xfrm>
          <a:solidFill>
            <a:schemeClr val="accent4"/>
          </a:solidFill>
        </p:spPr>
        <p:txBody>
          <a:bodyPr>
            <a:normAutofit fontScale="90000"/>
          </a:bodyPr>
          <a:lstStyle/>
          <a:p>
            <a:pPr algn="ctr"/>
            <a:r>
              <a:rPr lang="en-US">
                <a:solidFill>
                  <a:schemeClr val="bg1"/>
                </a:solidFill>
              </a:rPr>
              <a:t>Tutoring</a:t>
            </a:r>
          </a:p>
        </p:txBody>
      </p:sp>
      <p:sp>
        <p:nvSpPr>
          <p:cNvPr id="3" name="Content Placeholder 2">
            <a:extLst>
              <a:ext uri="{FF2B5EF4-FFF2-40B4-BE49-F238E27FC236}">
                <a16:creationId xmlns:a16="http://schemas.microsoft.com/office/drawing/2014/main" id="{C2EE181D-08E0-E648-B89A-35AFF2FCB7C3}"/>
              </a:ext>
            </a:extLst>
          </p:cNvPr>
          <p:cNvSpPr>
            <a:spLocks noGrp="1"/>
          </p:cNvSpPr>
          <p:nvPr>
            <p:ph idx="1"/>
          </p:nvPr>
        </p:nvSpPr>
        <p:spPr>
          <a:xfrm>
            <a:off x="1970202" y="1696823"/>
            <a:ext cx="8251596" cy="4458880"/>
          </a:xfrm>
        </p:spPr>
        <p:txBody>
          <a:bodyPr>
            <a:noAutofit/>
          </a:bodyPr>
          <a:lstStyle/>
          <a:p>
            <a:r>
              <a:rPr lang="en-US" sz="2800" dirty="0"/>
              <a:t>Tutoring must be offered to all students but is only required as needed.  </a:t>
            </a:r>
          </a:p>
          <a:p>
            <a:r>
              <a:rPr lang="en-US" sz="2800" dirty="0"/>
              <a:t>Tutoring can also be provided by Learning/Tutoring Centers or by faculty/staff connected to a specific course.  </a:t>
            </a:r>
          </a:p>
          <a:p>
            <a:r>
              <a:rPr lang="en-US" sz="2800" dirty="0"/>
              <a:t>If students are participating in an ICAPS, the tutoring may occur as part of the support course.</a:t>
            </a:r>
          </a:p>
          <a:p>
            <a:endParaRPr lang="en-US" sz="2800" dirty="0"/>
          </a:p>
        </p:txBody>
      </p:sp>
    </p:spTree>
    <p:extLst>
      <p:ext uri="{BB962C8B-B14F-4D97-AF65-F5344CB8AC3E}">
        <p14:creationId xmlns:p14="http://schemas.microsoft.com/office/powerpoint/2010/main" val="23750134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903D7-B46E-6DCB-8EEE-3F627E78ED47}"/>
              </a:ext>
            </a:extLst>
          </p:cNvPr>
          <p:cNvSpPr>
            <a:spLocks noGrp="1"/>
          </p:cNvSpPr>
          <p:nvPr>
            <p:ph type="title"/>
          </p:nvPr>
        </p:nvSpPr>
        <p:spPr>
          <a:xfrm>
            <a:off x="1371600" y="685800"/>
            <a:ext cx="9601200" cy="662233"/>
          </a:xfrm>
          <a:solidFill>
            <a:schemeClr val="accent5"/>
          </a:solidFill>
        </p:spPr>
        <p:txBody>
          <a:bodyPr>
            <a:normAutofit fontScale="90000"/>
          </a:bodyPr>
          <a:lstStyle/>
          <a:p>
            <a:pPr algn="ctr"/>
            <a:r>
              <a:rPr lang="en-US">
                <a:solidFill>
                  <a:schemeClr val="bg1"/>
                </a:solidFill>
              </a:rPr>
              <a:t>Career Goal Development</a:t>
            </a:r>
          </a:p>
        </p:txBody>
      </p:sp>
      <p:sp>
        <p:nvSpPr>
          <p:cNvPr id="3" name="Content Placeholder 2">
            <a:extLst>
              <a:ext uri="{FF2B5EF4-FFF2-40B4-BE49-F238E27FC236}">
                <a16:creationId xmlns:a16="http://schemas.microsoft.com/office/drawing/2014/main" id="{02C40A40-BA8B-C875-0CC7-3B3575DFC13B}"/>
              </a:ext>
            </a:extLst>
          </p:cNvPr>
          <p:cNvSpPr>
            <a:spLocks noGrp="1"/>
          </p:cNvSpPr>
          <p:nvPr>
            <p:ph idx="1"/>
          </p:nvPr>
        </p:nvSpPr>
        <p:spPr>
          <a:xfrm>
            <a:off x="1371600" y="1706252"/>
            <a:ext cx="9601200" cy="4161148"/>
          </a:xfrm>
        </p:spPr>
        <p:txBody>
          <a:bodyPr vert="horz" lIns="91440" tIns="45720" rIns="91440" bIns="45720" rtlCol="0" anchor="t">
            <a:normAutofit/>
          </a:bodyPr>
          <a:lstStyle/>
          <a:p>
            <a:pPr marL="383540" indent="-383540"/>
            <a:r>
              <a:rPr lang="en-US" dirty="0"/>
              <a:t>Provide goal setting assistance for ATB students.  </a:t>
            </a:r>
          </a:p>
          <a:p>
            <a:pPr marL="383540" indent="-383540"/>
            <a:r>
              <a:rPr lang="en-US" dirty="0"/>
              <a:t>This can occur in connection to any of the following departments:</a:t>
            </a:r>
          </a:p>
          <a:p>
            <a:pPr lvl="1" indent="-383540"/>
            <a:r>
              <a:rPr lang="en-US" dirty="0"/>
              <a:t>Career Services </a:t>
            </a:r>
          </a:p>
          <a:p>
            <a:pPr lvl="1" indent="-383540"/>
            <a:r>
              <a:rPr lang="en-US" dirty="0"/>
              <a:t>Advising Services</a:t>
            </a:r>
          </a:p>
          <a:p>
            <a:pPr lvl="1" indent="-383540"/>
            <a:r>
              <a:rPr lang="en-US" dirty="0"/>
              <a:t>Adult Education</a:t>
            </a:r>
          </a:p>
          <a:p>
            <a:pPr lvl="1" indent="-383540"/>
            <a:r>
              <a:rPr lang="en-US" dirty="0"/>
              <a:t>Specific Academic Programs</a:t>
            </a:r>
          </a:p>
          <a:p>
            <a:pPr marL="530225" lvl="1" indent="0">
              <a:buNone/>
            </a:pPr>
            <a:endParaRPr lang="en-US" dirty="0"/>
          </a:p>
          <a:p>
            <a:pPr marL="342773" indent="-342900"/>
            <a:r>
              <a:rPr lang="en-US" sz="2400" i="0" dirty="0"/>
              <a:t>Goal setting should include goals for both education and employment purposes with short-term and long-term focus. </a:t>
            </a:r>
          </a:p>
        </p:txBody>
      </p:sp>
    </p:spTree>
    <p:extLst>
      <p:ext uri="{BB962C8B-B14F-4D97-AF65-F5344CB8AC3E}">
        <p14:creationId xmlns:p14="http://schemas.microsoft.com/office/powerpoint/2010/main" val="42270021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DF0B4-6DD5-6AE4-1A9E-4250BD9CB419}"/>
              </a:ext>
            </a:extLst>
          </p:cNvPr>
          <p:cNvSpPr>
            <a:spLocks noGrp="1"/>
          </p:cNvSpPr>
          <p:nvPr>
            <p:ph type="title"/>
          </p:nvPr>
        </p:nvSpPr>
        <p:spPr>
          <a:xfrm>
            <a:off x="1371600" y="685800"/>
            <a:ext cx="9601200" cy="690513"/>
          </a:xfrm>
          <a:solidFill>
            <a:schemeClr val="accent6"/>
          </a:solidFill>
        </p:spPr>
        <p:txBody>
          <a:bodyPr/>
          <a:lstStyle/>
          <a:p>
            <a:pPr algn="ctr"/>
            <a:r>
              <a:rPr lang="en-US">
                <a:solidFill>
                  <a:schemeClr val="bg1"/>
                </a:solidFill>
              </a:rPr>
              <a:t>Counseling</a:t>
            </a:r>
          </a:p>
        </p:txBody>
      </p:sp>
      <p:sp>
        <p:nvSpPr>
          <p:cNvPr id="3" name="Content Placeholder 2">
            <a:extLst>
              <a:ext uri="{FF2B5EF4-FFF2-40B4-BE49-F238E27FC236}">
                <a16:creationId xmlns:a16="http://schemas.microsoft.com/office/drawing/2014/main" id="{21738AA7-51AF-AA3F-86CF-1FC995A99AFA}"/>
              </a:ext>
            </a:extLst>
          </p:cNvPr>
          <p:cNvSpPr>
            <a:spLocks noGrp="1"/>
          </p:cNvSpPr>
          <p:nvPr>
            <p:ph idx="1"/>
          </p:nvPr>
        </p:nvSpPr>
        <p:spPr>
          <a:xfrm>
            <a:off x="1371600" y="1583703"/>
            <a:ext cx="9601200" cy="4283697"/>
          </a:xfrm>
        </p:spPr>
        <p:txBody>
          <a:bodyPr vert="horz" lIns="91440" tIns="45720" rIns="91440" bIns="45720" rtlCol="0" anchor="t">
            <a:normAutofit/>
          </a:bodyPr>
          <a:lstStyle/>
          <a:p>
            <a:pPr marL="383540" indent="-383540"/>
            <a:r>
              <a:rPr lang="en-US" dirty="0"/>
              <a:t>Multi-faceted approach to counseling/advising services</a:t>
            </a:r>
          </a:p>
          <a:p>
            <a:pPr marL="383540" indent="-383540"/>
            <a:r>
              <a:rPr lang="en-US" dirty="0"/>
              <a:t>This is most closely associated with case management, is holistic, and connected with financial, academic, and career counseling.  </a:t>
            </a:r>
          </a:p>
          <a:p>
            <a:pPr marL="383540" indent="-383540"/>
            <a:r>
              <a:rPr lang="en-US" dirty="0"/>
              <a:t>Students should NOT be enrolled in academic programs that do not align with their career and educational goals.  </a:t>
            </a:r>
          </a:p>
          <a:p>
            <a:pPr marL="383540" indent="-383540"/>
            <a:r>
              <a:rPr lang="en-US" dirty="0"/>
              <a:t>This could include the following pieces:</a:t>
            </a:r>
          </a:p>
          <a:p>
            <a:pPr lvl="1" indent="-383540"/>
            <a:r>
              <a:rPr lang="en-US" dirty="0"/>
              <a:t>Academic program plan aligned with career goals</a:t>
            </a:r>
          </a:p>
          <a:p>
            <a:pPr lvl="1" indent="-383540"/>
            <a:r>
              <a:rPr lang="en-US" dirty="0"/>
              <a:t>Identify and provide referrals for available academic and non-academic supports</a:t>
            </a:r>
          </a:p>
          <a:p>
            <a:pPr lvl="1" indent="-383540"/>
            <a:r>
              <a:rPr lang="en-US" dirty="0"/>
              <a:t>Financial understanding of financial aid and other financial supports</a:t>
            </a:r>
          </a:p>
          <a:p>
            <a:pPr marL="530225" lvl="1" indent="0">
              <a:buNone/>
            </a:pPr>
            <a:endParaRPr lang="en-US" dirty="0"/>
          </a:p>
          <a:p>
            <a:pPr marL="530225" lvl="1" indent="0">
              <a:buNone/>
            </a:pPr>
            <a:endParaRPr lang="en-US" dirty="0"/>
          </a:p>
          <a:p>
            <a:pPr marL="530225" lvl="1" indent="0">
              <a:buNone/>
            </a:pPr>
            <a:endParaRPr lang="en-US" dirty="0"/>
          </a:p>
        </p:txBody>
      </p:sp>
    </p:spTree>
    <p:extLst>
      <p:ext uri="{BB962C8B-B14F-4D97-AF65-F5344CB8AC3E}">
        <p14:creationId xmlns:p14="http://schemas.microsoft.com/office/powerpoint/2010/main" val="37455148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57DBB1-1514-D64C-C184-0CB2BA523F3F}"/>
              </a:ext>
            </a:extLst>
          </p:cNvPr>
          <p:cNvSpPr>
            <a:spLocks noGrp="1"/>
          </p:cNvSpPr>
          <p:nvPr>
            <p:ph type="title"/>
          </p:nvPr>
        </p:nvSpPr>
        <p:spPr>
          <a:xfrm>
            <a:off x="1371600" y="685800"/>
            <a:ext cx="9601200" cy="709367"/>
          </a:xfrm>
          <a:solidFill>
            <a:schemeClr val="accent2"/>
          </a:solidFill>
        </p:spPr>
        <p:txBody>
          <a:bodyPr/>
          <a:lstStyle/>
          <a:p>
            <a:pPr algn="ctr"/>
            <a:r>
              <a:rPr lang="en-US" dirty="0">
                <a:solidFill>
                  <a:schemeClr val="bg1"/>
                </a:solidFill>
              </a:rPr>
              <a:t>Follow up</a:t>
            </a:r>
          </a:p>
        </p:txBody>
      </p:sp>
      <p:sp>
        <p:nvSpPr>
          <p:cNvPr id="3" name="Content Placeholder 2">
            <a:extLst>
              <a:ext uri="{FF2B5EF4-FFF2-40B4-BE49-F238E27FC236}">
                <a16:creationId xmlns:a16="http://schemas.microsoft.com/office/drawing/2014/main" id="{1BDEF410-52D4-5E9F-1633-3D60EAFCABA6}"/>
              </a:ext>
            </a:extLst>
          </p:cNvPr>
          <p:cNvSpPr>
            <a:spLocks noGrp="1"/>
          </p:cNvSpPr>
          <p:nvPr>
            <p:ph idx="1"/>
          </p:nvPr>
        </p:nvSpPr>
        <p:spPr>
          <a:xfrm>
            <a:off x="1371600" y="1489435"/>
            <a:ext cx="9601200" cy="5165889"/>
          </a:xfrm>
        </p:spPr>
        <p:txBody>
          <a:bodyPr vert="horz" lIns="91440" tIns="45720" rIns="91440" bIns="45720" rtlCol="0" anchor="t">
            <a:noAutofit/>
          </a:bodyPr>
          <a:lstStyle/>
          <a:p>
            <a:pPr marL="383540" indent="-383540"/>
            <a:r>
              <a:rPr lang="en-US" b="0" i="0" u="none" strike="noStrike" baseline="0" dirty="0">
                <a:solidFill>
                  <a:srgbClr val="000000"/>
                </a:solidFill>
                <a:cs typeface="Times New Roman"/>
              </a:rPr>
              <a:t>Classroom performance or progress made towards education and career goals must be provided to students.</a:t>
            </a:r>
            <a:r>
              <a:rPr lang="en-US" dirty="0">
                <a:solidFill>
                  <a:srgbClr val="000000"/>
                </a:solidFill>
                <a:cs typeface="Times New Roman"/>
              </a:rPr>
              <a:t>  </a:t>
            </a:r>
            <a:endParaRPr lang="en-US" dirty="0"/>
          </a:p>
          <a:p>
            <a:pPr marL="383540" indent="-383540"/>
            <a:r>
              <a:rPr lang="en-US" dirty="0">
                <a:solidFill>
                  <a:srgbClr val="000000"/>
                </a:solidFill>
                <a:cs typeface="Times New Roman"/>
              </a:rPr>
              <a:t>These services could be provided by any, or all, of the following:</a:t>
            </a:r>
          </a:p>
          <a:p>
            <a:pPr lvl="1" indent="-383540"/>
            <a:r>
              <a:rPr lang="en-US" b="0" i="0" u="none" strike="noStrike" baseline="0" dirty="0">
                <a:solidFill>
                  <a:srgbClr val="000000"/>
                </a:solidFill>
                <a:cs typeface="Times New Roman"/>
              </a:rPr>
              <a:t>Instructors</a:t>
            </a:r>
          </a:p>
          <a:p>
            <a:pPr lvl="1" indent="-383540"/>
            <a:r>
              <a:rPr lang="en-US" b="0" i="0" u="none" strike="noStrike" baseline="0" dirty="0">
                <a:solidFill>
                  <a:srgbClr val="000000"/>
                </a:solidFill>
                <a:cs typeface="Times New Roman"/>
              </a:rPr>
              <a:t>Counselors, </a:t>
            </a:r>
            <a:r>
              <a:rPr lang="en-US" i="0" dirty="0">
                <a:solidFill>
                  <a:srgbClr val="000000"/>
                </a:solidFill>
                <a:cs typeface="Times New Roman"/>
              </a:rPr>
              <a:t>C</a:t>
            </a:r>
            <a:r>
              <a:rPr lang="en-US" b="0" i="0" u="none" strike="noStrike" baseline="0" dirty="0">
                <a:solidFill>
                  <a:srgbClr val="000000"/>
                </a:solidFill>
                <a:cs typeface="Times New Roman"/>
              </a:rPr>
              <a:t>ase managers, Advisors</a:t>
            </a:r>
          </a:p>
          <a:p>
            <a:pPr lvl="1" indent="-383540"/>
            <a:r>
              <a:rPr lang="en-US" b="0" i="0" u="none" strike="noStrike" baseline="0" dirty="0">
                <a:solidFill>
                  <a:srgbClr val="000000"/>
                </a:solidFill>
                <a:cs typeface="Times New Roman"/>
              </a:rPr>
              <a:t>Others who are appropriately trained in retention and case management strategies</a:t>
            </a:r>
          </a:p>
          <a:p>
            <a:pPr marL="383540" indent="-383540"/>
            <a:r>
              <a:rPr lang="en-US" b="0" i="0" u="none" strike="noStrike" baseline="0" dirty="0">
                <a:solidFill>
                  <a:srgbClr val="000000"/>
                </a:solidFill>
                <a:cs typeface="Times New Roman"/>
              </a:rPr>
              <a:t>Throughout the student’s journey, this support could lead to tutoring or advising recommendations.</a:t>
            </a:r>
            <a:r>
              <a:rPr lang="en-US" dirty="0">
                <a:solidFill>
                  <a:srgbClr val="000000"/>
                </a:solidFill>
                <a:cs typeface="Times New Roman"/>
              </a:rPr>
              <a:t> </a:t>
            </a:r>
            <a:endParaRPr lang="en-US" b="0" i="0" u="none" strike="noStrike" baseline="0" dirty="0">
              <a:solidFill>
                <a:srgbClr val="000000"/>
              </a:solidFill>
              <a:cs typeface="Times New Roman"/>
            </a:endParaRPr>
          </a:p>
          <a:p>
            <a:pPr marL="383540" indent="-383540"/>
            <a:r>
              <a:rPr lang="en-US" b="0" i="0" u="none" strike="noStrike" baseline="0" dirty="0">
                <a:solidFill>
                  <a:srgbClr val="000000"/>
                </a:solidFill>
                <a:cs typeface="Times New Roman"/>
              </a:rPr>
              <a:t>After a student completes their goals, this support could involve notifying institutional partners of HSE attainment or earned college credit.</a:t>
            </a:r>
            <a:r>
              <a:rPr lang="en-US" dirty="0">
                <a:solidFill>
                  <a:srgbClr val="000000"/>
                </a:solidFill>
                <a:cs typeface="Times New Roman"/>
              </a:rPr>
              <a:t> </a:t>
            </a:r>
            <a:endParaRPr lang="en-US" dirty="0"/>
          </a:p>
        </p:txBody>
      </p:sp>
    </p:spTree>
    <p:extLst>
      <p:ext uri="{BB962C8B-B14F-4D97-AF65-F5344CB8AC3E}">
        <p14:creationId xmlns:p14="http://schemas.microsoft.com/office/powerpoint/2010/main" val="4259853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2 Summary</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a:bodyPr>
          <a:lstStyle/>
          <a:p>
            <a:pPr marL="383540" indent="-383540">
              <a:lnSpc>
                <a:spcPct val="200000"/>
              </a:lnSpc>
              <a:buFont typeface="Wingdings" panose="020B0503020102020204" pitchFamily="34" charset="0"/>
              <a:buChar char="Ø"/>
            </a:pPr>
            <a:r>
              <a:rPr lang="en-US" sz="2400" dirty="0"/>
              <a:t>Benefits of State-Defined Process </a:t>
            </a:r>
          </a:p>
          <a:p>
            <a:pPr marL="383540" indent="-383540">
              <a:lnSpc>
                <a:spcPct val="200000"/>
              </a:lnSpc>
              <a:buFont typeface="Wingdings" panose="020B0503020102020204" pitchFamily="34" charset="0"/>
              <a:buChar char="Ø"/>
            </a:pPr>
            <a:r>
              <a:rPr lang="en-US" sz="2400" dirty="0"/>
              <a:t>Program Design</a:t>
            </a:r>
          </a:p>
          <a:p>
            <a:pPr marL="383540" indent="-383540">
              <a:lnSpc>
                <a:spcPct val="200000"/>
              </a:lnSpc>
              <a:buFont typeface="Wingdings" panose="020B0503020102020204" pitchFamily="34" charset="0"/>
              <a:buChar char="Ø"/>
            </a:pPr>
            <a:r>
              <a:rPr lang="en-US" sz="2400" dirty="0"/>
              <a:t>Student Eligibility</a:t>
            </a:r>
          </a:p>
          <a:p>
            <a:pPr marL="383540" indent="-383540">
              <a:lnSpc>
                <a:spcPct val="200000"/>
              </a:lnSpc>
              <a:buFont typeface="Wingdings" panose="020B0503020102020204" pitchFamily="34" charset="0"/>
              <a:buChar char="Ø"/>
            </a:pPr>
            <a:r>
              <a:rPr lang="en-US" sz="2400" dirty="0"/>
              <a:t>Assessment Requirements</a:t>
            </a:r>
          </a:p>
          <a:p>
            <a:pPr marL="383540" indent="-383540">
              <a:lnSpc>
                <a:spcPct val="200000"/>
              </a:lnSpc>
              <a:buFont typeface="Wingdings" panose="020B0503020102020204" pitchFamily="34" charset="0"/>
              <a:buChar char="Ø"/>
            </a:pPr>
            <a:r>
              <a:rPr lang="en-US" sz="2400" dirty="0"/>
              <a:t>Required Student Services</a:t>
            </a:r>
          </a:p>
          <a:p>
            <a:pPr marL="0" indent="0">
              <a:lnSpc>
                <a:spcPct val="200000"/>
              </a:lnSpc>
              <a:buNone/>
            </a:pPr>
            <a:endParaRPr lang="en-US" sz="2400" dirty="0"/>
          </a:p>
        </p:txBody>
      </p:sp>
    </p:spTree>
    <p:extLst>
      <p:ext uri="{BB962C8B-B14F-4D97-AF65-F5344CB8AC3E}">
        <p14:creationId xmlns:p14="http://schemas.microsoft.com/office/powerpoint/2010/main" val="5053707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C956AA-318F-7F6D-06BD-1E6A57BA9D7C}"/>
              </a:ext>
            </a:extLst>
          </p:cNvPr>
          <p:cNvSpPr>
            <a:spLocks noGrp="1"/>
          </p:cNvSpPr>
          <p:nvPr>
            <p:ph type="title"/>
          </p:nvPr>
        </p:nvSpPr>
        <p:spPr/>
        <p:txBody>
          <a:bodyPr/>
          <a:lstStyle/>
          <a:p>
            <a:r>
              <a:rPr lang="en-US" dirty="0"/>
              <a:t>Visit Our Other Modules</a:t>
            </a:r>
          </a:p>
        </p:txBody>
      </p:sp>
      <p:sp>
        <p:nvSpPr>
          <p:cNvPr id="3" name="Content Placeholder 2">
            <a:extLst>
              <a:ext uri="{FF2B5EF4-FFF2-40B4-BE49-F238E27FC236}">
                <a16:creationId xmlns:a16="http://schemas.microsoft.com/office/drawing/2014/main" id="{03263457-E103-13C0-8487-D651188B6AE3}"/>
              </a:ext>
            </a:extLst>
          </p:cNvPr>
          <p:cNvSpPr>
            <a:spLocks noGrp="1"/>
          </p:cNvSpPr>
          <p:nvPr>
            <p:ph idx="1"/>
          </p:nvPr>
        </p:nvSpPr>
        <p:spPr>
          <a:xfrm>
            <a:off x="1371600" y="1860331"/>
            <a:ext cx="9601200" cy="4007069"/>
          </a:xfrm>
        </p:spPr>
        <p:txBody>
          <a:bodyPr>
            <a:normAutofit/>
          </a:bodyPr>
          <a:lstStyle/>
          <a:p>
            <a:pPr>
              <a:lnSpc>
                <a:spcPct val="200000"/>
              </a:lnSpc>
            </a:pPr>
            <a:r>
              <a:rPr lang="en-US" sz="2400" dirty="0"/>
              <a:t>Module 1: ATB Overview</a:t>
            </a:r>
          </a:p>
          <a:p>
            <a:pPr>
              <a:lnSpc>
                <a:spcPct val="200000"/>
              </a:lnSpc>
            </a:pPr>
            <a:r>
              <a:rPr lang="en-US" sz="2400" dirty="0"/>
              <a:t>Module 3: Data Collection &amp; Reporting</a:t>
            </a:r>
          </a:p>
          <a:p>
            <a:pPr>
              <a:lnSpc>
                <a:spcPct val="200000"/>
              </a:lnSpc>
            </a:pPr>
            <a:r>
              <a:rPr lang="en-US" sz="2400" dirty="0"/>
              <a:t>Module 4: Eligible Career Pathways</a:t>
            </a:r>
          </a:p>
        </p:txBody>
      </p:sp>
    </p:spTree>
    <p:extLst>
      <p:ext uri="{BB962C8B-B14F-4D97-AF65-F5344CB8AC3E}">
        <p14:creationId xmlns:p14="http://schemas.microsoft.com/office/powerpoint/2010/main" val="15783464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D41F9-6E41-424B-A305-4695BFE215AA}"/>
              </a:ext>
            </a:extLst>
          </p:cNvPr>
          <p:cNvSpPr>
            <a:spLocks noGrp="1"/>
          </p:cNvSpPr>
          <p:nvPr>
            <p:ph type="title"/>
          </p:nvPr>
        </p:nvSpPr>
        <p:spPr/>
        <p:txBody>
          <a:bodyPr/>
          <a:lstStyle/>
          <a:p>
            <a:r>
              <a:rPr lang="en-US" dirty="0"/>
              <a:t>Resources</a:t>
            </a:r>
          </a:p>
        </p:txBody>
      </p:sp>
      <p:sp>
        <p:nvSpPr>
          <p:cNvPr id="3" name="Text Placeholder 2">
            <a:extLst>
              <a:ext uri="{FF2B5EF4-FFF2-40B4-BE49-F238E27FC236}">
                <a16:creationId xmlns:a16="http://schemas.microsoft.com/office/drawing/2014/main" id="{7EB2AA08-BA3E-40C0-9F53-A2C07422ED82}"/>
              </a:ext>
            </a:extLst>
          </p:cNvPr>
          <p:cNvSpPr>
            <a:spLocks noGrp="1"/>
          </p:cNvSpPr>
          <p:nvPr>
            <p:ph type="body" idx="1"/>
          </p:nvPr>
        </p:nvSpPr>
        <p:spPr>
          <a:xfrm>
            <a:off x="1371600" y="1463612"/>
            <a:ext cx="4443984" cy="823912"/>
          </a:xfrm>
        </p:spPr>
        <p:txBody>
          <a:bodyPr/>
          <a:lstStyle/>
          <a:p>
            <a:r>
              <a:rPr lang="en-US" dirty="0"/>
              <a:t>Important Links</a:t>
            </a:r>
          </a:p>
        </p:txBody>
      </p:sp>
      <p:sp>
        <p:nvSpPr>
          <p:cNvPr id="4" name="Content Placeholder 3">
            <a:extLst>
              <a:ext uri="{FF2B5EF4-FFF2-40B4-BE49-F238E27FC236}">
                <a16:creationId xmlns:a16="http://schemas.microsoft.com/office/drawing/2014/main" id="{A81CCD3A-C964-49E4-9D23-F8A1ACC93C00}"/>
              </a:ext>
            </a:extLst>
          </p:cNvPr>
          <p:cNvSpPr>
            <a:spLocks noGrp="1"/>
          </p:cNvSpPr>
          <p:nvPr>
            <p:ph sz="half" idx="2"/>
          </p:nvPr>
        </p:nvSpPr>
        <p:spPr>
          <a:xfrm>
            <a:off x="1371600" y="2752820"/>
            <a:ext cx="4443984" cy="2562193"/>
          </a:xfrm>
        </p:spPr>
        <p:txBody>
          <a:bodyPr/>
          <a:lstStyle/>
          <a:p>
            <a:r>
              <a:rPr lang="en-US" dirty="0">
                <a:solidFill>
                  <a:schemeClr val="tx1"/>
                </a:solidFill>
                <a:hlinkClick r:id="rId3">
                  <a:extLst>
                    <a:ext uri="{A12FA001-AC4F-418D-AE19-62706E023703}">
                      <ahyp:hlinkClr xmlns:ahyp="http://schemas.microsoft.com/office/drawing/2018/hyperlinkcolor" val="tx"/>
                    </a:ext>
                  </a:extLst>
                </a:hlinkClick>
              </a:rPr>
              <a:t>USDOE ATB FAQ</a:t>
            </a:r>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CLASP ATB Resources</a:t>
            </a:r>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ICCB ATB Resources</a:t>
            </a:r>
            <a:endParaRPr lang="en-US" dirty="0">
              <a:solidFill>
                <a:schemeClr val="tx1"/>
              </a:solidFill>
            </a:endParaRPr>
          </a:p>
          <a:p>
            <a:r>
              <a:rPr lang="en-US" dirty="0">
                <a:solidFill>
                  <a:schemeClr val="tx1"/>
                </a:solidFill>
                <a:hlinkClick r:id="rId6">
                  <a:extLst>
                    <a:ext uri="{A12FA001-AC4F-418D-AE19-62706E023703}">
                      <ahyp:hlinkClr xmlns:ahyp="http://schemas.microsoft.com/office/drawing/2018/hyperlinkcolor" val="tx"/>
                    </a:ext>
                  </a:extLst>
                </a:hlinkClick>
              </a:rPr>
              <a:t>Illinois’ Letter of Approval</a:t>
            </a:r>
            <a:r>
              <a:rPr lang="en-US" dirty="0">
                <a:solidFill>
                  <a:schemeClr val="tx1"/>
                </a:solidFill>
              </a:rPr>
              <a:t>, from Dept. of Education</a:t>
            </a:r>
          </a:p>
          <a:p>
            <a:endParaRPr lang="en-US" dirty="0"/>
          </a:p>
        </p:txBody>
      </p:sp>
      <p:sp>
        <p:nvSpPr>
          <p:cNvPr id="5" name="Text Placeholder 4">
            <a:extLst>
              <a:ext uri="{FF2B5EF4-FFF2-40B4-BE49-F238E27FC236}">
                <a16:creationId xmlns:a16="http://schemas.microsoft.com/office/drawing/2014/main" id="{3897E67C-DC7D-44FB-9BB7-F7207F4B1D21}"/>
              </a:ext>
            </a:extLst>
          </p:cNvPr>
          <p:cNvSpPr>
            <a:spLocks noGrp="1"/>
          </p:cNvSpPr>
          <p:nvPr>
            <p:ph type="body" sz="quarter" idx="3"/>
          </p:nvPr>
        </p:nvSpPr>
        <p:spPr>
          <a:xfrm>
            <a:off x="6640035" y="1430957"/>
            <a:ext cx="4443984" cy="823912"/>
          </a:xfrm>
        </p:spPr>
        <p:txBody>
          <a:bodyPr/>
          <a:lstStyle/>
          <a:p>
            <a:r>
              <a:rPr lang="en-US" dirty="0"/>
              <a:t>Questions?</a:t>
            </a:r>
          </a:p>
        </p:txBody>
      </p:sp>
      <p:sp>
        <p:nvSpPr>
          <p:cNvPr id="6" name="Content Placeholder 5">
            <a:extLst>
              <a:ext uri="{FF2B5EF4-FFF2-40B4-BE49-F238E27FC236}">
                <a16:creationId xmlns:a16="http://schemas.microsoft.com/office/drawing/2014/main" id="{4BE31CF1-28F1-4DAF-91AF-0B334A971CB8}"/>
              </a:ext>
            </a:extLst>
          </p:cNvPr>
          <p:cNvSpPr>
            <a:spLocks noGrp="1"/>
          </p:cNvSpPr>
          <p:nvPr>
            <p:ph sz="quarter" idx="4"/>
          </p:nvPr>
        </p:nvSpPr>
        <p:spPr>
          <a:xfrm>
            <a:off x="6525012" y="2752819"/>
            <a:ext cx="4674029" cy="2562193"/>
          </a:xfrm>
        </p:spPr>
        <p:txBody>
          <a:bodyPr/>
          <a:lstStyle/>
          <a:p>
            <a:r>
              <a:rPr lang="en-US" dirty="0"/>
              <a:t>Contact: Whitney Thompson, Deputy Director for Workforce Education, </a:t>
            </a:r>
            <a:r>
              <a:rPr lang="en-US" dirty="0">
                <a:hlinkClick r:id="rId7"/>
              </a:rPr>
              <a:t>whitney.Thompson@illinois.gov</a:t>
            </a:r>
            <a:r>
              <a:rPr lang="en-US" dirty="0"/>
              <a:t> </a:t>
            </a:r>
          </a:p>
          <a:p>
            <a:r>
              <a:rPr lang="en-US" dirty="0"/>
              <a:t>Angela Gerberding, Director for Work-Based Learning, </a:t>
            </a:r>
            <a:r>
              <a:rPr lang="en-US" dirty="0">
                <a:hlinkClick r:id="rId8"/>
              </a:rPr>
              <a:t>angela.gerberding@illinois.gov</a:t>
            </a:r>
            <a:endParaRPr lang="en-US" dirty="0"/>
          </a:p>
        </p:txBody>
      </p:sp>
    </p:spTree>
    <p:extLst>
      <p:ext uri="{BB962C8B-B14F-4D97-AF65-F5344CB8AC3E}">
        <p14:creationId xmlns:p14="http://schemas.microsoft.com/office/powerpoint/2010/main" val="26058654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4D7A9-2BC8-CA66-4494-6E0F6A8A27B1}"/>
              </a:ext>
            </a:extLst>
          </p:cNvPr>
          <p:cNvSpPr>
            <a:spLocks noGrp="1"/>
          </p:cNvSpPr>
          <p:nvPr>
            <p:ph type="title"/>
          </p:nvPr>
        </p:nvSpPr>
        <p:spPr>
          <a:xfrm>
            <a:off x="1371600" y="685800"/>
            <a:ext cx="9601200" cy="749300"/>
          </a:xfrm>
        </p:spPr>
        <p:txBody>
          <a:bodyPr/>
          <a:lstStyle/>
          <a:p>
            <a:r>
              <a:rPr lang="en-US" dirty="0"/>
              <a:t>Module 2 Agenda</a:t>
            </a:r>
          </a:p>
        </p:txBody>
      </p:sp>
      <p:sp>
        <p:nvSpPr>
          <p:cNvPr id="3" name="Content Placeholder 2">
            <a:extLst>
              <a:ext uri="{FF2B5EF4-FFF2-40B4-BE49-F238E27FC236}">
                <a16:creationId xmlns:a16="http://schemas.microsoft.com/office/drawing/2014/main" id="{E3C94EEE-EC90-521C-DF80-DB1CEE1132DE}"/>
              </a:ext>
            </a:extLst>
          </p:cNvPr>
          <p:cNvSpPr>
            <a:spLocks noGrp="1"/>
          </p:cNvSpPr>
          <p:nvPr>
            <p:ph idx="1"/>
          </p:nvPr>
        </p:nvSpPr>
        <p:spPr>
          <a:xfrm>
            <a:off x="1371600" y="1736976"/>
            <a:ext cx="9601200" cy="4643042"/>
          </a:xfrm>
        </p:spPr>
        <p:txBody>
          <a:bodyPr vert="horz" lIns="91440" tIns="45720" rIns="91440" bIns="45720" rtlCol="0" anchor="t">
            <a:normAutofit/>
          </a:bodyPr>
          <a:lstStyle/>
          <a:p>
            <a:pPr marL="383540" indent="-383540">
              <a:buFont typeface="Wingdings" panose="020B0503020102020204" pitchFamily="34" charset="0"/>
              <a:buChar char="Ø"/>
            </a:pPr>
            <a:r>
              <a:rPr lang="en-US" sz="2400" dirty="0"/>
              <a:t>ATB Module Overviews</a:t>
            </a:r>
          </a:p>
          <a:p>
            <a:pPr marL="383540" indent="-383540">
              <a:buFont typeface="Wingdings" panose="020B0503020102020204" pitchFamily="34" charset="0"/>
              <a:buChar char="Ø"/>
            </a:pPr>
            <a:r>
              <a:rPr lang="en-US" sz="2400" dirty="0"/>
              <a:t>Benefits of State-Defined Process </a:t>
            </a:r>
          </a:p>
          <a:p>
            <a:pPr marL="383540" indent="-383540">
              <a:buFont typeface="Wingdings" panose="020B0503020102020204" pitchFamily="34" charset="0"/>
              <a:buChar char="Ø"/>
            </a:pPr>
            <a:r>
              <a:rPr lang="en-US" sz="2400" dirty="0"/>
              <a:t>Program Design</a:t>
            </a:r>
          </a:p>
          <a:p>
            <a:pPr marL="383540" indent="-383540">
              <a:buFont typeface="Wingdings" panose="020B0503020102020204" pitchFamily="34" charset="0"/>
              <a:buChar char="Ø"/>
            </a:pPr>
            <a:r>
              <a:rPr lang="en-US" sz="2400" dirty="0"/>
              <a:t>Student Eligibility</a:t>
            </a:r>
          </a:p>
          <a:p>
            <a:pPr marL="383540" indent="-383540">
              <a:buFont typeface="Wingdings" panose="020B0503020102020204" pitchFamily="34" charset="0"/>
              <a:buChar char="Ø"/>
            </a:pPr>
            <a:r>
              <a:rPr lang="en-US" sz="2400" dirty="0"/>
              <a:t>Assessment Requirements</a:t>
            </a:r>
          </a:p>
          <a:p>
            <a:pPr marL="383540" indent="-383540">
              <a:buFont typeface="Wingdings" panose="020B0503020102020204" pitchFamily="34" charset="0"/>
              <a:buChar char="Ø"/>
            </a:pPr>
            <a:r>
              <a:rPr lang="en-US" sz="2400" dirty="0"/>
              <a:t>Required Student Services</a:t>
            </a:r>
          </a:p>
          <a:p>
            <a:pPr marL="383540" indent="-383540">
              <a:buFont typeface="Wingdings" panose="020B0503020102020204" pitchFamily="34" charset="0"/>
              <a:buChar char="Ø"/>
            </a:pPr>
            <a:r>
              <a:rPr lang="en-US" sz="2400" dirty="0"/>
              <a:t>Resources</a:t>
            </a:r>
          </a:p>
          <a:p>
            <a:pPr marL="0" indent="0">
              <a:lnSpc>
                <a:spcPct val="200000"/>
              </a:lnSpc>
              <a:buNone/>
            </a:pPr>
            <a:endParaRPr lang="en-US" sz="2400" dirty="0"/>
          </a:p>
        </p:txBody>
      </p:sp>
    </p:spTree>
    <p:extLst>
      <p:ext uri="{BB962C8B-B14F-4D97-AF65-F5344CB8AC3E}">
        <p14:creationId xmlns:p14="http://schemas.microsoft.com/office/powerpoint/2010/main" val="40014928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362DFFC-4DCC-48EE-B781-94D04B95F1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76"/>
            <a:ext cx="5303520" cy="6857624"/>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itle 1">
            <a:extLst>
              <a:ext uri="{FF2B5EF4-FFF2-40B4-BE49-F238E27FC236}">
                <a16:creationId xmlns:a16="http://schemas.microsoft.com/office/drawing/2014/main" id="{B09F9096-AF85-46B0-A0B5-0F95069082DD}"/>
              </a:ext>
            </a:extLst>
          </p:cNvPr>
          <p:cNvSpPr>
            <a:spLocks noGrp="1"/>
          </p:cNvSpPr>
          <p:nvPr>
            <p:ph type="title"/>
          </p:nvPr>
        </p:nvSpPr>
        <p:spPr>
          <a:xfrm>
            <a:off x="640081" y="791570"/>
            <a:ext cx="4018839" cy="5262390"/>
          </a:xfrm>
        </p:spPr>
        <p:txBody>
          <a:bodyPr anchor="ctr">
            <a:normAutofit/>
          </a:bodyPr>
          <a:lstStyle/>
          <a:p>
            <a:pPr algn="r"/>
            <a:r>
              <a:rPr lang="en-US" sz="5400" dirty="0">
                <a:solidFill>
                  <a:schemeClr val="bg2"/>
                </a:solidFill>
              </a:rPr>
              <a:t>ATB Module Overviews</a:t>
            </a:r>
          </a:p>
        </p:txBody>
      </p:sp>
      <p:sp>
        <p:nvSpPr>
          <p:cNvPr id="10" name="Rectangle 9">
            <a:extLst>
              <a:ext uri="{FF2B5EF4-FFF2-40B4-BE49-F238E27FC236}">
                <a16:creationId xmlns:a16="http://schemas.microsoft.com/office/drawing/2014/main" id="{18B8B265-E68C-4B64-9238-781F0102C5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303520" y="376"/>
            <a:ext cx="228600"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3" name="Content Placeholder 2">
            <a:extLst>
              <a:ext uri="{FF2B5EF4-FFF2-40B4-BE49-F238E27FC236}">
                <a16:creationId xmlns:a16="http://schemas.microsoft.com/office/drawing/2014/main" id="{6961E123-D43E-49E8-98C6-1DF9A10E57BC}"/>
              </a:ext>
            </a:extLst>
          </p:cNvPr>
          <p:cNvSpPr>
            <a:spLocks noGrp="1"/>
          </p:cNvSpPr>
          <p:nvPr>
            <p:ph idx="1"/>
          </p:nvPr>
        </p:nvSpPr>
        <p:spPr>
          <a:xfrm>
            <a:off x="6176720" y="791570"/>
            <a:ext cx="5359084" cy="5262390"/>
          </a:xfrm>
        </p:spPr>
        <p:txBody>
          <a:bodyPr anchor="ctr">
            <a:normAutofit/>
          </a:bodyPr>
          <a:lstStyle/>
          <a:p>
            <a:pPr>
              <a:buFont typeface="Wingdings" panose="05000000000000000000" pitchFamily="2" charset="2"/>
              <a:buChar char="q"/>
            </a:pPr>
            <a:r>
              <a:rPr lang="en-US" sz="1800" dirty="0"/>
              <a:t>Background – </a:t>
            </a:r>
            <a:r>
              <a:rPr lang="en-US" sz="1800" i="1" dirty="0"/>
              <a:t>Module 1</a:t>
            </a:r>
          </a:p>
          <a:p>
            <a:pPr>
              <a:buFont typeface="Wingdings" panose="05000000000000000000" pitchFamily="2" charset="2"/>
              <a:buChar char="q"/>
            </a:pPr>
            <a:r>
              <a:rPr lang="en-US" sz="1800" dirty="0"/>
              <a:t>Program Design</a:t>
            </a:r>
          </a:p>
          <a:p>
            <a:pPr>
              <a:buFont typeface="Wingdings" panose="05000000000000000000" pitchFamily="2" charset="2"/>
              <a:buChar char="q"/>
            </a:pPr>
            <a:r>
              <a:rPr lang="en-US" sz="1800" dirty="0"/>
              <a:t>Student Eligibility</a:t>
            </a:r>
          </a:p>
          <a:p>
            <a:pPr>
              <a:buFont typeface="Wingdings" panose="05000000000000000000" pitchFamily="2" charset="2"/>
              <a:buChar char="q"/>
            </a:pPr>
            <a:r>
              <a:rPr lang="en-US" sz="1800" dirty="0"/>
              <a:t>Required Student Services</a:t>
            </a:r>
          </a:p>
          <a:p>
            <a:pPr>
              <a:buFont typeface="Wingdings" panose="05000000000000000000" pitchFamily="2" charset="2"/>
              <a:buChar char="q"/>
            </a:pPr>
            <a:r>
              <a:rPr lang="en-US" sz="1800" dirty="0"/>
              <a:t>Success Rate- Accountability</a:t>
            </a:r>
          </a:p>
          <a:p>
            <a:pPr>
              <a:buFont typeface="Wingdings" panose="05000000000000000000" pitchFamily="2" charset="2"/>
              <a:buChar char="q"/>
            </a:pPr>
            <a:r>
              <a:rPr lang="en-US" sz="1800" dirty="0"/>
              <a:t>Data Collection and Reporting</a:t>
            </a:r>
          </a:p>
          <a:p>
            <a:pPr>
              <a:buFont typeface="Wingdings" panose="05000000000000000000" pitchFamily="2" charset="2"/>
              <a:buChar char="q"/>
            </a:pPr>
            <a:r>
              <a:rPr lang="en-US" sz="1800" dirty="0"/>
              <a:t>Monitoring</a:t>
            </a:r>
          </a:p>
          <a:p>
            <a:pPr>
              <a:buFont typeface="Wingdings" panose="05000000000000000000" pitchFamily="2" charset="2"/>
              <a:buChar char="q"/>
            </a:pPr>
            <a:r>
              <a:rPr lang="en-US" sz="1800" dirty="0"/>
              <a:t>Corrective Action</a:t>
            </a:r>
          </a:p>
          <a:p>
            <a:pPr>
              <a:buFont typeface="Wingdings" panose="05000000000000000000" pitchFamily="2" charset="2"/>
              <a:buChar char="q"/>
            </a:pPr>
            <a:r>
              <a:rPr lang="en-US" sz="1800" dirty="0"/>
              <a:t>Termination Clause</a:t>
            </a:r>
          </a:p>
          <a:p>
            <a:pPr>
              <a:buFont typeface="Wingdings" panose="05000000000000000000" pitchFamily="2" charset="2"/>
              <a:buChar char="q"/>
            </a:pPr>
            <a:r>
              <a:rPr lang="en-US" sz="1800" dirty="0"/>
              <a:t>Eligible Career Pathways – </a:t>
            </a:r>
            <a:r>
              <a:rPr lang="en-US" sz="1800" i="1" dirty="0"/>
              <a:t>Module 4</a:t>
            </a:r>
          </a:p>
          <a:p>
            <a:pPr>
              <a:buFont typeface="Wingdings" panose="05000000000000000000" pitchFamily="2" charset="2"/>
              <a:buChar char="q"/>
            </a:pPr>
            <a:endParaRPr lang="en-US" sz="1800" dirty="0"/>
          </a:p>
        </p:txBody>
      </p:sp>
      <p:cxnSp>
        <p:nvCxnSpPr>
          <p:cNvPr id="5" name="Straight Connector 4">
            <a:extLst>
              <a:ext uri="{FF2B5EF4-FFF2-40B4-BE49-F238E27FC236}">
                <a16:creationId xmlns:a16="http://schemas.microsoft.com/office/drawing/2014/main" id="{89EAAB48-1DD0-90C2-C945-4F49CBD0E62E}"/>
              </a:ext>
            </a:extLst>
          </p:cNvPr>
          <p:cNvCxnSpPr>
            <a:cxnSpLocks/>
          </p:cNvCxnSpPr>
          <p:nvPr/>
        </p:nvCxnSpPr>
        <p:spPr>
          <a:xfrm>
            <a:off x="8785781" y="1668544"/>
            <a:ext cx="1568944" cy="697584"/>
          </a:xfrm>
          <a:prstGeom prst="line">
            <a:avLst/>
          </a:prstGeom>
        </p:spPr>
        <p:style>
          <a:lnRef idx="1">
            <a:schemeClr val="dk1"/>
          </a:lnRef>
          <a:fillRef idx="0">
            <a:schemeClr val="dk1"/>
          </a:fillRef>
          <a:effectRef idx="0">
            <a:schemeClr val="dk1"/>
          </a:effectRef>
          <a:fontRef idx="minor">
            <a:schemeClr val="tx1"/>
          </a:fontRef>
        </p:style>
      </p:cxnSp>
      <p:cxnSp>
        <p:nvCxnSpPr>
          <p:cNvPr id="6" name="Straight Connector 5">
            <a:extLst>
              <a:ext uri="{FF2B5EF4-FFF2-40B4-BE49-F238E27FC236}">
                <a16:creationId xmlns:a16="http://schemas.microsoft.com/office/drawing/2014/main" id="{12748E26-7673-B0F2-FE7F-8AB96F72C06F}"/>
              </a:ext>
            </a:extLst>
          </p:cNvPr>
          <p:cNvCxnSpPr>
            <a:cxnSpLocks/>
          </p:cNvCxnSpPr>
          <p:nvPr/>
        </p:nvCxnSpPr>
        <p:spPr>
          <a:xfrm flipV="1">
            <a:off x="9568206" y="2375554"/>
            <a:ext cx="786519" cy="697584"/>
          </a:xfrm>
          <a:prstGeom prst="line">
            <a:avLst/>
          </a:prstGeom>
        </p:spPr>
        <p:style>
          <a:lnRef idx="1">
            <a:schemeClr val="dk1"/>
          </a:lnRef>
          <a:fillRef idx="0">
            <a:schemeClr val="dk1"/>
          </a:fillRef>
          <a:effectRef idx="0">
            <a:schemeClr val="dk1"/>
          </a:effectRef>
          <a:fontRef idx="minor">
            <a:schemeClr val="tx1"/>
          </a:fontRef>
        </p:style>
      </p:cxnSp>
      <p:sp>
        <p:nvSpPr>
          <p:cNvPr id="11" name="TextBox 10">
            <a:extLst>
              <a:ext uri="{FF2B5EF4-FFF2-40B4-BE49-F238E27FC236}">
                <a16:creationId xmlns:a16="http://schemas.microsoft.com/office/drawing/2014/main" id="{24C83892-8E3B-BB72-5874-E2A0EB0E6833}"/>
              </a:ext>
            </a:extLst>
          </p:cNvPr>
          <p:cNvSpPr txBox="1"/>
          <p:nvPr/>
        </p:nvSpPr>
        <p:spPr>
          <a:xfrm>
            <a:off x="10354725" y="2190888"/>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2</a:t>
            </a:r>
          </a:p>
        </p:txBody>
      </p:sp>
      <p:cxnSp>
        <p:nvCxnSpPr>
          <p:cNvPr id="12" name="Straight Connector 11">
            <a:extLst>
              <a:ext uri="{FF2B5EF4-FFF2-40B4-BE49-F238E27FC236}">
                <a16:creationId xmlns:a16="http://schemas.microsoft.com/office/drawing/2014/main" id="{59FEE7BF-209F-0A7E-65E2-4832CEA2FE71}"/>
              </a:ext>
            </a:extLst>
          </p:cNvPr>
          <p:cNvCxnSpPr>
            <a:cxnSpLocks/>
          </p:cNvCxnSpPr>
          <p:nvPr/>
        </p:nvCxnSpPr>
        <p:spPr>
          <a:xfrm flipV="1">
            <a:off x="9257121" y="3904553"/>
            <a:ext cx="1024521" cy="765043"/>
          </a:xfrm>
          <a:prstGeom prst="line">
            <a:avLst/>
          </a:prstGeom>
        </p:spPr>
        <p:style>
          <a:lnRef idx="1">
            <a:schemeClr val="dk1"/>
          </a:lnRef>
          <a:fillRef idx="0">
            <a:schemeClr val="dk1"/>
          </a:fillRef>
          <a:effectRef idx="0">
            <a:schemeClr val="dk1"/>
          </a:effectRef>
          <a:fontRef idx="minor">
            <a:schemeClr val="tx1"/>
          </a:fontRef>
        </p:style>
      </p:cxnSp>
      <p:cxnSp>
        <p:nvCxnSpPr>
          <p:cNvPr id="13" name="Straight Connector 12">
            <a:extLst>
              <a:ext uri="{FF2B5EF4-FFF2-40B4-BE49-F238E27FC236}">
                <a16:creationId xmlns:a16="http://schemas.microsoft.com/office/drawing/2014/main" id="{FC2002CC-BE19-D870-16C9-95435FE14B40}"/>
              </a:ext>
            </a:extLst>
          </p:cNvPr>
          <p:cNvCxnSpPr>
            <a:cxnSpLocks/>
          </p:cNvCxnSpPr>
          <p:nvPr/>
        </p:nvCxnSpPr>
        <p:spPr>
          <a:xfrm>
            <a:off x="9547608" y="3280623"/>
            <a:ext cx="734034" cy="623930"/>
          </a:xfrm>
          <a:prstGeom prst="line">
            <a:avLst/>
          </a:prstGeom>
        </p:spPr>
        <p:style>
          <a:lnRef idx="1">
            <a:schemeClr val="dk1"/>
          </a:lnRef>
          <a:fillRef idx="0">
            <a:schemeClr val="dk1"/>
          </a:fillRef>
          <a:effectRef idx="0">
            <a:schemeClr val="dk1"/>
          </a:effectRef>
          <a:fontRef idx="minor">
            <a:schemeClr val="tx1"/>
          </a:fontRef>
        </p:style>
      </p:cxnSp>
      <p:sp>
        <p:nvSpPr>
          <p:cNvPr id="16" name="TextBox 15">
            <a:extLst>
              <a:ext uri="{FF2B5EF4-FFF2-40B4-BE49-F238E27FC236}">
                <a16:creationId xmlns:a16="http://schemas.microsoft.com/office/drawing/2014/main" id="{D9D139D0-DE0A-3368-E729-AE9C1F42DC96}"/>
              </a:ext>
            </a:extLst>
          </p:cNvPr>
          <p:cNvSpPr txBox="1"/>
          <p:nvPr/>
        </p:nvSpPr>
        <p:spPr>
          <a:xfrm>
            <a:off x="10354725" y="3719887"/>
            <a:ext cx="1107996"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800" b="0" i="1" u="none" strike="noStrike" kern="1200" cap="none" spc="0" normalizeH="0" baseline="0" noProof="0" dirty="0">
                <a:ln>
                  <a:noFill/>
                </a:ln>
                <a:solidFill>
                  <a:prstClr val="black"/>
                </a:solidFill>
                <a:effectLst/>
                <a:uLnTx/>
                <a:uFillTx/>
                <a:latin typeface="Franklin Gothic Book" panose="020B0503020102020204"/>
                <a:ea typeface="+mn-ea"/>
                <a:cs typeface="+mn-cs"/>
              </a:rPr>
              <a:t>Module 3</a:t>
            </a:r>
          </a:p>
        </p:txBody>
      </p:sp>
    </p:spTree>
    <p:extLst>
      <p:ext uri="{BB962C8B-B14F-4D97-AF65-F5344CB8AC3E}">
        <p14:creationId xmlns:p14="http://schemas.microsoft.com/office/powerpoint/2010/main" val="39471484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12FF2A-3242-A3DB-5BCF-968CF87C8AAC}"/>
              </a:ext>
            </a:extLst>
          </p:cNvPr>
          <p:cNvSpPr>
            <a:spLocks noGrp="1"/>
          </p:cNvSpPr>
          <p:nvPr>
            <p:ph type="title"/>
          </p:nvPr>
        </p:nvSpPr>
        <p:spPr/>
        <p:txBody>
          <a:bodyPr/>
          <a:lstStyle/>
          <a:p>
            <a:pPr algn="ctr"/>
            <a:r>
              <a:rPr lang="en-US" dirty="0"/>
              <a:t>How Students Qualify for Ability to Benefit (ATB)</a:t>
            </a:r>
          </a:p>
        </p:txBody>
      </p:sp>
      <p:graphicFrame>
        <p:nvGraphicFramePr>
          <p:cNvPr id="4" name="Table 4">
            <a:extLst>
              <a:ext uri="{FF2B5EF4-FFF2-40B4-BE49-F238E27FC236}">
                <a16:creationId xmlns:a16="http://schemas.microsoft.com/office/drawing/2014/main" id="{0C5C65FA-69E9-D369-78A5-090C083EA725}"/>
              </a:ext>
            </a:extLst>
          </p:cNvPr>
          <p:cNvGraphicFramePr>
            <a:graphicFrameLocks noGrp="1"/>
          </p:cNvGraphicFramePr>
          <p:nvPr>
            <p:ph idx="1"/>
          </p:nvPr>
        </p:nvGraphicFramePr>
        <p:xfrm>
          <a:off x="1371599" y="2606431"/>
          <a:ext cx="10062309" cy="3032760"/>
        </p:xfrm>
        <a:graphic>
          <a:graphicData uri="http://schemas.openxmlformats.org/drawingml/2006/table">
            <a:tbl>
              <a:tblPr firstRow="1" bandRow="1">
                <a:tableStyleId>{5C22544A-7EE6-4342-B048-85BDC9FD1C3A}</a:tableStyleId>
              </a:tblPr>
              <a:tblGrid>
                <a:gridCol w="4450863">
                  <a:extLst>
                    <a:ext uri="{9D8B030D-6E8A-4147-A177-3AD203B41FA5}">
                      <a16:colId xmlns:a16="http://schemas.microsoft.com/office/drawing/2014/main" val="1228748653"/>
                    </a:ext>
                  </a:extLst>
                </a:gridCol>
                <a:gridCol w="1938215">
                  <a:extLst>
                    <a:ext uri="{9D8B030D-6E8A-4147-A177-3AD203B41FA5}">
                      <a16:colId xmlns:a16="http://schemas.microsoft.com/office/drawing/2014/main" val="1951976943"/>
                    </a:ext>
                  </a:extLst>
                </a:gridCol>
                <a:gridCol w="1836615">
                  <a:extLst>
                    <a:ext uri="{9D8B030D-6E8A-4147-A177-3AD203B41FA5}">
                      <a16:colId xmlns:a16="http://schemas.microsoft.com/office/drawing/2014/main" val="609939003"/>
                    </a:ext>
                  </a:extLst>
                </a:gridCol>
                <a:gridCol w="1836616">
                  <a:extLst>
                    <a:ext uri="{9D8B030D-6E8A-4147-A177-3AD203B41FA5}">
                      <a16:colId xmlns:a16="http://schemas.microsoft.com/office/drawing/2014/main" val="3014537838"/>
                    </a:ext>
                  </a:extLst>
                </a:gridCol>
              </a:tblGrid>
              <a:tr h="370840">
                <a:tc>
                  <a:txBody>
                    <a:bodyPr/>
                    <a:lstStyle/>
                    <a:p>
                      <a:r>
                        <a:rPr lang="en-US" dirty="0"/>
                        <a:t>Requirements (all options)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1 - test</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2 – </a:t>
                      </a:r>
                    </a:p>
                    <a:p>
                      <a:r>
                        <a:rPr lang="en-US" dirty="0"/>
                        <a:t>6 credits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dirty="0"/>
                        <a:t>Option 3 – state-defined process</a:t>
                      </a:r>
                    </a:p>
                  </a:txBody>
                  <a:tcPr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75000"/>
                      </a:schemeClr>
                    </a:solidFill>
                  </a:tcPr>
                </a:tc>
                <a:extLst>
                  <a:ext uri="{0D108BD9-81ED-4DB2-BD59-A6C34878D82A}">
                    <a16:rowId xmlns:a16="http://schemas.microsoft.com/office/drawing/2014/main" val="157722248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Must be beyond the age of compulsory education (Can not be dual credit student)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5">
                  <a:txBody>
                    <a:bodyPr/>
                    <a:lstStyle/>
                    <a:p>
                      <a:r>
                        <a:rPr lang="en-US" dirty="0"/>
                        <a:t>All requirements  AND achieve a pre-determined score on an US Dept. of Education approved test.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5">
                  <a:txBody>
                    <a:bodyPr/>
                    <a:lstStyle/>
                    <a:p>
                      <a:r>
                        <a:rPr lang="en-US" dirty="0"/>
                        <a:t>All requirements  AND successfully complete 6 credit hours of college level course work.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rowSpan="5">
                  <a:txBody>
                    <a:bodyPr/>
                    <a:lstStyle/>
                    <a:p>
                      <a:r>
                        <a:rPr lang="en-US" dirty="0"/>
                        <a:t>All requirements  AND follow Illinois’s State Plan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60000"/>
                        <a:lumOff val="40000"/>
                      </a:schemeClr>
                    </a:solidFill>
                  </a:tcPr>
                </a:tc>
                <a:extLst>
                  <a:ext uri="{0D108BD9-81ED-4DB2-BD59-A6C34878D82A}">
                    <a16:rowId xmlns:a16="http://schemas.microsoft.com/office/drawing/2014/main" val="3824180716"/>
                  </a:ext>
                </a:extLst>
              </a:tr>
              <a:tr h="370840">
                <a:tc>
                  <a:txBody>
                    <a:bodyPr/>
                    <a:lstStyle/>
                    <a:p>
                      <a:r>
                        <a:rPr lang="en-US" dirty="0"/>
                        <a:t>Must demonstrate financial need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2157057289"/>
                  </a:ext>
                </a:extLst>
              </a:tr>
              <a:tr h="370840">
                <a:tc>
                  <a:txBody>
                    <a:bodyPr/>
                    <a:lstStyle/>
                    <a:p>
                      <a:r>
                        <a:rPr lang="en-US" dirty="0"/>
                        <a:t>Have a valid SSN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3207738670"/>
                  </a:ext>
                </a:extLst>
              </a:tr>
              <a:tr h="370840">
                <a:tc>
                  <a:txBody>
                    <a:bodyPr/>
                    <a:lstStyle/>
                    <a:p>
                      <a:r>
                        <a:rPr lang="en-US" dirty="0"/>
                        <a:t>Must be a US Citizen or eligible non-citizen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4041349470"/>
                  </a:ext>
                </a:extLst>
              </a:tr>
              <a:tr h="370840">
                <a:tc>
                  <a:txBody>
                    <a:bodyPr/>
                    <a:lstStyle/>
                    <a:p>
                      <a:r>
                        <a:rPr lang="en-US" dirty="0"/>
                        <a:t>Must be enrolled in an eligible degree or certificate program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dirty="0"/>
                    </a:p>
                  </a:txBody>
                  <a:tcPr/>
                </a:tc>
                <a:tc vMerge="1">
                  <a:txBody>
                    <a:bodyPr/>
                    <a:lstStyle/>
                    <a:p>
                      <a:endParaRPr lang="en-US" dirty="0"/>
                    </a:p>
                  </a:txBody>
                  <a:tcPr/>
                </a:tc>
                <a:tc vMerge="1">
                  <a:txBody>
                    <a:bodyPr/>
                    <a:lstStyle/>
                    <a:p>
                      <a:endParaRPr lang="en-US"/>
                    </a:p>
                  </a:txBody>
                  <a:tcPr/>
                </a:tc>
                <a:extLst>
                  <a:ext uri="{0D108BD9-81ED-4DB2-BD59-A6C34878D82A}">
                    <a16:rowId xmlns:a16="http://schemas.microsoft.com/office/drawing/2014/main" val="2922925581"/>
                  </a:ext>
                </a:extLst>
              </a:tr>
            </a:tbl>
          </a:graphicData>
        </a:graphic>
      </p:graphicFrame>
    </p:spTree>
    <p:extLst>
      <p:ext uri="{BB962C8B-B14F-4D97-AF65-F5344CB8AC3E}">
        <p14:creationId xmlns:p14="http://schemas.microsoft.com/office/powerpoint/2010/main" val="16721205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4" name="Rectangle 9">
            <a:extLst>
              <a:ext uri="{FF2B5EF4-FFF2-40B4-BE49-F238E27FC236}">
                <a16:creationId xmlns:a16="http://schemas.microsoft.com/office/drawing/2014/main" id="{83B91B61-BFCA-4647-957E-A8269BE46F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FA33E90B-FB6F-4E1F-8DFB-96F048AF8DAA}"/>
              </a:ext>
            </a:extLst>
          </p:cNvPr>
          <p:cNvSpPr>
            <a:spLocks noGrp="1"/>
          </p:cNvSpPr>
          <p:nvPr>
            <p:ph type="title"/>
          </p:nvPr>
        </p:nvSpPr>
        <p:spPr>
          <a:xfrm>
            <a:off x="5100824" y="685800"/>
            <a:ext cx="6176776" cy="1485900"/>
          </a:xfrm>
        </p:spPr>
        <p:txBody>
          <a:bodyPr>
            <a:normAutofit/>
          </a:bodyPr>
          <a:lstStyle/>
          <a:p>
            <a:r>
              <a:rPr lang="en-US"/>
              <a:t>Benefits of the State-Defined Process</a:t>
            </a:r>
          </a:p>
        </p:txBody>
      </p:sp>
      <p:pic>
        <p:nvPicPr>
          <p:cNvPr id="5" name="Picture 4" descr="Calendar&#10;&#10;Description automatically generated">
            <a:extLst>
              <a:ext uri="{FF2B5EF4-FFF2-40B4-BE49-F238E27FC236}">
                <a16:creationId xmlns:a16="http://schemas.microsoft.com/office/drawing/2014/main" id="{177DB38C-4AC7-49F3-B720-F6F403CB9E78}"/>
              </a:ext>
            </a:extLst>
          </p:cNvPr>
          <p:cNvPicPr>
            <a:picLocks noChangeAspect="1"/>
          </p:cNvPicPr>
          <p:nvPr/>
        </p:nvPicPr>
        <p:blipFill rotWithShape="1">
          <a:blip r:embed="rId3" cstate="print">
            <a:extLst>
              <a:ext uri="{28A0092B-C50C-407E-A947-70E740481C1C}">
                <a14:useLocalDpi xmlns:a14="http://schemas.microsoft.com/office/drawing/2010/main" val="0"/>
              </a:ext>
              <a:ext uri="{837473B0-CC2E-450A-ABE3-18F120FF3D39}">
                <a1611:picAttrSrcUrl xmlns:a1611="http://schemas.microsoft.com/office/drawing/2016/11/main" r:id="rId4"/>
              </a:ext>
            </a:extLst>
          </a:blip>
          <a:srcRect l="26211" r="31219" b="-1"/>
          <a:stretch/>
        </p:blipFill>
        <p:spPr>
          <a:xfrm>
            <a:off x="-1" y="10"/>
            <a:ext cx="4373546" cy="6857990"/>
          </a:xfrm>
          <a:prstGeom prst="rect">
            <a:avLst/>
          </a:prstGeom>
        </p:spPr>
      </p:pic>
      <p:sp>
        <p:nvSpPr>
          <p:cNvPr id="15" name="Rectangle 11">
            <a:extLst>
              <a:ext uri="{FF2B5EF4-FFF2-40B4-BE49-F238E27FC236}">
                <a16:creationId xmlns:a16="http://schemas.microsoft.com/office/drawing/2014/main" id="{92D1D7C6-1C89-420C-8D35-4836541671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7354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EA25C446-F0DE-4359-A8BE-4469EEE09687}"/>
              </a:ext>
            </a:extLst>
          </p:cNvPr>
          <p:cNvSpPr>
            <a:spLocks noGrp="1"/>
          </p:cNvSpPr>
          <p:nvPr>
            <p:ph idx="1"/>
          </p:nvPr>
        </p:nvSpPr>
        <p:spPr>
          <a:xfrm>
            <a:off x="5100824" y="2003195"/>
            <a:ext cx="6802142" cy="4618322"/>
          </a:xfrm>
        </p:spPr>
        <p:txBody>
          <a:bodyPr>
            <a:normAutofit/>
          </a:bodyPr>
          <a:lstStyle/>
          <a:p>
            <a:pPr>
              <a:buFont typeface="Wingdings" panose="05000000000000000000" pitchFamily="2" charset="2"/>
              <a:buChar char="ü"/>
            </a:pPr>
            <a:r>
              <a:rPr lang="en-US" sz="2400" dirty="0"/>
              <a:t>Streamlines the processes and procedures</a:t>
            </a:r>
          </a:p>
          <a:p>
            <a:pPr>
              <a:buFont typeface="Wingdings" panose="05000000000000000000" pitchFamily="2" charset="2"/>
              <a:buChar char="ü"/>
            </a:pPr>
            <a:r>
              <a:rPr lang="en-US" sz="2400" dirty="0"/>
              <a:t>Eligibility criteria is more flexible for adult students</a:t>
            </a:r>
          </a:p>
          <a:p>
            <a:pPr>
              <a:buFont typeface="Wingdings" panose="05000000000000000000" pitchFamily="2" charset="2"/>
              <a:buChar char="ü"/>
            </a:pPr>
            <a:r>
              <a:rPr lang="en-US" sz="2400" dirty="0"/>
              <a:t>Creates additional awareness, support, and accountability for ATB implementation</a:t>
            </a:r>
          </a:p>
          <a:p>
            <a:pPr marL="0" indent="0">
              <a:buNone/>
            </a:pPr>
            <a:endParaRPr lang="en-US" sz="2400" dirty="0"/>
          </a:p>
          <a:p>
            <a:pPr marL="0" indent="0">
              <a:buNone/>
            </a:pPr>
            <a:endParaRPr lang="en-US" sz="2400" dirty="0"/>
          </a:p>
          <a:p>
            <a:pPr marL="0" indent="0">
              <a:buNone/>
            </a:pPr>
            <a:endParaRPr lang="en-US" sz="2400" dirty="0"/>
          </a:p>
          <a:p>
            <a:pPr marL="0" indent="0">
              <a:buNone/>
            </a:pPr>
            <a:endParaRPr lang="en-US" dirty="0"/>
          </a:p>
        </p:txBody>
      </p:sp>
    </p:spTree>
    <p:extLst>
      <p:ext uri="{BB962C8B-B14F-4D97-AF65-F5344CB8AC3E}">
        <p14:creationId xmlns:p14="http://schemas.microsoft.com/office/powerpoint/2010/main" val="41313285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2EB0407-C8C9-7569-5719-875CB86541BD}"/>
              </a:ext>
            </a:extLst>
          </p:cNvPr>
          <p:cNvSpPr>
            <a:spLocks noGrp="1"/>
          </p:cNvSpPr>
          <p:nvPr>
            <p:ph type="title"/>
          </p:nvPr>
        </p:nvSpPr>
        <p:spPr>
          <a:xfrm>
            <a:off x="1371600" y="685800"/>
            <a:ext cx="9601200" cy="823912"/>
          </a:xfrm>
        </p:spPr>
        <p:txBody>
          <a:bodyPr/>
          <a:lstStyle/>
          <a:p>
            <a:r>
              <a:rPr lang="en-US" dirty="0"/>
              <a:t>Program Design</a:t>
            </a:r>
          </a:p>
        </p:txBody>
      </p:sp>
      <p:sp>
        <p:nvSpPr>
          <p:cNvPr id="5" name="Text Placeholder 4">
            <a:extLst>
              <a:ext uri="{FF2B5EF4-FFF2-40B4-BE49-F238E27FC236}">
                <a16:creationId xmlns:a16="http://schemas.microsoft.com/office/drawing/2014/main" id="{2B1AC7A3-A9E5-480B-2218-46A716716D30}"/>
              </a:ext>
            </a:extLst>
          </p:cNvPr>
          <p:cNvSpPr>
            <a:spLocks noGrp="1"/>
          </p:cNvSpPr>
          <p:nvPr>
            <p:ph type="body" idx="1"/>
          </p:nvPr>
        </p:nvSpPr>
        <p:spPr>
          <a:xfrm>
            <a:off x="1371600" y="1583547"/>
            <a:ext cx="4443984" cy="823912"/>
          </a:xfrm>
        </p:spPr>
        <p:txBody>
          <a:bodyPr/>
          <a:lstStyle/>
          <a:p>
            <a:r>
              <a:rPr lang="en-US" dirty="0"/>
              <a:t>Required</a:t>
            </a:r>
          </a:p>
        </p:txBody>
      </p:sp>
      <p:sp>
        <p:nvSpPr>
          <p:cNvPr id="6" name="Content Placeholder 5">
            <a:extLst>
              <a:ext uri="{FF2B5EF4-FFF2-40B4-BE49-F238E27FC236}">
                <a16:creationId xmlns:a16="http://schemas.microsoft.com/office/drawing/2014/main" id="{FB33EB6A-F57F-9181-4CD9-A1360C59E9DE}"/>
              </a:ext>
            </a:extLst>
          </p:cNvPr>
          <p:cNvSpPr>
            <a:spLocks noGrp="1"/>
          </p:cNvSpPr>
          <p:nvPr>
            <p:ph sz="half" idx="2"/>
          </p:nvPr>
        </p:nvSpPr>
        <p:spPr>
          <a:xfrm>
            <a:off x="1371600" y="2712260"/>
            <a:ext cx="4443984" cy="3917140"/>
          </a:xfrm>
        </p:spPr>
        <p:txBody>
          <a:bodyPr>
            <a:normAutofit lnSpcReduction="10000"/>
          </a:bodyPr>
          <a:lstStyle/>
          <a:p>
            <a:r>
              <a:rPr lang="en-US" dirty="0"/>
              <a:t>Eligible career pathway</a:t>
            </a:r>
          </a:p>
          <a:p>
            <a:r>
              <a:rPr lang="en-US" dirty="0"/>
              <a:t>HSE available</a:t>
            </a:r>
          </a:p>
          <a:p>
            <a:r>
              <a:rPr lang="en-US" dirty="0"/>
              <a:t>Student Eligibility Criteria</a:t>
            </a:r>
          </a:p>
          <a:p>
            <a:r>
              <a:rPr lang="en-US" dirty="0"/>
              <a:t>Student Services</a:t>
            </a:r>
          </a:p>
          <a:p>
            <a:pPr lvl="1"/>
            <a:r>
              <a:rPr lang="en-US" dirty="0"/>
              <a:t>Multiple measure assessment</a:t>
            </a:r>
          </a:p>
          <a:p>
            <a:pPr lvl="1"/>
            <a:r>
              <a:rPr lang="en-US" dirty="0"/>
              <a:t>Orientation</a:t>
            </a:r>
          </a:p>
          <a:p>
            <a:pPr lvl="1"/>
            <a:r>
              <a:rPr lang="en-US" dirty="0"/>
              <a:t>Tutoring</a:t>
            </a:r>
          </a:p>
          <a:p>
            <a:pPr lvl="1"/>
            <a:r>
              <a:rPr lang="en-US" dirty="0"/>
              <a:t>Career goal development</a:t>
            </a:r>
          </a:p>
          <a:p>
            <a:pPr lvl="1"/>
            <a:r>
              <a:rPr lang="en-US" dirty="0"/>
              <a:t>Counseling</a:t>
            </a:r>
          </a:p>
          <a:p>
            <a:pPr lvl="1"/>
            <a:r>
              <a:rPr lang="en-US" dirty="0"/>
              <a:t>Follow up</a:t>
            </a:r>
          </a:p>
          <a:p>
            <a:endParaRPr lang="en-US" dirty="0"/>
          </a:p>
          <a:p>
            <a:endParaRPr lang="en-US" dirty="0"/>
          </a:p>
        </p:txBody>
      </p:sp>
      <p:sp>
        <p:nvSpPr>
          <p:cNvPr id="7" name="Text Placeholder 6">
            <a:extLst>
              <a:ext uri="{FF2B5EF4-FFF2-40B4-BE49-F238E27FC236}">
                <a16:creationId xmlns:a16="http://schemas.microsoft.com/office/drawing/2014/main" id="{7208F07B-4A1A-5262-3E5F-F6497E6F4286}"/>
              </a:ext>
            </a:extLst>
          </p:cNvPr>
          <p:cNvSpPr>
            <a:spLocks noGrp="1"/>
          </p:cNvSpPr>
          <p:nvPr>
            <p:ph type="body" sz="quarter" idx="3"/>
          </p:nvPr>
        </p:nvSpPr>
        <p:spPr>
          <a:xfrm>
            <a:off x="6376416" y="1583547"/>
            <a:ext cx="4443984" cy="823912"/>
          </a:xfrm>
        </p:spPr>
        <p:txBody>
          <a:bodyPr/>
          <a:lstStyle/>
          <a:p>
            <a:r>
              <a:rPr lang="en-US" dirty="0"/>
              <a:t>Recommended</a:t>
            </a:r>
          </a:p>
        </p:txBody>
      </p:sp>
      <p:sp>
        <p:nvSpPr>
          <p:cNvPr id="8" name="Content Placeholder 7">
            <a:extLst>
              <a:ext uri="{FF2B5EF4-FFF2-40B4-BE49-F238E27FC236}">
                <a16:creationId xmlns:a16="http://schemas.microsoft.com/office/drawing/2014/main" id="{A671AC28-E3F1-73AF-0D2B-F6C0BDC13755}"/>
              </a:ext>
            </a:extLst>
          </p:cNvPr>
          <p:cNvSpPr>
            <a:spLocks noGrp="1"/>
          </p:cNvSpPr>
          <p:nvPr>
            <p:ph sz="quarter" idx="4"/>
          </p:nvPr>
        </p:nvSpPr>
        <p:spPr>
          <a:xfrm>
            <a:off x="6376416" y="2712260"/>
            <a:ext cx="4443984" cy="2562193"/>
          </a:xfrm>
        </p:spPr>
        <p:txBody>
          <a:bodyPr>
            <a:normAutofit lnSpcReduction="10000"/>
          </a:bodyPr>
          <a:lstStyle/>
          <a:p>
            <a:r>
              <a:rPr lang="en-US" dirty="0"/>
              <a:t>HSE co-enrollment</a:t>
            </a:r>
          </a:p>
          <a:p>
            <a:r>
              <a:rPr lang="en-US" dirty="0"/>
              <a:t>ICAPS</a:t>
            </a:r>
          </a:p>
        </p:txBody>
      </p:sp>
    </p:spTree>
    <p:extLst>
      <p:ext uri="{BB962C8B-B14F-4D97-AF65-F5344CB8AC3E}">
        <p14:creationId xmlns:p14="http://schemas.microsoft.com/office/powerpoint/2010/main" val="387853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0F6FE-7990-7D4F-980B-052AF8AD8901}"/>
              </a:ext>
            </a:extLst>
          </p:cNvPr>
          <p:cNvSpPr>
            <a:spLocks noGrp="1"/>
          </p:cNvSpPr>
          <p:nvPr>
            <p:ph type="title"/>
          </p:nvPr>
        </p:nvSpPr>
        <p:spPr/>
        <p:txBody>
          <a:bodyPr/>
          <a:lstStyle/>
          <a:p>
            <a:r>
              <a:rPr lang="en-US" dirty="0"/>
              <a:t>Student Eligibility for Alternative Plan</a:t>
            </a:r>
          </a:p>
        </p:txBody>
      </p:sp>
      <p:sp>
        <p:nvSpPr>
          <p:cNvPr id="3" name="Content Placeholder 2">
            <a:extLst>
              <a:ext uri="{FF2B5EF4-FFF2-40B4-BE49-F238E27FC236}">
                <a16:creationId xmlns:a16="http://schemas.microsoft.com/office/drawing/2014/main" id="{353DA61A-342B-512D-48C7-E185F2280F37}"/>
              </a:ext>
            </a:extLst>
          </p:cNvPr>
          <p:cNvSpPr>
            <a:spLocks noGrp="1"/>
          </p:cNvSpPr>
          <p:nvPr>
            <p:ph idx="1"/>
          </p:nvPr>
        </p:nvSpPr>
        <p:spPr>
          <a:xfrm>
            <a:off x="1371599" y="1745673"/>
            <a:ext cx="10203874" cy="4121727"/>
          </a:xfrm>
        </p:spPr>
        <p:txBody>
          <a:bodyPr>
            <a:normAutofit/>
          </a:bodyPr>
          <a:lstStyle/>
          <a:p>
            <a:pPr>
              <a:lnSpc>
                <a:spcPct val="150000"/>
              </a:lnSpc>
            </a:pPr>
            <a:r>
              <a:rPr lang="en-US" sz="2400" dirty="0"/>
              <a:t>Adult learner </a:t>
            </a:r>
          </a:p>
          <a:p>
            <a:pPr>
              <a:lnSpc>
                <a:spcPct val="150000"/>
              </a:lnSpc>
            </a:pPr>
            <a:r>
              <a:rPr lang="en-US" sz="2400" dirty="0"/>
              <a:t>Meets all other eligibility criteria for federal financial aid</a:t>
            </a:r>
          </a:p>
          <a:p>
            <a:pPr>
              <a:lnSpc>
                <a:spcPct val="150000"/>
              </a:lnSpc>
            </a:pPr>
            <a:r>
              <a:rPr lang="en-US" sz="2400" dirty="0"/>
              <a:t>Does not meet original ATB criteria</a:t>
            </a:r>
          </a:p>
          <a:p>
            <a:r>
              <a:rPr lang="en-US" sz="2400" dirty="0"/>
              <a:t>Ideal candidates:</a:t>
            </a:r>
          </a:p>
          <a:p>
            <a:pPr lvl="1"/>
            <a:r>
              <a:rPr lang="en-US" sz="2400" dirty="0"/>
              <a:t>are enrolled in an Early School Leaver Transition or an ICCB approved Alternative Methods of Credentialing for High School Equivalency programming </a:t>
            </a:r>
            <a:r>
              <a:rPr lang="en-US" sz="2400" b="1" dirty="0"/>
              <a:t>OR</a:t>
            </a:r>
            <a:endParaRPr lang="en-US" sz="2400" dirty="0"/>
          </a:p>
          <a:p>
            <a:pPr lvl="1"/>
            <a:r>
              <a:rPr lang="en-US" sz="2400" dirty="0"/>
              <a:t>have successfully completed a Bridge Program within Adult Education.</a:t>
            </a:r>
          </a:p>
          <a:p>
            <a:endParaRPr lang="en-US" dirty="0"/>
          </a:p>
        </p:txBody>
      </p:sp>
    </p:spTree>
    <p:extLst>
      <p:ext uri="{BB962C8B-B14F-4D97-AF65-F5344CB8AC3E}">
        <p14:creationId xmlns:p14="http://schemas.microsoft.com/office/powerpoint/2010/main" val="2578236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1665A6-74DB-4F44-A6EF-F01205E871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001">
            <a:schemeClr val="lt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D5CB26C-9BB8-41D8-80E6-24F44D6C806C}"/>
              </a:ext>
            </a:extLst>
          </p:cNvPr>
          <p:cNvSpPr>
            <a:spLocks noGrp="1"/>
          </p:cNvSpPr>
          <p:nvPr>
            <p:ph type="title"/>
          </p:nvPr>
        </p:nvSpPr>
        <p:spPr>
          <a:xfrm>
            <a:off x="643467" y="685800"/>
            <a:ext cx="10905066" cy="1485900"/>
          </a:xfrm>
          <a:noFill/>
        </p:spPr>
        <p:txBody>
          <a:bodyPr>
            <a:normAutofit/>
          </a:bodyPr>
          <a:lstStyle/>
          <a:p>
            <a:pPr algn="ctr"/>
            <a:r>
              <a:rPr lang="en-US" dirty="0"/>
              <a:t>Required Student Services (of all State-Defined Process ATB students)</a:t>
            </a:r>
          </a:p>
        </p:txBody>
      </p:sp>
      <p:graphicFrame>
        <p:nvGraphicFramePr>
          <p:cNvPr id="5" name="Content Placeholder 2">
            <a:extLst>
              <a:ext uri="{FF2B5EF4-FFF2-40B4-BE49-F238E27FC236}">
                <a16:creationId xmlns:a16="http://schemas.microsoft.com/office/drawing/2014/main" id="{91E6F056-BA21-456E-8558-4140154D507D}"/>
              </a:ext>
            </a:extLst>
          </p:cNvPr>
          <p:cNvGraphicFramePr>
            <a:graphicFrameLocks noGrp="1"/>
          </p:cNvGraphicFramePr>
          <p:nvPr>
            <p:ph idx="1"/>
            <p:extLst>
              <p:ext uri="{D42A27DB-BD31-4B8C-83A1-F6EECF244321}">
                <p14:modId xmlns:p14="http://schemas.microsoft.com/office/powerpoint/2010/main" val="507649069"/>
              </p:ext>
            </p:extLst>
          </p:nvPr>
        </p:nvGraphicFramePr>
        <p:xfrm>
          <a:off x="860506" y="2116666"/>
          <a:ext cx="9946056" cy="358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76857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62E35-ADB6-4640-AE30-505CF0DBFC73}"/>
              </a:ext>
            </a:extLst>
          </p:cNvPr>
          <p:cNvSpPr>
            <a:spLocks noGrp="1"/>
          </p:cNvSpPr>
          <p:nvPr>
            <p:ph type="title"/>
          </p:nvPr>
        </p:nvSpPr>
        <p:spPr>
          <a:xfrm>
            <a:off x="1371600" y="1092200"/>
            <a:ext cx="9601200" cy="661186"/>
          </a:xfrm>
          <a:solidFill>
            <a:schemeClr val="accent2"/>
          </a:solidFill>
        </p:spPr>
        <p:txBody>
          <a:bodyPr>
            <a:normAutofit fontScale="90000"/>
          </a:bodyPr>
          <a:lstStyle/>
          <a:p>
            <a:pPr algn="ctr"/>
            <a:r>
              <a:rPr lang="en-US" dirty="0">
                <a:solidFill>
                  <a:schemeClr val="bg1"/>
                </a:solidFill>
              </a:rPr>
              <a:t>Assessment</a:t>
            </a:r>
          </a:p>
        </p:txBody>
      </p:sp>
      <p:sp>
        <p:nvSpPr>
          <p:cNvPr id="3" name="Content Placeholder 2">
            <a:extLst>
              <a:ext uri="{FF2B5EF4-FFF2-40B4-BE49-F238E27FC236}">
                <a16:creationId xmlns:a16="http://schemas.microsoft.com/office/drawing/2014/main" id="{E47BD46A-1648-4A33-8D77-0B8507CE3F97}"/>
              </a:ext>
            </a:extLst>
          </p:cNvPr>
          <p:cNvSpPr>
            <a:spLocks noGrp="1"/>
          </p:cNvSpPr>
          <p:nvPr>
            <p:ph idx="1"/>
          </p:nvPr>
        </p:nvSpPr>
        <p:spPr>
          <a:xfrm>
            <a:off x="1371600" y="2286000"/>
            <a:ext cx="10271760" cy="4434840"/>
          </a:xfrm>
        </p:spPr>
        <p:txBody>
          <a:bodyPr vert="horz" lIns="91440" tIns="45720" rIns="91440" bIns="45720" rtlCol="0" anchor="t">
            <a:normAutofit/>
          </a:bodyPr>
          <a:lstStyle/>
          <a:p>
            <a:pPr marL="0" lvl="0" indent="0" fontAlgn="base">
              <a:buNone/>
            </a:pPr>
            <a:r>
              <a:rPr lang="en-US" sz="2800" dirty="0"/>
              <a:t>Two or more methods, possibly including :</a:t>
            </a:r>
          </a:p>
          <a:p>
            <a:pPr marL="383540" lvl="0" indent="-383540" fontAlgn="base">
              <a:buFont typeface="Wingdings" panose="020B0503020102020204" pitchFamily="34" charset="0"/>
              <a:buChar char="v"/>
            </a:pPr>
            <a:r>
              <a:rPr lang="en-US" dirty="0"/>
              <a:t>GED Ready practice tests</a:t>
            </a:r>
          </a:p>
          <a:p>
            <a:pPr marL="383540" lvl="0" indent="-383540" fontAlgn="base">
              <a:buFont typeface="Wingdings" panose="020B0503020102020204" pitchFamily="34" charset="0"/>
              <a:buChar char="v"/>
            </a:pPr>
            <a:r>
              <a:rPr lang="en-US" dirty="0"/>
              <a:t>Instructor or employer referrals</a:t>
            </a:r>
          </a:p>
          <a:p>
            <a:pPr marL="383540" lvl="0" indent="-383540" fontAlgn="base">
              <a:buFont typeface="Wingdings" panose="020B0503020102020204" pitchFamily="34" charset="0"/>
              <a:buChar char="v"/>
            </a:pPr>
            <a:r>
              <a:rPr lang="en-US" dirty="0"/>
              <a:t>High school transcript review</a:t>
            </a:r>
          </a:p>
          <a:p>
            <a:pPr marL="383540" lvl="0" indent="-383540" fontAlgn="base">
              <a:buFont typeface="Wingdings" panose="020B0503020102020204" pitchFamily="34" charset="0"/>
              <a:buChar char="v"/>
            </a:pPr>
            <a:r>
              <a:rPr lang="en-US" dirty="0"/>
              <a:t>HSE and ESL assessments</a:t>
            </a:r>
          </a:p>
          <a:p>
            <a:pPr marL="383540" lvl="0" indent="-383540" fontAlgn="base">
              <a:buFont typeface="Wingdings" panose="020B0503020102020204" pitchFamily="34" charset="0"/>
              <a:buChar char="v"/>
            </a:pPr>
            <a:r>
              <a:rPr lang="en-US" dirty="0"/>
              <a:t>Writing samples</a:t>
            </a:r>
          </a:p>
          <a:p>
            <a:pPr marL="383540" lvl="0" indent="-383540" fontAlgn="base">
              <a:buFont typeface="Wingdings" panose="020B0503020102020204" pitchFamily="34" charset="0"/>
              <a:buChar char="v"/>
            </a:pPr>
            <a:r>
              <a:rPr lang="en-US" dirty="0"/>
              <a:t>Student interviews</a:t>
            </a:r>
          </a:p>
          <a:p>
            <a:pPr marL="0" lvl="0" indent="0" fontAlgn="base">
              <a:buNone/>
            </a:pPr>
            <a:endParaRPr lang="en-US" sz="2800" dirty="0"/>
          </a:p>
          <a:p>
            <a:pPr marL="0" lvl="0" indent="0" fontAlgn="base">
              <a:buNone/>
            </a:pPr>
            <a:r>
              <a:rPr lang="en-US" sz="2800" dirty="0"/>
              <a:t>Documentation</a:t>
            </a:r>
          </a:p>
          <a:p>
            <a:pPr marL="0" indent="0">
              <a:buNone/>
            </a:pPr>
            <a:endParaRPr lang="en-US" dirty="0"/>
          </a:p>
        </p:txBody>
      </p:sp>
    </p:spTree>
    <p:extLst>
      <p:ext uri="{BB962C8B-B14F-4D97-AF65-F5344CB8AC3E}">
        <p14:creationId xmlns:p14="http://schemas.microsoft.com/office/powerpoint/2010/main" val="2711865147"/>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D6DD2BF9927C44C89E3180CF4D62709" ma:contentTypeVersion="11" ma:contentTypeDescription="Create a new document." ma:contentTypeScope="" ma:versionID="b1c00922ff25215d8f9b5b973123dedf">
  <xsd:schema xmlns:xsd="http://www.w3.org/2001/XMLSchema" xmlns:xs="http://www.w3.org/2001/XMLSchema" xmlns:p="http://schemas.microsoft.com/office/2006/metadata/properties" xmlns:ns1="http://schemas.microsoft.com/sharepoint/v3" xmlns:ns2="be8bda8b-66d9-4225-abff-b2698cdb8837" xmlns:ns3="090c282b-d89e-4d4e-9ab3-34df1f47b2e0" targetNamespace="http://schemas.microsoft.com/office/2006/metadata/properties" ma:root="true" ma:fieldsID="d2396070eea661082e3fe1710c453b94" ns1:_="" ns2:_="" ns3:_="">
    <xsd:import namespace="http://schemas.microsoft.com/sharepoint/v3"/>
    <xsd:import namespace="be8bda8b-66d9-4225-abff-b2698cdb8837"/>
    <xsd:import namespace="090c282b-d89e-4d4e-9ab3-34df1f47b2e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e8bda8b-66d9-4225-abff-b2698cdb883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90c282b-d89e-4d4e-9ab3-34df1f47b2e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52DA78F9-19F2-4123-8C4A-76F3784DBF52}">
  <ds:schemaRefs>
    <ds:schemaRef ds:uri="http://schemas.microsoft.com/sharepoint/v3/contenttype/forms"/>
  </ds:schemaRefs>
</ds:datastoreItem>
</file>

<file path=customXml/itemProps2.xml><?xml version="1.0" encoding="utf-8"?>
<ds:datastoreItem xmlns:ds="http://schemas.openxmlformats.org/officeDocument/2006/customXml" ds:itemID="{22B09C06-6FB5-4FC9-8810-999A397EC2FF}">
  <ds:schemaRefs>
    <ds:schemaRef ds:uri="090c282b-d89e-4d4e-9ab3-34df1f47b2e0"/>
    <ds:schemaRef ds:uri="be8bda8b-66d9-4225-abff-b2698cdb883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microsoft.com/sharepoint/v3"/>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C4A5F15D-9917-4312-9C4C-8F0DA24DC9B3}">
  <ds:schemaRefs>
    <ds:schemaRef ds:uri="http://purl.org/dc/dcmitype/"/>
    <ds:schemaRef ds:uri="http://schemas.microsoft.com/office/2006/documentManagement/types"/>
    <ds:schemaRef ds:uri="http://schemas.microsoft.com/office/2006/metadata/properties"/>
    <ds:schemaRef ds:uri="http://www.w3.org/XML/1998/namespace"/>
    <ds:schemaRef ds:uri="http://purl.org/dc/elements/1.1/"/>
    <ds:schemaRef ds:uri="http://purl.org/dc/terms/"/>
    <ds:schemaRef ds:uri="http://schemas.microsoft.com/sharepoint/v3"/>
    <ds:schemaRef ds:uri="http://schemas.microsoft.com/office/infopath/2007/PartnerControls"/>
    <ds:schemaRef ds:uri="http://schemas.openxmlformats.org/package/2006/metadata/core-properties"/>
    <ds:schemaRef ds:uri="090c282b-d89e-4d4e-9ab3-34df1f47b2e0"/>
    <ds:schemaRef ds:uri="be8bda8b-66d9-4225-abff-b2698cdb8837"/>
  </ds:schemaRefs>
</ds:datastoreItem>
</file>

<file path=docProps/app.xml><?xml version="1.0" encoding="utf-8"?>
<Properties xmlns="http://schemas.openxmlformats.org/officeDocument/2006/extended-properties" xmlns:vt="http://schemas.openxmlformats.org/officeDocument/2006/docPropsVTypes">
  <Template>Crop</Template>
  <TotalTime>183</TotalTime>
  <Words>2225</Words>
  <Application>Microsoft Office PowerPoint</Application>
  <PresentationFormat>Widescreen</PresentationFormat>
  <Paragraphs>262</Paragraphs>
  <Slides>17</Slides>
  <Notes>17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17</vt:i4>
      </vt:variant>
    </vt:vector>
  </HeadingPairs>
  <TitlesOfParts>
    <vt:vector size="25" baseType="lpstr">
      <vt:lpstr>Arial</vt:lpstr>
      <vt:lpstr>Brush Script MT</vt:lpstr>
      <vt:lpstr>Calibri</vt:lpstr>
      <vt:lpstr>Courier New</vt:lpstr>
      <vt:lpstr>Franklin Gothic Book</vt:lpstr>
      <vt:lpstr>Times New Roman</vt:lpstr>
      <vt:lpstr>Wingdings</vt:lpstr>
      <vt:lpstr>Crop</vt:lpstr>
      <vt:lpstr>Ability to Benefit - Illinois'  State-Defined Process</vt:lpstr>
      <vt:lpstr>Module 2 Agenda</vt:lpstr>
      <vt:lpstr>ATB Module Overviews</vt:lpstr>
      <vt:lpstr>How Students Qualify for Ability to Benefit (ATB)</vt:lpstr>
      <vt:lpstr>Benefits of the State-Defined Process</vt:lpstr>
      <vt:lpstr>Program Design</vt:lpstr>
      <vt:lpstr>Student Eligibility for Alternative Plan</vt:lpstr>
      <vt:lpstr>Required Student Services (of all State-Defined Process ATB students)</vt:lpstr>
      <vt:lpstr>Assessment</vt:lpstr>
      <vt:lpstr>Orientation</vt:lpstr>
      <vt:lpstr>Tutoring</vt:lpstr>
      <vt:lpstr>Career Goal Development</vt:lpstr>
      <vt:lpstr>Counseling</vt:lpstr>
      <vt:lpstr>Follow up</vt:lpstr>
      <vt:lpstr>Module 2 Summary</vt:lpstr>
      <vt:lpstr>Visit Our Other Modules</vt:lpstr>
      <vt:lpstr>Resources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Advisory Committee – Ability to Benefit State-Defined Process</dc:title>
  <dc:creator>Angela Gerberding</dc:creator>
  <cp:lastModifiedBy>Patty Zuccarello</cp:lastModifiedBy>
  <cp:revision>9</cp:revision>
  <cp:lastPrinted>2023-08-31T22:26:13Z</cp:lastPrinted>
  <dcterms:created xsi:type="dcterms:W3CDTF">2021-01-20T19:48:01Z</dcterms:created>
  <dcterms:modified xsi:type="dcterms:W3CDTF">2023-09-01T00:41:22Z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0x010100ED6DD2BF9927C44C89E3180CF4D62709</vt:lpwstr>
  </property>
</Properties>
</file>