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04" r:id="rId4"/>
  </p:sldMasterIdLst>
  <p:notesMasterIdLst>
    <p:notesMasterId r:id="rId20"/>
  </p:notesMasterIdLst>
  <p:sldIdLst>
    <p:sldId id="258" r:id="rId5"/>
    <p:sldId id="325" r:id="rId6"/>
    <p:sldId id="290" r:id="rId7"/>
    <p:sldId id="327" r:id="rId8"/>
    <p:sldId id="326" r:id="rId9"/>
    <p:sldId id="330" r:id="rId10"/>
    <p:sldId id="328" r:id="rId11"/>
    <p:sldId id="337" r:id="rId12"/>
    <p:sldId id="331" r:id="rId13"/>
    <p:sldId id="334" r:id="rId14"/>
    <p:sldId id="336" r:id="rId15"/>
    <p:sldId id="335" r:id="rId16"/>
    <p:sldId id="338" r:id="rId17"/>
    <p:sldId id="339" r:id="rId18"/>
    <p:sldId id="315"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hitney Thompson" initials="WT" lastIdx="2" clrIdx="0">
    <p:extLst>
      <p:ext uri="{19B8F6BF-5375-455C-9EA6-DF929625EA0E}">
        <p15:presenceInfo xmlns:p15="http://schemas.microsoft.com/office/powerpoint/2012/main" userId="S-1-5-21-630784825-2052068857-313073093-53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413E10-F286-49D8-8CCC-28D3868C8070}" v="7" dt="2023-09-01T00:38:48.3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56" autoAdjust="0"/>
  </p:normalViewPr>
  <p:slideViewPr>
    <p:cSldViewPr snapToGrid="0">
      <p:cViewPr varScale="1">
        <p:scale>
          <a:sx n="46" d="100"/>
          <a:sy n="46" d="100"/>
        </p:scale>
        <p:origin x="1420" y="40"/>
      </p:cViewPr>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ty Zuccarello" userId="143281edf234a301" providerId="LiveId" clId="{0C413E10-F286-49D8-8CCC-28D3868C8070}"/>
    <pc:docChg chg="custSel modSld">
      <pc:chgData name="Patty Zuccarello" userId="143281edf234a301" providerId="LiveId" clId="{0C413E10-F286-49D8-8CCC-28D3868C8070}" dt="2023-09-01T00:39:24.626" v="32" actId="21"/>
      <pc:docMkLst>
        <pc:docMk/>
      </pc:docMkLst>
      <pc:sldChg chg="addSp delSp modSp mod modTransition delAnim modAnim">
        <pc:chgData name="Patty Zuccarello" userId="143281edf234a301" providerId="LiveId" clId="{0C413E10-F286-49D8-8CCC-28D3868C8070}" dt="2023-09-01T00:38:13.796" v="18"/>
        <pc:sldMkLst>
          <pc:docMk/>
          <pc:sldMk cId="3498080632" sldId="258"/>
        </pc:sldMkLst>
        <pc:picChg chg="del">
          <ac:chgData name="Patty Zuccarello" userId="143281edf234a301" providerId="LiveId" clId="{0C413E10-F286-49D8-8CCC-28D3868C8070}" dt="2023-09-01T00:37:34.170" v="15"/>
          <ac:picMkLst>
            <pc:docMk/>
            <pc:sldMk cId="3498080632" sldId="258"/>
            <ac:picMk id="4" creationId="{D578C592-770B-6CCC-BFC1-F9645297DDC1}"/>
          </ac:picMkLst>
        </pc:picChg>
        <pc:picChg chg="add del mod ord">
          <ac:chgData name="Patty Zuccarello" userId="143281edf234a301" providerId="LiveId" clId="{0C413E10-F286-49D8-8CCC-28D3868C8070}" dt="2023-09-01T00:37:38.541" v="16"/>
          <ac:picMkLst>
            <pc:docMk/>
            <pc:sldMk cId="3498080632" sldId="258"/>
            <ac:picMk id="6" creationId="{5359DD79-24DC-CB4A-A9E7-4A660ACF1DA9}"/>
          </ac:picMkLst>
        </pc:picChg>
        <pc:picChg chg="add del mod">
          <ac:chgData name="Patty Zuccarello" userId="143281edf234a301" providerId="LiveId" clId="{0C413E10-F286-49D8-8CCC-28D3868C8070}" dt="2023-09-01T00:37:50.554" v="17" actId="21"/>
          <ac:picMkLst>
            <pc:docMk/>
            <pc:sldMk cId="3498080632" sldId="258"/>
            <ac:picMk id="7" creationId="{1791823D-9552-F7E5-BD1F-44BC8DB42602}"/>
          </ac:picMkLst>
        </pc:picChg>
      </pc:sldChg>
      <pc:sldChg chg="addSp delSp modSp mod modTransition modAnim">
        <pc:chgData name="Patty Zuccarello" userId="143281edf234a301" providerId="LiveId" clId="{0C413E10-F286-49D8-8CCC-28D3868C8070}" dt="2023-09-01T00:38:24.143" v="20" actId="21"/>
        <pc:sldMkLst>
          <pc:docMk/>
          <pc:sldMk cId="2389894631" sldId="290"/>
        </pc:sldMkLst>
        <pc:picChg chg="add del mod ord">
          <ac:chgData name="Patty Zuccarello" userId="143281edf234a301" providerId="LiveId" clId="{0C413E10-F286-49D8-8CCC-28D3868C8070}" dt="2023-09-01T00:38:24.143" v="20" actId="21"/>
          <ac:picMkLst>
            <pc:docMk/>
            <pc:sldMk cId="2389894631" sldId="290"/>
            <ac:picMk id="4" creationId="{AA64E32E-2664-CB89-6EBE-70F57E75C8A0}"/>
          </ac:picMkLst>
        </pc:picChg>
        <pc:picChg chg="del">
          <ac:chgData name="Patty Zuccarello" userId="143281edf234a301" providerId="LiveId" clId="{0C413E10-F286-49D8-8CCC-28D3868C8070}" dt="2023-09-01T00:37:34.170" v="15"/>
          <ac:picMkLst>
            <pc:docMk/>
            <pc:sldMk cId="2389894631" sldId="290"/>
            <ac:picMk id="17" creationId="{902AC31C-3BC0-4B64-2E17-B67DB634884A}"/>
          </ac:picMkLst>
        </pc:picChg>
      </pc:sldChg>
      <pc:sldChg chg="addSp delSp modSp mod modTransition modAnim">
        <pc:chgData name="Patty Zuccarello" userId="143281edf234a301" providerId="LiveId" clId="{0C413E10-F286-49D8-8CCC-28D3868C8070}" dt="2023-09-01T00:39:24.626" v="32" actId="21"/>
        <pc:sldMkLst>
          <pc:docMk/>
          <pc:sldMk cId="2605865484" sldId="315"/>
        </pc:sldMkLst>
        <pc:picChg chg="add del mod ord">
          <ac:chgData name="Patty Zuccarello" userId="143281edf234a301" providerId="LiveId" clId="{0C413E10-F286-49D8-8CCC-28D3868C8070}" dt="2023-09-01T00:39:24.626" v="32" actId="21"/>
          <ac:picMkLst>
            <pc:docMk/>
            <pc:sldMk cId="2605865484" sldId="315"/>
            <ac:picMk id="7" creationId="{84AE2360-29BB-BCA0-FBF6-C51530CF2CFF}"/>
          </ac:picMkLst>
        </pc:picChg>
        <pc:picChg chg="del">
          <ac:chgData name="Patty Zuccarello" userId="143281edf234a301" providerId="LiveId" clId="{0C413E10-F286-49D8-8CCC-28D3868C8070}" dt="2023-09-01T00:37:34.170" v="15"/>
          <ac:picMkLst>
            <pc:docMk/>
            <pc:sldMk cId="2605865484" sldId="315"/>
            <ac:picMk id="10" creationId="{910CA014-1E67-06F8-0E42-FA459245B799}"/>
          </ac:picMkLst>
        </pc:picChg>
      </pc:sldChg>
      <pc:sldChg chg="addSp delSp modSp mod modTransition modAnim">
        <pc:chgData name="Patty Zuccarello" userId="143281edf234a301" providerId="LiveId" clId="{0C413E10-F286-49D8-8CCC-28D3868C8070}" dt="2023-09-01T00:38:20.194" v="19" actId="21"/>
        <pc:sldMkLst>
          <pc:docMk/>
          <pc:sldMk cId="761472719" sldId="325"/>
        </pc:sldMkLst>
        <pc:picChg chg="add del mod ord">
          <ac:chgData name="Patty Zuccarello" userId="143281edf234a301" providerId="LiveId" clId="{0C413E10-F286-49D8-8CCC-28D3868C8070}" dt="2023-09-01T00:38:20.194" v="19" actId="21"/>
          <ac:picMkLst>
            <pc:docMk/>
            <pc:sldMk cId="761472719" sldId="325"/>
            <ac:picMk id="5" creationId="{5A92AF98-0BD8-8491-78D5-99ECF9DA1985}"/>
          </ac:picMkLst>
        </pc:picChg>
        <pc:picChg chg="del">
          <ac:chgData name="Patty Zuccarello" userId="143281edf234a301" providerId="LiveId" clId="{0C413E10-F286-49D8-8CCC-28D3868C8070}" dt="2023-09-01T00:37:34.170" v="15"/>
          <ac:picMkLst>
            <pc:docMk/>
            <pc:sldMk cId="761472719" sldId="325"/>
            <ac:picMk id="15" creationId="{2C753049-8EDF-3161-58B5-B01DFCA9F834}"/>
          </ac:picMkLst>
        </pc:picChg>
      </pc:sldChg>
      <pc:sldChg chg="addSp delSp modSp mod modTransition modAnim">
        <pc:chgData name="Patty Zuccarello" userId="143281edf234a301" providerId="LiveId" clId="{0C413E10-F286-49D8-8CCC-28D3868C8070}" dt="2023-09-01T00:38:31.745" v="22" actId="21"/>
        <pc:sldMkLst>
          <pc:docMk/>
          <pc:sldMk cId="1672120539" sldId="326"/>
        </pc:sldMkLst>
        <pc:picChg chg="add del mod ord">
          <ac:chgData name="Patty Zuccarello" userId="143281edf234a301" providerId="LiveId" clId="{0C413E10-F286-49D8-8CCC-28D3868C8070}" dt="2023-09-01T00:38:31.745" v="22" actId="21"/>
          <ac:picMkLst>
            <pc:docMk/>
            <pc:sldMk cId="1672120539" sldId="326"/>
            <ac:picMk id="3" creationId="{E0F7C44C-417C-D9A8-6A75-B54F133C0C40}"/>
          </ac:picMkLst>
        </pc:picChg>
        <pc:picChg chg="del">
          <ac:chgData name="Patty Zuccarello" userId="143281edf234a301" providerId="LiveId" clId="{0C413E10-F286-49D8-8CCC-28D3868C8070}" dt="2023-09-01T00:37:34.170" v="15"/>
          <ac:picMkLst>
            <pc:docMk/>
            <pc:sldMk cId="1672120539" sldId="326"/>
            <ac:picMk id="6" creationId="{484D71ED-E777-BE6F-83AD-11880348B311}"/>
          </ac:picMkLst>
        </pc:picChg>
      </pc:sldChg>
      <pc:sldChg chg="addSp delSp modSp mod modTransition modAnim">
        <pc:chgData name="Patty Zuccarello" userId="143281edf234a301" providerId="LiveId" clId="{0C413E10-F286-49D8-8CCC-28D3868C8070}" dt="2023-09-01T00:38:27.733" v="21" actId="21"/>
        <pc:sldMkLst>
          <pc:docMk/>
          <pc:sldMk cId="1151294958" sldId="327"/>
        </pc:sldMkLst>
        <pc:picChg chg="add del mod ord">
          <ac:chgData name="Patty Zuccarello" userId="143281edf234a301" providerId="LiveId" clId="{0C413E10-F286-49D8-8CCC-28D3868C8070}" dt="2023-09-01T00:38:27.733" v="21" actId="21"/>
          <ac:picMkLst>
            <pc:docMk/>
            <pc:sldMk cId="1151294958" sldId="327"/>
            <ac:picMk id="4" creationId="{E7C63046-03DF-AED0-404A-4B8B5E9C12BC}"/>
          </ac:picMkLst>
        </pc:picChg>
        <pc:picChg chg="del">
          <ac:chgData name="Patty Zuccarello" userId="143281edf234a301" providerId="LiveId" clId="{0C413E10-F286-49D8-8CCC-28D3868C8070}" dt="2023-09-01T00:37:34.170" v="15"/>
          <ac:picMkLst>
            <pc:docMk/>
            <pc:sldMk cId="1151294958" sldId="327"/>
            <ac:picMk id="6" creationId="{32DC4AE8-F408-B15F-8E5E-6C5BD2EBC669}"/>
          </ac:picMkLst>
        </pc:picChg>
      </pc:sldChg>
      <pc:sldChg chg="addSp delSp modSp mod modTransition modAnim">
        <pc:chgData name="Patty Zuccarello" userId="143281edf234a301" providerId="LiveId" clId="{0C413E10-F286-49D8-8CCC-28D3868C8070}" dt="2023-09-01T00:38:52.591" v="24" actId="21"/>
        <pc:sldMkLst>
          <pc:docMk/>
          <pc:sldMk cId="1537419363" sldId="328"/>
        </pc:sldMkLst>
        <pc:picChg chg="add del mod ord">
          <ac:chgData name="Patty Zuccarello" userId="143281edf234a301" providerId="LiveId" clId="{0C413E10-F286-49D8-8CCC-28D3868C8070}" dt="2023-09-01T00:38:52.591" v="24" actId="21"/>
          <ac:picMkLst>
            <pc:docMk/>
            <pc:sldMk cId="1537419363" sldId="328"/>
            <ac:picMk id="4" creationId="{96D3F332-83F8-60E7-C06F-9DFC8E4246C5}"/>
          </ac:picMkLst>
        </pc:picChg>
        <pc:picChg chg="del">
          <ac:chgData name="Patty Zuccarello" userId="143281edf234a301" providerId="LiveId" clId="{0C413E10-F286-49D8-8CCC-28D3868C8070}" dt="2023-09-01T00:37:34.170" v="15"/>
          <ac:picMkLst>
            <pc:docMk/>
            <pc:sldMk cId="1537419363" sldId="328"/>
            <ac:picMk id="6" creationId="{8BE0814B-680C-6E51-12E8-A91531B4CC0F}"/>
          </ac:picMkLst>
        </pc:picChg>
      </pc:sldChg>
      <pc:sldChg chg="addSp delSp modSp mod modTransition modAnim">
        <pc:chgData name="Patty Zuccarello" userId="143281edf234a301" providerId="LiveId" clId="{0C413E10-F286-49D8-8CCC-28D3868C8070}" dt="2023-09-01T00:38:36.444" v="23" actId="21"/>
        <pc:sldMkLst>
          <pc:docMk/>
          <pc:sldMk cId="309985424" sldId="330"/>
        </pc:sldMkLst>
        <pc:picChg chg="add del mod ord">
          <ac:chgData name="Patty Zuccarello" userId="143281edf234a301" providerId="LiveId" clId="{0C413E10-F286-49D8-8CCC-28D3868C8070}" dt="2023-09-01T00:38:36.444" v="23" actId="21"/>
          <ac:picMkLst>
            <pc:docMk/>
            <pc:sldMk cId="309985424" sldId="330"/>
            <ac:picMk id="2" creationId="{A9CA0740-5D48-C100-2782-E4C1E4EB0A01}"/>
          </ac:picMkLst>
        </pc:picChg>
        <pc:picChg chg="del">
          <ac:chgData name="Patty Zuccarello" userId="143281edf234a301" providerId="LiveId" clId="{0C413E10-F286-49D8-8CCC-28D3868C8070}" dt="2023-09-01T00:37:34.170" v="15"/>
          <ac:picMkLst>
            <pc:docMk/>
            <pc:sldMk cId="309985424" sldId="330"/>
            <ac:picMk id="5" creationId="{4374CE69-79E1-4E53-F075-2681328DF519}"/>
          </ac:picMkLst>
        </pc:picChg>
      </pc:sldChg>
      <pc:sldChg chg="addSp delSp modSp mod modTransition modAnim">
        <pc:chgData name="Patty Zuccarello" userId="143281edf234a301" providerId="LiveId" clId="{0C413E10-F286-49D8-8CCC-28D3868C8070}" dt="2023-09-01T00:38:59.887" v="26" actId="21"/>
        <pc:sldMkLst>
          <pc:docMk/>
          <pc:sldMk cId="2696990666" sldId="331"/>
        </pc:sldMkLst>
        <pc:picChg chg="add del mod ord">
          <ac:chgData name="Patty Zuccarello" userId="143281edf234a301" providerId="LiveId" clId="{0C413E10-F286-49D8-8CCC-28D3868C8070}" dt="2023-09-01T00:38:59.887" v="26" actId="21"/>
          <ac:picMkLst>
            <pc:docMk/>
            <pc:sldMk cId="2696990666" sldId="331"/>
            <ac:picMk id="4" creationId="{5A03F295-6900-8524-5B19-53D96FA6D655}"/>
          </ac:picMkLst>
        </pc:picChg>
        <pc:picChg chg="del">
          <ac:chgData name="Patty Zuccarello" userId="143281edf234a301" providerId="LiveId" clId="{0C413E10-F286-49D8-8CCC-28D3868C8070}" dt="2023-09-01T00:37:34.170" v="15"/>
          <ac:picMkLst>
            <pc:docMk/>
            <pc:sldMk cId="2696990666" sldId="331"/>
            <ac:picMk id="17" creationId="{4EF96943-8072-620C-08F3-ADCED34BDCB4}"/>
          </ac:picMkLst>
        </pc:picChg>
      </pc:sldChg>
      <pc:sldChg chg="addSp delSp modSp mod modTransition modAnim">
        <pc:chgData name="Patty Zuccarello" userId="143281edf234a301" providerId="LiveId" clId="{0C413E10-F286-49D8-8CCC-28D3868C8070}" dt="2023-09-01T00:39:03.703" v="27" actId="21"/>
        <pc:sldMkLst>
          <pc:docMk/>
          <pc:sldMk cId="2850883279" sldId="334"/>
        </pc:sldMkLst>
        <pc:picChg chg="add del mod ord">
          <ac:chgData name="Patty Zuccarello" userId="143281edf234a301" providerId="LiveId" clId="{0C413E10-F286-49D8-8CCC-28D3868C8070}" dt="2023-09-01T00:39:03.703" v="27" actId="21"/>
          <ac:picMkLst>
            <pc:docMk/>
            <pc:sldMk cId="2850883279" sldId="334"/>
            <ac:picMk id="4" creationId="{CCDA8789-CBC3-7132-BEB8-79D3D26AAFC8}"/>
          </ac:picMkLst>
        </pc:picChg>
        <pc:picChg chg="del">
          <ac:chgData name="Patty Zuccarello" userId="143281edf234a301" providerId="LiveId" clId="{0C413E10-F286-49D8-8CCC-28D3868C8070}" dt="2023-09-01T00:37:34.170" v="15"/>
          <ac:picMkLst>
            <pc:docMk/>
            <pc:sldMk cId="2850883279" sldId="334"/>
            <ac:picMk id="15" creationId="{6A8DADFB-D167-68F3-62D2-BC5C99926C30}"/>
          </ac:picMkLst>
        </pc:picChg>
      </pc:sldChg>
      <pc:sldChg chg="addSp delSp modSp mod modTransition modAnim">
        <pc:chgData name="Patty Zuccarello" userId="143281edf234a301" providerId="LiveId" clId="{0C413E10-F286-49D8-8CCC-28D3868C8070}" dt="2023-09-01T00:39:12.330" v="29" actId="21"/>
        <pc:sldMkLst>
          <pc:docMk/>
          <pc:sldMk cId="2578236774" sldId="335"/>
        </pc:sldMkLst>
        <pc:picChg chg="add del mod ord">
          <ac:chgData name="Patty Zuccarello" userId="143281edf234a301" providerId="LiveId" clId="{0C413E10-F286-49D8-8CCC-28D3868C8070}" dt="2023-09-01T00:39:12.330" v="29" actId="21"/>
          <ac:picMkLst>
            <pc:docMk/>
            <pc:sldMk cId="2578236774" sldId="335"/>
            <ac:picMk id="4" creationId="{4F9093D2-A55A-3032-B313-5BCF3D6D166E}"/>
          </ac:picMkLst>
        </pc:picChg>
        <pc:picChg chg="del">
          <ac:chgData name="Patty Zuccarello" userId="143281edf234a301" providerId="LiveId" clId="{0C413E10-F286-49D8-8CCC-28D3868C8070}" dt="2023-09-01T00:37:34.170" v="15"/>
          <ac:picMkLst>
            <pc:docMk/>
            <pc:sldMk cId="2578236774" sldId="335"/>
            <ac:picMk id="16" creationId="{D7AC878C-9213-C208-88BC-379941F6535A}"/>
          </ac:picMkLst>
        </pc:picChg>
      </pc:sldChg>
      <pc:sldChg chg="addSp delSp modSp mod modTransition modAnim">
        <pc:chgData name="Patty Zuccarello" userId="143281edf234a301" providerId="LiveId" clId="{0C413E10-F286-49D8-8CCC-28D3868C8070}" dt="2023-09-01T00:39:08.633" v="28" actId="21"/>
        <pc:sldMkLst>
          <pc:docMk/>
          <pc:sldMk cId="2943492845" sldId="336"/>
        </pc:sldMkLst>
        <pc:picChg chg="add del mod ord">
          <ac:chgData name="Patty Zuccarello" userId="143281edf234a301" providerId="LiveId" clId="{0C413E10-F286-49D8-8CCC-28D3868C8070}" dt="2023-09-01T00:39:08.633" v="28" actId="21"/>
          <ac:picMkLst>
            <pc:docMk/>
            <pc:sldMk cId="2943492845" sldId="336"/>
            <ac:picMk id="4" creationId="{1529C8F5-C4FD-7022-7F40-2C66BB5F8ECC}"/>
          </ac:picMkLst>
        </pc:picChg>
        <pc:picChg chg="del">
          <ac:chgData name="Patty Zuccarello" userId="143281edf234a301" providerId="LiveId" clId="{0C413E10-F286-49D8-8CCC-28D3868C8070}" dt="2023-09-01T00:37:34.170" v="15"/>
          <ac:picMkLst>
            <pc:docMk/>
            <pc:sldMk cId="2943492845" sldId="336"/>
            <ac:picMk id="11" creationId="{AEBC8298-CA16-C278-AE28-46CDF242FC13}"/>
          </ac:picMkLst>
        </pc:picChg>
      </pc:sldChg>
      <pc:sldChg chg="addSp delSp modSp mod modTransition modAnim">
        <pc:chgData name="Patty Zuccarello" userId="143281edf234a301" providerId="LiveId" clId="{0C413E10-F286-49D8-8CCC-28D3868C8070}" dt="2023-09-01T00:38:56.480" v="25" actId="21"/>
        <pc:sldMkLst>
          <pc:docMk/>
          <pc:sldMk cId="37485989" sldId="337"/>
        </pc:sldMkLst>
        <pc:picChg chg="add del mod ord">
          <ac:chgData name="Patty Zuccarello" userId="143281edf234a301" providerId="LiveId" clId="{0C413E10-F286-49D8-8CCC-28D3868C8070}" dt="2023-09-01T00:38:56.480" v="25" actId="21"/>
          <ac:picMkLst>
            <pc:docMk/>
            <pc:sldMk cId="37485989" sldId="337"/>
            <ac:picMk id="3" creationId="{973B7393-7BC8-BA09-7AC8-9BA76FE16CAB}"/>
          </ac:picMkLst>
        </pc:picChg>
        <pc:picChg chg="del">
          <ac:chgData name="Patty Zuccarello" userId="143281edf234a301" providerId="LiveId" clId="{0C413E10-F286-49D8-8CCC-28D3868C8070}" dt="2023-09-01T00:37:34.170" v="15"/>
          <ac:picMkLst>
            <pc:docMk/>
            <pc:sldMk cId="37485989" sldId="337"/>
            <ac:picMk id="10" creationId="{BC4F8CC5-8032-D523-74CA-BF31C097D919}"/>
          </ac:picMkLst>
        </pc:picChg>
      </pc:sldChg>
      <pc:sldChg chg="addSp delSp modSp mod modTransition modAnim">
        <pc:chgData name="Patty Zuccarello" userId="143281edf234a301" providerId="LiveId" clId="{0C413E10-F286-49D8-8CCC-28D3868C8070}" dt="2023-09-01T00:39:15.946" v="30" actId="21"/>
        <pc:sldMkLst>
          <pc:docMk/>
          <pc:sldMk cId="1222005206" sldId="338"/>
        </pc:sldMkLst>
        <pc:picChg chg="add del mod ord">
          <ac:chgData name="Patty Zuccarello" userId="143281edf234a301" providerId="LiveId" clId="{0C413E10-F286-49D8-8CCC-28D3868C8070}" dt="2023-09-01T00:39:15.946" v="30" actId="21"/>
          <ac:picMkLst>
            <pc:docMk/>
            <pc:sldMk cId="1222005206" sldId="338"/>
            <ac:picMk id="4" creationId="{5EDF3998-6A47-B270-1496-D6CBDFDF7283}"/>
          </ac:picMkLst>
        </pc:picChg>
        <pc:picChg chg="del">
          <ac:chgData name="Patty Zuccarello" userId="143281edf234a301" providerId="LiveId" clId="{0C413E10-F286-49D8-8CCC-28D3868C8070}" dt="2023-09-01T00:37:34.170" v="15"/>
          <ac:picMkLst>
            <pc:docMk/>
            <pc:sldMk cId="1222005206" sldId="338"/>
            <ac:picMk id="6" creationId="{BB403871-E34E-1F15-D225-B647A776F581}"/>
          </ac:picMkLst>
        </pc:picChg>
      </pc:sldChg>
      <pc:sldChg chg="addSp delSp modSp mod modTransition modAnim">
        <pc:chgData name="Patty Zuccarello" userId="143281edf234a301" providerId="LiveId" clId="{0C413E10-F286-49D8-8CCC-28D3868C8070}" dt="2023-09-01T00:39:19.258" v="31" actId="21"/>
        <pc:sldMkLst>
          <pc:docMk/>
          <pc:sldMk cId="1578346466" sldId="339"/>
        </pc:sldMkLst>
        <pc:picChg chg="add del mod ord">
          <ac:chgData name="Patty Zuccarello" userId="143281edf234a301" providerId="LiveId" clId="{0C413E10-F286-49D8-8CCC-28D3868C8070}" dt="2023-09-01T00:39:19.258" v="31" actId="21"/>
          <ac:picMkLst>
            <pc:docMk/>
            <pc:sldMk cId="1578346466" sldId="339"/>
            <ac:picMk id="4" creationId="{C9950D86-8082-9278-0A4E-29CCAE168438}"/>
          </ac:picMkLst>
        </pc:picChg>
        <pc:picChg chg="del">
          <ac:chgData name="Patty Zuccarello" userId="143281edf234a301" providerId="LiveId" clId="{0C413E10-F286-49D8-8CCC-28D3868C8070}" dt="2023-09-01T00:37:34.170" v="15"/>
          <ac:picMkLst>
            <pc:docMk/>
            <pc:sldMk cId="1578346466" sldId="339"/>
            <ac:picMk id="7" creationId="{F277D4B7-4FF3-37CB-7E89-A7A1AD6EE45C}"/>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4C7FFF-3545-4448-9999-A4BF9311AE48}" type="doc">
      <dgm:prSet loTypeId="urn:microsoft.com/office/officeart/2005/8/layout/venn2" loCatId="relationship" qsTypeId="urn:microsoft.com/office/officeart/2005/8/quickstyle/simple2" qsCatId="simple" csTypeId="urn:microsoft.com/office/officeart/2005/8/colors/colorful1" csCatId="colorful" phldr="1"/>
      <dgm:spPr/>
      <dgm:t>
        <a:bodyPr/>
        <a:lstStyle/>
        <a:p>
          <a:endParaRPr lang="en-US"/>
        </a:p>
      </dgm:t>
    </dgm:pt>
    <dgm:pt modelId="{E59BF47B-477B-4DCD-8910-AAF6E6AA904E}">
      <dgm:prSet phldrT="[Text]"/>
      <dgm:spPr/>
      <dgm:t>
        <a:bodyPr/>
        <a:lstStyle/>
        <a:p>
          <a:r>
            <a:rPr lang="en-US" dirty="0"/>
            <a:t>Industry partners</a:t>
          </a:r>
        </a:p>
      </dgm:t>
    </dgm:pt>
    <dgm:pt modelId="{72D73DF8-03A0-4B78-B572-2D0F0E617576}" type="parTrans" cxnId="{46385823-55A4-4120-9426-02A094C719B1}">
      <dgm:prSet/>
      <dgm:spPr/>
      <dgm:t>
        <a:bodyPr/>
        <a:lstStyle/>
        <a:p>
          <a:endParaRPr lang="en-US"/>
        </a:p>
      </dgm:t>
    </dgm:pt>
    <dgm:pt modelId="{6047DB4C-8A03-41B5-879B-CE0931001779}" type="sibTrans" cxnId="{46385823-55A4-4120-9426-02A094C719B1}">
      <dgm:prSet/>
      <dgm:spPr/>
      <dgm:t>
        <a:bodyPr/>
        <a:lstStyle/>
        <a:p>
          <a:endParaRPr lang="en-US"/>
        </a:p>
      </dgm:t>
    </dgm:pt>
    <dgm:pt modelId="{24DCFDA5-0C88-4AA5-9D2C-E96AA3E58E17}">
      <dgm:prSet phldrT="[Text]"/>
      <dgm:spPr/>
      <dgm:t>
        <a:bodyPr/>
        <a:lstStyle/>
        <a:p>
          <a:r>
            <a:rPr lang="en-US" dirty="0"/>
            <a:t>Local organizations</a:t>
          </a:r>
        </a:p>
      </dgm:t>
    </dgm:pt>
    <dgm:pt modelId="{ABADA722-B892-4CE9-8AF9-037DF8FC44FB}" type="parTrans" cxnId="{B1DC84CA-557E-4093-B280-ACF69D32E6C0}">
      <dgm:prSet/>
      <dgm:spPr/>
      <dgm:t>
        <a:bodyPr/>
        <a:lstStyle/>
        <a:p>
          <a:endParaRPr lang="en-US"/>
        </a:p>
      </dgm:t>
    </dgm:pt>
    <dgm:pt modelId="{39672E4D-3A3E-4F9C-8D60-674E1DBB6BB1}" type="sibTrans" cxnId="{B1DC84CA-557E-4093-B280-ACF69D32E6C0}">
      <dgm:prSet/>
      <dgm:spPr/>
      <dgm:t>
        <a:bodyPr/>
        <a:lstStyle/>
        <a:p>
          <a:endParaRPr lang="en-US"/>
        </a:p>
      </dgm:t>
    </dgm:pt>
    <dgm:pt modelId="{7934732A-4FA6-4B5B-B1F1-61C6444B8299}">
      <dgm:prSet phldrT="[Text]"/>
      <dgm:spPr/>
      <dgm:t>
        <a:bodyPr/>
        <a:lstStyle/>
        <a:p>
          <a:r>
            <a:rPr lang="en-US" dirty="0"/>
            <a:t>Community College</a:t>
          </a:r>
        </a:p>
      </dgm:t>
    </dgm:pt>
    <dgm:pt modelId="{D3F98E26-D898-4C5C-BAA7-B2912B3FF93B}" type="parTrans" cxnId="{EBA51D73-6487-41DC-876C-9B4B2E6C0019}">
      <dgm:prSet/>
      <dgm:spPr/>
      <dgm:t>
        <a:bodyPr/>
        <a:lstStyle/>
        <a:p>
          <a:endParaRPr lang="en-US"/>
        </a:p>
      </dgm:t>
    </dgm:pt>
    <dgm:pt modelId="{D9261BC6-0E82-4346-B82A-483A4B5F6DE9}" type="sibTrans" cxnId="{EBA51D73-6487-41DC-876C-9B4B2E6C0019}">
      <dgm:prSet/>
      <dgm:spPr/>
      <dgm:t>
        <a:bodyPr/>
        <a:lstStyle/>
        <a:p>
          <a:endParaRPr lang="en-US"/>
        </a:p>
      </dgm:t>
    </dgm:pt>
    <dgm:pt modelId="{431FD308-BC18-4DB8-B6B1-6DF0E210F139}">
      <dgm:prSet phldrT="[Text]"/>
      <dgm:spPr/>
      <dgm:t>
        <a:bodyPr/>
        <a:lstStyle/>
        <a:p>
          <a:endParaRPr lang="en-US" dirty="0"/>
        </a:p>
      </dgm:t>
    </dgm:pt>
    <dgm:pt modelId="{8B1A652E-4D76-4CD9-A4FD-67E74D829D42}" type="parTrans" cxnId="{FCF3100D-5CFC-4D2E-8491-CC6C027A495C}">
      <dgm:prSet/>
      <dgm:spPr/>
    </dgm:pt>
    <dgm:pt modelId="{E87FD2E5-AC7A-466B-87E5-AC6A8A0B51E9}" type="sibTrans" cxnId="{FCF3100D-5CFC-4D2E-8491-CC6C027A495C}">
      <dgm:prSet/>
      <dgm:spPr/>
    </dgm:pt>
    <dgm:pt modelId="{A17F90E5-F5D3-4576-8310-D4A8FAC759C5}" type="pres">
      <dgm:prSet presAssocID="{B24C7FFF-3545-4448-9999-A4BF9311AE48}" presName="Name0" presStyleCnt="0">
        <dgm:presLayoutVars>
          <dgm:chMax val="7"/>
          <dgm:resizeHandles val="exact"/>
        </dgm:presLayoutVars>
      </dgm:prSet>
      <dgm:spPr/>
    </dgm:pt>
    <dgm:pt modelId="{CDA791D0-9A7D-42F1-B0E6-923EC9CD6DEF}" type="pres">
      <dgm:prSet presAssocID="{B24C7FFF-3545-4448-9999-A4BF9311AE48}" presName="comp1" presStyleCnt="0"/>
      <dgm:spPr/>
    </dgm:pt>
    <dgm:pt modelId="{9911303C-6650-4FB0-AFBF-F530FBB15092}" type="pres">
      <dgm:prSet presAssocID="{B24C7FFF-3545-4448-9999-A4BF9311AE48}" presName="circle1" presStyleLbl="node1" presStyleIdx="0" presStyleCnt="4"/>
      <dgm:spPr/>
    </dgm:pt>
    <dgm:pt modelId="{85DAA319-8DEA-46A8-BD28-AE3976B97CA9}" type="pres">
      <dgm:prSet presAssocID="{B24C7FFF-3545-4448-9999-A4BF9311AE48}" presName="c1text" presStyleLbl="node1" presStyleIdx="0" presStyleCnt="4">
        <dgm:presLayoutVars>
          <dgm:bulletEnabled val="1"/>
        </dgm:presLayoutVars>
      </dgm:prSet>
      <dgm:spPr/>
    </dgm:pt>
    <dgm:pt modelId="{B6AA02F7-28E5-4EE8-AC37-1EA30FAFDDA0}" type="pres">
      <dgm:prSet presAssocID="{B24C7FFF-3545-4448-9999-A4BF9311AE48}" presName="comp2" presStyleCnt="0"/>
      <dgm:spPr/>
    </dgm:pt>
    <dgm:pt modelId="{543B51C5-85A2-4082-B54A-7FA56858200A}" type="pres">
      <dgm:prSet presAssocID="{B24C7FFF-3545-4448-9999-A4BF9311AE48}" presName="circle2" presStyleLbl="node1" presStyleIdx="1" presStyleCnt="4"/>
      <dgm:spPr/>
    </dgm:pt>
    <dgm:pt modelId="{6E1B8B17-0F4C-4EEF-9110-CEA97BBCFB84}" type="pres">
      <dgm:prSet presAssocID="{B24C7FFF-3545-4448-9999-A4BF9311AE48}" presName="c2text" presStyleLbl="node1" presStyleIdx="1" presStyleCnt="4">
        <dgm:presLayoutVars>
          <dgm:bulletEnabled val="1"/>
        </dgm:presLayoutVars>
      </dgm:prSet>
      <dgm:spPr/>
    </dgm:pt>
    <dgm:pt modelId="{C52C1940-CF72-40F4-9B65-B6D9B9BCC40C}" type="pres">
      <dgm:prSet presAssocID="{B24C7FFF-3545-4448-9999-A4BF9311AE48}" presName="comp3" presStyleCnt="0"/>
      <dgm:spPr/>
    </dgm:pt>
    <dgm:pt modelId="{66A2AB63-FC44-4805-8A29-875FFBC95DA0}" type="pres">
      <dgm:prSet presAssocID="{B24C7FFF-3545-4448-9999-A4BF9311AE48}" presName="circle3" presStyleLbl="node1" presStyleIdx="2" presStyleCnt="4"/>
      <dgm:spPr/>
    </dgm:pt>
    <dgm:pt modelId="{5756F079-513F-472D-86FF-E0A5FC0AAF2D}" type="pres">
      <dgm:prSet presAssocID="{B24C7FFF-3545-4448-9999-A4BF9311AE48}" presName="c3text" presStyleLbl="node1" presStyleIdx="2" presStyleCnt="4">
        <dgm:presLayoutVars>
          <dgm:bulletEnabled val="1"/>
        </dgm:presLayoutVars>
      </dgm:prSet>
      <dgm:spPr/>
    </dgm:pt>
    <dgm:pt modelId="{5BD09077-6354-4EAF-AEE7-40D64EB3F809}" type="pres">
      <dgm:prSet presAssocID="{B24C7FFF-3545-4448-9999-A4BF9311AE48}" presName="comp4" presStyleCnt="0"/>
      <dgm:spPr/>
    </dgm:pt>
    <dgm:pt modelId="{12596889-AB05-41A1-B8BF-D038FB640C31}" type="pres">
      <dgm:prSet presAssocID="{B24C7FFF-3545-4448-9999-A4BF9311AE48}" presName="circle4" presStyleLbl="node1" presStyleIdx="3" presStyleCnt="4"/>
      <dgm:spPr/>
    </dgm:pt>
    <dgm:pt modelId="{E6458CA2-9423-48C6-AC65-42A9F0AD9760}" type="pres">
      <dgm:prSet presAssocID="{B24C7FFF-3545-4448-9999-A4BF9311AE48}" presName="c4text" presStyleLbl="node1" presStyleIdx="3" presStyleCnt="4">
        <dgm:presLayoutVars>
          <dgm:bulletEnabled val="1"/>
        </dgm:presLayoutVars>
      </dgm:prSet>
      <dgm:spPr/>
    </dgm:pt>
  </dgm:ptLst>
  <dgm:cxnLst>
    <dgm:cxn modelId="{9168E30A-0B4A-493B-97F9-C67836F13282}" type="presOf" srcId="{431FD308-BC18-4DB8-B6B1-6DF0E210F139}" destId="{12596889-AB05-41A1-B8BF-D038FB640C31}" srcOrd="0" destOrd="0" presId="urn:microsoft.com/office/officeart/2005/8/layout/venn2"/>
    <dgm:cxn modelId="{FCF3100D-5CFC-4D2E-8491-CC6C027A495C}" srcId="{B24C7FFF-3545-4448-9999-A4BF9311AE48}" destId="{431FD308-BC18-4DB8-B6B1-6DF0E210F139}" srcOrd="3" destOrd="0" parTransId="{8B1A652E-4D76-4CD9-A4FD-67E74D829D42}" sibTransId="{E87FD2E5-AC7A-466B-87E5-AC6A8A0B51E9}"/>
    <dgm:cxn modelId="{46385823-55A4-4120-9426-02A094C719B1}" srcId="{B24C7FFF-3545-4448-9999-A4BF9311AE48}" destId="{E59BF47B-477B-4DCD-8910-AAF6E6AA904E}" srcOrd="0" destOrd="0" parTransId="{72D73DF8-03A0-4B78-B572-2D0F0E617576}" sibTransId="{6047DB4C-8A03-41B5-879B-CE0931001779}"/>
    <dgm:cxn modelId="{4203D72A-F539-4970-B90E-CA0DDD500F6D}" type="presOf" srcId="{B24C7FFF-3545-4448-9999-A4BF9311AE48}" destId="{A17F90E5-F5D3-4576-8310-D4A8FAC759C5}" srcOrd="0" destOrd="0" presId="urn:microsoft.com/office/officeart/2005/8/layout/venn2"/>
    <dgm:cxn modelId="{DFB0AB2E-14D3-4D13-B305-058228D83A26}" type="presOf" srcId="{24DCFDA5-0C88-4AA5-9D2C-E96AA3E58E17}" destId="{543B51C5-85A2-4082-B54A-7FA56858200A}" srcOrd="0" destOrd="0" presId="urn:microsoft.com/office/officeart/2005/8/layout/venn2"/>
    <dgm:cxn modelId="{EDA44C48-219C-4C36-B7DC-19681A633F51}" type="presOf" srcId="{7934732A-4FA6-4B5B-B1F1-61C6444B8299}" destId="{66A2AB63-FC44-4805-8A29-875FFBC95DA0}" srcOrd="0" destOrd="0" presId="urn:microsoft.com/office/officeart/2005/8/layout/venn2"/>
    <dgm:cxn modelId="{0D9C866B-2220-4CB7-B30C-FA17C60597B1}" type="presOf" srcId="{7934732A-4FA6-4B5B-B1F1-61C6444B8299}" destId="{5756F079-513F-472D-86FF-E0A5FC0AAF2D}" srcOrd="1" destOrd="0" presId="urn:microsoft.com/office/officeart/2005/8/layout/venn2"/>
    <dgm:cxn modelId="{EBA51D73-6487-41DC-876C-9B4B2E6C0019}" srcId="{B24C7FFF-3545-4448-9999-A4BF9311AE48}" destId="{7934732A-4FA6-4B5B-B1F1-61C6444B8299}" srcOrd="2" destOrd="0" parTransId="{D3F98E26-D898-4C5C-BAA7-B2912B3FF93B}" sibTransId="{D9261BC6-0E82-4346-B82A-483A4B5F6DE9}"/>
    <dgm:cxn modelId="{D4DA8656-51DE-4F5A-B697-5E61995CA170}" type="presOf" srcId="{E59BF47B-477B-4DCD-8910-AAF6E6AA904E}" destId="{9911303C-6650-4FB0-AFBF-F530FBB15092}" srcOrd="0" destOrd="0" presId="urn:microsoft.com/office/officeart/2005/8/layout/venn2"/>
    <dgm:cxn modelId="{4A15D68B-7E37-4E09-92A7-D5D7E93F0839}" type="presOf" srcId="{24DCFDA5-0C88-4AA5-9D2C-E96AA3E58E17}" destId="{6E1B8B17-0F4C-4EEF-9110-CEA97BBCFB84}" srcOrd="1" destOrd="0" presId="urn:microsoft.com/office/officeart/2005/8/layout/venn2"/>
    <dgm:cxn modelId="{29A9138C-E46D-421F-9B7F-1E34A64C46FD}" type="presOf" srcId="{431FD308-BC18-4DB8-B6B1-6DF0E210F139}" destId="{E6458CA2-9423-48C6-AC65-42A9F0AD9760}" srcOrd="1" destOrd="0" presId="urn:microsoft.com/office/officeart/2005/8/layout/venn2"/>
    <dgm:cxn modelId="{B1DC84CA-557E-4093-B280-ACF69D32E6C0}" srcId="{B24C7FFF-3545-4448-9999-A4BF9311AE48}" destId="{24DCFDA5-0C88-4AA5-9D2C-E96AA3E58E17}" srcOrd="1" destOrd="0" parTransId="{ABADA722-B892-4CE9-8AF9-037DF8FC44FB}" sibTransId="{39672E4D-3A3E-4F9C-8D60-674E1DBB6BB1}"/>
    <dgm:cxn modelId="{ED9626FD-8F83-45A6-A91A-4094F8B5EE0A}" type="presOf" srcId="{E59BF47B-477B-4DCD-8910-AAF6E6AA904E}" destId="{85DAA319-8DEA-46A8-BD28-AE3976B97CA9}" srcOrd="1" destOrd="0" presId="urn:microsoft.com/office/officeart/2005/8/layout/venn2"/>
    <dgm:cxn modelId="{C538E9A7-0829-4469-B344-F29576FD7771}" type="presParOf" srcId="{A17F90E5-F5D3-4576-8310-D4A8FAC759C5}" destId="{CDA791D0-9A7D-42F1-B0E6-923EC9CD6DEF}" srcOrd="0" destOrd="0" presId="urn:microsoft.com/office/officeart/2005/8/layout/venn2"/>
    <dgm:cxn modelId="{8617C47B-4B14-4CFF-A27C-9D7419061D5C}" type="presParOf" srcId="{CDA791D0-9A7D-42F1-B0E6-923EC9CD6DEF}" destId="{9911303C-6650-4FB0-AFBF-F530FBB15092}" srcOrd="0" destOrd="0" presId="urn:microsoft.com/office/officeart/2005/8/layout/venn2"/>
    <dgm:cxn modelId="{C28236CB-D11E-4D8F-BF3C-760ACE9464F8}" type="presParOf" srcId="{CDA791D0-9A7D-42F1-B0E6-923EC9CD6DEF}" destId="{85DAA319-8DEA-46A8-BD28-AE3976B97CA9}" srcOrd="1" destOrd="0" presId="urn:microsoft.com/office/officeart/2005/8/layout/venn2"/>
    <dgm:cxn modelId="{406C6A5A-BE68-4568-B1D3-4E2610ADA0AF}" type="presParOf" srcId="{A17F90E5-F5D3-4576-8310-D4A8FAC759C5}" destId="{B6AA02F7-28E5-4EE8-AC37-1EA30FAFDDA0}" srcOrd="1" destOrd="0" presId="urn:microsoft.com/office/officeart/2005/8/layout/venn2"/>
    <dgm:cxn modelId="{76CAC876-DB2B-4392-A274-B7C22176D98C}" type="presParOf" srcId="{B6AA02F7-28E5-4EE8-AC37-1EA30FAFDDA0}" destId="{543B51C5-85A2-4082-B54A-7FA56858200A}" srcOrd="0" destOrd="0" presId="urn:microsoft.com/office/officeart/2005/8/layout/venn2"/>
    <dgm:cxn modelId="{E3F0A919-8E9C-47FF-BD53-C5B659EEEDB5}" type="presParOf" srcId="{B6AA02F7-28E5-4EE8-AC37-1EA30FAFDDA0}" destId="{6E1B8B17-0F4C-4EEF-9110-CEA97BBCFB84}" srcOrd="1" destOrd="0" presId="urn:microsoft.com/office/officeart/2005/8/layout/venn2"/>
    <dgm:cxn modelId="{71EB3EF1-DF78-4899-A842-52292095F90C}" type="presParOf" srcId="{A17F90E5-F5D3-4576-8310-D4A8FAC759C5}" destId="{C52C1940-CF72-40F4-9B65-B6D9B9BCC40C}" srcOrd="2" destOrd="0" presId="urn:microsoft.com/office/officeart/2005/8/layout/venn2"/>
    <dgm:cxn modelId="{FB58334C-6305-4F46-921F-F428AF57A90C}" type="presParOf" srcId="{C52C1940-CF72-40F4-9B65-B6D9B9BCC40C}" destId="{66A2AB63-FC44-4805-8A29-875FFBC95DA0}" srcOrd="0" destOrd="0" presId="urn:microsoft.com/office/officeart/2005/8/layout/venn2"/>
    <dgm:cxn modelId="{3A11D561-CB19-455B-B5C6-20895B894FA9}" type="presParOf" srcId="{C52C1940-CF72-40F4-9B65-B6D9B9BCC40C}" destId="{5756F079-513F-472D-86FF-E0A5FC0AAF2D}" srcOrd="1" destOrd="0" presId="urn:microsoft.com/office/officeart/2005/8/layout/venn2"/>
    <dgm:cxn modelId="{CC8D715B-5F2D-43C5-8E13-75543F39C90A}" type="presParOf" srcId="{A17F90E5-F5D3-4576-8310-D4A8FAC759C5}" destId="{5BD09077-6354-4EAF-AEE7-40D64EB3F809}" srcOrd="3" destOrd="0" presId="urn:microsoft.com/office/officeart/2005/8/layout/venn2"/>
    <dgm:cxn modelId="{6CD374A6-829B-4DAC-A0D0-CB2D2E0DE01B}" type="presParOf" srcId="{5BD09077-6354-4EAF-AEE7-40D64EB3F809}" destId="{12596889-AB05-41A1-B8BF-D038FB640C31}" srcOrd="0" destOrd="0" presId="urn:microsoft.com/office/officeart/2005/8/layout/venn2"/>
    <dgm:cxn modelId="{89BBEAB5-2419-4EC1-ADCC-0CA19E534A16}" type="presParOf" srcId="{5BD09077-6354-4EAF-AEE7-40D64EB3F809}" destId="{E6458CA2-9423-48C6-AC65-42A9F0AD9760}"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11303C-6650-4FB0-AFBF-F530FBB15092}">
      <dsp:nvSpPr>
        <dsp:cNvPr id="0" name=""/>
        <dsp:cNvSpPr/>
      </dsp:nvSpPr>
      <dsp:spPr>
        <a:xfrm>
          <a:off x="190847" y="0"/>
          <a:ext cx="5577781" cy="5577781"/>
        </a:xfrm>
        <a:prstGeom prst="ellipse">
          <a:avLst/>
        </a:prstGeom>
        <a:solidFill>
          <a:schemeClr val="accent2">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Industry partners</a:t>
          </a:r>
        </a:p>
      </dsp:txBody>
      <dsp:txXfrm>
        <a:off x="2199963" y="278889"/>
        <a:ext cx="1559547" cy="836667"/>
      </dsp:txXfrm>
    </dsp:sp>
    <dsp:sp modelId="{543B51C5-85A2-4082-B54A-7FA56858200A}">
      <dsp:nvSpPr>
        <dsp:cNvPr id="0" name=""/>
        <dsp:cNvSpPr/>
      </dsp:nvSpPr>
      <dsp:spPr>
        <a:xfrm>
          <a:off x="748625" y="1115556"/>
          <a:ext cx="4462224" cy="4462224"/>
        </a:xfrm>
        <a:prstGeom prst="ellipse">
          <a:avLst/>
        </a:prstGeom>
        <a:solidFill>
          <a:schemeClr val="accent3">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Local organizations</a:t>
          </a:r>
        </a:p>
      </dsp:txBody>
      <dsp:txXfrm>
        <a:off x="2199963" y="1383289"/>
        <a:ext cx="1559547" cy="803200"/>
      </dsp:txXfrm>
    </dsp:sp>
    <dsp:sp modelId="{66A2AB63-FC44-4805-8A29-875FFBC95DA0}">
      <dsp:nvSpPr>
        <dsp:cNvPr id="0" name=""/>
        <dsp:cNvSpPr/>
      </dsp:nvSpPr>
      <dsp:spPr>
        <a:xfrm>
          <a:off x="1306403" y="2231112"/>
          <a:ext cx="3346668" cy="3346668"/>
        </a:xfrm>
        <a:prstGeom prst="ellipse">
          <a:avLst/>
        </a:prstGeom>
        <a:solidFill>
          <a:schemeClr val="accent4">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Community College</a:t>
          </a:r>
        </a:p>
      </dsp:txBody>
      <dsp:txXfrm>
        <a:off x="2199963" y="2482112"/>
        <a:ext cx="1559547" cy="753000"/>
      </dsp:txXfrm>
    </dsp:sp>
    <dsp:sp modelId="{12596889-AB05-41A1-B8BF-D038FB640C31}">
      <dsp:nvSpPr>
        <dsp:cNvPr id="0" name=""/>
        <dsp:cNvSpPr/>
      </dsp:nvSpPr>
      <dsp:spPr>
        <a:xfrm>
          <a:off x="1864181" y="3346668"/>
          <a:ext cx="2231112" cy="2231112"/>
        </a:xfrm>
        <a:prstGeom prst="ellipse">
          <a:avLst/>
        </a:prstGeom>
        <a:solidFill>
          <a:schemeClr val="accent5">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2190920" y="3904446"/>
        <a:ext cx="1577634" cy="1115556"/>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88F7F93-FF32-4D6D-925C-74CFC79AD4C3}" type="datetimeFigureOut">
              <a:rPr lang="en-US" smtClean="0"/>
              <a:t>8/31/2023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C2B840D-8A4A-446A-8185-108232AFCE04}" type="slidenum">
              <a:rPr lang="en-US" smtClean="0"/>
              <a:t>‹#›</a:t>
            </a:fld>
            <a:endParaRPr lang="en-US"/>
          </a:p>
        </p:txBody>
      </p:sp>
    </p:spTree>
    <p:extLst>
      <p:ext uri="{BB962C8B-B14F-4D97-AF65-F5344CB8AC3E}">
        <p14:creationId xmlns:p14="http://schemas.microsoft.com/office/powerpoint/2010/main" val="182974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studentaid.gov/understand-aid/eligibility/requirement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Module 1—What is Ability to Benefit?</a:t>
            </a:r>
          </a:p>
          <a:p>
            <a:endParaRPr lang="en-US" dirty="0"/>
          </a:p>
          <a:p>
            <a:r>
              <a:rPr lang="en-US" dirty="0"/>
              <a:t>This is the first in a four-part series of mini lectures on Ability to Benefit and the Illinois State-Defined process, which was approved by the US Department of Education in May of 2022.</a:t>
            </a:r>
          </a:p>
        </p:txBody>
      </p:sp>
      <p:sp>
        <p:nvSpPr>
          <p:cNvPr id="4" name="Slide Number Placeholder 3"/>
          <p:cNvSpPr>
            <a:spLocks noGrp="1"/>
          </p:cNvSpPr>
          <p:nvPr>
            <p:ph type="sldNum" sz="quarter" idx="5"/>
          </p:nvPr>
        </p:nvSpPr>
        <p:spPr/>
        <p:txBody>
          <a:bodyPr/>
          <a:lstStyle/>
          <a:p>
            <a:fld id="{0C2B840D-8A4A-446A-8185-108232AFCE04}" type="slidenum">
              <a:rPr lang="en-US" smtClean="0"/>
              <a:t>1</a:t>
            </a:fld>
            <a:endParaRPr lang="en-US"/>
          </a:p>
        </p:txBody>
      </p:sp>
    </p:spTree>
    <p:extLst>
      <p:ext uri="{BB962C8B-B14F-4D97-AF65-F5344CB8AC3E}">
        <p14:creationId xmlns:p14="http://schemas.microsoft.com/office/powerpoint/2010/main" val="3341168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Illinois has identified 17 Career Clusters in the Illinois State Perkins V Plan. </a:t>
            </a:r>
          </a:p>
          <a:p>
            <a:endParaRPr lang="en-US" dirty="0"/>
          </a:p>
          <a:p>
            <a:r>
              <a:rPr lang="en-US" dirty="0"/>
              <a:t>But does this mean that your program is eligible?</a:t>
            </a:r>
          </a:p>
          <a:p>
            <a:endParaRPr lang="en-US" dirty="0"/>
          </a:p>
          <a:p>
            <a:r>
              <a:rPr lang="en-US" dirty="0"/>
              <a:t>To determine this, you need to answer a few questions:</a:t>
            </a:r>
          </a:p>
          <a:p>
            <a:pPr marL="232943" indent="-232943">
              <a:buAutoNum type="arabicParenR"/>
            </a:pPr>
            <a:r>
              <a:rPr lang="en-US" dirty="0"/>
              <a:t>Does the program you’ve selected algin with one of the career clusters on this slide? </a:t>
            </a:r>
          </a:p>
          <a:p>
            <a:pPr marL="232943" indent="-232943">
              <a:buAutoNum type="arabicParenR"/>
            </a:pPr>
            <a:r>
              <a:rPr lang="en-US" dirty="0"/>
              <a:t>Does the program you’ve selected currently have Title IV Financial Aid eligibility? It’s best to confirm this with your Financial Aid officers. Some shorter certificates may not be eligible. Don’t guess. Use the resources at your institution.</a:t>
            </a:r>
          </a:p>
          <a:p>
            <a:pPr marL="232943" indent="-232943">
              <a:buAutoNum type="arabicParenR"/>
            </a:pPr>
            <a:endParaRPr lang="en-US" dirty="0"/>
          </a:p>
          <a:p>
            <a:r>
              <a:rPr lang="en-US" dirty="0">
                <a:solidFill>
                  <a:srgbClr val="191B0E"/>
                </a:solidFill>
                <a:latin typeface="Libre Franklin" pitchFamily="2" charset="0"/>
              </a:rPr>
              <a:t>Once you’ve confirmed that your career program is in one of the allowable clusters, you need to ensure that it is a complete pathway.</a:t>
            </a:r>
          </a:p>
          <a:p>
            <a:endParaRPr lang="en-US" dirty="0">
              <a:solidFill>
                <a:srgbClr val="191B0E"/>
              </a:solidFill>
              <a:latin typeface="Libre Franklin" pitchFamily="2" charset="0"/>
            </a:endParaRP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10</a:t>
            </a:fld>
            <a:endParaRPr lang="en-US"/>
          </a:p>
        </p:txBody>
      </p:sp>
    </p:spTree>
    <p:extLst>
      <p:ext uri="{BB962C8B-B14F-4D97-AF65-F5344CB8AC3E}">
        <p14:creationId xmlns:p14="http://schemas.microsoft.com/office/powerpoint/2010/main" val="3211187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191B0E"/>
                </a:solidFill>
                <a:latin typeface="Libre Franklin" pitchFamily="2" charset="0"/>
              </a:rPr>
              <a:t>“Career pathway” means a combination of rigorous and high quality education, training, and other services that – aligns with the needs of industry and prepares and individual to be successful in a range of post secondary work options. </a:t>
            </a:r>
          </a:p>
          <a:p>
            <a:endParaRPr lang="en-US" dirty="0">
              <a:solidFill>
                <a:srgbClr val="191B0E"/>
              </a:solidFill>
              <a:latin typeface="Libre Franklin" pitchFamily="2" charset="0"/>
            </a:endParaRPr>
          </a:p>
          <a:p>
            <a:r>
              <a:rPr lang="en-US" dirty="0">
                <a:solidFill>
                  <a:srgbClr val="191B0E"/>
                </a:solidFill>
                <a:latin typeface="Libre Franklin" pitchFamily="2" charset="0"/>
              </a:rPr>
              <a:t>Pathways include wraparound services and contextualized instruction, and they enable an individual to attain a secondary school diploma or its equivalent, and at least 1 recognized postsecondary credential.</a:t>
            </a:r>
          </a:p>
        </p:txBody>
      </p:sp>
      <p:sp>
        <p:nvSpPr>
          <p:cNvPr id="4" name="Slide Number Placeholder 3"/>
          <p:cNvSpPr>
            <a:spLocks noGrp="1"/>
          </p:cNvSpPr>
          <p:nvPr>
            <p:ph type="sldNum" sz="quarter" idx="5"/>
          </p:nvPr>
        </p:nvSpPr>
        <p:spPr/>
        <p:txBody>
          <a:bodyPr/>
          <a:lstStyle/>
          <a:p>
            <a:fld id="{0C2B840D-8A4A-446A-8185-108232AFCE04}" type="slidenum">
              <a:rPr lang="en-US" smtClean="0"/>
              <a:t>11</a:t>
            </a:fld>
            <a:endParaRPr lang="en-US"/>
          </a:p>
        </p:txBody>
      </p:sp>
    </p:spTree>
    <p:extLst>
      <p:ext uri="{BB962C8B-B14F-4D97-AF65-F5344CB8AC3E}">
        <p14:creationId xmlns:p14="http://schemas.microsoft.com/office/powerpoint/2010/main" val="484795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Franklin Gothic Book" panose="020B0503020102020204" pitchFamily="34" charset="0"/>
              </a:rPr>
              <a:t>For students to be eligible for the state’s Alternative plan, they must meet several requirements:</a:t>
            </a:r>
          </a:p>
          <a:p>
            <a:endParaRPr lang="en-US" dirty="0">
              <a:latin typeface="Franklin Gothic Book" panose="020B0503020102020204" pitchFamily="34" charset="0"/>
            </a:endParaRPr>
          </a:p>
          <a:p>
            <a:r>
              <a:rPr lang="en-US" dirty="0">
                <a:latin typeface="Franklin Gothic Book" panose="020B0503020102020204" pitchFamily="34" charset="0"/>
              </a:rPr>
              <a:t>First, they must be adult learners, that is, be beyond age of compulsory education. For this reason, ATB cannot include students in dual credit or students who otherwise should be enrolled in K-12 education</a:t>
            </a:r>
          </a:p>
          <a:p>
            <a:endParaRPr lang="en-US" dirty="0">
              <a:latin typeface="Franklin Gothic Book" panose="020B0503020102020204" pitchFamily="34" charset="0"/>
            </a:endParaRPr>
          </a:p>
          <a:p>
            <a:r>
              <a:rPr lang="en-US" dirty="0">
                <a:latin typeface="Franklin Gothic Book" panose="020B0503020102020204" pitchFamily="34" charset="0"/>
              </a:rPr>
              <a:t>ATB students must meet all other </a:t>
            </a:r>
            <a:r>
              <a:rPr lang="en-US" dirty="0">
                <a:latin typeface="Franklin Gothic Book" panose="020B0503020102020204" pitchFamily="34" charset="0"/>
                <a:hlinkClick r:id="rId3"/>
              </a:rPr>
              <a:t>eligibility criteria for federal financial aid </a:t>
            </a:r>
            <a:r>
              <a:rPr lang="en-US" dirty="0">
                <a:latin typeface="Franklin Gothic Book" panose="020B0503020102020204" pitchFamily="34" charset="0"/>
              </a:rPr>
              <a:t>(such as demonstrate financial need, have a valid SSN, be a US citizen or eligible non-citizen)</a:t>
            </a:r>
          </a:p>
          <a:p>
            <a:endParaRPr lang="en-US" dirty="0">
              <a:latin typeface="Franklin Gothic Book" panose="020B0503020102020204" pitchFamily="34" charset="0"/>
            </a:endParaRPr>
          </a:p>
          <a:p>
            <a:r>
              <a:rPr lang="en-US" dirty="0">
                <a:latin typeface="Franklin Gothic Book" panose="020B0503020102020204" pitchFamily="34" charset="0"/>
              </a:rPr>
              <a:t>Alternative plan students don’t meet original ATB criteria, of passing a single ATB exam or completing six hours towards a certificate or degree. </a:t>
            </a:r>
          </a:p>
          <a:p>
            <a:pPr lvl="1" algn="l">
              <a:buFont typeface="Arial" panose="020B0604020202020204" pitchFamily="34" charset="0"/>
              <a:buNone/>
            </a:pPr>
            <a:r>
              <a:rPr lang="en-US" dirty="0">
                <a:solidFill>
                  <a:srgbClr val="212529"/>
                </a:solidFill>
                <a:latin typeface="Franklin Gothic Book" panose="020B0503020102020204" pitchFamily="34" charset="0"/>
              </a:rPr>
              <a:t> </a:t>
            </a:r>
            <a:endParaRPr lang="en-US" dirty="0">
              <a:latin typeface="Franklin Gothic Book" panose="020B0503020102020204" pitchFamily="34" charset="0"/>
            </a:endParaRPr>
          </a:p>
          <a:p>
            <a:r>
              <a:rPr lang="en-US" dirty="0">
                <a:latin typeface="Franklin Gothic Book" panose="020B0503020102020204" pitchFamily="34" charset="0"/>
              </a:rPr>
              <a:t>For the alternative plan, ideal candidates:</a:t>
            </a:r>
          </a:p>
          <a:p>
            <a:pPr lvl="1"/>
            <a:r>
              <a:rPr lang="en-US" dirty="0">
                <a:latin typeface="Franklin Gothic Book" panose="020B0503020102020204" pitchFamily="34" charset="0"/>
              </a:rPr>
              <a:t>are enrolled in an Early School Leaver Transition or an ICCB approved Alternative Methods of Credentialing for High School Equivalency programming OR</a:t>
            </a:r>
          </a:p>
          <a:p>
            <a:pPr lvl="1"/>
            <a:r>
              <a:rPr lang="en-US" dirty="0">
                <a:latin typeface="Franklin Gothic Book" panose="020B0503020102020204" pitchFamily="34" charset="0"/>
              </a:rPr>
              <a:t>have successfully completed a Bridge Program within Adult Education.</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12</a:t>
            </a:fld>
            <a:endParaRPr lang="en-US"/>
          </a:p>
        </p:txBody>
      </p:sp>
    </p:spTree>
    <p:extLst>
      <p:ext uri="{BB962C8B-B14F-4D97-AF65-F5344CB8AC3E}">
        <p14:creationId xmlns:p14="http://schemas.microsoft.com/office/powerpoint/2010/main" val="3914403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Wrapping up Module 1, you’ve learned a broad overview of the purpose , conditions required, and core components of Ability to Befit particularly in the state’s alternative plan.</a:t>
            </a:r>
          </a:p>
          <a:p>
            <a:endParaRPr lang="en-US" dirty="0"/>
          </a:p>
          <a:p>
            <a:r>
              <a:rPr lang="en-US" dirty="0"/>
              <a:t>These topics will be the subjects of subsequent modules: two, three, and four (next slide).</a:t>
            </a:r>
          </a:p>
          <a:p>
            <a:endParaRPr lang="en-US"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13</a:t>
            </a:fld>
            <a:endParaRPr lang="en-US"/>
          </a:p>
        </p:txBody>
      </p:sp>
    </p:spTree>
    <p:extLst>
      <p:ext uri="{BB962C8B-B14F-4D97-AF65-F5344CB8AC3E}">
        <p14:creationId xmlns:p14="http://schemas.microsoft.com/office/powerpoint/2010/main" val="1409286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Module Two looking at:</a:t>
            </a:r>
          </a:p>
          <a:p>
            <a:pPr>
              <a:buFont typeface="Wingdings" panose="05000000000000000000" pitchFamily="2" charset="2"/>
              <a:buChar char="q"/>
            </a:pPr>
            <a:r>
              <a:rPr lang="en-US" dirty="0"/>
              <a:t>Program Design</a:t>
            </a:r>
          </a:p>
          <a:p>
            <a:pPr>
              <a:buFont typeface="Wingdings" panose="05000000000000000000" pitchFamily="2" charset="2"/>
              <a:buChar char="q"/>
            </a:pPr>
            <a:r>
              <a:rPr lang="en-US" dirty="0"/>
              <a:t>Student Eligibility</a:t>
            </a:r>
          </a:p>
          <a:p>
            <a:pPr>
              <a:buFont typeface="Wingdings" panose="05000000000000000000" pitchFamily="2" charset="2"/>
              <a:buChar char="q"/>
            </a:pPr>
            <a:r>
              <a:rPr lang="en-US" dirty="0"/>
              <a:t>Required Student Services</a:t>
            </a:r>
          </a:p>
          <a:p>
            <a:endParaRPr lang="en-US" dirty="0"/>
          </a:p>
          <a:p>
            <a:r>
              <a:rPr lang="en-US" dirty="0"/>
              <a:t>Module Three looking at:</a:t>
            </a:r>
          </a:p>
          <a:p>
            <a:pPr defTabSz="931774">
              <a:buFont typeface="Wingdings" panose="05000000000000000000" pitchFamily="2" charset="2"/>
              <a:buChar char="q"/>
              <a:defRPr/>
            </a:pPr>
            <a:r>
              <a:rPr lang="en-US" dirty="0"/>
              <a:t>Success Rate- Accountability</a:t>
            </a:r>
          </a:p>
          <a:p>
            <a:pPr>
              <a:buFont typeface="Wingdings" panose="05000000000000000000" pitchFamily="2" charset="2"/>
              <a:buChar char="q"/>
            </a:pPr>
            <a:r>
              <a:rPr lang="en-US" dirty="0"/>
              <a:t>Data Collection and Reporting</a:t>
            </a:r>
          </a:p>
          <a:p>
            <a:pPr>
              <a:buFont typeface="Wingdings" panose="05000000000000000000" pitchFamily="2" charset="2"/>
              <a:buChar char="q"/>
            </a:pPr>
            <a:r>
              <a:rPr lang="en-US" dirty="0"/>
              <a:t>Monitoring</a:t>
            </a:r>
          </a:p>
          <a:p>
            <a:pPr>
              <a:buFont typeface="Wingdings" panose="05000000000000000000" pitchFamily="2" charset="2"/>
              <a:buChar char="q"/>
            </a:pPr>
            <a:r>
              <a:rPr lang="en-US" dirty="0"/>
              <a:t>Corrective Action</a:t>
            </a:r>
          </a:p>
          <a:p>
            <a:pPr>
              <a:buFont typeface="Wingdings" panose="05000000000000000000" pitchFamily="2" charset="2"/>
              <a:buChar char="q"/>
            </a:pPr>
            <a:r>
              <a:rPr lang="en-US" dirty="0"/>
              <a:t>Termination Clause</a:t>
            </a:r>
          </a:p>
          <a:p>
            <a:endParaRPr lang="en-US" dirty="0"/>
          </a:p>
          <a:p>
            <a:r>
              <a:rPr lang="en-US" dirty="0"/>
              <a:t>And Module Four looking at:</a:t>
            </a:r>
          </a:p>
          <a:p>
            <a:pPr marL="174708" indent="-174708" defTabSz="931774">
              <a:buFont typeface="Wingdings" panose="05000000000000000000" pitchFamily="2" charset="2"/>
              <a:buChar char="q"/>
              <a:defRPr/>
            </a:pPr>
            <a:r>
              <a:rPr lang="en-US" dirty="0"/>
              <a:t>Appendix B: Eligible Career Pathways </a:t>
            </a:r>
            <a:endParaRPr lang="en-US" i="1"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14</a:t>
            </a:fld>
            <a:endParaRPr lang="en-US"/>
          </a:p>
        </p:txBody>
      </p:sp>
    </p:spTree>
    <p:extLst>
      <p:ext uri="{BB962C8B-B14F-4D97-AF65-F5344CB8AC3E}">
        <p14:creationId xmlns:p14="http://schemas.microsoft.com/office/powerpoint/2010/main" val="732350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reach out to us if you have questions about Ability to Benefit and the Illinois Alternative State Plan. We’re here to help and want you to be successful in your implementation.</a:t>
            </a:r>
          </a:p>
          <a:p>
            <a:endParaRPr lang="en-US" dirty="0"/>
          </a:p>
          <a:p>
            <a:r>
              <a:rPr lang="en-US" dirty="0"/>
              <a:t>Thanks for watching. See </a:t>
            </a:r>
            <a:r>
              <a:rPr lang="en-US"/>
              <a:t>you in Module 2!</a:t>
            </a:r>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15</a:t>
            </a:fld>
            <a:endParaRPr lang="en-US"/>
          </a:p>
        </p:txBody>
      </p:sp>
    </p:spTree>
    <p:extLst>
      <p:ext uri="{BB962C8B-B14F-4D97-AF65-F5344CB8AC3E}">
        <p14:creationId xmlns:p14="http://schemas.microsoft.com/office/powerpoint/2010/main" val="1850452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module, you’ll get a broad overview of the purpose and conditions required to meet Ability to Benefit.</a:t>
            </a:r>
          </a:p>
          <a:p>
            <a:endParaRPr lang="en-US" dirty="0"/>
          </a:p>
          <a:p>
            <a:r>
              <a:rPr lang="en-US" dirty="0"/>
              <a:t>This module will introduce the core components of Ability to Befit and highlight the state’s alternative plan, connect Ability to Benefit to completion, and outline what is required of students and colleges.</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2</a:t>
            </a:fld>
            <a:endParaRPr lang="en-US"/>
          </a:p>
        </p:txBody>
      </p:sp>
    </p:spTree>
    <p:extLst>
      <p:ext uri="{BB962C8B-B14F-4D97-AF65-F5344CB8AC3E}">
        <p14:creationId xmlns:p14="http://schemas.microsoft.com/office/powerpoint/2010/main" val="2850281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ICCB has developed four information modules on Ability to Benefit and the Illinois state Alternative Plan.</a:t>
            </a:r>
          </a:p>
          <a:p>
            <a:endParaRPr lang="en-US" dirty="0"/>
          </a:p>
          <a:p>
            <a:r>
              <a:rPr lang="en-US"/>
              <a:t>For </a:t>
            </a:r>
            <a:r>
              <a:rPr lang="en-US" dirty="0"/>
              <a:t>deeper dives into student eligibility, college accountability, and career pathways, see modules two, three, and four.</a:t>
            </a:r>
          </a:p>
        </p:txBody>
      </p:sp>
      <p:sp>
        <p:nvSpPr>
          <p:cNvPr id="4" name="Slide Number Placeholder 3"/>
          <p:cNvSpPr>
            <a:spLocks noGrp="1"/>
          </p:cNvSpPr>
          <p:nvPr>
            <p:ph type="sldNum" sz="quarter" idx="5"/>
          </p:nvPr>
        </p:nvSpPr>
        <p:spPr/>
        <p:txBody>
          <a:bodyPr/>
          <a:lstStyle/>
          <a:p>
            <a:fld id="{0C2B840D-8A4A-446A-8185-108232AFCE04}" type="slidenum">
              <a:rPr lang="en-US" smtClean="0"/>
              <a:t>3</a:t>
            </a:fld>
            <a:endParaRPr lang="en-US"/>
          </a:p>
        </p:txBody>
      </p:sp>
    </p:spTree>
    <p:extLst>
      <p:ext uri="{BB962C8B-B14F-4D97-AF65-F5344CB8AC3E}">
        <p14:creationId xmlns:p14="http://schemas.microsoft.com/office/powerpoint/2010/main" val="2122171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Arial" panose="020B0604020202020204" pitchFamily="34" charset="0"/>
                <a:ea typeface="Arial" panose="020B0604020202020204" pitchFamily="34" charset="0"/>
              </a:rPr>
              <a:t>First, some background on Ability to Benefit.</a:t>
            </a:r>
          </a:p>
          <a:p>
            <a:pPr defTabSz="931774">
              <a:defRPr/>
            </a:pPr>
            <a:endParaRPr lang="en-US" dirty="0">
              <a:latin typeface="Arial" panose="020B0604020202020204" pitchFamily="34" charset="0"/>
              <a:ea typeface="Arial" panose="020B0604020202020204" pitchFamily="34" charset="0"/>
            </a:endParaRPr>
          </a:p>
          <a:p>
            <a:pPr defTabSz="931774">
              <a:defRPr/>
            </a:pPr>
            <a:r>
              <a:rPr lang="en-US" dirty="0">
                <a:latin typeface="Arial" panose="020B0604020202020204" pitchFamily="34" charset="0"/>
                <a:ea typeface="Arial" panose="020B0604020202020204" pitchFamily="34" charset="0"/>
              </a:rPr>
              <a:t>Ability to Benefit (ATB) is a provision in the Higher Education Act (HEA) that allows a student who has not received a high school diploma (or its recognized equivalent) to be eligible for Title IV Federal student aid, if they meet all other eligibility requirements for aid and are pursuing an eligible career pathway. </a:t>
            </a:r>
          </a:p>
          <a:p>
            <a:pPr defTabSz="931774">
              <a:defRPr/>
            </a:pPr>
            <a:endParaRPr lang="en-US" dirty="0">
              <a:latin typeface="Arial" panose="020B0604020202020204" pitchFamily="34" charset="0"/>
              <a:ea typeface="Arial" panose="020B0604020202020204" pitchFamily="34" charset="0"/>
            </a:endParaRPr>
          </a:p>
          <a:p>
            <a:pPr fontAlgn="base">
              <a:spcBef>
                <a:spcPts val="1223"/>
              </a:spcBef>
            </a:pPr>
            <a:r>
              <a:rPr lang="en-US" dirty="0">
                <a:solidFill>
                  <a:srgbClr val="191B0E"/>
                </a:solidFill>
                <a:latin typeface="Libre Franklin" panose="020F0502020204030204" pitchFamily="2" charset="0"/>
              </a:rPr>
              <a:t>For institutions currently implementing ICAPS programs, Ability to Benefit is a natural fit to help students who may need assistance in covering tuition costs.</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4</a:t>
            </a:fld>
            <a:endParaRPr lang="en-US"/>
          </a:p>
        </p:txBody>
      </p:sp>
    </p:spTree>
    <p:extLst>
      <p:ext uri="{BB962C8B-B14F-4D97-AF65-F5344CB8AC3E}">
        <p14:creationId xmlns:p14="http://schemas.microsoft.com/office/powerpoint/2010/main" val="1546684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7120" marR="128119">
              <a:lnSpc>
                <a:spcPct val="107000"/>
              </a:lnSpc>
              <a:spcBef>
                <a:spcPts val="5"/>
              </a:spcBef>
            </a:pPr>
            <a:r>
              <a:rPr lang="en-US" dirty="0">
                <a:latin typeface="Arial" panose="020B0604020202020204" pitchFamily="34" charset="0"/>
                <a:ea typeface="Arial" panose="020B0604020202020204" pitchFamily="34" charset="0"/>
              </a:rPr>
              <a:t>In order to gain eligibility for Federal student aid through ATB, a student who has no high school diploma must meet the Federal aid eligibility requirements in column one and complete one of 3 ATB options for eligibility featured in columns 2, 3, and 4.</a:t>
            </a:r>
          </a:p>
          <a:p>
            <a:pPr>
              <a:spcBef>
                <a:spcPts val="36"/>
              </a:spcBef>
            </a:pPr>
            <a:r>
              <a:rPr lang="en-US" dirty="0">
                <a:latin typeface="Arial" panose="020B0604020202020204" pitchFamily="34" charset="0"/>
                <a:ea typeface="Arial" panose="020B0604020202020204" pitchFamily="34" charset="0"/>
              </a:rPr>
              <a:t> </a:t>
            </a:r>
          </a:p>
          <a:p>
            <a:pPr marL="349415" marR="70530" indent="-349415">
              <a:lnSpc>
                <a:spcPct val="107000"/>
              </a:lnSpc>
              <a:buSzPts val="1100"/>
              <a:buFont typeface="+mj-lt"/>
              <a:buAutoNum type="arabicPeriod"/>
              <a:tabLst>
                <a:tab pos="693654" algn="l"/>
              </a:tabLst>
            </a:pPr>
            <a:r>
              <a:rPr lang="en-US" spc="-5" dirty="0">
                <a:latin typeface="Arial" panose="020B0604020202020204" pitchFamily="34" charset="0"/>
                <a:ea typeface="Arial" panose="020B0604020202020204" pitchFamily="34" charset="0"/>
              </a:rPr>
              <a:t>Option 1: The student receives a passing score on one of the Department of Education approved ATB</a:t>
            </a:r>
            <a:r>
              <a:rPr lang="en-US" spc="-127" dirty="0">
                <a:latin typeface="Arial" panose="020B0604020202020204" pitchFamily="34" charset="0"/>
                <a:ea typeface="Arial" panose="020B0604020202020204" pitchFamily="34" charset="0"/>
              </a:rPr>
              <a:t> </a:t>
            </a:r>
            <a:r>
              <a:rPr lang="en-US" spc="-5" dirty="0">
                <a:latin typeface="Arial" panose="020B0604020202020204" pitchFamily="34" charset="0"/>
                <a:ea typeface="Arial" panose="020B0604020202020204" pitchFamily="34" charset="0"/>
              </a:rPr>
              <a:t>tests. </a:t>
            </a:r>
          </a:p>
          <a:p>
            <a:pPr marL="349415" marR="70530" indent="-349415">
              <a:lnSpc>
                <a:spcPct val="107000"/>
              </a:lnSpc>
              <a:buSzPts val="1100"/>
              <a:buFont typeface="+mj-lt"/>
              <a:buAutoNum type="arabicPeriod"/>
              <a:tabLst>
                <a:tab pos="693654" algn="l"/>
              </a:tabLst>
            </a:pPr>
            <a:r>
              <a:rPr lang="en-US" spc="-5" dirty="0">
                <a:latin typeface="Arial" panose="020B0604020202020204" pitchFamily="34" charset="0"/>
                <a:ea typeface="Arial" panose="020B0604020202020204" pitchFamily="34" charset="0"/>
              </a:rPr>
              <a:t>Option 2: The student completes at least 6 credit hours or 225 clock hours that are applicable toward a Title IV-eligible degree at the college.</a:t>
            </a:r>
          </a:p>
          <a:p>
            <a:pPr marL="349415" marR="70530" indent="-349415">
              <a:lnSpc>
                <a:spcPct val="107000"/>
              </a:lnSpc>
              <a:buSzPts val="1100"/>
              <a:buFont typeface="+mj-lt"/>
              <a:buAutoNum type="arabicPeriod"/>
              <a:tabLst>
                <a:tab pos="693654" algn="l"/>
              </a:tabLst>
            </a:pPr>
            <a:r>
              <a:rPr lang="en-US" spc="-5" dirty="0">
                <a:latin typeface="Arial" panose="020B0604020202020204" pitchFamily="34" charset="0"/>
                <a:ea typeface="Arial" panose="020B0604020202020204" pitchFamily="34" charset="0"/>
              </a:rPr>
              <a:t>Option 3: The college participates in the State’s process approved by the Secretary of Education.</a:t>
            </a:r>
          </a:p>
          <a:p>
            <a:endParaRPr lang="en-US" dirty="0"/>
          </a:p>
          <a:p>
            <a:pPr marR="70530">
              <a:lnSpc>
                <a:spcPct val="107000"/>
              </a:lnSpc>
              <a:buSzPts val="1100"/>
              <a:tabLst>
                <a:tab pos="693654" algn="l"/>
              </a:tabLst>
            </a:pPr>
            <a:r>
              <a:rPr lang="en-US" spc="-5" dirty="0">
                <a:latin typeface="Arial" panose="020B0604020202020204" pitchFamily="34" charset="0"/>
                <a:ea typeface="Arial" panose="020B0604020202020204" pitchFamily="34" charset="0"/>
              </a:rPr>
              <a:t>ATB options 1 and 2 are not new, but they tend to be underutilized. </a:t>
            </a:r>
          </a:p>
          <a:p>
            <a:pPr marR="70530">
              <a:lnSpc>
                <a:spcPct val="107000"/>
              </a:lnSpc>
              <a:buSzPts val="1100"/>
              <a:tabLst>
                <a:tab pos="693654" algn="l"/>
              </a:tabLst>
            </a:pPr>
            <a:endParaRPr lang="en-US" spc="-5" dirty="0">
              <a:latin typeface="Arial" panose="020B0604020202020204" pitchFamily="34" charset="0"/>
              <a:ea typeface="Arial" panose="020B0604020202020204" pitchFamily="34" charset="0"/>
            </a:endParaRPr>
          </a:p>
          <a:p>
            <a:pPr marR="70530">
              <a:lnSpc>
                <a:spcPct val="107000"/>
              </a:lnSpc>
              <a:buSzPts val="1100"/>
              <a:tabLst>
                <a:tab pos="693654" algn="l"/>
              </a:tabLst>
            </a:pPr>
            <a:r>
              <a:rPr lang="en-US" spc="-5" dirty="0">
                <a:latin typeface="Arial" panose="020B0604020202020204" pitchFamily="34" charset="0"/>
                <a:ea typeface="Arial" panose="020B0604020202020204" pitchFamily="34" charset="0"/>
              </a:rPr>
              <a:t>Developing an alternative state defined process aims to increase access to federal financial aid for eligible adults without a high school diploma.</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5</a:t>
            </a:fld>
            <a:endParaRPr lang="en-US"/>
          </a:p>
        </p:txBody>
      </p:sp>
    </p:spTree>
    <p:extLst>
      <p:ext uri="{BB962C8B-B14F-4D97-AF65-F5344CB8AC3E}">
        <p14:creationId xmlns:p14="http://schemas.microsoft.com/office/powerpoint/2010/main" val="3653495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Franklin Gothic Book" panose="020B0503020102020204" pitchFamily="34" charset="0"/>
              </a:rPr>
              <a:t>In 2019, the ICCB conducted a survey to understand ATB implementation in the community college system. The survey found that 19 institutions were implementing ATB in limited circumstances. The two most frequently cited reasons for not utilizing ATB were lack of knowledge of who qualified and that the current provisions were too limited. </a:t>
            </a:r>
          </a:p>
          <a:p>
            <a:pPr defTabSz="931774">
              <a:defRPr/>
            </a:pPr>
            <a:endParaRPr lang="en-US" dirty="0">
              <a:latin typeface="Franklin Gothic Book" panose="020B0503020102020204" pitchFamily="34" charset="0"/>
            </a:endParaRPr>
          </a:p>
          <a:p>
            <a:pPr defTabSz="931774">
              <a:defRPr/>
            </a:pPr>
            <a:r>
              <a:rPr lang="en-US" dirty="0">
                <a:latin typeface="Franklin Gothic Book" panose="020B0503020102020204" pitchFamily="34" charset="0"/>
              </a:rPr>
              <a:t>From this information, it was determined that an Alternative State-Defined Process could enhance ATB implementation in Illinois.</a:t>
            </a:r>
          </a:p>
          <a:p>
            <a:pPr defTabSz="931774">
              <a:defRPr/>
            </a:pPr>
            <a:endParaRPr lang="en-US" dirty="0">
              <a:latin typeface="Franklin Gothic Book" panose="020B0503020102020204" pitchFamily="34" charset="0"/>
            </a:endParaRPr>
          </a:p>
          <a:p>
            <a:pPr defTabSz="931774">
              <a:defRPr/>
            </a:pPr>
            <a:r>
              <a:rPr lang="en-US" dirty="0">
                <a:latin typeface="Franklin Gothic Book" panose="020B0503020102020204" pitchFamily="34" charset="0"/>
              </a:rPr>
              <a:t>The ICCB convened a working group of community colleges interested in shaping the state’s Ability to Benefit alternative plan.</a:t>
            </a:r>
          </a:p>
          <a:p>
            <a:pPr defTabSz="931774">
              <a:defRPr/>
            </a:pPr>
            <a:endParaRPr lang="en-US" dirty="0">
              <a:latin typeface="Franklin Gothic Book" panose="020B0503020102020204" pitchFamily="34" charset="0"/>
            </a:endParaRPr>
          </a:p>
          <a:p>
            <a:pPr fontAlgn="base">
              <a:buFont typeface="Arial" panose="020B0604020202020204" pitchFamily="34" charset="0"/>
              <a:buNone/>
            </a:pPr>
            <a:r>
              <a:rPr lang="en-US" dirty="0">
                <a:solidFill>
                  <a:srgbClr val="000000"/>
                </a:solidFill>
                <a:latin typeface="Franklin Gothic Book" panose="020B0503020102020204" pitchFamily="34" charset="0"/>
              </a:rPr>
              <a:t>From this work, the group identified recommendations for implementing the plan and supporting colleges.</a:t>
            </a:r>
          </a:p>
          <a:p>
            <a:pPr fontAlgn="base">
              <a:buFont typeface="Arial" panose="020B0604020202020204" pitchFamily="34" charset="0"/>
              <a:buChar char="•"/>
            </a:pPr>
            <a:endParaRPr lang="en-US" dirty="0">
              <a:solidFill>
                <a:srgbClr val="000000"/>
              </a:solidFill>
              <a:latin typeface="Franklin Gothic Book" panose="020B0503020102020204" pitchFamily="34" charset="0"/>
            </a:endParaRPr>
          </a:p>
          <a:p>
            <a:pPr fontAlgn="base"/>
            <a:r>
              <a:rPr lang="en-US" dirty="0">
                <a:solidFill>
                  <a:srgbClr val="000000"/>
                </a:solidFill>
                <a:latin typeface="Franklin Gothic Book" panose="020B0503020102020204" pitchFamily="34" charset="0"/>
              </a:rPr>
              <a:t>This series of informational modules is part of those implementation recommendations.</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6</a:t>
            </a:fld>
            <a:endParaRPr lang="en-US"/>
          </a:p>
        </p:txBody>
      </p:sp>
    </p:spTree>
    <p:extLst>
      <p:ext uri="{BB962C8B-B14F-4D97-AF65-F5344CB8AC3E}">
        <p14:creationId xmlns:p14="http://schemas.microsoft.com/office/powerpoint/2010/main" val="1994778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Franklin Gothic Book" panose="020B0503020102020204" pitchFamily="34" charset="0"/>
              </a:rPr>
              <a:t>So, why should you do ATB at your institution? There are four primary reasons.</a:t>
            </a:r>
          </a:p>
          <a:p>
            <a:pPr defTabSz="931774">
              <a:defRPr/>
            </a:pPr>
            <a:endParaRPr lang="en-US" dirty="0">
              <a:latin typeface="Franklin Gothic Book" panose="020B0503020102020204" pitchFamily="34" charset="0"/>
            </a:endParaRPr>
          </a:p>
          <a:p>
            <a:pPr defTabSz="931774">
              <a:defRPr/>
            </a:pPr>
            <a:r>
              <a:rPr lang="en-US" dirty="0">
                <a:latin typeface="Franklin Gothic Book" panose="020B0503020102020204" pitchFamily="34" charset="0"/>
              </a:rPr>
              <a:t>First, ATB increases student access to federal financial aid:</a:t>
            </a:r>
          </a:p>
          <a:p>
            <a:pPr defTabSz="931774">
              <a:defRPr/>
            </a:pPr>
            <a:endParaRPr lang="en-US" dirty="0">
              <a:latin typeface="Franklin Gothic Book" panose="020B0503020102020204" pitchFamily="34" charset="0"/>
              <a:ea typeface="Arial" panose="020B0604020202020204" pitchFamily="34" charset="0"/>
            </a:endParaRPr>
          </a:p>
          <a:p>
            <a:pPr defTabSz="931774">
              <a:defRPr/>
            </a:pPr>
            <a:r>
              <a:rPr lang="en-US" dirty="0">
                <a:latin typeface="Franklin Gothic Book" panose="020B0503020102020204" pitchFamily="34" charset="0"/>
                <a:ea typeface="Arial" panose="020B0604020202020204" pitchFamily="34" charset="0"/>
              </a:rPr>
              <a:t>Second, ATB increases postsecondary credential and degree completion</a:t>
            </a:r>
          </a:p>
          <a:p>
            <a:pPr defTabSz="931774">
              <a:defRPr/>
            </a:pPr>
            <a:endParaRPr lang="en-US" dirty="0">
              <a:latin typeface="Franklin Gothic Book" panose="020B0503020102020204" pitchFamily="34" charset="0"/>
              <a:ea typeface="Arial" panose="020B0604020202020204" pitchFamily="34" charset="0"/>
            </a:endParaRPr>
          </a:p>
          <a:p>
            <a:pPr defTabSz="931774">
              <a:defRPr/>
            </a:pPr>
            <a:r>
              <a:rPr lang="en-US" dirty="0">
                <a:latin typeface="Franklin Gothic Book" panose="020B0503020102020204" pitchFamily="34" charset="0"/>
                <a:ea typeface="Arial" panose="020B0604020202020204" pitchFamily="34" charset="0"/>
              </a:rPr>
              <a:t>Third, ATB increases program enrollment and revenues, increasing student volume in approved career pathways.</a:t>
            </a:r>
          </a:p>
          <a:p>
            <a:pPr marL="291179" indent="-291179" defTabSz="931774">
              <a:buFont typeface="Arial" panose="020B0604020202020204" pitchFamily="34" charset="0"/>
              <a:buChar char="•"/>
              <a:defRPr/>
            </a:pPr>
            <a:endParaRPr lang="en-US" dirty="0">
              <a:latin typeface="Franklin Gothic Book" panose="020B0503020102020204" pitchFamily="34" charset="0"/>
              <a:ea typeface="Arial" panose="020B0604020202020204" pitchFamily="34" charset="0"/>
            </a:endParaRPr>
          </a:p>
          <a:p>
            <a:pPr defTabSz="931774">
              <a:defRPr/>
            </a:pPr>
            <a:r>
              <a:rPr lang="en-US" dirty="0">
                <a:latin typeface="Franklin Gothic Book" panose="020B0503020102020204" pitchFamily="34" charset="0"/>
                <a:ea typeface="Arial" panose="020B0604020202020204" pitchFamily="34" charset="0"/>
              </a:rPr>
              <a:t>Finally, ATB is a strategy to help colleges meet the Illinois completion agenda. </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7</a:t>
            </a:fld>
            <a:endParaRPr lang="en-US"/>
          </a:p>
        </p:txBody>
      </p:sp>
    </p:spTree>
    <p:extLst>
      <p:ext uri="{BB962C8B-B14F-4D97-AF65-F5344CB8AC3E}">
        <p14:creationId xmlns:p14="http://schemas.microsoft.com/office/powerpoint/2010/main" val="454870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Ability to Benefit to be successful, it requires collaboration across the college and with the workforce system in your region. </a:t>
            </a:r>
          </a:p>
          <a:p>
            <a:endParaRPr lang="en-US" dirty="0"/>
          </a:p>
          <a:p>
            <a:r>
              <a:rPr lang="en-US" dirty="0"/>
              <a:t>Although it’s necessary to have a designated ATB champion to organize the players, no single person can implement ATB alone.</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8</a:t>
            </a:fld>
            <a:endParaRPr lang="en-US"/>
          </a:p>
        </p:txBody>
      </p:sp>
    </p:spTree>
    <p:extLst>
      <p:ext uri="{BB962C8B-B14F-4D97-AF65-F5344CB8AC3E}">
        <p14:creationId xmlns:p14="http://schemas.microsoft.com/office/powerpoint/2010/main" val="3392697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Franklin Gothic Book" panose="020B0503020102020204" pitchFamily="34" charset="0"/>
              </a:rPr>
              <a:t>There are four components colleges need to manage for successful ATB programs:</a:t>
            </a:r>
          </a:p>
          <a:p>
            <a:endParaRPr lang="en-US" dirty="0">
              <a:latin typeface="Franklin Gothic Book" panose="020B0503020102020204" pitchFamily="34" charset="0"/>
            </a:endParaRPr>
          </a:p>
          <a:p>
            <a:pPr marL="174708" indent="-174708">
              <a:buFont typeface="Arial" panose="020B0604020202020204" pitchFamily="34" charset="0"/>
              <a:buChar char="•"/>
            </a:pPr>
            <a:r>
              <a:rPr lang="en-US" dirty="0">
                <a:latin typeface="Franklin Gothic Book" panose="020B0503020102020204" pitchFamily="34" charset="0"/>
              </a:rPr>
              <a:t>Documentation</a:t>
            </a:r>
          </a:p>
          <a:p>
            <a:pPr lvl="1" fontAlgn="base">
              <a:spcBef>
                <a:spcPts val="1223"/>
              </a:spcBef>
              <a:buFont typeface="Arial" panose="020B0604020202020204" pitchFamily="34" charset="0"/>
              <a:buChar char="•"/>
            </a:pPr>
            <a:r>
              <a:rPr lang="en-US" dirty="0">
                <a:solidFill>
                  <a:srgbClr val="191B0E"/>
                </a:solidFill>
                <a:latin typeface="Franklin Gothic Book" panose="020B0503020102020204" pitchFamily="34" charset="0"/>
              </a:rPr>
              <a:t>Annual Implementation Reports due August 30 each year, s</a:t>
            </a:r>
            <a:r>
              <a:rPr lang="en-US" i="1" dirty="0">
                <a:solidFill>
                  <a:srgbClr val="191B0E"/>
                </a:solidFill>
                <a:latin typeface="Franklin Gothic Book" panose="020B0503020102020204" pitchFamily="34" charset="0"/>
              </a:rPr>
              <a:t>ummarizing program outputs and submitting data to demonstrate a success rate that is within 95% of the success rate of students with high school diplomas</a:t>
            </a:r>
          </a:p>
          <a:p>
            <a:pPr marL="174708" indent="-174708">
              <a:buFont typeface="Arial" panose="020B0604020202020204" pitchFamily="34" charset="0"/>
              <a:buChar char="•"/>
            </a:pPr>
            <a:endParaRPr lang="en-US" dirty="0">
              <a:latin typeface="Franklin Gothic Book" panose="020B0503020102020204" pitchFamily="34" charset="0"/>
            </a:endParaRPr>
          </a:p>
          <a:p>
            <a:pPr marL="174708" indent="-174708">
              <a:buFont typeface="Arial" panose="020B0604020202020204" pitchFamily="34" charset="0"/>
              <a:buChar char="•"/>
            </a:pPr>
            <a:r>
              <a:rPr lang="en-US" dirty="0">
                <a:latin typeface="Franklin Gothic Book" panose="020B0503020102020204" pitchFamily="34" charset="0"/>
              </a:rPr>
              <a:t>Assessment</a:t>
            </a:r>
          </a:p>
          <a:p>
            <a:pPr marL="640594" lvl="1" indent="-174708">
              <a:buFont typeface="Arial" panose="020B0604020202020204" pitchFamily="34" charset="0"/>
              <a:buChar char="•"/>
            </a:pPr>
            <a:r>
              <a:rPr lang="en-US" dirty="0">
                <a:latin typeface="Franklin Gothic Book" panose="020B0503020102020204" pitchFamily="34" charset="0"/>
              </a:rPr>
              <a:t>An assessment utilizing multiple measures is required in the state’s alternative plan. This may include GED practice tests, instructor referrals, HSE and ESL assessments, and writing samples.</a:t>
            </a:r>
          </a:p>
          <a:p>
            <a:pPr marL="465887" lvl="1"/>
            <a:endParaRPr lang="en-US" dirty="0">
              <a:latin typeface="Franklin Gothic Book" panose="020B0503020102020204" pitchFamily="34" charset="0"/>
            </a:endParaRPr>
          </a:p>
          <a:p>
            <a:pPr marL="174708" indent="-174708">
              <a:buFont typeface="Arial" panose="020B0604020202020204" pitchFamily="34" charset="0"/>
              <a:buChar char="•"/>
            </a:pPr>
            <a:r>
              <a:rPr lang="en-US" dirty="0">
                <a:latin typeface="Franklin Gothic Book" panose="020B0503020102020204" pitchFamily="34" charset="0"/>
              </a:rPr>
              <a:t>Wrap around services</a:t>
            </a:r>
          </a:p>
          <a:p>
            <a:pPr marL="640594" lvl="1" indent="-174708">
              <a:buFont typeface="Arial" panose="020B0604020202020204" pitchFamily="34" charset="0"/>
              <a:buChar char="•"/>
            </a:pPr>
            <a:r>
              <a:rPr lang="en-US" dirty="0">
                <a:latin typeface="Franklin Gothic Book" panose="020B0503020102020204" pitchFamily="34" charset="0"/>
              </a:rPr>
              <a:t>Services must be multi-faceted and holistic in their approach</a:t>
            </a:r>
          </a:p>
          <a:p>
            <a:pPr marL="640594" lvl="1" indent="-174708">
              <a:buFont typeface="Arial" panose="020B0604020202020204" pitchFamily="34" charset="0"/>
              <a:buChar char="•"/>
            </a:pPr>
            <a:r>
              <a:rPr lang="en-US" dirty="0">
                <a:latin typeface="Franklin Gothic Book" panose="020B0503020102020204" pitchFamily="34" charset="0"/>
              </a:rPr>
              <a:t>And all ATB students must attend an orientation to become familiar with college policies and processes</a:t>
            </a:r>
          </a:p>
          <a:p>
            <a:pPr marL="640594" lvl="1" indent="-174708">
              <a:buFont typeface="Arial" panose="020B0604020202020204" pitchFamily="34" charset="0"/>
              <a:buChar char="•"/>
            </a:pPr>
            <a:r>
              <a:rPr lang="en-US" dirty="0"/>
              <a:t>Please note: The orientation required by ATB is not the general orientation the college offers to new students. All ATB students must attend a specialized ATB orientation on the specifics of utilizing Ability to Benefit.</a:t>
            </a:r>
          </a:p>
          <a:p>
            <a:pPr marL="640594" lvl="1" indent="-174708">
              <a:buFont typeface="Arial" panose="020B0604020202020204" pitchFamily="34" charset="0"/>
              <a:buChar char="•"/>
            </a:pPr>
            <a:endParaRPr lang="en-US" dirty="0">
              <a:latin typeface="Franklin Gothic Book" panose="020B0503020102020204" pitchFamily="34" charset="0"/>
            </a:endParaRPr>
          </a:p>
          <a:p>
            <a:pPr marL="174708" indent="-174708">
              <a:buFont typeface="Arial" panose="020B0604020202020204" pitchFamily="34" charset="0"/>
              <a:buChar char="•"/>
            </a:pPr>
            <a:r>
              <a:rPr lang="en-US" dirty="0">
                <a:latin typeface="Franklin Gothic Book" panose="020B0503020102020204" pitchFamily="34" charset="0"/>
              </a:rPr>
              <a:t>Eligible career pathway criteria will be featured in Module 4, but let’s look at eligible career clusters and career pathway components on the next few slides.</a:t>
            </a:r>
          </a:p>
        </p:txBody>
      </p:sp>
      <p:sp>
        <p:nvSpPr>
          <p:cNvPr id="4" name="Slide Number Placeholder 3"/>
          <p:cNvSpPr>
            <a:spLocks noGrp="1"/>
          </p:cNvSpPr>
          <p:nvPr>
            <p:ph type="sldNum" sz="quarter" idx="5"/>
          </p:nvPr>
        </p:nvSpPr>
        <p:spPr/>
        <p:txBody>
          <a:bodyPr/>
          <a:lstStyle/>
          <a:p>
            <a:fld id="{0C2B840D-8A4A-446A-8185-108232AFCE04}" type="slidenum">
              <a:rPr lang="en-US" smtClean="0"/>
              <a:t>9</a:t>
            </a:fld>
            <a:endParaRPr lang="en-US"/>
          </a:p>
        </p:txBody>
      </p:sp>
    </p:spTree>
    <p:extLst>
      <p:ext uri="{BB962C8B-B14F-4D97-AF65-F5344CB8AC3E}">
        <p14:creationId xmlns:p14="http://schemas.microsoft.com/office/powerpoint/2010/main" val="3223114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6535E70-661A-485F-903E-FADDD77310E5}"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pic>
        <p:nvPicPr>
          <p:cNvPr id="10" name="Picture 9">
            <a:extLst>
              <a:ext uri="{FF2B5EF4-FFF2-40B4-BE49-F238E27FC236}">
                <a16:creationId xmlns:a16="http://schemas.microsoft.com/office/drawing/2014/main" id="{FB841AA8-C249-410C-A458-0C116D499B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72302" y="152400"/>
            <a:ext cx="4447397" cy="2209800"/>
          </a:xfrm>
          <a:prstGeom prst="rect">
            <a:avLst/>
          </a:prstGeom>
        </p:spPr>
      </p:pic>
    </p:spTree>
    <p:extLst>
      <p:ext uri="{BB962C8B-B14F-4D97-AF65-F5344CB8AC3E}">
        <p14:creationId xmlns:p14="http://schemas.microsoft.com/office/powerpoint/2010/main" val="11887630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395005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854647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97600" y="990600"/>
            <a:ext cx="53848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623392" y="990600"/>
            <a:ext cx="5388864"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3200" y="5916830"/>
            <a:ext cx="1828800" cy="908685"/>
          </a:xfrm>
          <a:prstGeom prst="rect">
            <a:avLst/>
          </a:prstGeom>
          <a:ln>
            <a:noFill/>
          </a:ln>
        </p:spPr>
      </p:pic>
      <p:sp>
        <p:nvSpPr>
          <p:cNvPr id="11" name="Title 1"/>
          <p:cNvSpPr>
            <a:spLocks noGrp="1"/>
          </p:cNvSpPr>
          <p:nvPr>
            <p:ph type="title" hasCustomPrompt="1"/>
          </p:nvPr>
        </p:nvSpPr>
        <p:spPr>
          <a:xfrm>
            <a:off x="616496" y="76200"/>
            <a:ext cx="10959008"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76543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54212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pic>
        <p:nvPicPr>
          <p:cNvPr id="8" name="Picture 7">
            <a:extLst>
              <a:ext uri="{FF2B5EF4-FFF2-40B4-BE49-F238E27FC236}">
                <a16:creationId xmlns:a16="http://schemas.microsoft.com/office/drawing/2014/main" id="{3B67C176-5A68-417B-B35B-B910BB5901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3200" y="5916830"/>
            <a:ext cx="1828800" cy="908685"/>
          </a:xfrm>
          <a:prstGeom prst="rect">
            <a:avLst/>
          </a:prstGeom>
          <a:ln>
            <a:noFill/>
          </a:ln>
        </p:spPr>
      </p:pic>
    </p:spTree>
    <p:extLst>
      <p:ext uri="{BB962C8B-B14F-4D97-AF65-F5344CB8AC3E}">
        <p14:creationId xmlns:p14="http://schemas.microsoft.com/office/powerpoint/2010/main" val="20638938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00095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2F1B03-79A8-4A40-BAF8-F06D23C3B871}" type="datetimeFigureOut">
              <a:rPr lang="en-US" smtClean="0"/>
              <a:t>8/31/2023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885511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2F1B03-79A8-4A40-BAF8-F06D23C3B871}" type="datetimeFigureOut">
              <a:rPr lang="en-US" smtClean="0"/>
              <a:t>8/31/2023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05464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F1B03-79A8-4A40-BAF8-F06D23C3B871}" type="datetimeFigureOut">
              <a:rPr lang="en-US" smtClean="0"/>
              <a:t>8/31/2023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21510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47145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956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6535E70-661A-485F-903E-FADDD77310E5}"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256518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664"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mailto:angela.gerberding@illinois.gov" TargetMode="External"/><Relationship Id="rId3" Type="http://schemas.openxmlformats.org/officeDocument/2006/relationships/hyperlink" Target="https://fsapartners.ed.gov/knowledge-center/library/electronic-announcements/2021-01-15/ability-benefit-frequently-asked-questions-ea-id-ope-announcements-21-02" TargetMode="External"/><Relationship Id="rId7" Type="http://schemas.openxmlformats.org/officeDocument/2006/relationships/hyperlink" Target="mailto:whitney.Thompson@illinois.gov"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hyperlink" Target="chrome-extension://efaidnbmnnnibpcajpcglclefindmkaj/http:/www2.iccb.org/iccb/wp-content/pdfs/adulted/atb/Illinois%20Approval%20Letter.pdf" TargetMode="External"/><Relationship Id="rId5" Type="http://schemas.openxmlformats.org/officeDocument/2006/relationships/hyperlink" Target="http://www2.iccb.org/adult_ed/provider-resources/" TargetMode="External"/><Relationship Id="rId4" Type="http://schemas.openxmlformats.org/officeDocument/2006/relationships/hyperlink" Target="https://www.clasp.org/resources-ability-benefi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532987"/>
            <a:ext cx="8214360" cy="2822038"/>
          </a:xfrm>
        </p:spPr>
        <p:txBody>
          <a:bodyPr>
            <a:normAutofit/>
          </a:bodyPr>
          <a:lstStyle/>
          <a:p>
            <a:r>
              <a:rPr lang="en-US" sz="5400"/>
              <a:t>Ability to Benefit - Illinois'  State-Defined Process</a:t>
            </a:r>
          </a:p>
        </p:txBody>
      </p:sp>
      <p:sp>
        <p:nvSpPr>
          <p:cNvPr id="5" name="Subtitle 4"/>
          <p:cNvSpPr>
            <a:spLocks noGrp="1"/>
          </p:cNvSpPr>
          <p:nvPr>
            <p:ph type="subTitle" idx="1"/>
          </p:nvPr>
        </p:nvSpPr>
        <p:spPr>
          <a:xfrm>
            <a:off x="1828800" y="4615653"/>
            <a:ext cx="8534400" cy="709360"/>
          </a:xfrm>
        </p:spPr>
        <p:txBody>
          <a:bodyPr vert="horz" lIns="91440" tIns="45720" rIns="91440" bIns="45720" rtlCol="0" anchor="t">
            <a:normAutofit/>
          </a:bodyPr>
          <a:lstStyle/>
          <a:p>
            <a:r>
              <a:rPr lang="en-US" sz="3600" dirty="0">
                <a:latin typeface="Brush Script MT"/>
              </a:rPr>
              <a:t>Module 1 – What is Ability to Benefit?</a:t>
            </a:r>
          </a:p>
          <a:p>
            <a:endParaRPr lang="en-US" dirty="0"/>
          </a:p>
        </p:txBody>
      </p:sp>
    </p:spTree>
    <p:extLst>
      <p:ext uri="{BB962C8B-B14F-4D97-AF65-F5344CB8AC3E}">
        <p14:creationId xmlns:p14="http://schemas.microsoft.com/office/powerpoint/2010/main" val="3498080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06B2E-3B43-31B5-2B72-2624D73A6F65}"/>
              </a:ext>
            </a:extLst>
          </p:cNvPr>
          <p:cNvSpPr>
            <a:spLocks noGrp="1"/>
          </p:cNvSpPr>
          <p:nvPr>
            <p:ph type="title"/>
          </p:nvPr>
        </p:nvSpPr>
        <p:spPr/>
        <p:txBody>
          <a:bodyPr/>
          <a:lstStyle/>
          <a:p>
            <a:r>
              <a:rPr lang="en-US" dirty="0"/>
              <a:t>Eligible Career Clusters</a:t>
            </a:r>
          </a:p>
        </p:txBody>
      </p:sp>
      <p:sp>
        <p:nvSpPr>
          <p:cNvPr id="3" name="Content Placeholder 2">
            <a:extLst>
              <a:ext uri="{FF2B5EF4-FFF2-40B4-BE49-F238E27FC236}">
                <a16:creationId xmlns:a16="http://schemas.microsoft.com/office/drawing/2014/main" id="{CD6218C9-7D58-05AF-DA37-72EB433818CF}"/>
              </a:ext>
            </a:extLst>
          </p:cNvPr>
          <p:cNvSpPr>
            <a:spLocks noGrp="1"/>
          </p:cNvSpPr>
          <p:nvPr>
            <p:ph idx="1"/>
          </p:nvPr>
        </p:nvSpPr>
        <p:spPr>
          <a:xfrm>
            <a:off x="1891144" y="1704110"/>
            <a:ext cx="9289474" cy="5153890"/>
          </a:xfrm>
        </p:spPr>
        <p:txBody>
          <a:bodyPr numCol="2">
            <a:normAutofit fontScale="92500" lnSpcReduction="10000"/>
          </a:bodyPr>
          <a:lstStyle/>
          <a:p>
            <a:pPr marL="0" indent="0">
              <a:buNone/>
            </a:pPr>
            <a:r>
              <a:rPr lang="en-US" sz="2400" b="0" i="0" u="none" strike="noStrike" baseline="0" dirty="0">
                <a:solidFill>
                  <a:srgbClr val="000000"/>
                </a:solidFill>
                <a:latin typeface="+mj-lt"/>
              </a:rPr>
              <a:t>1. Agriculture, Food, and Natural Resources </a:t>
            </a:r>
          </a:p>
          <a:p>
            <a:pPr marL="0" indent="0">
              <a:buNone/>
            </a:pPr>
            <a:r>
              <a:rPr lang="en-US" sz="2400" b="0" i="0" u="none" strike="noStrike" baseline="0" dirty="0">
                <a:solidFill>
                  <a:srgbClr val="000000"/>
                </a:solidFill>
                <a:latin typeface="+mj-lt"/>
              </a:rPr>
              <a:t>2. Arts (Performing and Visual), Audio/Video Technology and Communications </a:t>
            </a:r>
          </a:p>
          <a:p>
            <a:pPr marL="0" indent="0">
              <a:buNone/>
            </a:pPr>
            <a:r>
              <a:rPr lang="en-US" sz="2400" b="0" i="0" u="none" strike="noStrike" baseline="0" dirty="0">
                <a:solidFill>
                  <a:srgbClr val="000000"/>
                </a:solidFill>
                <a:latin typeface="+mj-lt"/>
              </a:rPr>
              <a:t>3. Business Management and Administration </a:t>
            </a:r>
          </a:p>
          <a:p>
            <a:pPr marL="0" indent="0">
              <a:buNone/>
            </a:pPr>
            <a:r>
              <a:rPr lang="en-US" sz="2400" b="0" i="0" u="none" strike="noStrike" baseline="0" dirty="0">
                <a:solidFill>
                  <a:srgbClr val="000000"/>
                </a:solidFill>
                <a:latin typeface="+mj-lt"/>
              </a:rPr>
              <a:t>4. Finance </a:t>
            </a:r>
          </a:p>
          <a:p>
            <a:pPr marL="0" indent="0">
              <a:buNone/>
            </a:pPr>
            <a:r>
              <a:rPr lang="en-US" sz="2400" b="0" i="0" u="none" strike="noStrike" baseline="0" dirty="0">
                <a:solidFill>
                  <a:srgbClr val="000000"/>
                </a:solidFill>
                <a:latin typeface="+mj-lt"/>
              </a:rPr>
              <a:t>5. Marketing </a:t>
            </a:r>
          </a:p>
          <a:p>
            <a:pPr marL="0" indent="0">
              <a:buNone/>
            </a:pPr>
            <a:r>
              <a:rPr lang="en-US" sz="2400" b="0" i="0" u="none" strike="noStrike" baseline="0" dirty="0">
                <a:solidFill>
                  <a:srgbClr val="000000"/>
                </a:solidFill>
                <a:latin typeface="+mj-lt"/>
              </a:rPr>
              <a:t>6. Hospitality and Tourism </a:t>
            </a:r>
          </a:p>
          <a:p>
            <a:pPr marL="0" indent="0">
              <a:buNone/>
            </a:pPr>
            <a:r>
              <a:rPr lang="en-US" sz="2400" b="0" i="0" u="none" strike="noStrike" baseline="0" dirty="0">
                <a:solidFill>
                  <a:srgbClr val="000000"/>
                </a:solidFill>
                <a:latin typeface="+mj-lt"/>
              </a:rPr>
              <a:t>7. Transportation, Distribution, and Logistics </a:t>
            </a:r>
          </a:p>
          <a:p>
            <a:pPr marL="0" indent="0">
              <a:buNone/>
            </a:pPr>
            <a:r>
              <a:rPr lang="en-US" sz="2400" b="0" i="0" u="none" strike="noStrike" baseline="0" dirty="0">
                <a:solidFill>
                  <a:srgbClr val="000000"/>
                </a:solidFill>
                <a:latin typeface="+mj-lt"/>
              </a:rPr>
              <a:t>8. Education and Training </a:t>
            </a:r>
          </a:p>
          <a:p>
            <a:pPr marL="0" indent="0">
              <a:buNone/>
            </a:pPr>
            <a:r>
              <a:rPr lang="en-US" sz="2400" b="0" i="0" u="none" strike="noStrike" baseline="0" dirty="0">
                <a:solidFill>
                  <a:srgbClr val="000000"/>
                </a:solidFill>
                <a:latin typeface="+mj-lt"/>
              </a:rPr>
              <a:t>9. Government and Public Administration </a:t>
            </a:r>
          </a:p>
          <a:p>
            <a:pPr marL="0" indent="0">
              <a:buNone/>
            </a:pPr>
            <a:r>
              <a:rPr lang="en-US" sz="2400" b="0" i="0" u="none" strike="noStrike" baseline="0" dirty="0">
                <a:solidFill>
                  <a:srgbClr val="000000"/>
                </a:solidFill>
                <a:latin typeface="+mj-lt"/>
              </a:rPr>
              <a:t>10. Law, Public Safety, Corrections, and Security </a:t>
            </a:r>
          </a:p>
          <a:p>
            <a:pPr marL="0" indent="0">
              <a:buNone/>
            </a:pPr>
            <a:r>
              <a:rPr lang="en-US" sz="2400" b="0" i="0" u="none" strike="noStrike" baseline="0" dirty="0">
                <a:solidFill>
                  <a:srgbClr val="000000"/>
                </a:solidFill>
                <a:latin typeface="+mj-lt"/>
              </a:rPr>
              <a:t>11. Human Services </a:t>
            </a:r>
          </a:p>
          <a:p>
            <a:pPr marL="0" indent="0">
              <a:buNone/>
            </a:pPr>
            <a:r>
              <a:rPr lang="en-US" sz="2400" b="0" i="0" u="none" strike="noStrike" baseline="0" dirty="0">
                <a:solidFill>
                  <a:srgbClr val="000000"/>
                </a:solidFill>
                <a:latin typeface="+mj-lt"/>
              </a:rPr>
              <a:t>12. Health Sciences </a:t>
            </a:r>
          </a:p>
          <a:p>
            <a:pPr marL="0" indent="0">
              <a:buNone/>
            </a:pPr>
            <a:r>
              <a:rPr lang="en-US" sz="2400" b="0" i="0" u="none" strike="noStrike" baseline="0" dirty="0">
                <a:solidFill>
                  <a:srgbClr val="000000"/>
                </a:solidFill>
                <a:latin typeface="+mj-lt"/>
              </a:rPr>
              <a:t>13. Information Technology </a:t>
            </a:r>
          </a:p>
          <a:p>
            <a:pPr marL="0" indent="0">
              <a:buNone/>
            </a:pPr>
            <a:r>
              <a:rPr lang="en-US" sz="2400" b="0" i="0" u="none" strike="noStrike" baseline="0" dirty="0">
                <a:solidFill>
                  <a:srgbClr val="000000"/>
                </a:solidFill>
                <a:latin typeface="+mj-lt"/>
              </a:rPr>
              <a:t>14. Architecture and Construction </a:t>
            </a:r>
          </a:p>
          <a:p>
            <a:pPr marL="0" indent="0">
              <a:buNone/>
            </a:pPr>
            <a:r>
              <a:rPr lang="en-US" sz="2400" b="0" i="0" u="none" strike="noStrike" baseline="0" dirty="0">
                <a:solidFill>
                  <a:srgbClr val="000000"/>
                </a:solidFill>
                <a:latin typeface="+mj-lt"/>
              </a:rPr>
              <a:t>15. Manufacturing </a:t>
            </a:r>
          </a:p>
          <a:p>
            <a:pPr marL="0" indent="0">
              <a:buNone/>
            </a:pPr>
            <a:r>
              <a:rPr lang="en-US" sz="2400" b="0" i="0" u="none" strike="noStrike" baseline="0" dirty="0">
                <a:solidFill>
                  <a:srgbClr val="000000"/>
                </a:solidFill>
                <a:latin typeface="+mj-lt"/>
              </a:rPr>
              <a:t>16. STEM </a:t>
            </a:r>
          </a:p>
          <a:p>
            <a:pPr marL="0" indent="0">
              <a:buNone/>
            </a:pPr>
            <a:r>
              <a:rPr lang="en-US" sz="2400" b="0" i="0" u="none" strike="noStrike" baseline="0" dirty="0">
                <a:solidFill>
                  <a:srgbClr val="000000"/>
                </a:solidFill>
                <a:latin typeface="+mj-lt"/>
              </a:rPr>
              <a:t>17. Energy </a:t>
            </a:r>
          </a:p>
          <a:p>
            <a:endParaRPr lang="en-US" dirty="0"/>
          </a:p>
        </p:txBody>
      </p:sp>
    </p:spTree>
    <p:extLst>
      <p:ext uri="{BB962C8B-B14F-4D97-AF65-F5344CB8AC3E}">
        <p14:creationId xmlns:p14="http://schemas.microsoft.com/office/powerpoint/2010/main" val="2850883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80B03-A495-CA35-31A9-4C82DC8E2BD2}"/>
              </a:ext>
            </a:extLst>
          </p:cNvPr>
          <p:cNvSpPr>
            <a:spLocks noGrp="1"/>
          </p:cNvSpPr>
          <p:nvPr>
            <p:ph type="title"/>
          </p:nvPr>
        </p:nvSpPr>
        <p:spPr/>
        <p:txBody>
          <a:bodyPr/>
          <a:lstStyle/>
          <a:p>
            <a:r>
              <a:rPr lang="en-US" dirty="0"/>
              <a:t>Career Pathway Components</a:t>
            </a:r>
          </a:p>
        </p:txBody>
      </p:sp>
      <p:sp>
        <p:nvSpPr>
          <p:cNvPr id="3" name="Content Placeholder 2">
            <a:extLst>
              <a:ext uri="{FF2B5EF4-FFF2-40B4-BE49-F238E27FC236}">
                <a16:creationId xmlns:a16="http://schemas.microsoft.com/office/drawing/2014/main" id="{0A54475C-5B78-67C3-8B34-C3FFA65BA8CD}"/>
              </a:ext>
            </a:extLst>
          </p:cNvPr>
          <p:cNvSpPr>
            <a:spLocks noGrp="1"/>
          </p:cNvSpPr>
          <p:nvPr>
            <p:ph idx="1"/>
          </p:nvPr>
        </p:nvSpPr>
        <p:spPr>
          <a:xfrm>
            <a:off x="1371600" y="1641764"/>
            <a:ext cx="9601200" cy="4946072"/>
          </a:xfrm>
        </p:spPr>
        <p:txBody>
          <a:bodyPr>
            <a:normAutofit/>
          </a:bodyPr>
          <a:lstStyle/>
          <a:p>
            <a:pPr>
              <a:lnSpc>
                <a:spcPct val="150000"/>
              </a:lnSpc>
            </a:pPr>
            <a:r>
              <a:rPr lang="en-US" sz="2400" dirty="0"/>
              <a:t>Aligns with industry needs</a:t>
            </a:r>
          </a:p>
          <a:p>
            <a:pPr>
              <a:lnSpc>
                <a:spcPct val="150000"/>
              </a:lnSpc>
            </a:pPr>
            <a:r>
              <a:rPr lang="en-US" sz="2400" dirty="0"/>
              <a:t>Range of options</a:t>
            </a:r>
          </a:p>
          <a:p>
            <a:pPr>
              <a:lnSpc>
                <a:spcPct val="150000"/>
              </a:lnSpc>
            </a:pPr>
            <a:r>
              <a:rPr lang="en-US" sz="2400" dirty="0"/>
              <a:t>Counseling</a:t>
            </a:r>
          </a:p>
          <a:p>
            <a:pPr>
              <a:lnSpc>
                <a:spcPct val="150000"/>
              </a:lnSpc>
            </a:pPr>
            <a:r>
              <a:rPr lang="en-US" sz="2400" dirty="0"/>
              <a:t>Education contextualized and concurrently</a:t>
            </a:r>
          </a:p>
          <a:p>
            <a:pPr>
              <a:lnSpc>
                <a:spcPct val="150000"/>
              </a:lnSpc>
            </a:pPr>
            <a:r>
              <a:rPr lang="en-US" sz="2400" dirty="0"/>
              <a:t>Wrap around services</a:t>
            </a:r>
          </a:p>
          <a:p>
            <a:pPr>
              <a:lnSpc>
                <a:spcPct val="150000"/>
              </a:lnSpc>
            </a:pPr>
            <a:r>
              <a:rPr lang="en-US" sz="2400" dirty="0"/>
              <a:t>Enables secondary diploma attainment</a:t>
            </a:r>
          </a:p>
          <a:p>
            <a:pPr>
              <a:lnSpc>
                <a:spcPct val="150000"/>
              </a:lnSpc>
            </a:pPr>
            <a:r>
              <a:rPr lang="en-US" sz="2400" dirty="0"/>
              <a:t>Enter or advance in career cluster</a:t>
            </a:r>
          </a:p>
          <a:p>
            <a:endParaRPr lang="en-US" dirty="0"/>
          </a:p>
        </p:txBody>
      </p:sp>
    </p:spTree>
    <p:extLst>
      <p:ext uri="{BB962C8B-B14F-4D97-AF65-F5344CB8AC3E}">
        <p14:creationId xmlns:p14="http://schemas.microsoft.com/office/powerpoint/2010/main" val="2943492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0F6FE-7990-7D4F-980B-052AF8AD8901}"/>
              </a:ext>
            </a:extLst>
          </p:cNvPr>
          <p:cNvSpPr>
            <a:spLocks noGrp="1"/>
          </p:cNvSpPr>
          <p:nvPr>
            <p:ph type="title"/>
          </p:nvPr>
        </p:nvSpPr>
        <p:spPr/>
        <p:txBody>
          <a:bodyPr/>
          <a:lstStyle/>
          <a:p>
            <a:r>
              <a:rPr lang="en-US" dirty="0"/>
              <a:t>Student Eligibility for Alternative Plan</a:t>
            </a:r>
          </a:p>
        </p:txBody>
      </p:sp>
      <p:sp>
        <p:nvSpPr>
          <p:cNvPr id="3" name="Content Placeholder 2">
            <a:extLst>
              <a:ext uri="{FF2B5EF4-FFF2-40B4-BE49-F238E27FC236}">
                <a16:creationId xmlns:a16="http://schemas.microsoft.com/office/drawing/2014/main" id="{353DA61A-342B-512D-48C7-E185F2280F37}"/>
              </a:ext>
            </a:extLst>
          </p:cNvPr>
          <p:cNvSpPr>
            <a:spLocks noGrp="1"/>
          </p:cNvSpPr>
          <p:nvPr>
            <p:ph idx="1"/>
          </p:nvPr>
        </p:nvSpPr>
        <p:spPr>
          <a:xfrm>
            <a:off x="1371599" y="1745673"/>
            <a:ext cx="10203874" cy="4121727"/>
          </a:xfrm>
        </p:spPr>
        <p:txBody>
          <a:bodyPr>
            <a:normAutofit/>
          </a:bodyPr>
          <a:lstStyle/>
          <a:p>
            <a:pPr>
              <a:lnSpc>
                <a:spcPct val="150000"/>
              </a:lnSpc>
            </a:pPr>
            <a:r>
              <a:rPr lang="en-US" sz="2400" dirty="0"/>
              <a:t>Adult learner </a:t>
            </a:r>
          </a:p>
          <a:p>
            <a:pPr>
              <a:lnSpc>
                <a:spcPct val="150000"/>
              </a:lnSpc>
            </a:pPr>
            <a:r>
              <a:rPr lang="en-US" sz="2400" dirty="0"/>
              <a:t>Meets all other eligibility criteria for federal financial aid</a:t>
            </a:r>
          </a:p>
          <a:p>
            <a:pPr>
              <a:lnSpc>
                <a:spcPct val="150000"/>
              </a:lnSpc>
            </a:pPr>
            <a:r>
              <a:rPr lang="en-US" sz="2400" dirty="0"/>
              <a:t>Does not meet original ATB criteria</a:t>
            </a:r>
          </a:p>
          <a:p>
            <a:r>
              <a:rPr lang="en-US" sz="2400" dirty="0"/>
              <a:t>Ideal candidates:</a:t>
            </a:r>
          </a:p>
          <a:p>
            <a:pPr lvl="1"/>
            <a:r>
              <a:rPr lang="en-US" sz="2400" dirty="0"/>
              <a:t>are enrolled in an Early School Leaver Transition or an ICCB approved Alternative Methods of Credentialing for High School Equivalency programming </a:t>
            </a:r>
            <a:r>
              <a:rPr lang="en-US" sz="2400" b="1" dirty="0"/>
              <a:t>OR</a:t>
            </a:r>
            <a:endParaRPr lang="en-US" sz="2400" dirty="0"/>
          </a:p>
          <a:p>
            <a:pPr lvl="1"/>
            <a:r>
              <a:rPr lang="en-US" sz="2400" dirty="0"/>
              <a:t>have successfully completed a Bridge Program within Adult Education.</a:t>
            </a:r>
          </a:p>
          <a:p>
            <a:endParaRPr lang="en-US" dirty="0"/>
          </a:p>
        </p:txBody>
      </p:sp>
    </p:spTree>
    <p:extLst>
      <p:ext uri="{BB962C8B-B14F-4D97-AF65-F5344CB8AC3E}">
        <p14:creationId xmlns:p14="http://schemas.microsoft.com/office/powerpoint/2010/main" val="2578236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D7A9-2BC8-CA66-4494-6E0F6A8A27B1}"/>
              </a:ext>
            </a:extLst>
          </p:cNvPr>
          <p:cNvSpPr>
            <a:spLocks noGrp="1"/>
          </p:cNvSpPr>
          <p:nvPr>
            <p:ph type="title"/>
          </p:nvPr>
        </p:nvSpPr>
        <p:spPr>
          <a:xfrm>
            <a:off x="1371600" y="685800"/>
            <a:ext cx="9601200" cy="749300"/>
          </a:xfrm>
        </p:spPr>
        <p:txBody>
          <a:bodyPr/>
          <a:lstStyle/>
          <a:p>
            <a:r>
              <a:rPr lang="en-US" dirty="0"/>
              <a:t>Module 1 Summary</a:t>
            </a:r>
          </a:p>
        </p:txBody>
      </p:sp>
      <p:sp>
        <p:nvSpPr>
          <p:cNvPr id="3" name="Content Placeholder 2">
            <a:extLst>
              <a:ext uri="{FF2B5EF4-FFF2-40B4-BE49-F238E27FC236}">
                <a16:creationId xmlns:a16="http://schemas.microsoft.com/office/drawing/2014/main" id="{E3C94EEE-EC90-521C-DF80-DB1CEE1132DE}"/>
              </a:ext>
            </a:extLst>
          </p:cNvPr>
          <p:cNvSpPr>
            <a:spLocks noGrp="1"/>
          </p:cNvSpPr>
          <p:nvPr>
            <p:ph idx="1"/>
          </p:nvPr>
        </p:nvSpPr>
        <p:spPr>
          <a:xfrm>
            <a:off x="1371600" y="1736976"/>
            <a:ext cx="9601200" cy="4643042"/>
          </a:xfrm>
        </p:spPr>
        <p:txBody>
          <a:bodyPr vert="horz" lIns="91440" tIns="45720" rIns="91440" bIns="45720" rtlCol="0" anchor="t">
            <a:normAutofit/>
          </a:bodyPr>
          <a:lstStyle/>
          <a:p>
            <a:pPr marL="383540" indent="-383540">
              <a:lnSpc>
                <a:spcPct val="200000"/>
              </a:lnSpc>
              <a:buFont typeface="Wingdings" panose="020B0503020102020204" pitchFamily="34" charset="0"/>
              <a:buChar char="Ø"/>
            </a:pPr>
            <a:r>
              <a:rPr lang="en-US" sz="2400" dirty="0"/>
              <a:t>Defined Ability to Benefit</a:t>
            </a:r>
          </a:p>
          <a:p>
            <a:pPr marL="383540" indent="-383540">
              <a:lnSpc>
                <a:spcPct val="200000"/>
              </a:lnSpc>
              <a:buFont typeface="Wingdings" panose="020B0503020102020204" pitchFamily="34" charset="0"/>
              <a:buChar char="Ø"/>
            </a:pPr>
            <a:r>
              <a:rPr lang="en-US" sz="2400" dirty="0"/>
              <a:t>Institutional support</a:t>
            </a:r>
          </a:p>
          <a:p>
            <a:pPr marL="383540" indent="-383540">
              <a:lnSpc>
                <a:spcPct val="200000"/>
              </a:lnSpc>
              <a:buFont typeface="Wingdings" panose="020B0503020102020204" pitchFamily="34" charset="0"/>
              <a:buChar char="Ø"/>
            </a:pPr>
            <a:r>
              <a:rPr lang="en-US" sz="2400" dirty="0"/>
              <a:t>College responsibilities</a:t>
            </a:r>
          </a:p>
          <a:p>
            <a:pPr marL="383540" indent="-383540">
              <a:lnSpc>
                <a:spcPct val="200000"/>
              </a:lnSpc>
              <a:buFont typeface="Wingdings" panose="020B0503020102020204" pitchFamily="34" charset="0"/>
              <a:buChar char="Ø"/>
            </a:pPr>
            <a:r>
              <a:rPr lang="en-US" sz="2400" dirty="0"/>
              <a:t>Student requirements under Alternative Plan</a:t>
            </a:r>
          </a:p>
          <a:p>
            <a:pPr marL="383540" indent="-383540">
              <a:lnSpc>
                <a:spcPct val="200000"/>
              </a:lnSpc>
              <a:buFont typeface="Wingdings" panose="020B0503020102020204" pitchFamily="34" charset="0"/>
              <a:buChar char="Ø"/>
            </a:pPr>
            <a:endParaRPr lang="en-US" sz="2400" dirty="0"/>
          </a:p>
        </p:txBody>
      </p:sp>
    </p:spTree>
    <p:extLst>
      <p:ext uri="{BB962C8B-B14F-4D97-AF65-F5344CB8AC3E}">
        <p14:creationId xmlns:p14="http://schemas.microsoft.com/office/powerpoint/2010/main" val="1222005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956AA-318F-7F6D-06BD-1E6A57BA9D7C}"/>
              </a:ext>
            </a:extLst>
          </p:cNvPr>
          <p:cNvSpPr>
            <a:spLocks noGrp="1"/>
          </p:cNvSpPr>
          <p:nvPr>
            <p:ph type="title"/>
          </p:nvPr>
        </p:nvSpPr>
        <p:spPr/>
        <p:txBody>
          <a:bodyPr/>
          <a:lstStyle/>
          <a:p>
            <a:r>
              <a:rPr lang="en-US" dirty="0"/>
              <a:t>Visit Our Other Modules</a:t>
            </a:r>
          </a:p>
        </p:txBody>
      </p:sp>
      <p:sp>
        <p:nvSpPr>
          <p:cNvPr id="3" name="Content Placeholder 2">
            <a:extLst>
              <a:ext uri="{FF2B5EF4-FFF2-40B4-BE49-F238E27FC236}">
                <a16:creationId xmlns:a16="http://schemas.microsoft.com/office/drawing/2014/main" id="{03263457-E103-13C0-8487-D651188B6AE3}"/>
              </a:ext>
            </a:extLst>
          </p:cNvPr>
          <p:cNvSpPr>
            <a:spLocks noGrp="1"/>
          </p:cNvSpPr>
          <p:nvPr>
            <p:ph idx="1"/>
          </p:nvPr>
        </p:nvSpPr>
        <p:spPr/>
        <p:txBody>
          <a:bodyPr>
            <a:normAutofit/>
          </a:bodyPr>
          <a:lstStyle/>
          <a:p>
            <a:pPr>
              <a:lnSpc>
                <a:spcPct val="200000"/>
              </a:lnSpc>
            </a:pPr>
            <a:r>
              <a:rPr lang="en-US" sz="2400" dirty="0"/>
              <a:t>Module 2: ATB Program Design</a:t>
            </a:r>
          </a:p>
          <a:p>
            <a:pPr>
              <a:lnSpc>
                <a:spcPct val="200000"/>
              </a:lnSpc>
            </a:pPr>
            <a:r>
              <a:rPr lang="en-US" sz="2400" dirty="0"/>
              <a:t>Module 3: Data Collection &amp; Reporting</a:t>
            </a:r>
          </a:p>
          <a:p>
            <a:pPr>
              <a:lnSpc>
                <a:spcPct val="200000"/>
              </a:lnSpc>
            </a:pPr>
            <a:r>
              <a:rPr lang="en-US" sz="2400" dirty="0"/>
              <a:t>Module 4: Eligible Career Pathways</a:t>
            </a:r>
          </a:p>
        </p:txBody>
      </p:sp>
    </p:spTree>
    <p:extLst>
      <p:ext uri="{BB962C8B-B14F-4D97-AF65-F5344CB8AC3E}">
        <p14:creationId xmlns:p14="http://schemas.microsoft.com/office/powerpoint/2010/main" val="1578346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D41F9-6E41-424B-A305-4695BFE215AA}"/>
              </a:ext>
            </a:extLst>
          </p:cNvPr>
          <p:cNvSpPr>
            <a:spLocks noGrp="1"/>
          </p:cNvSpPr>
          <p:nvPr>
            <p:ph type="title"/>
          </p:nvPr>
        </p:nvSpPr>
        <p:spPr/>
        <p:txBody>
          <a:bodyPr/>
          <a:lstStyle/>
          <a:p>
            <a:r>
              <a:rPr lang="en-US" dirty="0"/>
              <a:t>Resources</a:t>
            </a:r>
          </a:p>
        </p:txBody>
      </p:sp>
      <p:sp>
        <p:nvSpPr>
          <p:cNvPr id="3" name="Text Placeholder 2">
            <a:extLst>
              <a:ext uri="{FF2B5EF4-FFF2-40B4-BE49-F238E27FC236}">
                <a16:creationId xmlns:a16="http://schemas.microsoft.com/office/drawing/2014/main" id="{7EB2AA08-BA3E-40C0-9F53-A2C07422ED82}"/>
              </a:ext>
            </a:extLst>
          </p:cNvPr>
          <p:cNvSpPr>
            <a:spLocks noGrp="1"/>
          </p:cNvSpPr>
          <p:nvPr>
            <p:ph type="body" idx="1"/>
          </p:nvPr>
        </p:nvSpPr>
        <p:spPr>
          <a:xfrm>
            <a:off x="1371600" y="1515885"/>
            <a:ext cx="4443984" cy="823912"/>
          </a:xfrm>
        </p:spPr>
        <p:txBody>
          <a:bodyPr/>
          <a:lstStyle/>
          <a:p>
            <a:r>
              <a:rPr lang="en-US" dirty="0"/>
              <a:t>Important Links</a:t>
            </a:r>
          </a:p>
        </p:txBody>
      </p:sp>
      <p:sp>
        <p:nvSpPr>
          <p:cNvPr id="4" name="Content Placeholder 3">
            <a:extLst>
              <a:ext uri="{FF2B5EF4-FFF2-40B4-BE49-F238E27FC236}">
                <a16:creationId xmlns:a16="http://schemas.microsoft.com/office/drawing/2014/main" id="{A81CCD3A-C964-49E4-9D23-F8A1ACC93C00}"/>
              </a:ext>
            </a:extLst>
          </p:cNvPr>
          <p:cNvSpPr>
            <a:spLocks noGrp="1"/>
          </p:cNvSpPr>
          <p:nvPr>
            <p:ph sz="half" idx="2"/>
          </p:nvPr>
        </p:nvSpPr>
        <p:spPr>
          <a:xfrm>
            <a:off x="1371600" y="2722419"/>
            <a:ext cx="4443984" cy="3144982"/>
          </a:xfrm>
        </p:spPr>
        <p:txBody>
          <a:bodyPr/>
          <a:lstStyle/>
          <a:p>
            <a:r>
              <a:rPr lang="en-US" dirty="0">
                <a:solidFill>
                  <a:schemeClr val="tx1"/>
                </a:solidFill>
                <a:hlinkClick r:id="rId3">
                  <a:extLst>
                    <a:ext uri="{A12FA001-AC4F-418D-AE19-62706E023703}">
                      <ahyp:hlinkClr xmlns:ahyp="http://schemas.microsoft.com/office/drawing/2018/hyperlinkcolor" val="tx"/>
                    </a:ext>
                  </a:extLst>
                </a:hlinkClick>
              </a:rPr>
              <a:t>USDOE ATB FAQ</a:t>
            </a:r>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CLASP ATB Resources</a:t>
            </a:r>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ICCB ATB Resources</a:t>
            </a:r>
            <a:endParaRPr lang="en-US" dirty="0">
              <a:solidFill>
                <a:schemeClr val="tx1"/>
              </a:solidFill>
            </a:endParaRPr>
          </a:p>
          <a:p>
            <a:r>
              <a:rPr lang="en-US" dirty="0">
                <a:solidFill>
                  <a:schemeClr val="tx1"/>
                </a:solidFill>
                <a:hlinkClick r:id="rId6">
                  <a:extLst>
                    <a:ext uri="{A12FA001-AC4F-418D-AE19-62706E023703}">
                      <ahyp:hlinkClr xmlns:ahyp="http://schemas.microsoft.com/office/drawing/2018/hyperlinkcolor" val="tx"/>
                    </a:ext>
                  </a:extLst>
                </a:hlinkClick>
              </a:rPr>
              <a:t>Illinois’ Letter of Approval</a:t>
            </a:r>
            <a:r>
              <a:rPr lang="en-US" dirty="0">
                <a:solidFill>
                  <a:schemeClr val="tx1"/>
                </a:solidFill>
              </a:rPr>
              <a:t>, from Dept. of Education</a:t>
            </a:r>
          </a:p>
          <a:p>
            <a:r>
              <a:rPr lang="en-US" dirty="0"/>
              <a:t>ICCB ATB Resource Guide, coming in Fall 2023</a:t>
            </a:r>
          </a:p>
        </p:txBody>
      </p:sp>
      <p:sp>
        <p:nvSpPr>
          <p:cNvPr id="5" name="Text Placeholder 4">
            <a:extLst>
              <a:ext uri="{FF2B5EF4-FFF2-40B4-BE49-F238E27FC236}">
                <a16:creationId xmlns:a16="http://schemas.microsoft.com/office/drawing/2014/main" id="{3897E67C-DC7D-44FB-9BB7-F7207F4B1D21}"/>
              </a:ext>
            </a:extLst>
          </p:cNvPr>
          <p:cNvSpPr>
            <a:spLocks noGrp="1"/>
          </p:cNvSpPr>
          <p:nvPr>
            <p:ph type="body" sz="quarter" idx="3"/>
          </p:nvPr>
        </p:nvSpPr>
        <p:spPr>
          <a:xfrm>
            <a:off x="6525013" y="1556382"/>
            <a:ext cx="4443984" cy="823912"/>
          </a:xfrm>
        </p:spPr>
        <p:txBody>
          <a:bodyPr/>
          <a:lstStyle/>
          <a:p>
            <a:r>
              <a:rPr lang="en-US" dirty="0"/>
              <a:t>Questions?</a:t>
            </a:r>
          </a:p>
        </p:txBody>
      </p:sp>
      <p:sp>
        <p:nvSpPr>
          <p:cNvPr id="6" name="Content Placeholder 5">
            <a:extLst>
              <a:ext uri="{FF2B5EF4-FFF2-40B4-BE49-F238E27FC236}">
                <a16:creationId xmlns:a16="http://schemas.microsoft.com/office/drawing/2014/main" id="{4BE31CF1-28F1-4DAF-91AF-0B334A971CB8}"/>
              </a:ext>
            </a:extLst>
          </p:cNvPr>
          <p:cNvSpPr>
            <a:spLocks noGrp="1"/>
          </p:cNvSpPr>
          <p:nvPr>
            <p:ph sz="quarter" idx="4"/>
          </p:nvPr>
        </p:nvSpPr>
        <p:spPr>
          <a:xfrm>
            <a:off x="6525013" y="2722419"/>
            <a:ext cx="4674029" cy="3144982"/>
          </a:xfrm>
        </p:spPr>
        <p:txBody>
          <a:bodyPr/>
          <a:lstStyle/>
          <a:p>
            <a:r>
              <a:rPr lang="en-US" dirty="0"/>
              <a:t>Contact: Whitney Thompson, Deputy Director for Workforce Education, </a:t>
            </a:r>
            <a:r>
              <a:rPr lang="en-US" dirty="0">
                <a:hlinkClick r:id="rId7"/>
              </a:rPr>
              <a:t>whitney.Thompson@illinois.gov</a:t>
            </a:r>
            <a:r>
              <a:rPr lang="en-US" dirty="0"/>
              <a:t> </a:t>
            </a:r>
          </a:p>
          <a:p>
            <a:r>
              <a:rPr lang="en-US" dirty="0"/>
              <a:t>Angela Gerberding, Director for Work-Based Learning, </a:t>
            </a:r>
            <a:r>
              <a:rPr lang="en-US" dirty="0">
                <a:hlinkClick r:id="rId8"/>
              </a:rPr>
              <a:t>angela.gerberding@illinois.gov</a:t>
            </a:r>
            <a:endParaRPr lang="en-US" dirty="0"/>
          </a:p>
        </p:txBody>
      </p:sp>
    </p:spTree>
    <p:extLst>
      <p:ext uri="{BB962C8B-B14F-4D97-AF65-F5344CB8AC3E}">
        <p14:creationId xmlns:p14="http://schemas.microsoft.com/office/powerpoint/2010/main" val="2605865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D7A9-2BC8-CA66-4494-6E0F6A8A27B1}"/>
              </a:ext>
            </a:extLst>
          </p:cNvPr>
          <p:cNvSpPr>
            <a:spLocks noGrp="1"/>
          </p:cNvSpPr>
          <p:nvPr>
            <p:ph type="title"/>
          </p:nvPr>
        </p:nvSpPr>
        <p:spPr>
          <a:xfrm>
            <a:off x="1371600" y="685800"/>
            <a:ext cx="9601200" cy="749300"/>
          </a:xfrm>
        </p:spPr>
        <p:txBody>
          <a:bodyPr/>
          <a:lstStyle/>
          <a:p>
            <a:r>
              <a:rPr lang="en-US" dirty="0"/>
              <a:t>Module 1 Agenda</a:t>
            </a:r>
          </a:p>
        </p:txBody>
      </p:sp>
      <p:sp>
        <p:nvSpPr>
          <p:cNvPr id="3" name="Content Placeholder 2">
            <a:extLst>
              <a:ext uri="{FF2B5EF4-FFF2-40B4-BE49-F238E27FC236}">
                <a16:creationId xmlns:a16="http://schemas.microsoft.com/office/drawing/2014/main" id="{E3C94EEE-EC90-521C-DF80-DB1CEE1132DE}"/>
              </a:ext>
            </a:extLst>
          </p:cNvPr>
          <p:cNvSpPr>
            <a:spLocks noGrp="1"/>
          </p:cNvSpPr>
          <p:nvPr>
            <p:ph idx="1"/>
          </p:nvPr>
        </p:nvSpPr>
        <p:spPr>
          <a:xfrm>
            <a:off x="1371600" y="1736976"/>
            <a:ext cx="9601200" cy="4643042"/>
          </a:xfrm>
        </p:spPr>
        <p:txBody>
          <a:bodyPr vert="horz" lIns="91440" tIns="45720" rIns="91440" bIns="45720" rtlCol="0" anchor="t">
            <a:normAutofit/>
          </a:bodyPr>
          <a:lstStyle/>
          <a:p>
            <a:pPr marL="383540" indent="-383540">
              <a:lnSpc>
                <a:spcPct val="200000"/>
              </a:lnSpc>
              <a:buFont typeface="Wingdings" panose="020B0503020102020204" pitchFamily="34" charset="0"/>
              <a:buChar char="Ø"/>
            </a:pPr>
            <a:r>
              <a:rPr lang="en-US" sz="2400" dirty="0"/>
              <a:t>ATB information modules</a:t>
            </a:r>
          </a:p>
          <a:p>
            <a:pPr marL="383540" indent="-383540">
              <a:lnSpc>
                <a:spcPct val="200000"/>
              </a:lnSpc>
              <a:buFont typeface="Wingdings" panose="020B0503020102020204" pitchFamily="34" charset="0"/>
              <a:buChar char="Ø"/>
            </a:pPr>
            <a:r>
              <a:rPr lang="en-US" sz="2400" dirty="0"/>
              <a:t>Defining Ability to Benefit</a:t>
            </a:r>
          </a:p>
          <a:p>
            <a:pPr marL="383540" indent="-383540">
              <a:lnSpc>
                <a:spcPct val="200000"/>
              </a:lnSpc>
              <a:buFont typeface="Wingdings" panose="020B0503020102020204" pitchFamily="34" charset="0"/>
              <a:buChar char="Ø"/>
            </a:pPr>
            <a:r>
              <a:rPr lang="en-US" sz="2400" dirty="0"/>
              <a:t>Institutional buy-in/Illinois completion agenda</a:t>
            </a:r>
          </a:p>
          <a:p>
            <a:pPr marL="383540" indent="-383540">
              <a:lnSpc>
                <a:spcPct val="200000"/>
              </a:lnSpc>
              <a:buFont typeface="Wingdings" panose="020B0503020102020204" pitchFamily="34" charset="0"/>
              <a:buChar char="Ø"/>
            </a:pPr>
            <a:r>
              <a:rPr lang="en-US" sz="2400" dirty="0"/>
              <a:t>College responsibilities</a:t>
            </a:r>
          </a:p>
          <a:p>
            <a:pPr marL="383540" indent="-383540">
              <a:lnSpc>
                <a:spcPct val="200000"/>
              </a:lnSpc>
              <a:buFont typeface="Wingdings" panose="020B0503020102020204" pitchFamily="34" charset="0"/>
              <a:buChar char="Ø"/>
            </a:pPr>
            <a:r>
              <a:rPr lang="en-US" sz="2400" dirty="0"/>
              <a:t>Student requirements under Alternative Plan</a:t>
            </a:r>
          </a:p>
          <a:p>
            <a:pPr marL="383540" indent="-383540">
              <a:lnSpc>
                <a:spcPct val="200000"/>
              </a:lnSpc>
              <a:buFont typeface="Wingdings" panose="020B0503020102020204" pitchFamily="34" charset="0"/>
              <a:buChar char="Ø"/>
            </a:pPr>
            <a:endParaRPr lang="en-US" sz="2400" dirty="0"/>
          </a:p>
        </p:txBody>
      </p:sp>
    </p:spTree>
    <p:extLst>
      <p:ext uri="{BB962C8B-B14F-4D97-AF65-F5344CB8AC3E}">
        <p14:creationId xmlns:p14="http://schemas.microsoft.com/office/powerpoint/2010/main" val="761472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09F9096-AF85-46B0-A0B5-0F95069082DD}"/>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ATB Module Overviews</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6961E123-D43E-49E8-98C6-1DF9A10E57BC}"/>
              </a:ext>
            </a:extLst>
          </p:cNvPr>
          <p:cNvSpPr>
            <a:spLocks noGrp="1"/>
          </p:cNvSpPr>
          <p:nvPr>
            <p:ph idx="1"/>
          </p:nvPr>
        </p:nvSpPr>
        <p:spPr>
          <a:xfrm>
            <a:off x="6176720" y="791570"/>
            <a:ext cx="5359084" cy="5262390"/>
          </a:xfrm>
        </p:spPr>
        <p:txBody>
          <a:bodyPr anchor="ctr">
            <a:normAutofit/>
          </a:bodyPr>
          <a:lstStyle/>
          <a:p>
            <a:pPr>
              <a:buFont typeface="Wingdings" panose="05000000000000000000" pitchFamily="2" charset="2"/>
              <a:buChar char="q"/>
            </a:pPr>
            <a:r>
              <a:rPr lang="en-US" sz="1800" dirty="0"/>
              <a:t>Background – </a:t>
            </a:r>
            <a:r>
              <a:rPr lang="en-US" sz="1800" i="1" dirty="0"/>
              <a:t>Module 1</a:t>
            </a:r>
          </a:p>
          <a:p>
            <a:pPr>
              <a:buFont typeface="Wingdings" panose="05000000000000000000" pitchFamily="2" charset="2"/>
              <a:buChar char="q"/>
            </a:pPr>
            <a:r>
              <a:rPr lang="en-US" sz="1800" dirty="0"/>
              <a:t>Program Design</a:t>
            </a:r>
          </a:p>
          <a:p>
            <a:pPr>
              <a:buFont typeface="Wingdings" panose="05000000000000000000" pitchFamily="2" charset="2"/>
              <a:buChar char="q"/>
            </a:pPr>
            <a:r>
              <a:rPr lang="en-US" sz="1800" dirty="0"/>
              <a:t>Student Eligibility</a:t>
            </a:r>
          </a:p>
          <a:p>
            <a:pPr>
              <a:buFont typeface="Wingdings" panose="05000000000000000000" pitchFamily="2" charset="2"/>
              <a:buChar char="q"/>
            </a:pPr>
            <a:r>
              <a:rPr lang="en-US" sz="1800" dirty="0"/>
              <a:t>Required Student Services</a:t>
            </a:r>
          </a:p>
          <a:p>
            <a:pPr>
              <a:buFont typeface="Wingdings" panose="05000000000000000000" pitchFamily="2" charset="2"/>
              <a:buChar char="q"/>
            </a:pPr>
            <a:r>
              <a:rPr lang="en-US" sz="1800" dirty="0"/>
              <a:t>Success Rate- Accountability</a:t>
            </a:r>
          </a:p>
          <a:p>
            <a:pPr>
              <a:buFont typeface="Wingdings" panose="05000000000000000000" pitchFamily="2" charset="2"/>
              <a:buChar char="q"/>
            </a:pPr>
            <a:r>
              <a:rPr lang="en-US" sz="1800" dirty="0"/>
              <a:t>Data Collection and Reporting</a:t>
            </a:r>
          </a:p>
          <a:p>
            <a:pPr>
              <a:buFont typeface="Wingdings" panose="05000000000000000000" pitchFamily="2" charset="2"/>
              <a:buChar char="q"/>
            </a:pPr>
            <a:r>
              <a:rPr lang="en-US" sz="1800" dirty="0"/>
              <a:t>Monitoring</a:t>
            </a:r>
          </a:p>
          <a:p>
            <a:pPr>
              <a:buFont typeface="Wingdings" panose="05000000000000000000" pitchFamily="2" charset="2"/>
              <a:buChar char="q"/>
            </a:pPr>
            <a:r>
              <a:rPr lang="en-US" sz="1800" dirty="0"/>
              <a:t>Corrective Action</a:t>
            </a:r>
          </a:p>
          <a:p>
            <a:pPr>
              <a:buFont typeface="Wingdings" panose="05000000000000000000" pitchFamily="2" charset="2"/>
              <a:buChar char="q"/>
            </a:pPr>
            <a:r>
              <a:rPr lang="en-US" sz="1800" dirty="0"/>
              <a:t>Termination Clause</a:t>
            </a:r>
          </a:p>
          <a:p>
            <a:pPr>
              <a:buFont typeface="Wingdings" panose="05000000000000000000" pitchFamily="2" charset="2"/>
              <a:buChar char="q"/>
            </a:pPr>
            <a:r>
              <a:rPr lang="en-US" sz="1800" dirty="0"/>
              <a:t>Eligible Career Pathways – </a:t>
            </a:r>
            <a:r>
              <a:rPr lang="en-US" sz="1800" i="1" dirty="0"/>
              <a:t>Module 4</a:t>
            </a:r>
          </a:p>
          <a:p>
            <a:pPr>
              <a:buFont typeface="Wingdings" panose="05000000000000000000" pitchFamily="2" charset="2"/>
              <a:buChar char="q"/>
            </a:pPr>
            <a:endParaRPr lang="en-US" sz="1800" dirty="0"/>
          </a:p>
        </p:txBody>
      </p:sp>
      <p:cxnSp>
        <p:nvCxnSpPr>
          <p:cNvPr id="5" name="Straight Connector 4">
            <a:extLst>
              <a:ext uri="{FF2B5EF4-FFF2-40B4-BE49-F238E27FC236}">
                <a16:creationId xmlns:a16="http://schemas.microsoft.com/office/drawing/2014/main" id="{89EAAB48-1DD0-90C2-C945-4F49CBD0E62E}"/>
              </a:ext>
            </a:extLst>
          </p:cNvPr>
          <p:cNvCxnSpPr>
            <a:cxnSpLocks/>
          </p:cNvCxnSpPr>
          <p:nvPr/>
        </p:nvCxnSpPr>
        <p:spPr>
          <a:xfrm>
            <a:off x="8785781" y="1668544"/>
            <a:ext cx="1568944" cy="697584"/>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12748E26-7673-B0F2-FE7F-8AB96F72C06F}"/>
              </a:ext>
            </a:extLst>
          </p:cNvPr>
          <p:cNvCxnSpPr>
            <a:cxnSpLocks/>
          </p:cNvCxnSpPr>
          <p:nvPr/>
        </p:nvCxnSpPr>
        <p:spPr>
          <a:xfrm flipV="1">
            <a:off x="9568206" y="2375554"/>
            <a:ext cx="786519" cy="697584"/>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24C83892-8E3B-BB72-5874-E2A0EB0E6833}"/>
              </a:ext>
            </a:extLst>
          </p:cNvPr>
          <p:cNvSpPr txBox="1"/>
          <p:nvPr/>
        </p:nvSpPr>
        <p:spPr>
          <a:xfrm>
            <a:off x="10354725" y="2190888"/>
            <a:ext cx="1107996" cy="369332"/>
          </a:xfrm>
          <a:prstGeom prst="rect">
            <a:avLst/>
          </a:prstGeom>
          <a:noFill/>
        </p:spPr>
        <p:txBody>
          <a:bodyPr wrap="none" rtlCol="0">
            <a:spAutoFit/>
          </a:bodyPr>
          <a:lstStyle/>
          <a:p>
            <a:r>
              <a:rPr lang="en-US" i="1" dirty="0"/>
              <a:t>Module 2</a:t>
            </a:r>
          </a:p>
        </p:txBody>
      </p:sp>
      <p:cxnSp>
        <p:nvCxnSpPr>
          <p:cNvPr id="12" name="Straight Connector 11">
            <a:extLst>
              <a:ext uri="{FF2B5EF4-FFF2-40B4-BE49-F238E27FC236}">
                <a16:creationId xmlns:a16="http://schemas.microsoft.com/office/drawing/2014/main" id="{59FEE7BF-209F-0A7E-65E2-4832CEA2FE71}"/>
              </a:ext>
            </a:extLst>
          </p:cNvPr>
          <p:cNvCxnSpPr>
            <a:cxnSpLocks/>
          </p:cNvCxnSpPr>
          <p:nvPr/>
        </p:nvCxnSpPr>
        <p:spPr>
          <a:xfrm flipV="1">
            <a:off x="9257121" y="3904553"/>
            <a:ext cx="1024521" cy="765043"/>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FC2002CC-BE19-D870-16C9-95435FE14B40}"/>
              </a:ext>
            </a:extLst>
          </p:cNvPr>
          <p:cNvCxnSpPr>
            <a:cxnSpLocks/>
          </p:cNvCxnSpPr>
          <p:nvPr/>
        </p:nvCxnSpPr>
        <p:spPr>
          <a:xfrm>
            <a:off x="9547608" y="3280623"/>
            <a:ext cx="734034" cy="623930"/>
          </a:xfrm>
          <a:prstGeom prst="line">
            <a:avLst/>
          </a:prstGeom>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D9D139D0-DE0A-3368-E729-AE9C1F42DC96}"/>
              </a:ext>
            </a:extLst>
          </p:cNvPr>
          <p:cNvSpPr txBox="1"/>
          <p:nvPr/>
        </p:nvSpPr>
        <p:spPr>
          <a:xfrm>
            <a:off x="10354725" y="3719887"/>
            <a:ext cx="1107996" cy="369332"/>
          </a:xfrm>
          <a:prstGeom prst="rect">
            <a:avLst/>
          </a:prstGeom>
          <a:noFill/>
        </p:spPr>
        <p:txBody>
          <a:bodyPr wrap="none" rtlCol="0">
            <a:spAutoFit/>
          </a:bodyPr>
          <a:lstStyle/>
          <a:p>
            <a:r>
              <a:rPr lang="en-US" i="1" dirty="0"/>
              <a:t>Module 3</a:t>
            </a:r>
          </a:p>
        </p:txBody>
      </p:sp>
    </p:spTree>
    <p:extLst>
      <p:ext uri="{BB962C8B-B14F-4D97-AF65-F5344CB8AC3E}">
        <p14:creationId xmlns:p14="http://schemas.microsoft.com/office/powerpoint/2010/main" val="2389894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19461-7E1A-C900-05E3-60FFD1458846}"/>
              </a:ext>
            </a:extLst>
          </p:cNvPr>
          <p:cNvSpPr>
            <a:spLocks noGrp="1"/>
          </p:cNvSpPr>
          <p:nvPr>
            <p:ph type="title"/>
          </p:nvPr>
        </p:nvSpPr>
        <p:spPr/>
        <p:txBody>
          <a:bodyPr/>
          <a:lstStyle/>
          <a:p>
            <a:r>
              <a:rPr lang="en-US" dirty="0"/>
              <a:t>Ability to Benefit</a:t>
            </a:r>
          </a:p>
        </p:txBody>
      </p:sp>
      <p:sp>
        <p:nvSpPr>
          <p:cNvPr id="3" name="Content Placeholder 2">
            <a:extLst>
              <a:ext uri="{FF2B5EF4-FFF2-40B4-BE49-F238E27FC236}">
                <a16:creationId xmlns:a16="http://schemas.microsoft.com/office/drawing/2014/main" id="{6A9B7D5B-B420-D9B4-88A7-982F959F58AB}"/>
              </a:ext>
            </a:extLst>
          </p:cNvPr>
          <p:cNvSpPr>
            <a:spLocks noGrp="1"/>
          </p:cNvSpPr>
          <p:nvPr>
            <p:ph idx="1"/>
          </p:nvPr>
        </p:nvSpPr>
        <p:spPr>
          <a:xfrm>
            <a:off x="1371600" y="1808018"/>
            <a:ext cx="9601200" cy="4592782"/>
          </a:xfrm>
        </p:spPr>
        <p:txBody>
          <a:bodyPr>
            <a:normAutofit/>
          </a:bodyPr>
          <a:lstStyle/>
          <a:p>
            <a:pPr>
              <a:lnSpc>
                <a:spcPct val="200000"/>
              </a:lnSpc>
            </a:pPr>
            <a:r>
              <a:rPr lang="en-US" sz="2400" dirty="0"/>
              <a:t>Section 484(d) of the Higher Education Act (HES)</a:t>
            </a:r>
          </a:p>
          <a:p>
            <a:pPr>
              <a:lnSpc>
                <a:spcPct val="200000"/>
              </a:lnSpc>
            </a:pPr>
            <a:r>
              <a:rPr lang="en-US" sz="2400" dirty="0"/>
              <a:t>Student who has not received high school diploma or equivalent</a:t>
            </a:r>
          </a:p>
          <a:p>
            <a:pPr>
              <a:lnSpc>
                <a:spcPct val="200000"/>
              </a:lnSpc>
            </a:pPr>
            <a:r>
              <a:rPr lang="en-US" sz="2400" dirty="0"/>
              <a:t>Eligible for Title IV Federal Student Aid</a:t>
            </a:r>
          </a:p>
          <a:p>
            <a:pPr>
              <a:lnSpc>
                <a:spcPct val="200000"/>
              </a:lnSpc>
            </a:pPr>
            <a:r>
              <a:rPr lang="en-US" sz="2400" dirty="0"/>
              <a:t>Career pathway</a:t>
            </a:r>
          </a:p>
        </p:txBody>
      </p:sp>
    </p:spTree>
    <p:extLst>
      <p:ext uri="{BB962C8B-B14F-4D97-AF65-F5344CB8AC3E}">
        <p14:creationId xmlns:p14="http://schemas.microsoft.com/office/powerpoint/2010/main" val="115129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2FF2A-3242-A3DB-5BCF-968CF87C8AAC}"/>
              </a:ext>
            </a:extLst>
          </p:cNvPr>
          <p:cNvSpPr>
            <a:spLocks noGrp="1"/>
          </p:cNvSpPr>
          <p:nvPr>
            <p:ph type="title"/>
          </p:nvPr>
        </p:nvSpPr>
        <p:spPr/>
        <p:txBody>
          <a:bodyPr/>
          <a:lstStyle/>
          <a:p>
            <a:pPr algn="ctr"/>
            <a:r>
              <a:rPr lang="en-US" dirty="0"/>
              <a:t>How Students Qualify for Ability to Benefit (ATB)</a:t>
            </a:r>
          </a:p>
        </p:txBody>
      </p:sp>
      <p:graphicFrame>
        <p:nvGraphicFramePr>
          <p:cNvPr id="4" name="Table 4">
            <a:extLst>
              <a:ext uri="{FF2B5EF4-FFF2-40B4-BE49-F238E27FC236}">
                <a16:creationId xmlns:a16="http://schemas.microsoft.com/office/drawing/2014/main" id="{0C5C65FA-69E9-D369-78A5-090C083EA725}"/>
              </a:ext>
            </a:extLst>
          </p:cNvPr>
          <p:cNvGraphicFramePr>
            <a:graphicFrameLocks noGrp="1"/>
          </p:cNvGraphicFramePr>
          <p:nvPr>
            <p:ph idx="1"/>
            <p:extLst>
              <p:ext uri="{D42A27DB-BD31-4B8C-83A1-F6EECF244321}">
                <p14:modId xmlns:p14="http://schemas.microsoft.com/office/powerpoint/2010/main" val="478760277"/>
              </p:ext>
            </p:extLst>
          </p:nvPr>
        </p:nvGraphicFramePr>
        <p:xfrm>
          <a:off x="1371599" y="2606431"/>
          <a:ext cx="10062309" cy="3032760"/>
        </p:xfrm>
        <a:graphic>
          <a:graphicData uri="http://schemas.openxmlformats.org/drawingml/2006/table">
            <a:tbl>
              <a:tblPr firstRow="1" bandRow="1">
                <a:tableStyleId>{5C22544A-7EE6-4342-B048-85BDC9FD1C3A}</a:tableStyleId>
              </a:tblPr>
              <a:tblGrid>
                <a:gridCol w="4450863">
                  <a:extLst>
                    <a:ext uri="{9D8B030D-6E8A-4147-A177-3AD203B41FA5}">
                      <a16:colId xmlns:a16="http://schemas.microsoft.com/office/drawing/2014/main" val="1228748653"/>
                    </a:ext>
                  </a:extLst>
                </a:gridCol>
                <a:gridCol w="1938215">
                  <a:extLst>
                    <a:ext uri="{9D8B030D-6E8A-4147-A177-3AD203B41FA5}">
                      <a16:colId xmlns:a16="http://schemas.microsoft.com/office/drawing/2014/main" val="1951976943"/>
                    </a:ext>
                  </a:extLst>
                </a:gridCol>
                <a:gridCol w="1836615">
                  <a:extLst>
                    <a:ext uri="{9D8B030D-6E8A-4147-A177-3AD203B41FA5}">
                      <a16:colId xmlns:a16="http://schemas.microsoft.com/office/drawing/2014/main" val="609939003"/>
                    </a:ext>
                  </a:extLst>
                </a:gridCol>
                <a:gridCol w="1836616">
                  <a:extLst>
                    <a:ext uri="{9D8B030D-6E8A-4147-A177-3AD203B41FA5}">
                      <a16:colId xmlns:a16="http://schemas.microsoft.com/office/drawing/2014/main" val="3014537838"/>
                    </a:ext>
                  </a:extLst>
                </a:gridCol>
              </a:tblGrid>
              <a:tr h="370840">
                <a:tc>
                  <a:txBody>
                    <a:bodyPr/>
                    <a:lstStyle/>
                    <a:p>
                      <a:r>
                        <a:rPr lang="en-US" dirty="0"/>
                        <a:t>Requirements (all options)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Option 1 - test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Option 2 – </a:t>
                      </a:r>
                    </a:p>
                    <a:p>
                      <a:r>
                        <a:rPr lang="en-US" dirty="0"/>
                        <a:t>6 credits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Option 3 – state-defined process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5772224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Must be beyond the age of compulsory education (Can not be dual credit student)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r>
                        <a:rPr lang="en-US" dirty="0"/>
                        <a:t>All requirements  AND achieve a pre-determined score on an US Dept. of Education approved test.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r>
                        <a:rPr lang="en-US" dirty="0"/>
                        <a:t>All requirements  AND successfully complete 6 credit hours of college level course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5">
                  <a:txBody>
                    <a:bodyPr/>
                    <a:lstStyle/>
                    <a:p>
                      <a:r>
                        <a:rPr lang="en-US" dirty="0"/>
                        <a:t>All requirements  AND follow Illinois’s State Plan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824180716"/>
                  </a:ext>
                </a:extLst>
              </a:tr>
              <a:tr h="370840">
                <a:tc>
                  <a:txBody>
                    <a:bodyPr/>
                    <a:lstStyle/>
                    <a:p>
                      <a:r>
                        <a:rPr lang="en-US" dirty="0"/>
                        <a:t>Must demonstrate financial need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2157057289"/>
                  </a:ext>
                </a:extLst>
              </a:tr>
              <a:tr h="370840">
                <a:tc>
                  <a:txBody>
                    <a:bodyPr/>
                    <a:lstStyle/>
                    <a:p>
                      <a:r>
                        <a:rPr lang="en-US" dirty="0"/>
                        <a:t>Have a valid SSN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3207738670"/>
                  </a:ext>
                </a:extLst>
              </a:tr>
              <a:tr h="370840">
                <a:tc>
                  <a:txBody>
                    <a:bodyPr/>
                    <a:lstStyle/>
                    <a:p>
                      <a:r>
                        <a:rPr lang="en-US" dirty="0"/>
                        <a:t>Must be a US Citizen or eligible non-citizen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4041349470"/>
                  </a:ext>
                </a:extLst>
              </a:tr>
              <a:tr h="370840">
                <a:tc>
                  <a:txBody>
                    <a:bodyPr/>
                    <a:lstStyle/>
                    <a:p>
                      <a:r>
                        <a:rPr lang="en-US" dirty="0"/>
                        <a:t>Must be enrolled in an eligible degree or certificate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2922925581"/>
                  </a:ext>
                </a:extLst>
              </a:tr>
            </a:tbl>
          </a:graphicData>
        </a:graphic>
      </p:graphicFrame>
    </p:spTree>
    <p:extLst>
      <p:ext uri="{BB962C8B-B14F-4D97-AF65-F5344CB8AC3E}">
        <p14:creationId xmlns:p14="http://schemas.microsoft.com/office/powerpoint/2010/main" val="1672120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6A9B84A-3B06-5F3B-8FE7-2A401E2AB417}"/>
              </a:ext>
            </a:extLst>
          </p:cNvPr>
          <p:cNvSpPr>
            <a:spLocks noGrp="1"/>
          </p:cNvSpPr>
          <p:nvPr>
            <p:ph type="title"/>
          </p:nvPr>
        </p:nvSpPr>
        <p:spPr/>
        <p:txBody>
          <a:bodyPr/>
          <a:lstStyle/>
          <a:p>
            <a:r>
              <a:rPr lang="en-US" dirty="0"/>
              <a:t>Ability to Benefit Working Group</a:t>
            </a:r>
          </a:p>
        </p:txBody>
      </p:sp>
      <p:sp>
        <p:nvSpPr>
          <p:cNvPr id="9" name="Content Placeholder 8">
            <a:extLst>
              <a:ext uri="{FF2B5EF4-FFF2-40B4-BE49-F238E27FC236}">
                <a16:creationId xmlns:a16="http://schemas.microsoft.com/office/drawing/2014/main" id="{6E4A6F13-90F0-3E99-64D7-1B17F399C93D}"/>
              </a:ext>
            </a:extLst>
          </p:cNvPr>
          <p:cNvSpPr>
            <a:spLocks noGrp="1"/>
          </p:cNvSpPr>
          <p:nvPr>
            <p:ph idx="1"/>
          </p:nvPr>
        </p:nvSpPr>
        <p:spPr>
          <a:xfrm>
            <a:off x="1371599" y="1620982"/>
            <a:ext cx="10640291" cy="4987636"/>
          </a:xfrm>
        </p:spPr>
        <p:txBody>
          <a:bodyPr numCol="2">
            <a:normAutofit/>
          </a:bodyPr>
          <a:lstStyle/>
          <a:p>
            <a:pPr rtl="0" fontAlgn="base">
              <a:spcBef>
                <a:spcPts val="500"/>
              </a:spcBef>
              <a:spcAft>
                <a:spcPts val="0"/>
              </a:spcAft>
              <a:buFont typeface="Arial" panose="020B0604020202020204" pitchFamily="34" charset="0"/>
              <a:buChar char="•"/>
            </a:pPr>
            <a:r>
              <a:rPr lang="en-US" sz="2400" b="0" i="0" u="none" strike="noStrike" dirty="0">
                <a:solidFill>
                  <a:srgbClr val="191B0E"/>
                </a:solidFill>
                <a:effectLst/>
                <a:latin typeface="+mj-lt"/>
              </a:rPr>
              <a:t>Angela Gerberding, ICCB</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Whitney Thompson, ICCB</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Kathy Olesen-Tracey, ICCB</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Lisa Jones, DCEO</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Andrea Puckett, IECC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Richard Hayes, CCC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Maureen Fitzpatrick, CCC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Lauren Hooberman, CCC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Carmela Ochoa, MVCC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Kerry Urquizo, HCC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Jamil Steel, LLCC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Alison Mills, LLCC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Christina Manchen, RLC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Cheri Rushing, RLC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Ginger Harner, SCC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Chris Warden, Women Employed</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Sarah Goldammer, SIPDC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Peggy Heinrich, ECC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Vicky Garcia, PSC</a:t>
            </a:r>
          </a:p>
          <a:p>
            <a:pPr rtl="0" fontAlgn="base">
              <a:spcBef>
                <a:spcPts val="300"/>
              </a:spcBef>
              <a:spcAft>
                <a:spcPts val="0"/>
              </a:spcAft>
              <a:buFont typeface="Arial" panose="020B0604020202020204" pitchFamily="34" charset="0"/>
              <a:buChar char="•"/>
            </a:pPr>
            <a:r>
              <a:rPr lang="en-US" sz="2400" b="0" i="0" u="none" strike="noStrike" dirty="0">
                <a:solidFill>
                  <a:srgbClr val="191B0E"/>
                </a:solidFill>
                <a:effectLst/>
                <a:latin typeface="+mj-lt"/>
              </a:rPr>
              <a:t>Bianca Perkins, BHC</a:t>
            </a:r>
          </a:p>
          <a:p>
            <a:endParaRPr lang="en-US" dirty="0"/>
          </a:p>
        </p:txBody>
      </p:sp>
    </p:spTree>
    <p:extLst>
      <p:ext uri="{BB962C8B-B14F-4D97-AF65-F5344CB8AC3E}">
        <p14:creationId xmlns:p14="http://schemas.microsoft.com/office/powerpoint/2010/main" val="309985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BFB98-2386-8FE5-8479-33ECC6DF62CF}"/>
              </a:ext>
            </a:extLst>
          </p:cNvPr>
          <p:cNvSpPr>
            <a:spLocks noGrp="1"/>
          </p:cNvSpPr>
          <p:nvPr>
            <p:ph type="title"/>
          </p:nvPr>
        </p:nvSpPr>
        <p:spPr/>
        <p:txBody>
          <a:bodyPr/>
          <a:lstStyle/>
          <a:p>
            <a:r>
              <a:rPr lang="en-US" dirty="0"/>
              <a:t>Institutional Buy-in for ATB</a:t>
            </a:r>
          </a:p>
        </p:txBody>
      </p:sp>
      <p:sp>
        <p:nvSpPr>
          <p:cNvPr id="3" name="Content Placeholder 2">
            <a:extLst>
              <a:ext uri="{FF2B5EF4-FFF2-40B4-BE49-F238E27FC236}">
                <a16:creationId xmlns:a16="http://schemas.microsoft.com/office/drawing/2014/main" id="{95343F3B-CD1C-E5D1-6285-CBECEB4AF34B}"/>
              </a:ext>
            </a:extLst>
          </p:cNvPr>
          <p:cNvSpPr>
            <a:spLocks noGrp="1"/>
          </p:cNvSpPr>
          <p:nvPr>
            <p:ph idx="1"/>
          </p:nvPr>
        </p:nvSpPr>
        <p:spPr>
          <a:xfrm>
            <a:off x="1371600" y="1662545"/>
            <a:ext cx="9601200" cy="4204855"/>
          </a:xfrm>
        </p:spPr>
        <p:txBody>
          <a:bodyPr>
            <a:normAutofit/>
          </a:bodyPr>
          <a:lstStyle/>
          <a:p>
            <a:pPr>
              <a:lnSpc>
                <a:spcPct val="200000"/>
              </a:lnSpc>
              <a:buFont typeface="Wingdings" panose="05000000000000000000" pitchFamily="2" charset="2"/>
              <a:buChar char="§"/>
            </a:pPr>
            <a:r>
              <a:rPr lang="en-US" sz="2400" dirty="0"/>
              <a:t>Increase student access to federal financial aid</a:t>
            </a:r>
          </a:p>
          <a:p>
            <a:pPr>
              <a:lnSpc>
                <a:spcPct val="200000"/>
              </a:lnSpc>
              <a:buFont typeface="Wingdings" panose="05000000000000000000" pitchFamily="2" charset="2"/>
              <a:buChar char="§"/>
            </a:pPr>
            <a:r>
              <a:rPr lang="en-US" sz="2400" dirty="0"/>
              <a:t>Increase postsecondary credential and degree completion</a:t>
            </a:r>
          </a:p>
          <a:p>
            <a:pPr>
              <a:lnSpc>
                <a:spcPct val="200000"/>
              </a:lnSpc>
              <a:buFont typeface="Wingdings" panose="05000000000000000000" pitchFamily="2" charset="2"/>
              <a:buChar char="§"/>
            </a:pPr>
            <a:r>
              <a:rPr lang="en-US" sz="2400" dirty="0"/>
              <a:t>Increase enrollment &amp; revenue</a:t>
            </a:r>
          </a:p>
          <a:p>
            <a:pPr>
              <a:lnSpc>
                <a:spcPct val="200000"/>
              </a:lnSpc>
              <a:buFont typeface="Wingdings" panose="05000000000000000000" pitchFamily="2" charset="2"/>
              <a:buChar char="§"/>
            </a:pPr>
            <a:r>
              <a:rPr lang="en-US" sz="2400" dirty="0"/>
              <a:t>ATB and the Illinois completion agenda</a:t>
            </a:r>
          </a:p>
        </p:txBody>
      </p:sp>
    </p:spTree>
    <p:extLst>
      <p:ext uri="{BB962C8B-B14F-4D97-AF65-F5344CB8AC3E}">
        <p14:creationId xmlns:p14="http://schemas.microsoft.com/office/powerpoint/2010/main" val="153741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0FC03-7817-DF5F-C7D9-D6D16ABF30F5}"/>
              </a:ext>
            </a:extLst>
          </p:cNvPr>
          <p:cNvSpPr>
            <a:spLocks noGrp="1"/>
          </p:cNvSpPr>
          <p:nvPr>
            <p:ph type="title"/>
          </p:nvPr>
        </p:nvSpPr>
        <p:spPr>
          <a:xfrm>
            <a:off x="8252340" y="639704"/>
            <a:ext cx="3299579" cy="5577840"/>
          </a:xfrm>
        </p:spPr>
        <p:txBody>
          <a:bodyPr anchor="ctr">
            <a:normAutofit/>
          </a:bodyPr>
          <a:lstStyle/>
          <a:p>
            <a:r>
              <a:rPr lang="en-US" dirty="0"/>
              <a:t>Partnerships for ATB Alignment</a:t>
            </a:r>
          </a:p>
        </p:txBody>
      </p:sp>
      <p:sp useBgFill="1">
        <p:nvSpPr>
          <p:cNvPr id="11" name="Rectangle 10">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4" name="Content Placeholder 3">
            <a:extLst>
              <a:ext uri="{FF2B5EF4-FFF2-40B4-BE49-F238E27FC236}">
                <a16:creationId xmlns:a16="http://schemas.microsoft.com/office/drawing/2014/main" id="{831D5D3B-21A2-72FD-2500-D913578E6C3B}"/>
              </a:ext>
            </a:extLst>
          </p:cNvPr>
          <p:cNvGraphicFramePr>
            <a:graphicFrameLocks noGrp="1"/>
          </p:cNvGraphicFramePr>
          <p:nvPr>
            <p:ph idx="1"/>
            <p:extLst>
              <p:ext uri="{D42A27DB-BD31-4B8C-83A1-F6EECF244321}">
                <p14:modId xmlns:p14="http://schemas.microsoft.com/office/powerpoint/2010/main" val="3584915699"/>
              </p:ext>
            </p:extLst>
          </p:nvPr>
        </p:nvGraphicFramePr>
        <p:xfrm>
          <a:off x="784225" y="639763"/>
          <a:ext cx="5959475" cy="55777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75D85D88-DF9E-C779-4688-3182256B6EB4}"/>
              </a:ext>
            </a:extLst>
          </p:cNvPr>
          <p:cNvPicPr>
            <a:picLocks noChangeAspect="1"/>
          </p:cNvPicPr>
          <p:nvPr/>
        </p:nvPicPr>
        <p:blipFill>
          <a:blip r:embed="rId8"/>
          <a:stretch>
            <a:fillRect/>
          </a:stretch>
        </p:blipFill>
        <p:spPr>
          <a:xfrm>
            <a:off x="457487" y="3744905"/>
            <a:ext cx="6567296" cy="2472639"/>
          </a:xfrm>
          <a:prstGeom prst="rect">
            <a:avLst/>
          </a:prstGeom>
        </p:spPr>
      </p:pic>
    </p:spTree>
    <p:extLst>
      <p:ext uri="{BB962C8B-B14F-4D97-AF65-F5344CB8AC3E}">
        <p14:creationId xmlns:p14="http://schemas.microsoft.com/office/powerpoint/2010/main" val="37485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4286B-CCBB-C833-E9EF-32008B58A055}"/>
              </a:ext>
            </a:extLst>
          </p:cNvPr>
          <p:cNvSpPr>
            <a:spLocks noGrp="1"/>
          </p:cNvSpPr>
          <p:nvPr>
            <p:ph type="title"/>
          </p:nvPr>
        </p:nvSpPr>
        <p:spPr/>
        <p:txBody>
          <a:bodyPr/>
          <a:lstStyle/>
          <a:p>
            <a:r>
              <a:rPr lang="en-US" dirty="0"/>
              <a:t>College Responsibilities in ATB</a:t>
            </a:r>
          </a:p>
        </p:txBody>
      </p:sp>
      <p:sp>
        <p:nvSpPr>
          <p:cNvPr id="3" name="Content Placeholder 2">
            <a:extLst>
              <a:ext uri="{FF2B5EF4-FFF2-40B4-BE49-F238E27FC236}">
                <a16:creationId xmlns:a16="http://schemas.microsoft.com/office/drawing/2014/main" id="{DCF232A1-2253-B6F8-A8FE-7A8884B2BC74}"/>
              </a:ext>
            </a:extLst>
          </p:cNvPr>
          <p:cNvSpPr>
            <a:spLocks noGrp="1"/>
          </p:cNvSpPr>
          <p:nvPr>
            <p:ph idx="1"/>
          </p:nvPr>
        </p:nvSpPr>
        <p:spPr>
          <a:xfrm>
            <a:off x="1371600" y="1766455"/>
            <a:ext cx="9601200" cy="4100945"/>
          </a:xfrm>
        </p:spPr>
        <p:txBody>
          <a:bodyPr/>
          <a:lstStyle/>
          <a:p>
            <a:pPr>
              <a:lnSpc>
                <a:spcPct val="200000"/>
              </a:lnSpc>
            </a:pPr>
            <a:r>
              <a:rPr lang="en-US" sz="2400" dirty="0"/>
              <a:t>Documentation</a:t>
            </a:r>
          </a:p>
          <a:p>
            <a:pPr>
              <a:lnSpc>
                <a:spcPct val="200000"/>
              </a:lnSpc>
            </a:pPr>
            <a:r>
              <a:rPr lang="en-US" sz="2400" dirty="0"/>
              <a:t>Assessment</a:t>
            </a:r>
          </a:p>
          <a:p>
            <a:pPr>
              <a:lnSpc>
                <a:spcPct val="200000"/>
              </a:lnSpc>
            </a:pPr>
            <a:r>
              <a:rPr lang="en-US" sz="2400" dirty="0"/>
              <a:t>Wrap around services</a:t>
            </a:r>
          </a:p>
          <a:p>
            <a:pPr>
              <a:lnSpc>
                <a:spcPct val="200000"/>
              </a:lnSpc>
            </a:pPr>
            <a:r>
              <a:rPr lang="en-US" sz="2400" dirty="0"/>
              <a:t>Eligible career pathway</a:t>
            </a:r>
          </a:p>
          <a:p>
            <a:endParaRPr lang="en-US" dirty="0"/>
          </a:p>
        </p:txBody>
      </p:sp>
    </p:spTree>
    <p:extLst>
      <p:ext uri="{BB962C8B-B14F-4D97-AF65-F5344CB8AC3E}">
        <p14:creationId xmlns:p14="http://schemas.microsoft.com/office/powerpoint/2010/main" val="269699066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6DD2BF9927C44C89E3180CF4D62709" ma:contentTypeVersion="11" ma:contentTypeDescription="Create a new document." ma:contentTypeScope="" ma:versionID="b1c00922ff25215d8f9b5b973123dedf">
  <xsd:schema xmlns:xsd="http://www.w3.org/2001/XMLSchema" xmlns:xs="http://www.w3.org/2001/XMLSchema" xmlns:p="http://schemas.microsoft.com/office/2006/metadata/properties" xmlns:ns1="http://schemas.microsoft.com/sharepoint/v3" xmlns:ns2="be8bda8b-66d9-4225-abff-b2698cdb8837" xmlns:ns3="090c282b-d89e-4d4e-9ab3-34df1f47b2e0" targetNamespace="http://schemas.microsoft.com/office/2006/metadata/properties" ma:root="true" ma:fieldsID="d2396070eea661082e3fe1710c453b94" ns1:_="" ns2:_="" ns3:_="">
    <xsd:import namespace="http://schemas.microsoft.com/sharepoint/v3"/>
    <xsd:import namespace="be8bda8b-66d9-4225-abff-b2698cdb8837"/>
    <xsd:import namespace="090c282b-d89e-4d4e-9ab3-34df1f47b2e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1:_ip_UnifiedCompliancePolicyProperties" minOccurs="0"/>
                <xsd:element ref="ns1:_ip_UnifiedCompliancePolicyUIAc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8bda8b-66d9-4225-abff-b2698cdb88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0c282b-d89e-4d4e-9ab3-34df1f47b2e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A5F15D-9917-4312-9C4C-8F0DA24DC9B3}">
  <ds:schemaRefs>
    <ds:schemaRef ds:uri="http://schemas.microsoft.com/office/2006/metadata/properties"/>
    <ds:schemaRef ds:uri="http://purl.org/dc/terms/"/>
    <ds:schemaRef ds:uri="http://schemas.microsoft.com/office/2006/documentManagement/types"/>
    <ds:schemaRef ds:uri="http://schemas.microsoft.com/office/infopath/2007/PartnerControls"/>
    <ds:schemaRef ds:uri="be8bda8b-66d9-4225-abff-b2698cdb8837"/>
    <ds:schemaRef ds:uri="http://purl.org/dc/elements/1.1/"/>
    <ds:schemaRef ds:uri="http://purl.org/dc/dcmitype/"/>
    <ds:schemaRef ds:uri="http://schemas.openxmlformats.org/package/2006/metadata/core-properties"/>
    <ds:schemaRef ds:uri="090c282b-d89e-4d4e-9ab3-34df1f47b2e0"/>
    <ds:schemaRef ds:uri="http://schemas.microsoft.com/sharepoint/v3"/>
    <ds:schemaRef ds:uri="http://www.w3.org/XML/1998/namespace"/>
  </ds:schemaRefs>
</ds:datastoreItem>
</file>

<file path=customXml/itemProps2.xml><?xml version="1.0" encoding="utf-8"?>
<ds:datastoreItem xmlns:ds="http://schemas.openxmlformats.org/officeDocument/2006/customXml" ds:itemID="{52DA78F9-19F2-4123-8C4A-76F3784DBF52}">
  <ds:schemaRefs>
    <ds:schemaRef ds:uri="http://schemas.microsoft.com/sharepoint/v3/contenttype/forms"/>
  </ds:schemaRefs>
</ds:datastoreItem>
</file>

<file path=customXml/itemProps3.xml><?xml version="1.0" encoding="utf-8"?>
<ds:datastoreItem xmlns:ds="http://schemas.openxmlformats.org/officeDocument/2006/customXml" ds:itemID="{22B09C06-6FB5-4FC9-8810-999A397EC2FF}">
  <ds:schemaRefs>
    <ds:schemaRef ds:uri="090c282b-d89e-4d4e-9ab3-34df1f47b2e0"/>
    <ds:schemaRef ds:uri="be8bda8b-66d9-4225-abff-b2698cdb88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Crop</Template>
  <TotalTime>421</TotalTime>
  <Words>1952</Words>
  <Application>Microsoft Office PowerPoint</Application>
  <PresentationFormat>Widescreen</PresentationFormat>
  <Paragraphs>243</Paragraphs>
  <Slides>15</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Brush Script MT</vt:lpstr>
      <vt:lpstr>Calibri</vt:lpstr>
      <vt:lpstr>Courier New</vt:lpstr>
      <vt:lpstr>Franklin Gothic Book</vt:lpstr>
      <vt:lpstr>Libre Franklin</vt:lpstr>
      <vt:lpstr>Times New Roman</vt:lpstr>
      <vt:lpstr>Wingdings</vt:lpstr>
      <vt:lpstr>Crop</vt:lpstr>
      <vt:lpstr>Ability to Benefit - Illinois'  State-Defined Process</vt:lpstr>
      <vt:lpstr>Module 1 Agenda</vt:lpstr>
      <vt:lpstr>ATB Module Overviews</vt:lpstr>
      <vt:lpstr>Ability to Benefit</vt:lpstr>
      <vt:lpstr>How Students Qualify for Ability to Benefit (ATB)</vt:lpstr>
      <vt:lpstr>Ability to Benefit Working Group</vt:lpstr>
      <vt:lpstr>Institutional Buy-in for ATB</vt:lpstr>
      <vt:lpstr>Partnerships for ATB Alignment</vt:lpstr>
      <vt:lpstr>College Responsibilities in ATB</vt:lpstr>
      <vt:lpstr>Eligible Career Clusters</vt:lpstr>
      <vt:lpstr>Career Pathway Components</vt:lpstr>
      <vt:lpstr>Student Eligibility for Alternative Plan</vt:lpstr>
      <vt:lpstr>Module 1 Summary</vt:lpstr>
      <vt:lpstr>Visit Our Other Modules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Advisory Committee – Ability to Benefit State-Defined Process</dc:title>
  <dc:creator>Angela Gerberding</dc:creator>
  <cp:lastModifiedBy>Patty Zuccarello</cp:lastModifiedBy>
  <cp:revision>11</cp:revision>
  <cp:lastPrinted>2023-08-30T23:37:59Z</cp:lastPrinted>
  <dcterms:created xsi:type="dcterms:W3CDTF">2021-01-20T19:48:01Z</dcterms:created>
  <dcterms:modified xsi:type="dcterms:W3CDTF">2023-09-01T00:39:26Z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0x010100ED6DD2BF9927C44C89E3180CF4D62709</vt:lpwstr>
  </property>
</Properties>
</file>