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ink/ink1.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6" r:id="rId5"/>
    <p:sldId id="257" r:id="rId6"/>
    <p:sldId id="259" r:id="rId7"/>
    <p:sldId id="258" r:id="rId8"/>
    <p:sldId id="260" r:id="rId9"/>
    <p:sldId id="261" r:id="rId10"/>
    <p:sldId id="262"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16" d="100"/>
          <a:sy n="116" d="100"/>
        </p:scale>
        <p:origin x="13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2T14:40:33.225"/>
    </inkml:context>
    <inkml:brush xml:id="br0">
      <inkml:brushProperty name="width" value="0.05" units="cm"/>
      <inkml:brushProperty name="height" value="0.0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2623 486 24575,'0'0'0,"0"-4"0,-11-5 0,-10-3 0,-12-5 0,-9-6 0,-12 2 0,-5-5 0,-7 1 0,0 4 0,-5-3 0,-2 1 0,-4 0 0,4 4 0,-2-4 0,5 2 0,4 3 0,5 0 0,2 5 0,3-1 0,7 4 0,1-2 0,0 3 0,-1-2 0,5-3 0,-7 3 0,-2 2 0,4-2 0,-1-1 0,1 1 0,3 2 0,0 3 0,4 2 0,5 3 0,3 0 0,3 1 0,2 0 0,2 1 0,0 0 0,1-1 0,0 0 0,-1 0 0,1 0 0,-1 0 0,0 4 0,0 1 0,0-1 0,0 4 0,0-1 0,0-1 0,5 2 0,1-1 0,-1 3 0,0 3 0,-2-1 0,4 1 0,0-2 0,-1 2 0,-1-3 0,3 2 0,5 2 0,-1-3 0,4 3 0,-3 1 0,-2 2 0,2 2 0,-3-4 0,3 1 0,4 1 0,-3 1 0,3 1 0,-3 0 0,2 1 0,-3-3 0,3 0 0,1 4 0,-2-3 0,3 0 0,1 1 0,2 0 0,-2 2 0,1-1 0,1 0 0,1 1 0,2 0 0,2 0 0,0 0 0,1 0 0,0 0 0,0 1 0,1 3 0,-1 1 0,0-2 0,0 1 0,0 7 0,0-1 0,0 0 0,0-3 0,0 3 0,0-2 0,0 2 0,0-3 0,0 4 0,0-1 0,0-3 0,0 3 0,0 1 0,0 0 0,0-3 0,0-2 0,5-2 0,6 2 0,6 0 0,-2 2 0,4-4 0,-3-2 0,1-6 0,3-1 0,-4 0 0,2 1 0,1-4 0,3 2 0,-4 1 0,7-4 0,2-2 0,-5 0 0,6-1 0,1 1 0,0 3 0,1-2 0,-1 2 0,-1-2 0,5 2 0,0 1 0,0-2 0,-1-3 0,4 2 0,-2-2 0,0-3 0,-2-2 0,-2 3 0,4 2 0,5 1 0,0-3 0,-8 3 0,3-2 0,-2-1 0,-1-3 0,-1 3 0,4-1 0,-1-1 0,0 3 0,-1-2 0,3-1 0,0-1 0,-2-1 0,-1 3 0,-2-1 0,4-1 0,0 0 0,-1-2 0,-2-1 0,-1 5 0,-1-2 0,-1 0 0,5-1 0,-1 0 0,0-2 0,0 0 0,-2-1 0,-1 0 0,-1 0 0,-1-1 0,6 1 0,-1 0 0,0 0 0,5 0 0,4 0 0,-1-4 0,4 0 0,-3 0 0,-3-4 0,2-4 0,-3 2 0,-2-2 0,3-4 0,-2 4 0,-2 2 0,-2-2 0,-2-1 0,-1 2 0,-1-2 0,4-1 0,0 1 0,-5-1 0,4-1 0,-1 2 0,0-1 0,-1 3 0,0-6 0,-1 2 0,-6 0 0,0-2 0,-1-2 0,2-4 0,0 3 0,-3-1 0,-6 0 0,2 1 0,-5 0 0,-3-1 0,-3 1 0,4-1 0,3 0 0,-1 0 0,-1 0 0,-3 0 0,-2-4 0,3 4 0,-1 0 0,-1 1 0,-1-1 0,-2 1 0,-2 0 0,5-1 0,0 1 0,-1-1 0,-1 0 0,-1-4 0,-1-1 0,-1 1 0,-6 0 0,0 1 0,-1 2 0,-4 4 0,1 1 0,-5 4 0,-2 0 0,0-1 0,4-2 0,-2 4 0,3-3 0,-3 0 0,3-2 0,-4-2 0,-2 3 0,2 0 0,-2 4 0,3-2 0,3 0 0,-2 2 0,3-2 0,-3 4 0,2-3 0,3-1 0,-4-2 0,-3-1 0,-3-3 0,2 0 0,-3 3 0,4 0 0,-2 4 0,-2 4 0,3-1 0,-1 2 0,-3 2 0,4 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D6423-8DB7-4747-B735-93D9A735B354}"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96B6C-5343-4242-86CF-87214E077448}" type="slidenum">
              <a:rPr lang="en-US" smtClean="0"/>
              <a:t>‹#›</a:t>
            </a:fld>
            <a:endParaRPr lang="en-US"/>
          </a:p>
        </p:txBody>
      </p:sp>
    </p:spTree>
    <p:extLst>
      <p:ext uri="{BB962C8B-B14F-4D97-AF65-F5344CB8AC3E}">
        <p14:creationId xmlns:p14="http://schemas.microsoft.com/office/powerpoint/2010/main" val="3721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96B6C-5343-4242-86CF-87214E077448}" type="slidenum">
              <a:rPr lang="en-US" smtClean="0"/>
              <a:t>4</a:t>
            </a:fld>
            <a:endParaRPr lang="en-US"/>
          </a:p>
        </p:txBody>
      </p:sp>
    </p:spTree>
    <p:extLst>
      <p:ext uri="{BB962C8B-B14F-4D97-AF65-F5344CB8AC3E}">
        <p14:creationId xmlns:p14="http://schemas.microsoft.com/office/powerpoint/2010/main" val="3405237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DA9B66-8BF5-4E9F-BCCD-2967578A2879}"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4230511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A9B66-8BF5-4E9F-BCCD-2967578A2879}"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1855768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A9B66-8BF5-4E9F-BCCD-2967578A2879}"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DF5F04-0DF8-4751-AF85-73E675BC2111}"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93937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DA9B66-8BF5-4E9F-BCCD-2967578A2879}"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4287375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DA9B66-8BF5-4E9F-BCCD-2967578A2879}"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DF5F04-0DF8-4751-AF85-73E675BC2111}"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76136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DA9B66-8BF5-4E9F-BCCD-2967578A2879}"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2340418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A9B66-8BF5-4E9F-BCCD-2967578A2879}"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953301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A9B66-8BF5-4E9F-BCCD-2967578A2879}"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304128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A9B66-8BF5-4E9F-BCCD-2967578A2879}"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2396552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A9B66-8BF5-4E9F-BCCD-2967578A2879}"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3623558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DA9B66-8BF5-4E9F-BCCD-2967578A2879}"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3977515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DA9B66-8BF5-4E9F-BCCD-2967578A2879}"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2955781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DA9B66-8BF5-4E9F-BCCD-2967578A2879}"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215852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A9B66-8BF5-4E9F-BCCD-2967578A2879}"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1321625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A9B66-8BF5-4E9F-BCCD-2967578A2879}"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3334079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A9B66-8BF5-4E9F-BCCD-2967578A2879}"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DF5F04-0DF8-4751-AF85-73E675BC2111}" type="slidenum">
              <a:rPr lang="en-US" smtClean="0"/>
              <a:t>‹#›</a:t>
            </a:fld>
            <a:endParaRPr lang="en-US"/>
          </a:p>
        </p:txBody>
      </p:sp>
    </p:spTree>
    <p:extLst>
      <p:ext uri="{BB962C8B-B14F-4D97-AF65-F5344CB8AC3E}">
        <p14:creationId xmlns:p14="http://schemas.microsoft.com/office/powerpoint/2010/main" val="389633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3DA9B66-8BF5-4E9F-BCCD-2967578A2879}" type="datetimeFigureOut">
              <a:rPr lang="en-US" smtClean="0"/>
              <a:t>9/8/2026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2DF5F04-0DF8-4751-AF85-73E675BC2111}" type="slidenum">
              <a:rPr lang="en-US" smtClean="0"/>
              <a:t>‹#›</a:t>
            </a:fld>
            <a:endParaRPr lang="en-US"/>
          </a:p>
        </p:txBody>
      </p:sp>
    </p:spTree>
    <p:extLst>
      <p:ext uri="{BB962C8B-B14F-4D97-AF65-F5344CB8AC3E}">
        <p14:creationId xmlns:p14="http://schemas.microsoft.com/office/powerpoint/2010/main" val="27919429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il.amplifund.com/Public/Opportunities/Details/89bf2754-c540-4d22-84f7-ce0711c0360f"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iccb.org/grant-opportunities/" TargetMode="External"/><Relationship Id="rId2" Type="http://schemas.openxmlformats.org/officeDocument/2006/relationships/hyperlink" Target="mailto:iccb.ibt@illinois.gov" TargetMode="External"/><Relationship Id="rId1" Type="http://schemas.openxmlformats.org/officeDocument/2006/relationships/slideLayout" Target="../slideLayouts/slideLayout2.xml"/><Relationship Id="rId4" Type="http://schemas.openxmlformats.org/officeDocument/2006/relationships/hyperlink" Target="https://il-amplifund.zendesk.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F7A9-FF0A-5ADC-5112-DFE4BEE221DE}"/>
              </a:ext>
            </a:extLst>
          </p:cNvPr>
          <p:cNvSpPr>
            <a:spLocks noGrp="1"/>
          </p:cNvSpPr>
          <p:nvPr>
            <p:ph type="ctrTitle"/>
          </p:nvPr>
        </p:nvSpPr>
        <p:spPr>
          <a:xfrm>
            <a:off x="2688067" y="1064740"/>
            <a:ext cx="8915399" cy="2262781"/>
          </a:xfrm>
        </p:spPr>
        <p:txBody>
          <a:bodyPr/>
          <a:lstStyle/>
          <a:p>
            <a:pPr algn="ctr"/>
            <a:r>
              <a:rPr lang="en-US" dirty="0"/>
              <a:t>Tips for Submitting a Grant </a:t>
            </a:r>
            <a:r>
              <a:rPr lang="en-US"/>
              <a:t>in Euna</a:t>
            </a:r>
            <a:endParaRPr lang="en-US" dirty="0"/>
          </a:p>
        </p:txBody>
      </p:sp>
      <p:sp>
        <p:nvSpPr>
          <p:cNvPr id="3" name="Subtitle 2">
            <a:extLst>
              <a:ext uri="{FF2B5EF4-FFF2-40B4-BE49-F238E27FC236}">
                <a16:creationId xmlns:a16="http://schemas.microsoft.com/office/drawing/2014/main" id="{4AA33E74-6E77-AB5F-7D38-782ABB48576B}"/>
              </a:ext>
            </a:extLst>
          </p:cNvPr>
          <p:cNvSpPr>
            <a:spLocks noGrp="1"/>
          </p:cNvSpPr>
          <p:nvPr>
            <p:ph type="subTitle" idx="1"/>
          </p:nvPr>
        </p:nvSpPr>
        <p:spPr>
          <a:xfrm>
            <a:off x="1524000" y="4582341"/>
            <a:ext cx="9144000" cy="928773"/>
          </a:xfrm>
        </p:spPr>
        <p:txBody>
          <a:bodyPr/>
          <a:lstStyle/>
          <a:p>
            <a:pPr algn="r"/>
            <a:r>
              <a:rPr lang="en-US" dirty="0"/>
              <a:t>Angela Gerberding, ICCB</a:t>
            </a:r>
          </a:p>
          <a:p>
            <a:pPr algn="r"/>
            <a:r>
              <a:rPr lang="en-US" dirty="0"/>
              <a:t>September 8, 2026</a:t>
            </a:r>
          </a:p>
        </p:txBody>
      </p:sp>
    </p:spTree>
    <p:extLst>
      <p:ext uri="{BB962C8B-B14F-4D97-AF65-F5344CB8AC3E}">
        <p14:creationId xmlns:p14="http://schemas.microsoft.com/office/powerpoint/2010/main" val="326550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16C3-621A-E675-EE61-8DF57FFA44B3}"/>
              </a:ext>
            </a:extLst>
          </p:cNvPr>
          <p:cNvSpPr>
            <a:spLocks noGrp="1"/>
          </p:cNvSpPr>
          <p:nvPr>
            <p:ph type="title"/>
          </p:nvPr>
        </p:nvSpPr>
        <p:spPr/>
        <p:txBody>
          <a:bodyPr/>
          <a:lstStyle/>
          <a:p>
            <a:pPr algn="ctr"/>
            <a:r>
              <a:rPr lang="en-US" dirty="0"/>
              <a:t>Steps to Submit</a:t>
            </a:r>
          </a:p>
        </p:txBody>
      </p:sp>
      <p:sp>
        <p:nvSpPr>
          <p:cNvPr id="3" name="Content Placeholder 2">
            <a:extLst>
              <a:ext uri="{FF2B5EF4-FFF2-40B4-BE49-F238E27FC236}">
                <a16:creationId xmlns:a16="http://schemas.microsoft.com/office/drawing/2014/main" id="{C0CEF2CC-CA00-F3FC-1622-B7A7D5A1FB85}"/>
              </a:ext>
            </a:extLst>
          </p:cNvPr>
          <p:cNvSpPr>
            <a:spLocks noGrp="1"/>
          </p:cNvSpPr>
          <p:nvPr>
            <p:ph idx="1"/>
          </p:nvPr>
        </p:nvSpPr>
        <p:spPr>
          <a:xfrm>
            <a:off x="2589212" y="1595336"/>
            <a:ext cx="8915400" cy="4315886"/>
          </a:xfrm>
        </p:spPr>
        <p:txBody>
          <a:bodyPr/>
          <a:lstStyle/>
          <a:p>
            <a:pPr marL="514350" indent="-514350">
              <a:buAutoNum type="arabicPeriod"/>
            </a:pPr>
            <a:r>
              <a:rPr lang="en-US" sz="2000" dirty="0"/>
              <a:t>Get access to Euna.  This happens from your home entity.  ICCB does not have the ability to grant access or change passwords.</a:t>
            </a:r>
          </a:p>
          <a:p>
            <a:r>
              <a:rPr lang="en-US" sz="2000" dirty="0"/>
              <a:t>Use the link from the NOFO - </a:t>
            </a:r>
            <a:r>
              <a:rPr lang="en-US" u="sng" dirty="0">
                <a:highlight>
                  <a:srgbClr val="FFFFFF"/>
                </a:highlight>
                <a:hlinkClick r:id="rId2"/>
              </a:rPr>
              <a:t>https://il.amplifund.com/Public/Opportunities/Details/89bf2754-c540-4d22-84f7-ce0711c0360f</a:t>
            </a:r>
            <a:r>
              <a:rPr lang="en-US" dirty="0">
                <a:highlight>
                  <a:srgbClr val="FFFFFF"/>
                </a:highlight>
              </a:rPr>
              <a:t> </a:t>
            </a:r>
          </a:p>
          <a:p>
            <a:pPr marL="514350" indent="-514350">
              <a:buAutoNum type="arabicPeriod"/>
            </a:pPr>
            <a:r>
              <a:rPr lang="en-US" sz="2000" dirty="0"/>
              <a:t>Click on Apply</a:t>
            </a:r>
          </a:p>
          <a:p>
            <a:pPr marL="514350" indent="-514350">
              <a:buAutoNum type="arabicPeriod"/>
            </a:pPr>
            <a:endParaRPr lang="en-US" dirty="0"/>
          </a:p>
        </p:txBody>
      </p:sp>
      <p:pic>
        <p:nvPicPr>
          <p:cNvPr id="7" name="Picture 6">
            <a:extLst>
              <a:ext uri="{FF2B5EF4-FFF2-40B4-BE49-F238E27FC236}">
                <a16:creationId xmlns:a16="http://schemas.microsoft.com/office/drawing/2014/main" id="{D8220270-FE2A-5C58-DFA9-DB2338B38A47}"/>
              </a:ext>
            </a:extLst>
          </p:cNvPr>
          <p:cNvPicPr>
            <a:picLocks noChangeAspect="1"/>
          </p:cNvPicPr>
          <p:nvPr/>
        </p:nvPicPr>
        <p:blipFill>
          <a:blip r:embed="rId3"/>
          <a:stretch>
            <a:fillRect/>
          </a:stretch>
        </p:blipFill>
        <p:spPr>
          <a:xfrm>
            <a:off x="2290778" y="4107177"/>
            <a:ext cx="9512268" cy="2315540"/>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4" name="Ink 3">
                <a:extLst>
                  <a:ext uri="{FF2B5EF4-FFF2-40B4-BE49-F238E27FC236}">
                    <a16:creationId xmlns:a16="http://schemas.microsoft.com/office/drawing/2014/main" id="{903437F3-343F-40C4-A84E-04309B4B804F}"/>
                  </a:ext>
                </a:extLst>
              </p14:cNvPr>
              <p14:cNvContentPartPr/>
              <p14:nvPr/>
            </p14:nvContentPartPr>
            <p14:xfrm>
              <a:off x="10712606" y="4416841"/>
              <a:ext cx="1090440" cy="674577"/>
            </p14:xfrm>
          </p:contentPart>
        </mc:Choice>
        <mc:Fallback xmlns="">
          <p:pic>
            <p:nvPicPr>
              <p:cNvPr id="4" name="Ink 3">
                <a:extLst>
                  <a:ext uri="{FF2B5EF4-FFF2-40B4-BE49-F238E27FC236}">
                    <a16:creationId xmlns:a16="http://schemas.microsoft.com/office/drawing/2014/main" id="{903437F3-343F-40C4-A84E-04309B4B804F}"/>
                  </a:ext>
                </a:extLst>
              </p:cNvPr>
              <p:cNvPicPr/>
              <p:nvPr/>
            </p:nvPicPr>
            <p:blipFill>
              <a:blip r:embed="rId5"/>
              <a:stretch>
                <a:fillRect/>
              </a:stretch>
            </p:blipFill>
            <p:spPr>
              <a:xfrm>
                <a:off x="10703606" y="4407842"/>
                <a:ext cx="1108080" cy="692215"/>
              </a:xfrm>
              <a:prstGeom prst="rect">
                <a:avLst/>
              </a:prstGeom>
            </p:spPr>
          </p:pic>
        </mc:Fallback>
      </mc:AlternateContent>
    </p:spTree>
    <p:extLst>
      <p:ext uri="{BB962C8B-B14F-4D97-AF65-F5344CB8AC3E}">
        <p14:creationId xmlns:p14="http://schemas.microsoft.com/office/powerpoint/2010/main" val="3508012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BB555-C0E8-B14B-92CA-EAF838BCBF89}"/>
              </a:ext>
            </a:extLst>
          </p:cNvPr>
          <p:cNvSpPr>
            <a:spLocks noGrp="1"/>
          </p:cNvSpPr>
          <p:nvPr>
            <p:ph type="title"/>
          </p:nvPr>
        </p:nvSpPr>
        <p:spPr/>
        <p:txBody>
          <a:bodyPr/>
          <a:lstStyle/>
          <a:p>
            <a:pPr algn="ctr"/>
            <a:r>
              <a:rPr lang="en-US" dirty="0"/>
              <a:t>Steps, continued</a:t>
            </a:r>
          </a:p>
        </p:txBody>
      </p:sp>
      <p:sp>
        <p:nvSpPr>
          <p:cNvPr id="3" name="Content Placeholder 2">
            <a:extLst>
              <a:ext uri="{FF2B5EF4-FFF2-40B4-BE49-F238E27FC236}">
                <a16:creationId xmlns:a16="http://schemas.microsoft.com/office/drawing/2014/main" id="{2603C729-6BEA-A9E3-B349-4BA4E2210494}"/>
              </a:ext>
            </a:extLst>
          </p:cNvPr>
          <p:cNvSpPr>
            <a:spLocks noGrp="1"/>
          </p:cNvSpPr>
          <p:nvPr>
            <p:ph idx="1"/>
          </p:nvPr>
        </p:nvSpPr>
        <p:spPr/>
        <p:txBody>
          <a:bodyPr/>
          <a:lstStyle/>
          <a:p>
            <a:pPr marL="457200" indent="-457200">
              <a:buFont typeface="+mj-lt"/>
              <a:buAutoNum type="arabicPeriod" startAt="4"/>
            </a:pPr>
            <a:r>
              <a:rPr lang="en-US" sz="2000" dirty="0"/>
              <a:t>Click on “Public Account” and enter the credentials provided by your home entity.  </a:t>
            </a:r>
          </a:p>
          <a:p>
            <a:pPr marL="457200" indent="-457200">
              <a:buFont typeface="+mj-lt"/>
              <a:buAutoNum type="arabicPeriod" startAt="4"/>
            </a:pPr>
            <a:r>
              <a:rPr lang="en-US" sz="2000" dirty="0"/>
              <a:t>From here, you should land on a page with blue targets across the top of the page.  The first page should be the “Opportunity Details” page.  </a:t>
            </a:r>
          </a:p>
          <a:p>
            <a:pPr marL="0" indent="0">
              <a:buNone/>
            </a:pPr>
            <a:endParaRPr lang="en-US" dirty="0"/>
          </a:p>
        </p:txBody>
      </p:sp>
      <p:pic>
        <p:nvPicPr>
          <p:cNvPr id="4" name="Picture 3" descr="Graphical user interface, application&#10;&#10;Description automatically generated">
            <a:extLst>
              <a:ext uri="{FF2B5EF4-FFF2-40B4-BE49-F238E27FC236}">
                <a16:creationId xmlns:a16="http://schemas.microsoft.com/office/drawing/2014/main" id="{EBB5FD0E-4A90-B0A0-FBBC-C6D89E1BCBCD}"/>
              </a:ext>
            </a:extLst>
          </p:cNvPr>
          <p:cNvPicPr>
            <a:picLocks noChangeAspect="1"/>
          </p:cNvPicPr>
          <p:nvPr/>
        </p:nvPicPr>
        <p:blipFill>
          <a:blip r:embed="rId2"/>
          <a:stretch>
            <a:fillRect/>
          </a:stretch>
        </p:blipFill>
        <p:spPr>
          <a:xfrm>
            <a:off x="3093001" y="4116367"/>
            <a:ext cx="6729920" cy="2334621"/>
          </a:xfrm>
          <a:prstGeom prst="rect">
            <a:avLst/>
          </a:prstGeom>
          <a:ln w="9525">
            <a:solidFill>
              <a:schemeClr val="tx1"/>
            </a:solidFill>
          </a:ln>
        </p:spPr>
      </p:pic>
    </p:spTree>
    <p:extLst>
      <p:ext uri="{BB962C8B-B14F-4D97-AF65-F5344CB8AC3E}">
        <p14:creationId xmlns:p14="http://schemas.microsoft.com/office/powerpoint/2010/main" val="3595028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C7E1E-2530-C943-290A-A53021AF1169}"/>
              </a:ext>
            </a:extLst>
          </p:cNvPr>
          <p:cNvSpPr>
            <a:spLocks noGrp="1"/>
          </p:cNvSpPr>
          <p:nvPr>
            <p:ph type="title"/>
          </p:nvPr>
        </p:nvSpPr>
        <p:spPr/>
        <p:txBody>
          <a:bodyPr/>
          <a:lstStyle/>
          <a:p>
            <a:r>
              <a:rPr lang="en-US" dirty="0"/>
              <a:t>More Steps</a:t>
            </a:r>
          </a:p>
        </p:txBody>
      </p:sp>
      <p:sp>
        <p:nvSpPr>
          <p:cNvPr id="3" name="Content Placeholder 2">
            <a:extLst>
              <a:ext uri="{FF2B5EF4-FFF2-40B4-BE49-F238E27FC236}">
                <a16:creationId xmlns:a16="http://schemas.microsoft.com/office/drawing/2014/main" id="{04FD7DFE-20E9-6DA5-9667-31EB4CBDAB81}"/>
              </a:ext>
            </a:extLst>
          </p:cNvPr>
          <p:cNvSpPr>
            <a:spLocks noGrp="1"/>
          </p:cNvSpPr>
          <p:nvPr>
            <p:ph idx="1"/>
          </p:nvPr>
        </p:nvSpPr>
        <p:spPr/>
        <p:txBody>
          <a:bodyPr>
            <a:normAutofit/>
          </a:bodyPr>
          <a:lstStyle/>
          <a:p>
            <a:pPr marL="457200" indent="-457200">
              <a:buFont typeface="+mj-lt"/>
              <a:buAutoNum type="arabicPeriod" startAt="6"/>
            </a:pPr>
            <a:r>
              <a:rPr lang="en-US" sz="2000" dirty="0"/>
              <a:t>At the bottom of each Target area, are 3 green buttons – Save, Mark as Complete, Save and Continue.  Each section must be marked as complete in order to get the green check mark at the top.  </a:t>
            </a:r>
          </a:p>
          <a:p>
            <a:pPr marL="457200" indent="-457200">
              <a:buFont typeface="+mj-lt"/>
              <a:buAutoNum type="arabicPeriod" startAt="6"/>
            </a:pPr>
            <a:r>
              <a:rPr lang="en-US" sz="2000" dirty="0"/>
              <a:t>In the Forms section, click on each form listed.  Follow the directions.  Most have a document that will need to be downloaded, completed, and upload.  </a:t>
            </a:r>
          </a:p>
          <a:p>
            <a:pPr marL="0" indent="0">
              <a:buNone/>
            </a:pPr>
            <a:r>
              <a:rPr lang="en-US" sz="2000" dirty="0"/>
              <a:t>NOTE:  Euna does not check for accuracy, completion, format, or signature.  That is the applicant’s responsibility.  </a:t>
            </a:r>
          </a:p>
        </p:txBody>
      </p:sp>
    </p:spTree>
    <p:extLst>
      <p:ext uri="{BB962C8B-B14F-4D97-AF65-F5344CB8AC3E}">
        <p14:creationId xmlns:p14="http://schemas.microsoft.com/office/powerpoint/2010/main" val="2546055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ED68-3EEA-F538-AAB9-F4685925E5B3}"/>
              </a:ext>
            </a:extLst>
          </p:cNvPr>
          <p:cNvSpPr>
            <a:spLocks noGrp="1"/>
          </p:cNvSpPr>
          <p:nvPr>
            <p:ph type="title"/>
          </p:nvPr>
        </p:nvSpPr>
        <p:spPr/>
        <p:txBody>
          <a:bodyPr/>
          <a:lstStyle/>
          <a:p>
            <a:r>
              <a:rPr lang="en-US" dirty="0"/>
              <a:t>Even more steps</a:t>
            </a:r>
          </a:p>
        </p:txBody>
      </p:sp>
      <p:sp>
        <p:nvSpPr>
          <p:cNvPr id="3" name="Content Placeholder 2">
            <a:extLst>
              <a:ext uri="{FF2B5EF4-FFF2-40B4-BE49-F238E27FC236}">
                <a16:creationId xmlns:a16="http://schemas.microsoft.com/office/drawing/2014/main" id="{5C6B7781-42B3-E58A-804C-90F68A3742BA}"/>
              </a:ext>
            </a:extLst>
          </p:cNvPr>
          <p:cNvSpPr>
            <a:spLocks noGrp="1"/>
          </p:cNvSpPr>
          <p:nvPr>
            <p:ph idx="1"/>
          </p:nvPr>
        </p:nvSpPr>
        <p:spPr>
          <a:xfrm>
            <a:off x="2589212" y="1573427"/>
            <a:ext cx="8915400" cy="4728519"/>
          </a:xfrm>
        </p:spPr>
        <p:txBody>
          <a:bodyPr>
            <a:normAutofit lnSpcReduction="10000"/>
          </a:bodyPr>
          <a:lstStyle/>
          <a:p>
            <a:pPr marL="514350" indent="-514350">
              <a:buAutoNum type="arabicPeriod" startAt="8"/>
            </a:pPr>
            <a:r>
              <a:rPr lang="en-US" sz="2000" dirty="0"/>
              <a:t>All bullets at the top MUST have a green check mark before you submit.  If any check marks are missing, click on that bullet, review that all information is included and then click on the “Mark as Complete” button at the bottom of the page. </a:t>
            </a:r>
          </a:p>
          <a:p>
            <a:pPr marL="514350" indent="-514350">
              <a:buAutoNum type="arabicPeriod" startAt="8"/>
            </a:pPr>
            <a:r>
              <a:rPr lang="en-US" sz="2000" dirty="0"/>
              <a:t>There is one target in the process called “Planned Performance Plan.”  There is nothing to do in that section.  We have noted in that section explaining that.  It was a step built in by Euna can not be remove.  Do not panic!  There really is nothing to do in that section.</a:t>
            </a:r>
          </a:p>
          <a:p>
            <a:pPr marL="514350" indent="-514350">
              <a:buAutoNum type="arabicPeriod" startAt="8"/>
            </a:pPr>
            <a:endParaRPr lang="en-US" sz="1050" dirty="0"/>
          </a:p>
          <a:p>
            <a:pPr marL="0" indent="0">
              <a:buNone/>
            </a:pPr>
            <a:r>
              <a:rPr lang="en-US" sz="2000" dirty="0"/>
              <a:t>Euna is great about giving red dialogue boxes for errors or blue boxes for success.  </a:t>
            </a:r>
          </a:p>
          <a:p>
            <a:pPr marL="0" indent="0">
              <a:buNone/>
            </a:pPr>
            <a:endParaRPr lang="en-US" sz="1100" dirty="0"/>
          </a:p>
          <a:p>
            <a:pPr marL="514350" indent="-514350">
              <a:buFont typeface="+mj-lt"/>
              <a:buAutoNum type="arabicPeriod" startAt="10"/>
            </a:pPr>
            <a:r>
              <a:rPr lang="en-US" sz="2000" dirty="0"/>
              <a:t>The final green target is “Submit.” Once you hit submit, you can not make any changes.  </a:t>
            </a:r>
          </a:p>
          <a:p>
            <a:pPr marL="0" indent="0">
              <a:buNone/>
            </a:pPr>
            <a:endParaRPr lang="en-US" sz="2000" dirty="0"/>
          </a:p>
          <a:p>
            <a:pPr marL="0" indent="0">
              <a:buNone/>
            </a:pPr>
            <a:endParaRPr lang="en-US" dirty="0"/>
          </a:p>
        </p:txBody>
      </p:sp>
    </p:spTree>
    <p:extLst>
      <p:ext uri="{BB962C8B-B14F-4D97-AF65-F5344CB8AC3E}">
        <p14:creationId xmlns:p14="http://schemas.microsoft.com/office/powerpoint/2010/main" val="4122981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A3761-70E8-0465-C548-2EA6F8544C7D}"/>
              </a:ext>
            </a:extLst>
          </p:cNvPr>
          <p:cNvSpPr>
            <a:spLocks noGrp="1"/>
          </p:cNvSpPr>
          <p:nvPr>
            <p:ph type="title"/>
          </p:nvPr>
        </p:nvSpPr>
        <p:spPr/>
        <p:txBody>
          <a:bodyPr/>
          <a:lstStyle/>
          <a:p>
            <a:r>
              <a:rPr lang="en-US" dirty="0"/>
              <a:t>Other Information</a:t>
            </a:r>
          </a:p>
        </p:txBody>
      </p:sp>
      <p:sp>
        <p:nvSpPr>
          <p:cNvPr id="3" name="Content Placeholder 2">
            <a:extLst>
              <a:ext uri="{FF2B5EF4-FFF2-40B4-BE49-F238E27FC236}">
                <a16:creationId xmlns:a16="http://schemas.microsoft.com/office/drawing/2014/main" id="{EB183305-480D-26B5-259B-712CF7C17D10}"/>
              </a:ext>
            </a:extLst>
          </p:cNvPr>
          <p:cNvSpPr>
            <a:spLocks noGrp="1"/>
          </p:cNvSpPr>
          <p:nvPr>
            <p:ph idx="1"/>
          </p:nvPr>
        </p:nvSpPr>
        <p:spPr>
          <a:xfrm>
            <a:off x="2592925" y="1729946"/>
            <a:ext cx="8915400" cy="4415481"/>
          </a:xfrm>
        </p:spPr>
        <p:txBody>
          <a:bodyPr/>
          <a:lstStyle/>
          <a:p>
            <a:pPr marL="0" indent="0">
              <a:buNone/>
            </a:pPr>
            <a:r>
              <a:rPr lang="en-US" dirty="0"/>
              <a:t>Application due date and time are not flexible – </a:t>
            </a:r>
            <a:r>
              <a:rPr lang="en-US" b="1" dirty="0"/>
              <a:t>October 2, 2026, by 5:00 pm</a:t>
            </a:r>
            <a:r>
              <a:rPr lang="en-US" dirty="0"/>
              <a:t>. The system will not accept applications at 5:01 pm.  DO NOT WAIT until 4:45pm to submit in case you have problems.  Applications will not be accepted outside of Euna,  so do not email us at 4:59pm with your application.  It will not be scored…and not funded!</a:t>
            </a:r>
          </a:p>
          <a:p>
            <a:pPr marL="0" indent="0">
              <a:buNone/>
            </a:pPr>
            <a:endParaRPr lang="en-US" dirty="0"/>
          </a:p>
          <a:p>
            <a:pPr marL="0" indent="0">
              <a:buNone/>
            </a:pPr>
            <a:r>
              <a:rPr lang="en-US" dirty="0"/>
              <a:t>On each screen, there should be a small “</a:t>
            </a:r>
            <a:r>
              <a:rPr lang="en-US" dirty="0" err="1"/>
              <a:t>i</a:t>
            </a:r>
            <a:r>
              <a:rPr lang="en-US" dirty="0"/>
              <a:t>” n the top right corner.  When you click on that, you can send an email to the Euna help desk directly. </a:t>
            </a:r>
          </a:p>
        </p:txBody>
      </p:sp>
    </p:spTree>
    <p:extLst>
      <p:ext uri="{BB962C8B-B14F-4D97-AF65-F5344CB8AC3E}">
        <p14:creationId xmlns:p14="http://schemas.microsoft.com/office/powerpoint/2010/main" val="3791601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1B80F-1EDC-1F2A-920E-49711727E48E}"/>
              </a:ext>
            </a:extLst>
          </p:cNvPr>
          <p:cNvSpPr>
            <a:spLocks noGrp="1"/>
          </p:cNvSpPr>
          <p:nvPr>
            <p:ph type="title"/>
          </p:nvPr>
        </p:nvSpPr>
        <p:spPr/>
        <p:txBody>
          <a:bodyPr/>
          <a:lstStyle/>
          <a:p>
            <a:r>
              <a:rPr lang="en-US" dirty="0"/>
              <a:t>More Information</a:t>
            </a:r>
          </a:p>
        </p:txBody>
      </p:sp>
      <p:sp>
        <p:nvSpPr>
          <p:cNvPr id="3" name="Content Placeholder 2">
            <a:extLst>
              <a:ext uri="{FF2B5EF4-FFF2-40B4-BE49-F238E27FC236}">
                <a16:creationId xmlns:a16="http://schemas.microsoft.com/office/drawing/2014/main" id="{88B1DDB3-F6B4-AA59-8082-CD526B36653B}"/>
              </a:ext>
            </a:extLst>
          </p:cNvPr>
          <p:cNvSpPr>
            <a:spLocks noGrp="1"/>
          </p:cNvSpPr>
          <p:nvPr>
            <p:ph idx="1"/>
          </p:nvPr>
        </p:nvSpPr>
        <p:spPr/>
        <p:txBody>
          <a:bodyPr/>
          <a:lstStyle/>
          <a:p>
            <a:pPr marL="0" indent="0">
              <a:buNone/>
            </a:pPr>
            <a:r>
              <a:rPr lang="en-US" dirty="0"/>
              <a:t>If you have questions about the grant specifically, email those questions to </a:t>
            </a:r>
            <a:r>
              <a:rPr lang="en-US" dirty="0">
                <a:hlinkClick r:id="rId2"/>
              </a:rPr>
              <a:t>iccb.ibt@illinois.gov</a:t>
            </a:r>
            <a:r>
              <a:rPr lang="en-US" dirty="0"/>
              <a:t> and that question will be added to the FAQ on the ICCB website - </a:t>
            </a:r>
            <a:r>
              <a:rPr lang="en-US" dirty="0">
                <a:hlinkClick r:id="rId3"/>
              </a:rPr>
              <a:t>https://www.iccb.org/grant-opportunities/</a:t>
            </a:r>
            <a:r>
              <a:rPr lang="en-US" dirty="0"/>
              <a:t> </a:t>
            </a:r>
          </a:p>
          <a:p>
            <a:pPr marL="0" indent="0">
              <a:buNone/>
            </a:pPr>
            <a:endParaRPr lang="en-US" dirty="0"/>
          </a:p>
          <a:p>
            <a:pPr marL="0" indent="0">
              <a:buNone/>
            </a:pPr>
            <a:r>
              <a:rPr lang="en-US" dirty="0"/>
              <a:t>Reminder there is a new process for our FAQ document.</a:t>
            </a:r>
          </a:p>
          <a:p>
            <a:pPr marL="0" indent="0">
              <a:buNone/>
            </a:pPr>
            <a:endParaRPr lang="en-US" dirty="0"/>
          </a:p>
          <a:p>
            <a:pPr marL="0" indent="0">
              <a:buNone/>
            </a:pPr>
            <a:r>
              <a:rPr lang="en-US" dirty="0"/>
              <a:t>If you have questions or problems within Euna, send those questions directly to the Euna Helpdesk.  ICCB staff does not see the same screens as grantees so we cannot help troubleshoot issues.  On this site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https://il-amplifund.zendesk.com</a:t>
            </a:r>
            <a:r>
              <a:rPr lang="en-US" sz="1800" dirty="0">
                <a:effectLst/>
                <a:latin typeface="Century Gothic" panose="020B0502020202020204" pitchFamily="34" charset="0"/>
                <a:ea typeface="Calibri" panose="020F0502020204030204" pitchFamily="34" charset="0"/>
                <a:cs typeface="Times New Roman" panose="02020603050405020304" pitchFamily="18" charset="0"/>
              </a:rPr>
              <a:t>) Euna has many resources that can be accessed by grantees to help with the application process as well.  </a:t>
            </a:r>
            <a:endParaRPr lang="en-US" dirty="0">
              <a:latin typeface="Century Gothic" panose="020B0502020202020204" pitchFamily="34" charset="0"/>
            </a:endParaRPr>
          </a:p>
        </p:txBody>
      </p:sp>
    </p:spTree>
    <p:extLst>
      <p:ext uri="{BB962C8B-B14F-4D97-AF65-F5344CB8AC3E}">
        <p14:creationId xmlns:p14="http://schemas.microsoft.com/office/powerpoint/2010/main" val="820878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BA1E-D6F0-77F3-1208-447892202213}"/>
              </a:ext>
            </a:extLst>
          </p:cNvPr>
          <p:cNvSpPr>
            <a:spLocks noGrp="1"/>
          </p:cNvSpPr>
          <p:nvPr>
            <p:ph type="title"/>
          </p:nvPr>
        </p:nvSpPr>
        <p:spPr>
          <a:xfrm>
            <a:off x="2592925" y="624110"/>
            <a:ext cx="8911687" cy="669231"/>
          </a:xfrm>
        </p:spPr>
        <p:txBody>
          <a:bodyPr/>
          <a:lstStyle/>
          <a:p>
            <a:r>
              <a:rPr lang="en-US" dirty="0"/>
              <a:t>Budget Information in Euna</a:t>
            </a:r>
          </a:p>
        </p:txBody>
      </p:sp>
      <p:sp>
        <p:nvSpPr>
          <p:cNvPr id="3" name="Content Placeholder 2">
            <a:extLst>
              <a:ext uri="{FF2B5EF4-FFF2-40B4-BE49-F238E27FC236}">
                <a16:creationId xmlns:a16="http://schemas.microsoft.com/office/drawing/2014/main" id="{23205786-EF99-6541-2FD8-936D8B8123F3}"/>
              </a:ext>
            </a:extLst>
          </p:cNvPr>
          <p:cNvSpPr>
            <a:spLocks noGrp="1"/>
          </p:cNvSpPr>
          <p:nvPr>
            <p:ph idx="1"/>
          </p:nvPr>
        </p:nvSpPr>
        <p:spPr>
          <a:xfrm>
            <a:off x="2339546" y="1491049"/>
            <a:ext cx="9165066" cy="5074508"/>
          </a:xfrm>
        </p:spPr>
        <p:txBody>
          <a:bodyPr>
            <a:normAutofit fontScale="92500" lnSpcReduction="10000"/>
          </a:bodyPr>
          <a:lstStyle/>
          <a:p>
            <a:pPr marL="0" indent="0">
              <a:buNone/>
            </a:pPr>
            <a:r>
              <a:rPr lang="en-US" dirty="0"/>
              <a:t>There are 2 formats of budgets in Euna that are REQUIRED by each applicant.</a:t>
            </a:r>
          </a:p>
          <a:p>
            <a:pPr marL="0" indent="0">
              <a:buNone/>
            </a:pPr>
            <a:r>
              <a:rPr lang="en-US" dirty="0"/>
              <a:t>#1 - The Excel template is the same that has been used before with IBT.  In this, applicants need to include detail about how money will be allocated for each line and provide a budget narrative at the bottom of each tab.  This is the one that will be downloaded, completed, and uploaded into Euna. This template is located in the “Forms” section of the application.</a:t>
            </a:r>
          </a:p>
          <a:p>
            <a:pPr marL="0" indent="0">
              <a:buNone/>
            </a:pPr>
            <a:r>
              <a:rPr lang="en-US" dirty="0"/>
              <a:t>#2 – Euna budget.  For this budget you need to list general dollar amounts per line.  This will be built as you go through Euna as a step in the application process.  This is the section following the “Forms” section. </a:t>
            </a:r>
          </a:p>
          <a:p>
            <a:endParaRPr lang="en-US" dirty="0"/>
          </a:p>
          <a:p>
            <a:pPr marL="0" indent="0">
              <a:buNone/>
            </a:pPr>
            <a:r>
              <a:rPr lang="en-US" dirty="0"/>
              <a:t>Example:  </a:t>
            </a:r>
          </a:p>
          <a:p>
            <a:pPr marL="0" indent="0">
              <a:buNone/>
            </a:pPr>
            <a:r>
              <a:rPr lang="en-US" dirty="0"/>
              <a:t>Excel Budget - $20,000 in personnel line.  This needs broken out as Janelle $8,000, Angela $8,000, and Rupa $4,000 with details about each.</a:t>
            </a:r>
          </a:p>
          <a:p>
            <a:pPr marL="0" indent="0">
              <a:buNone/>
            </a:pPr>
            <a:r>
              <a:rPr lang="en-US" dirty="0"/>
              <a:t>Euna Budget – in the personnel line.  Applicants should enter “personnel total” for $20,000.  </a:t>
            </a:r>
          </a:p>
          <a:p>
            <a:pPr marL="0" indent="0">
              <a:buNone/>
            </a:pPr>
            <a:r>
              <a:rPr lang="en-US" dirty="0">
                <a:highlight>
                  <a:srgbClr val="FFFF00"/>
                </a:highlight>
              </a:rPr>
              <a:t>Both of these overall budget totals should match!</a:t>
            </a:r>
            <a:r>
              <a:rPr lang="en-US" dirty="0"/>
              <a:t>  Again, Euna does not check for completeness and accuracy.  That is the applicant’s responsibility.  </a:t>
            </a:r>
          </a:p>
          <a:p>
            <a:endParaRPr lang="en-US" dirty="0"/>
          </a:p>
        </p:txBody>
      </p:sp>
    </p:spTree>
    <p:extLst>
      <p:ext uri="{BB962C8B-B14F-4D97-AF65-F5344CB8AC3E}">
        <p14:creationId xmlns:p14="http://schemas.microsoft.com/office/powerpoint/2010/main" val="301006326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73B32682218A41AB902FBF23AD1381" ma:contentTypeVersion="5" ma:contentTypeDescription="Create a new document." ma:contentTypeScope="" ma:versionID="09185d91985499566719501561d94bc7">
  <xsd:schema xmlns:xsd="http://www.w3.org/2001/XMLSchema" xmlns:xs="http://www.w3.org/2001/XMLSchema" xmlns:p="http://schemas.microsoft.com/office/2006/metadata/properties" xmlns:ns3="e3629850-6cf0-4697-9ab4-faa630fb297e" targetNamespace="http://schemas.microsoft.com/office/2006/metadata/properties" ma:root="true" ma:fieldsID="81e401e1a0a8ed84093b8240ac92a8ca" ns3:_="">
    <xsd:import namespace="e3629850-6cf0-4697-9ab4-faa630fb297e"/>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629850-6cf0-4697-9ab4-faa630fb29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e3629850-6cf0-4697-9ab4-faa630fb297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C256E5-6F8F-493C-9562-7F4EF20658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629850-6cf0-4697-9ab4-faa630fb29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C49CBD-6BFE-4001-A3B6-8D8DF7BDAC4F}">
  <ds:schemaRefs>
    <ds:schemaRef ds:uri="http://purl.org/dc/dcmitype/"/>
    <ds:schemaRef ds:uri="e3629850-6cf0-4697-9ab4-faa630fb297e"/>
    <ds:schemaRef ds:uri="http://schemas.microsoft.com/office/2006/metadata/properties"/>
    <ds:schemaRef ds:uri="http://schemas.microsoft.com/office/2006/documentManagement/types"/>
    <ds:schemaRef ds:uri="http://www.w3.org/XML/1998/namespace"/>
    <ds:schemaRef ds:uri="http://purl.org/dc/elements/1.1/"/>
    <ds:schemaRef ds:uri="http://purl.org/dc/term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51DF60BC-0167-4486-80EB-C15FE85621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342</TotalTime>
  <Words>816</Words>
  <Application>Microsoft Office PowerPoint</Application>
  <PresentationFormat>Widescreen</PresentationFormat>
  <Paragraphs>41</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Century Gothic</vt:lpstr>
      <vt:lpstr>Wingdings 3</vt:lpstr>
      <vt:lpstr>Wisp</vt:lpstr>
      <vt:lpstr>Tips for Submitting a Grant in Euna</vt:lpstr>
      <vt:lpstr>Steps to Submit</vt:lpstr>
      <vt:lpstr>Steps, continued</vt:lpstr>
      <vt:lpstr>More Steps</vt:lpstr>
      <vt:lpstr>Even more steps</vt:lpstr>
      <vt:lpstr>Other Information</vt:lpstr>
      <vt:lpstr>More Information</vt:lpstr>
      <vt:lpstr>Budget Information in Euna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Gerberding, Angela</dc:creator>
  <cp:lastModifiedBy>Gerberding, Angela</cp:lastModifiedBy>
  <cp:revision>5</cp:revision>
  <dcterms:created xsi:type="dcterms:W3CDTF">2024-08-22T14:34:51Z</dcterms:created>
  <dcterms:modified xsi:type="dcterms:W3CDTF">2026-09-08T15:57:28Z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0x010100A573B32682218A41AB902FBF23AD1381</vt:lpwstr>
  </property>
</Properties>
</file>