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44" r:id="rId3"/>
    <p:sldId id="272" r:id="rId4"/>
    <p:sldId id="270" r:id="rId5"/>
    <p:sldId id="266" r:id="rId6"/>
    <p:sldId id="271" r:id="rId7"/>
    <p:sldId id="273" r:id="rId8"/>
    <p:sldId id="345" r:id="rId9"/>
    <p:sldId id="347" r:id="rId10"/>
    <p:sldId id="276" r:id="rId11"/>
    <p:sldId id="275" r:id="rId12"/>
    <p:sldId id="277" r:id="rId13"/>
    <p:sldId id="269" r:id="rId14"/>
    <p:sldId id="268" r:id="rId15"/>
    <p:sldId id="278" r:id="rId16"/>
    <p:sldId id="303" r:id="rId17"/>
    <p:sldId id="304" r:id="rId18"/>
    <p:sldId id="305" r:id="rId19"/>
    <p:sldId id="306" r:id="rId20"/>
    <p:sldId id="307" r:id="rId21"/>
    <p:sldId id="308" r:id="rId22"/>
    <p:sldId id="30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8" d="100"/>
          <a:sy n="78" d="100"/>
        </p:scale>
        <p:origin x="83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bg_accent4_2">
  <dgm:title val=""/>
  <dgm:desc val=""/>
  <dgm:catLst>
    <dgm:cat type="accent4" pri="14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a:alpha val="0"/>
      </a:schemeClr>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4727F3-F669-4BA7-A060-1FD838397A74}" type="doc">
      <dgm:prSet loTypeId="urn:microsoft.com/office/officeart/2018/5/layout/CenteredIconLabelDescriptionList" loCatId="icon" qsTypeId="urn:microsoft.com/office/officeart/2005/8/quickstyle/simple1" qsCatId="simple" csTypeId="urn:microsoft.com/office/officeart/2018/5/colors/Iconchunking_neutralbg_accent4_2" csCatId="accent4" phldr="1"/>
      <dgm:spPr/>
      <dgm:t>
        <a:bodyPr/>
        <a:lstStyle/>
        <a:p>
          <a:endParaRPr lang="en-US"/>
        </a:p>
      </dgm:t>
    </dgm:pt>
    <dgm:pt modelId="{D2CB3818-DD8E-4CD1-84A3-53BC35236BB2}">
      <dgm:prSet/>
      <dgm:spPr/>
      <dgm:t>
        <a:bodyPr/>
        <a:lstStyle/>
        <a:p>
          <a:pPr>
            <a:lnSpc>
              <a:spcPct val="100000"/>
            </a:lnSpc>
            <a:defRPr b="1"/>
          </a:pPr>
          <a:r>
            <a:rPr lang="en-US" b="1"/>
            <a:t>Welcome and Introductions</a:t>
          </a:r>
          <a:endParaRPr lang="en-US"/>
        </a:p>
      </dgm:t>
    </dgm:pt>
    <dgm:pt modelId="{73816FFD-A0A5-4ABA-A395-D569ECDFE82F}" type="parTrans" cxnId="{92F42E7C-2FB2-461E-8FD0-676A1264E641}">
      <dgm:prSet/>
      <dgm:spPr/>
      <dgm:t>
        <a:bodyPr/>
        <a:lstStyle/>
        <a:p>
          <a:endParaRPr lang="en-US"/>
        </a:p>
      </dgm:t>
    </dgm:pt>
    <dgm:pt modelId="{FAC28C6D-A39F-4E32-836E-A3EA261EFD76}" type="sibTrans" cxnId="{92F42E7C-2FB2-461E-8FD0-676A1264E641}">
      <dgm:prSet/>
      <dgm:spPr/>
      <dgm:t>
        <a:bodyPr/>
        <a:lstStyle/>
        <a:p>
          <a:endParaRPr lang="en-US"/>
        </a:p>
      </dgm:t>
    </dgm:pt>
    <dgm:pt modelId="{3B2FEBCC-DD9E-43DE-99B5-C48D13D02818}">
      <dgm:prSet/>
      <dgm:spPr/>
      <dgm:t>
        <a:bodyPr/>
        <a:lstStyle/>
        <a:p>
          <a:pPr>
            <a:lnSpc>
              <a:spcPct val="100000"/>
            </a:lnSpc>
          </a:pPr>
          <a:r>
            <a:rPr lang="en-US" b="1" dirty="0"/>
            <a:t>Please be sure to sign-in to the chat with your name and college!   </a:t>
          </a:r>
          <a:endParaRPr lang="en-US" dirty="0"/>
        </a:p>
      </dgm:t>
    </dgm:pt>
    <dgm:pt modelId="{D111280C-A989-4673-AE3F-FA46930F78D9}" type="parTrans" cxnId="{1242A0CE-2B16-452C-9A70-899B5D60BFA1}">
      <dgm:prSet/>
      <dgm:spPr/>
      <dgm:t>
        <a:bodyPr/>
        <a:lstStyle/>
        <a:p>
          <a:endParaRPr lang="en-US"/>
        </a:p>
      </dgm:t>
    </dgm:pt>
    <dgm:pt modelId="{E503709D-0C21-4D7E-8DF2-5F3079108314}" type="sibTrans" cxnId="{1242A0CE-2B16-452C-9A70-899B5D60BFA1}">
      <dgm:prSet/>
      <dgm:spPr/>
      <dgm:t>
        <a:bodyPr/>
        <a:lstStyle/>
        <a:p>
          <a:endParaRPr lang="en-US"/>
        </a:p>
      </dgm:t>
    </dgm:pt>
    <dgm:pt modelId="{8D57F29E-66DF-4226-8988-89F8D359F00E}">
      <dgm:prSet/>
      <dgm:spPr/>
      <dgm:t>
        <a:bodyPr/>
        <a:lstStyle/>
        <a:p>
          <a:pPr>
            <a:lnSpc>
              <a:spcPct val="100000"/>
            </a:lnSpc>
            <a:defRPr b="1"/>
          </a:pPr>
          <a:r>
            <a:rPr lang="en-US" b="1"/>
            <a:t>Grant Overview</a:t>
          </a:r>
          <a:endParaRPr lang="en-US"/>
        </a:p>
      </dgm:t>
    </dgm:pt>
    <dgm:pt modelId="{28D25F27-3486-4180-ACAC-1A0381E4542A}" type="parTrans" cxnId="{DEBA52EC-2E19-49ED-AEE0-14478341C91A}">
      <dgm:prSet/>
      <dgm:spPr/>
      <dgm:t>
        <a:bodyPr/>
        <a:lstStyle/>
        <a:p>
          <a:endParaRPr lang="en-US"/>
        </a:p>
      </dgm:t>
    </dgm:pt>
    <dgm:pt modelId="{7B6037C0-58F0-4CA1-A534-92A6C4FE4EDF}" type="sibTrans" cxnId="{DEBA52EC-2E19-49ED-AEE0-14478341C91A}">
      <dgm:prSet/>
      <dgm:spPr/>
      <dgm:t>
        <a:bodyPr/>
        <a:lstStyle/>
        <a:p>
          <a:endParaRPr lang="en-US"/>
        </a:p>
      </dgm:t>
    </dgm:pt>
    <dgm:pt modelId="{EF6CA3CC-3AA1-4BDB-A324-0B896DF33AC7}">
      <dgm:prSet/>
      <dgm:spPr/>
      <dgm:t>
        <a:bodyPr/>
        <a:lstStyle/>
        <a:p>
          <a:pPr>
            <a:lnSpc>
              <a:spcPct val="100000"/>
            </a:lnSpc>
          </a:pPr>
          <a:r>
            <a:rPr lang="en-US" b="1" dirty="0"/>
            <a:t>PowerPoint and recording of today’s meeting will be made available.</a:t>
          </a:r>
          <a:endParaRPr lang="en-US" dirty="0"/>
        </a:p>
      </dgm:t>
    </dgm:pt>
    <dgm:pt modelId="{468B4DA2-7394-4232-B81F-4D4BE45F72EE}" type="parTrans" cxnId="{D49BDB56-5D27-4400-96E1-79A894834FF0}">
      <dgm:prSet/>
      <dgm:spPr/>
      <dgm:t>
        <a:bodyPr/>
        <a:lstStyle/>
        <a:p>
          <a:endParaRPr lang="en-US"/>
        </a:p>
      </dgm:t>
    </dgm:pt>
    <dgm:pt modelId="{E02B64FA-7710-4293-BBBB-43ECD67A9AE6}" type="sibTrans" cxnId="{D49BDB56-5D27-4400-96E1-79A894834FF0}">
      <dgm:prSet/>
      <dgm:spPr/>
      <dgm:t>
        <a:bodyPr/>
        <a:lstStyle/>
        <a:p>
          <a:endParaRPr lang="en-US"/>
        </a:p>
      </dgm:t>
    </dgm:pt>
    <dgm:pt modelId="{137B436A-1D6A-43D7-922F-ED674A040FC2}">
      <dgm:prSet/>
      <dgm:spPr/>
      <dgm:t>
        <a:bodyPr/>
        <a:lstStyle/>
        <a:p>
          <a:pPr>
            <a:lnSpc>
              <a:spcPct val="100000"/>
            </a:lnSpc>
            <a:defRPr b="1"/>
          </a:pPr>
          <a:r>
            <a:rPr lang="en-US" b="1"/>
            <a:t>Questions and Answers</a:t>
          </a:r>
          <a:endParaRPr lang="en-US"/>
        </a:p>
      </dgm:t>
    </dgm:pt>
    <dgm:pt modelId="{DEA46AF8-6094-4199-B7CC-4399B5592796}" type="parTrans" cxnId="{ECC1B336-D579-4090-81F7-FB4944A6DB1D}">
      <dgm:prSet/>
      <dgm:spPr/>
      <dgm:t>
        <a:bodyPr/>
        <a:lstStyle/>
        <a:p>
          <a:endParaRPr lang="en-US"/>
        </a:p>
      </dgm:t>
    </dgm:pt>
    <dgm:pt modelId="{C06BF706-2466-4ABD-8560-04B064CAC258}" type="sibTrans" cxnId="{ECC1B336-D579-4090-81F7-FB4944A6DB1D}">
      <dgm:prSet/>
      <dgm:spPr/>
      <dgm:t>
        <a:bodyPr/>
        <a:lstStyle/>
        <a:p>
          <a:endParaRPr lang="en-US"/>
        </a:p>
      </dgm:t>
    </dgm:pt>
    <dgm:pt modelId="{741A4859-5A0E-4B70-BB6D-D8DA2BE5BE00}">
      <dgm:prSet/>
      <dgm:spPr/>
      <dgm:t>
        <a:bodyPr/>
        <a:lstStyle/>
        <a:p>
          <a:pPr>
            <a:lnSpc>
              <a:spcPct val="100000"/>
            </a:lnSpc>
          </a:pPr>
          <a:r>
            <a:rPr lang="en-US" b="1" dirty="0"/>
            <a:t>As a technical assistance session, feel free to ask questions during the presentation for us to answer. </a:t>
          </a:r>
        </a:p>
      </dgm:t>
    </dgm:pt>
    <dgm:pt modelId="{8EC40F1B-FCFD-4315-8C58-AA4741F54FD2}" type="parTrans" cxnId="{244A68A4-C1EA-4818-8394-CD9DA62B9BEB}">
      <dgm:prSet/>
      <dgm:spPr/>
      <dgm:t>
        <a:bodyPr/>
        <a:lstStyle/>
        <a:p>
          <a:endParaRPr lang="en-US"/>
        </a:p>
      </dgm:t>
    </dgm:pt>
    <dgm:pt modelId="{F37236DC-88BB-4CFD-9633-C081D259F5AC}" type="sibTrans" cxnId="{244A68A4-C1EA-4818-8394-CD9DA62B9BEB}">
      <dgm:prSet/>
      <dgm:spPr/>
      <dgm:t>
        <a:bodyPr/>
        <a:lstStyle/>
        <a:p>
          <a:endParaRPr lang="en-US"/>
        </a:p>
      </dgm:t>
    </dgm:pt>
    <dgm:pt modelId="{7BEC5A62-B8CA-4012-ACE2-03CBA2A19F34}" type="pres">
      <dgm:prSet presAssocID="{D84727F3-F669-4BA7-A060-1FD838397A74}" presName="root" presStyleCnt="0">
        <dgm:presLayoutVars>
          <dgm:dir/>
          <dgm:resizeHandles val="exact"/>
        </dgm:presLayoutVars>
      </dgm:prSet>
      <dgm:spPr/>
    </dgm:pt>
    <dgm:pt modelId="{C7691FFD-7D22-49F8-851C-A4C13F2FACEB}" type="pres">
      <dgm:prSet presAssocID="{D2CB3818-DD8E-4CD1-84A3-53BC35236BB2}" presName="compNode" presStyleCnt="0"/>
      <dgm:spPr/>
    </dgm:pt>
    <dgm:pt modelId="{B7728D7A-58FF-4F4B-9244-5216AB822713}" type="pres">
      <dgm:prSet presAssocID="{D2CB3818-DD8E-4CD1-84A3-53BC35236BB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peech"/>
        </a:ext>
      </dgm:extLst>
    </dgm:pt>
    <dgm:pt modelId="{D4708C98-3D88-4B6D-BCA8-FE94AB56AE96}" type="pres">
      <dgm:prSet presAssocID="{D2CB3818-DD8E-4CD1-84A3-53BC35236BB2}" presName="iconSpace" presStyleCnt="0"/>
      <dgm:spPr/>
    </dgm:pt>
    <dgm:pt modelId="{7D3A54FC-D129-4329-B2A8-EFD63C7FD151}" type="pres">
      <dgm:prSet presAssocID="{D2CB3818-DD8E-4CD1-84A3-53BC35236BB2}" presName="parTx" presStyleLbl="revTx" presStyleIdx="0" presStyleCnt="6">
        <dgm:presLayoutVars>
          <dgm:chMax val="0"/>
          <dgm:chPref val="0"/>
        </dgm:presLayoutVars>
      </dgm:prSet>
      <dgm:spPr/>
    </dgm:pt>
    <dgm:pt modelId="{12782378-D36D-473B-A85E-10D403C6447D}" type="pres">
      <dgm:prSet presAssocID="{D2CB3818-DD8E-4CD1-84A3-53BC35236BB2}" presName="txSpace" presStyleCnt="0"/>
      <dgm:spPr/>
    </dgm:pt>
    <dgm:pt modelId="{3C9DBFF4-3B78-4494-9A89-3179ACF1ED2E}" type="pres">
      <dgm:prSet presAssocID="{D2CB3818-DD8E-4CD1-84A3-53BC35236BB2}" presName="desTx" presStyleLbl="revTx" presStyleIdx="1" presStyleCnt="6">
        <dgm:presLayoutVars/>
      </dgm:prSet>
      <dgm:spPr/>
    </dgm:pt>
    <dgm:pt modelId="{63C1BFCE-14B0-4FD1-8803-28352B480448}" type="pres">
      <dgm:prSet presAssocID="{FAC28C6D-A39F-4E32-836E-A3EA261EFD76}" presName="sibTrans" presStyleCnt="0"/>
      <dgm:spPr/>
    </dgm:pt>
    <dgm:pt modelId="{30ACC819-588E-4E94-9399-927718FCE58D}" type="pres">
      <dgm:prSet presAssocID="{8D57F29E-66DF-4226-8988-89F8D359F00E}" presName="compNode" presStyleCnt="0"/>
      <dgm:spPr/>
    </dgm:pt>
    <dgm:pt modelId="{10097F27-429A-4DF8-9F49-E74C75246CFC}" type="pres">
      <dgm:prSet presAssocID="{8D57F29E-66DF-4226-8988-89F8D359F00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eting"/>
        </a:ext>
      </dgm:extLst>
    </dgm:pt>
    <dgm:pt modelId="{670D0D96-4A10-44D9-A18E-AEA2B119EC71}" type="pres">
      <dgm:prSet presAssocID="{8D57F29E-66DF-4226-8988-89F8D359F00E}" presName="iconSpace" presStyleCnt="0"/>
      <dgm:spPr/>
    </dgm:pt>
    <dgm:pt modelId="{9E955F9A-24B8-4070-8073-2F94817EC67C}" type="pres">
      <dgm:prSet presAssocID="{8D57F29E-66DF-4226-8988-89F8D359F00E}" presName="parTx" presStyleLbl="revTx" presStyleIdx="2" presStyleCnt="6">
        <dgm:presLayoutVars>
          <dgm:chMax val="0"/>
          <dgm:chPref val="0"/>
        </dgm:presLayoutVars>
      </dgm:prSet>
      <dgm:spPr/>
    </dgm:pt>
    <dgm:pt modelId="{C202A292-A2EE-4A4D-BD3B-63238B36ADA0}" type="pres">
      <dgm:prSet presAssocID="{8D57F29E-66DF-4226-8988-89F8D359F00E}" presName="txSpace" presStyleCnt="0"/>
      <dgm:spPr/>
    </dgm:pt>
    <dgm:pt modelId="{2F523109-8A79-4ED7-8640-7C56301EC8AE}" type="pres">
      <dgm:prSet presAssocID="{8D57F29E-66DF-4226-8988-89F8D359F00E}" presName="desTx" presStyleLbl="revTx" presStyleIdx="3" presStyleCnt="6">
        <dgm:presLayoutVars/>
      </dgm:prSet>
      <dgm:spPr/>
    </dgm:pt>
    <dgm:pt modelId="{7CFC53CE-80BC-428D-A83B-1644F41C9378}" type="pres">
      <dgm:prSet presAssocID="{7B6037C0-58F0-4CA1-A534-92A6C4FE4EDF}" presName="sibTrans" presStyleCnt="0"/>
      <dgm:spPr/>
    </dgm:pt>
    <dgm:pt modelId="{5291BB0E-FA9B-4982-86B1-DA29E5400EB4}" type="pres">
      <dgm:prSet presAssocID="{137B436A-1D6A-43D7-922F-ED674A040FC2}" presName="compNode" presStyleCnt="0"/>
      <dgm:spPr/>
    </dgm:pt>
    <dgm:pt modelId="{5454E7FE-6761-4FA5-B55B-7CC0E14811A7}" type="pres">
      <dgm:prSet presAssocID="{137B436A-1D6A-43D7-922F-ED674A040FC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lp"/>
        </a:ext>
      </dgm:extLst>
    </dgm:pt>
    <dgm:pt modelId="{B99C5B0E-7F34-47A9-AB88-D1D0FF8B5C24}" type="pres">
      <dgm:prSet presAssocID="{137B436A-1D6A-43D7-922F-ED674A040FC2}" presName="iconSpace" presStyleCnt="0"/>
      <dgm:spPr/>
    </dgm:pt>
    <dgm:pt modelId="{BA7106B4-CBE5-4971-8408-68CCBE7449CF}" type="pres">
      <dgm:prSet presAssocID="{137B436A-1D6A-43D7-922F-ED674A040FC2}" presName="parTx" presStyleLbl="revTx" presStyleIdx="4" presStyleCnt="6">
        <dgm:presLayoutVars>
          <dgm:chMax val="0"/>
          <dgm:chPref val="0"/>
        </dgm:presLayoutVars>
      </dgm:prSet>
      <dgm:spPr/>
    </dgm:pt>
    <dgm:pt modelId="{0BB0E6DE-E542-4AFF-8901-AED5CD83197D}" type="pres">
      <dgm:prSet presAssocID="{137B436A-1D6A-43D7-922F-ED674A040FC2}" presName="txSpace" presStyleCnt="0"/>
      <dgm:spPr/>
    </dgm:pt>
    <dgm:pt modelId="{C43205A1-5E44-4949-AB66-05FA5D3A3305}" type="pres">
      <dgm:prSet presAssocID="{137B436A-1D6A-43D7-922F-ED674A040FC2}" presName="desTx" presStyleLbl="revTx" presStyleIdx="5" presStyleCnt="6">
        <dgm:presLayoutVars/>
      </dgm:prSet>
      <dgm:spPr/>
    </dgm:pt>
  </dgm:ptLst>
  <dgm:cxnLst>
    <dgm:cxn modelId="{506C0A08-E53A-4C7F-9A20-F0A44BE8A2AC}" type="presOf" srcId="{D84727F3-F669-4BA7-A060-1FD838397A74}" destId="{7BEC5A62-B8CA-4012-ACE2-03CBA2A19F34}" srcOrd="0" destOrd="0" presId="urn:microsoft.com/office/officeart/2018/5/layout/CenteredIconLabelDescriptionList"/>
    <dgm:cxn modelId="{D006682C-0C46-49AC-BA6E-C2D1BDA0D6D0}" type="presOf" srcId="{3B2FEBCC-DD9E-43DE-99B5-C48D13D02818}" destId="{3C9DBFF4-3B78-4494-9A89-3179ACF1ED2E}" srcOrd="0" destOrd="0" presId="urn:microsoft.com/office/officeart/2018/5/layout/CenteredIconLabelDescriptionList"/>
    <dgm:cxn modelId="{ECC1B336-D579-4090-81F7-FB4944A6DB1D}" srcId="{D84727F3-F669-4BA7-A060-1FD838397A74}" destId="{137B436A-1D6A-43D7-922F-ED674A040FC2}" srcOrd="2" destOrd="0" parTransId="{DEA46AF8-6094-4199-B7CC-4399B5592796}" sibTransId="{C06BF706-2466-4ABD-8560-04B064CAC258}"/>
    <dgm:cxn modelId="{2CBF054A-7B73-43EA-8475-062817B3C3B9}" type="presOf" srcId="{741A4859-5A0E-4B70-BB6D-D8DA2BE5BE00}" destId="{C43205A1-5E44-4949-AB66-05FA5D3A3305}" srcOrd="0" destOrd="0" presId="urn:microsoft.com/office/officeart/2018/5/layout/CenteredIconLabelDescriptionList"/>
    <dgm:cxn modelId="{7BFCCD53-EB32-4BC9-AD7C-CCF02077B876}" type="presOf" srcId="{137B436A-1D6A-43D7-922F-ED674A040FC2}" destId="{BA7106B4-CBE5-4971-8408-68CCBE7449CF}" srcOrd="0" destOrd="0" presId="urn:microsoft.com/office/officeart/2018/5/layout/CenteredIconLabelDescriptionList"/>
    <dgm:cxn modelId="{D49BDB56-5D27-4400-96E1-79A894834FF0}" srcId="{8D57F29E-66DF-4226-8988-89F8D359F00E}" destId="{EF6CA3CC-3AA1-4BDB-A324-0B896DF33AC7}" srcOrd="0" destOrd="0" parTransId="{468B4DA2-7394-4232-B81F-4D4BE45F72EE}" sibTransId="{E02B64FA-7710-4293-BBBB-43ECD67A9AE6}"/>
    <dgm:cxn modelId="{92F42E7C-2FB2-461E-8FD0-676A1264E641}" srcId="{D84727F3-F669-4BA7-A060-1FD838397A74}" destId="{D2CB3818-DD8E-4CD1-84A3-53BC35236BB2}" srcOrd="0" destOrd="0" parTransId="{73816FFD-A0A5-4ABA-A395-D569ECDFE82F}" sibTransId="{FAC28C6D-A39F-4E32-836E-A3EA261EFD76}"/>
    <dgm:cxn modelId="{244A68A4-C1EA-4818-8394-CD9DA62B9BEB}" srcId="{137B436A-1D6A-43D7-922F-ED674A040FC2}" destId="{741A4859-5A0E-4B70-BB6D-D8DA2BE5BE00}" srcOrd="0" destOrd="0" parTransId="{8EC40F1B-FCFD-4315-8C58-AA4741F54FD2}" sibTransId="{F37236DC-88BB-4CFD-9633-C081D259F5AC}"/>
    <dgm:cxn modelId="{6D267ACA-841A-43DC-8C1A-6877BD84B5A4}" type="presOf" srcId="{8D57F29E-66DF-4226-8988-89F8D359F00E}" destId="{9E955F9A-24B8-4070-8073-2F94817EC67C}" srcOrd="0" destOrd="0" presId="urn:microsoft.com/office/officeart/2018/5/layout/CenteredIconLabelDescriptionList"/>
    <dgm:cxn modelId="{1242A0CE-2B16-452C-9A70-899B5D60BFA1}" srcId="{D2CB3818-DD8E-4CD1-84A3-53BC35236BB2}" destId="{3B2FEBCC-DD9E-43DE-99B5-C48D13D02818}" srcOrd="0" destOrd="0" parTransId="{D111280C-A989-4673-AE3F-FA46930F78D9}" sibTransId="{E503709D-0C21-4D7E-8DF2-5F3079108314}"/>
    <dgm:cxn modelId="{DEBA52EC-2E19-49ED-AEE0-14478341C91A}" srcId="{D84727F3-F669-4BA7-A060-1FD838397A74}" destId="{8D57F29E-66DF-4226-8988-89F8D359F00E}" srcOrd="1" destOrd="0" parTransId="{28D25F27-3486-4180-ACAC-1A0381E4542A}" sibTransId="{7B6037C0-58F0-4CA1-A534-92A6C4FE4EDF}"/>
    <dgm:cxn modelId="{144607EF-00D5-4E41-B95A-8339406405B1}" type="presOf" srcId="{D2CB3818-DD8E-4CD1-84A3-53BC35236BB2}" destId="{7D3A54FC-D129-4329-B2A8-EFD63C7FD151}" srcOrd="0" destOrd="0" presId="urn:microsoft.com/office/officeart/2018/5/layout/CenteredIconLabelDescriptionList"/>
    <dgm:cxn modelId="{1A9B49FF-EBD3-4C9F-B46E-E6686A35B8EB}" type="presOf" srcId="{EF6CA3CC-3AA1-4BDB-A324-0B896DF33AC7}" destId="{2F523109-8A79-4ED7-8640-7C56301EC8AE}" srcOrd="0" destOrd="0" presId="urn:microsoft.com/office/officeart/2018/5/layout/CenteredIconLabelDescriptionList"/>
    <dgm:cxn modelId="{D805577B-510F-45F2-86D8-A0F51C1BF1BE}" type="presParOf" srcId="{7BEC5A62-B8CA-4012-ACE2-03CBA2A19F34}" destId="{C7691FFD-7D22-49F8-851C-A4C13F2FACEB}" srcOrd="0" destOrd="0" presId="urn:microsoft.com/office/officeart/2018/5/layout/CenteredIconLabelDescriptionList"/>
    <dgm:cxn modelId="{358C0603-EA80-4041-B857-6839A7577F56}" type="presParOf" srcId="{C7691FFD-7D22-49F8-851C-A4C13F2FACEB}" destId="{B7728D7A-58FF-4F4B-9244-5216AB822713}" srcOrd="0" destOrd="0" presId="urn:microsoft.com/office/officeart/2018/5/layout/CenteredIconLabelDescriptionList"/>
    <dgm:cxn modelId="{2BD15C69-87AD-48D6-BC14-E60B3B9A7F13}" type="presParOf" srcId="{C7691FFD-7D22-49F8-851C-A4C13F2FACEB}" destId="{D4708C98-3D88-4B6D-BCA8-FE94AB56AE96}" srcOrd="1" destOrd="0" presId="urn:microsoft.com/office/officeart/2018/5/layout/CenteredIconLabelDescriptionList"/>
    <dgm:cxn modelId="{A84A8C16-6E2C-4FAE-ADAC-C651558A4DB4}" type="presParOf" srcId="{C7691FFD-7D22-49F8-851C-A4C13F2FACEB}" destId="{7D3A54FC-D129-4329-B2A8-EFD63C7FD151}" srcOrd="2" destOrd="0" presId="urn:microsoft.com/office/officeart/2018/5/layout/CenteredIconLabelDescriptionList"/>
    <dgm:cxn modelId="{CA216F21-7C08-4ADC-A63A-8B16FFE48482}" type="presParOf" srcId="{C7691FFD-7D22-49F8-851C-A4C13F2FACEB}" destId="{12782378-D36D-473B-A85E-10D403C6447D}" srcOrd="3" destOrd="0" presId="urn:microsoft.com/office/officeart/2018/5/layout/CenteredIconLabelDescriptionList"/>
    <dgm:cxn modelId="{C07FC2F8-C07F-4C10-90BA-8EBA2FF693F6}" type="presParOf" srcId="{C7691FFD-7D22-49F8-851C-A4C13F2FACEB}" destId="{3C9DBFF4-3B78-4494-9A89-3179ACF1ED2E}" srcOrd="4" destOrd="0" presId="urn:microsoft.com/office/officeart/2018/5/layout/CenteredIconLabelDescriptionList"/>
    <dgm:cxn modelId="{90B2B08A-ED93-495B-A40A-0762327544ED}" type="presParOf" srcId="{7BEC5A62-B8CA-4012-ACE2-03CBA2A19F34}" destId="{63C1BFCE-14B0-4FD1-8803-28352B480448}" srcOrd="1" destOrd="0" presId="urn:microsoft.com/office/officeart/2018/5/layout/CenteredIconLabelDescriptionList"/>
    <dgm:cxn modelId="{B99D5786-58AE-4C61-9454-235AB2AB9F4A}" type="presParOf" srcId="{7BEC5A62-B8CA-4012-ACE2-03CBA2A19F34}" destId="{30ACC819-588E-4E94-9399-927718FCE58D}" srcOrd="2" destOrd="0" presId="urn:microsoft.com/office/officeart/2018/5/layout/CenteredIconLabelDescriptionList"/>
    <dgm:cxn modelId="{0FB79B42-5CF0-499A-BDF3-CA321E427E08}" type="presParOf" srcId="{30ACC819-588E-4E94-9399-927718FCE58D}" destId="{10097F27-429A-4DF8-9F49-E74C75246CFC}" srcOrd="0" destOrd="0" presId="urn:microsoft.com/office/officeart/2018/5/layout/CenteredIconLabelDescriptionList"/>
    <dgm:cxn modelId="{8CB5EDBD-CD00-4E4F-B91E-EC1F0D4BCA56}" type="presParOf" srcId="{30ACC819-588E-4E94-9399-927718FCE58D}" destId="{670D0D96-4A10-44D9-A18E-AEA2B119EC71}" srcOrd="1" destOrd="0" presId="urn:microsoft.com/office/officeart/2018/5/layout/CenteredIconLabelDescriptionList"/>
    <dgm:cxn modelId="{50DA931E-55E6-457B-9255-DD95B03AC12D}" type="presParOf" srcId="{30ACC819-588E-4E94-9399-927718FCE58D}" destId="{9E955F9A-24B8-4070-8073-2F94817EC67C}" srcOrd="2" destOrd="0" presId="urn:microsoft.com/office/officeart/2018/5/layout/CenteredIconLabelDescriptionList"/>
    <dgm:cxn modelId="{5BA72C0D-8C9E-4E63-8D35-A1B3ACC687C2}" type="presParOf" srcId="{30ACC819-588E-4E94-9399-927718FCE58D}" destId="{C202A292-A2EE-4A4D-BD3B-63238B36ADA0}" srcOrd="3" destOrd="0" presId="urn:microsoft.com/office/officeart/2018/5/layout/CenteredIconLabelDescriptionList"/>
    <dgm:cxn modelId="{4065152C-4312-48BB-904B-C08D20F06E3F}" type="presParOf" srcId="{30ACC819-588E-4E94-9399-927718FCE58D}" destId="{2F523109-8A79-4ED7-8640-7C56301EC8AE}" srcOrd="4" destOrd="0" presId="urn:microsoft.com/office/officeart/2018/5/layout/CenteredIconLabelDescriptionList"/>
    <dgm:cxn modelId="{8B7085D3-902C-4101-BDD9-FF8F3DA4A311}" type="presParOf" srcId="{7BEC5A62-B8CA-4012-ACE2-03CBA2A19F34}" destId="{7CFC53CE-80BC-428D-A83B-1644F41C9378}" srcOrd="3" destOrd="0" presId="urn:microsoft.com/office/officeart/2018/5/layout/CenteredIconLabelDescriptionList"/>
    <dgm:cxn modelId="{C53FF86F-57EF-49A0-A290-174676C47C5B}" type="presParOf" srcId="{7BEC5A62-B8CA-4012-ACE2-03CBA2A19F34}" destId="{5291BB0E-FA9B-4982-86B1-DA29E5400EB4}" srcOrd="4" destOrd="0" presId="urn:microsoft.com/office/officeart/2018/5/layout/CenteredIconLabelDescriptionList"/>
    <dgm:cxn modelId="{A6E74836-51F5-4998-89F1-88E67E494260}" type="presParOf" srcId="{5291BB0E-FA9B-4982-86B1-DA29E5400EB4}" destId="{5454E7FE-6761-4FA5-B55B-7CC0E14811A7}" srcOrd="0" destOrd="0" presId="urn:microsoft.com/office/officeart/2018/5/layout/CenteredIconLabelDescriptionList"/>
    <dgm:cxn modelId="{4A26D81B-B89E-4243-A3B1-72542780A2F7}" type="presParOf" srcId="{5291BB0E-FA9B-4982-86B1-DA29E5400EB4}" destId="{B99C5B0E-7F34-47A9-AB88-D1D0FF8B5C24}" srcOrd="1" destOrd="0" presId="urn:microsoft.com/office/officeart/2018/5/layout/CenteredIconLabelDescriptionList"/>
    <dgm:cxn modelId="{FA2EF3AA-0BC9-4444-9C3D-566B0AD4FBDF}" type="presParOf" srcId="{5291BB0E-FA9B-4982-86B1-DA29E5400EB4}" destId="{BA7106B4-CBE5-4971-8408-68CCBE7449CF}" srcOrd="2" destOrd="0" presId="urn:microsoft.com/office/officeart/2018/5/layout/CenteredIconLabelDescriptionList"/>
    <dgm:cxn modelId="{8663B704-6C28-4C56-A201-5C74C9428BCD}" type="presParOf" srcId="{5291BB0E-FA9B-4982-86B1-DA29E5400EB4}" destId="{0BB0E6DE-E542-4AFF-8901-AED5CD83197D}" srcOrd="3" destOrd="0" presId="urn:microsoft.com/office/officeart/2018/5/layout/CenteredIconLabelDescriptionList"/>
    <dgm:cxn modelId="{7265DC01-62A0-4C8D-AF21-2D7E10A61986}" type="presParOf" srcId="{5291BB0E-FA9B-4982-86B1-DA29E5400EB4}" destId="{C43205A1-5E44-4949-AB66-05FA5D3A3305}"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728D7A-58FF-4F4B-9244-5216AB822713}">
      <dsp:nvSpPr>
        <dsp:cNvPr id="0" name=""/>
        <dsp:cNvSpPr/>
      </dsp:nvSpPr>
      <dsp:spPr>
        <a:xfrm>
          <a:off x="1008860" y="399063"/>
          <a:ext cx="1083796" cy="10837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D3A54FC-D129-4329-B2A8-EFD63C7FD151}">
      <dsp:nvSpPr>
        <dsp:cNvPr id="0" name=""/>
        <dsp:cNvSpPr/>
      </dsp:nvSpPr>
      <dsp:spPr>
        <a:xfrm>
          <a:off x="2477" y="1586566"/>
          <a:ext cx="3096562" cy="464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b="1"/>
          </a:pPr>
          <a:r>
            <a:rPr lang="en-US" sz="2100" b="1" kern="1200"/>
            <a:t>Welcome and Introductions</a:t>
          </a:r>
          <a:endParaRPr lang="en-US" sz="2100" kern="1200"/>
        </a:p>
      </dsp:txBody>
      <dsp:txXfrm>
        <a:off x="2477" y="1586566"/>
        <a:ext cx="3096562" cy="464484"/>
      </dsp:txXfrm>
    </dsp:sp>
    <dsp:sp modelId="{3C9DBFF4-3B78-4494-9A89-3179ACF1ED2E}">
      <dsp:nvSpPr>
        <dsp:cNvPr id="0" name=""/>
        <dsp:cNvSpPr/>
      </dsp:nvSpPr>
      <dsp:spPr>
        <a:xfrm>
          <a:off x="2477" y="2099286"/>
          <a:ext cx="3096562" cy="711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b="1" kern="1200" dirty="0"/>
            <a:t>Please be sure to sign-in to the chat with your name and college!   </a:t>
          </a:r>
          <a:endParaRPr lang="en-US" sz="1500" kern="1200" dirty="0"/>
        </a:p>
      </dsp:txBody>
      <dsp:txXfrm>
        <a:off x="2477" y="2099286"/>
        <a:ext cx="3096562" cy="711552"/>
      </dsp:txXfrm>
    </dsp:sp>
    <dsp:sp modelId="{10097F27-429A-4DF8-9F49-E74C75246CFC}">
      <dsp:nvSpPr>
        <dsp:cNvPr id="0" name=""/>
        <dsp:cNvSpPr/>
      </dsp:nvSpPr>
      <dsp:spPr>
        <a:xfrm>
          <a:off x="4647321" y="399063"/>
          <a:ext cx="1083796" cy="108379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E955F9A-24B8-4070-8073-2F94817EC67C}">
      <dsp:nvSpPr>
        <dsp:cNvPr id="0" name=""/>
        <dsp:cNvSpPr/>
      </dsp:nvSpPr>
      <dsp:spPr>
        <a:xfrm>
          <a:off x="3640938" y="1586566"/>
          <a:ext cx="3096562" cy="464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b="1"/>
          </a:pPr>
          <a:r>
            <a:rPr lang="en-US" sz="2100" b="1" kern="1200"/>
            <a:t>Grant Overview</a:t>
          </a:r>
          <a:endParaRPr lang="en-US" sz="2100" kern="1200"/>
        </a:p>
      </dsp:txBody>
      <dsp:txXfrm>
        <a:off x="3640938" y="1586566"/>
        <a:ext cx="3096562" cy="464484"/>
      </dsp:txXfrm>
    </dsp:sp>
    <dsp:sp modelId="{2F523109-8A79-4ED7-8640-7C56301EC8AE}">
      <dsp:nvSpPr>
        <dsp:cNvPr id="0" name=""/>
        <dsp:cNvSpPr/>
      </dsp:nvSpPr>
      <dsp:spPr>
        <a:xfrm>
          <a:off x="3640938" y="2099286"/>
          <a:ext cx="3096562" cy="711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b="1" kern="1200" dirty="0"/>
            <a:t>PowerPoint and recording of today’s meeting will be made available.</a:t>
          </a:r>
          <a:endParaRPr lang="en-US" sz="1500" kern="1200" dirty="0"/>
        </a:p>
      </dsp:txBody>
      <dsp:txXfrm>
        <a:off x="3640938" y="2099286"/>
        <a:ext cx="3096562" cy="711552"/>
      </dsp:txXfrm>
    </dsp:sp>
    <dsp:sp modelId="{5454E7FE-6761-4FA5-B55B-7CC0E14811A7}">
      <dsp:nvSpPr>
        <dsp:cNvPr id="0" name=""/>
        <dsp:cNvSpPr/>
      </dsp:nvSpPr>
      <dsp:spPr>
        <a:xfrm>
          <a:off x="8285782" y="399063"/>
          <a:ext cx="1083796" cy="108379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A7106B4-CBE5-4971-8408-68CCBE7449CF}">
      <dsp:nvSpPr>
        <dsp:cNvPr id="0" name=""/>
        <dsp:cNvSpPr/>
      </dsp:nvSpPr>
      <dsp:spPr>
        <a:xfrm>
          <a:off x="7279399" y="1586566"/>
          <a:ext cx="3096562" cy="464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b="1"/>
          </a:pPr>
          <a:r>
            <a:rPr lang="en-US" sz="2100" b="1" kern="1200"/>
            <a:t>Questions and Answers</a:t>
          </a:r>
          <a:endParaRPr lang="en-US" sz="2100" kern="1200"/>
        </a:p>
      </dsp:txBody>
      <dsp:txXfrm>
        <a:off x="7279399" y="1586566"/>
        <a:ext cx="3096562" cy="464484"/>
      </dsp:txXfrm>
    </dsp:sp>
    <dsp:sp modelId="{C43205A1-5E44-4949-AB66-05FA5D3A3305}">
      <dsp:nvSpPr>
        <dsp:cNvPr id="0" name=""/>
        <dsp:cNvSpPr/>
      </dsp:nvSpPr>
      <dsp:spPr>
        <a:xfrm>
          <a:off x="7279399" y="2099286"/>
          <a:ext cx="3096562" cy="711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b="1" kern="1200" dirty="0"/>
            <a:t>As a technical assistance session, feel free to ask questions during the presentation for us to answer. </a:t>
          </a:r>
        </a:p>
      </dsp:txBody>
      <dsp:txXfrm>
        <a:off x="7279399" y="2099286"/>
        <a:ext cx="3096562" cy="711552"/>
      </dsp:txXfrm>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4FEF66-F169-46B6-877E-C9FFA3E85D32}" type="datetimeFigureOut">
              <a:rPr lang="en-US" smtClean="0"/>
              <a:t>8/26/2025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2DF1C8-D183-4521-8C01-C0F277D2FCD0}" type="slidenum">
              <a:rPr lang="en-US" smtClean="0"/>
              <a:t>‹#›</a:t>
            </a:fld>
            <a:endParaRPr lang="en-US"/>
          </a:p>
        </p:txBody>
      </p:sp>
    </p:spTree>
    <p:extLst>
      <p:ext uri="{BB962C8B-B14F-4D97-AF65-F5344CB8AC3E}">
        <p14:creationId xmlns:p14="http://schemas.microsoft.com/office/powerpoint/2010/main" val="2438346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activity is the main activity and contributes to ALL of the grant outcomes. This is where we intend to see the bulk of the funding being spent. </a:t>
            </a:r>
          </a:p>
        </p:txBody>
      </p:sp>
      <p:sp>
        <p:nvSpPr>
          <p:cNvPr id="4" name="Slide Number Placeholder 3"/>
          <p:cNvSpPr>
            <a:spLocks noGrp="1"/>
          </p:cNvSpPr>
          <p:nvPr>
            <p:ph type="sldNum" sz="quarter" idx="5"/>
          </p:nvPr>
        </p:nvSpPr>
        <p:spPr/>
        <p:txBody>
          <a:bodyPr/>
          <a:lstStyle/>
          <a:p>
            <a:fld id="{872DF1C8-D183-4521-8C01-C0F277D2FCD0}" type="slidenum">
              <a:rPr lang="en-US" smtClean="0"/>
              <a:t>7</a:t>
            </a:fld>
            <a:endParaRPr lang="en-US"/>
          </a:p>
        </p:txBody>
      </p:sp>
    </p:spTree>
    <p:extLst>
      <p:ext uri="{BB962C8B-B14F-4D97-AF65-F5344CB8AC3E}">
        <p14:creationId xmlns:p14="http://schemas.microsoft.com/office/powerpoint/2010/main" val="3910989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2DF1C8-D183-4521-8C01-C0F277D2FCD0}" type="slidenum">
              <a:rPr lang="en-US" smtClean="0"/>
              <a:t>8</a:t>
            </a:fld>
            <a:endParaRPr lang="en-US"/>
          </a:p>
        </p:txBody>
      </p:sp>
    </p:spTree>
    <p:extLst>
      <p:ext uri="{BB962C8B-B14F-4D97-AF65-F5344CB8AC3E}">
        <p14:creationId xmlns:p14="http://schemas.microsoft.com/office/powerpoint/2010/main" val="3420328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CPR trainings should be built into </a:t>
            </a:r>
            <a:r>
              <a:rPr lang="en-US"/>
              <a:t>larger programs.</a:t>
            </a:r>
            <a:endParaRPr lang="en-US" dirty="0"/>
          </a:p>
        </p:txBody>
      </p:sp>
      <p:sp>
        <p:nvSpPr>
          <p:cNvPr id="4" name="Slide Number Placeholder 3"/>
          <p:cNvSpPr>
            <a:spLocks noGrp="1"/>
          </p:cNvSpPr>
          <p:nvPr>
            <p:ph type="sldNum" sz="quarter" idx="5"/>
          </p:nvPr>
        </p:nvSpPr>
        <p:spPr/>
        <p:txBody>
          <a:bodyPr/>
          <a:lstStyle/>
          <a:p>
            <a:fld id="{872DF1C8-D183-4521-8C01-C0F277D2FCD0}" type="slidenum">
              <a:rPr lang="en-US" smtClean="0"/>
              <a:t>9</a:t>
            </a:fld>
            <a:endParaRPr lang="en-US"/>
          </a:p>
        </p:txBody>
      </p:sp>
    </p:spTree>
    <p:extLst>
      <p:ext uri="{BB962C8B-B14F-4D97-AF65-F5344CB8AC3E}">
        <p14:creationId xmlns:p14="http://schemas.microsoft.com/office/powerpoint/2010/main" val="3540427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8C874-3404-4D64-B112-F9D69F96D4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405BAA2-1164-4C19-9A90-F959D82686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41A556-9CB3-4C7A-8A85-C530D88B6221}"/>
              </a:ext>
            </a:extLst>
          </p:cNvPr>
          <p:cNvSpPr>
            <a:spLocks noGrp="1"/>
          </p:cNvSpPr>
          <p:nvPr>
            <p:ph type="dt" sz="half" idx="10"/>
          </p:nvPr>
        </p:nvSpPr>
        <p:spPr/>
        <p:txBody>
          <a:bodyPr/>
          <a:lstStyle/>
          <a:p>
            <a:fld id="{54C7A72D-56EE-4587-A283-546DB588C4E6}" type="datetimeFigureOut">
              <a:rPr lang="en-US" smtClean="0"/>
              <a:t>8/26/2025</a:t>
            </a:fld>
            <a:endParaRPr lang="en-US"/>
          </a:p>
        </p:txBody>
      </p:sp>
      <p:sp>
        <p:nvSpPr>
          <p:cNvPr id="5" name="Footer Placeholder 4">
            <a:extLst>
              <a:ext uri="{FF2B5EF4-FFF2-40B4-BE49-F238E27FC236}">
                <a16:creationId xmlns:a16="http://schemas.microsoft.com/office/drawing/2014/main" id="{E332BCDA-E0EB-4E4C-923C-39032B7BF2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F03E6A-2E35-4115-9767-3B3D59213F13}"/>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1338175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E659A-0A8F-4F58-80C5-716B21C050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EFDFA4-FB95-4318-A001-9F2A03AC15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3C690A-80BD-4A2B-A799-F3CA186B92F2}"/>
              </a:ext>
            </a:extLst>
          </p:cNvPr>
          <p:cNvSpPr>
            <a:spLocks noGrp="1"/>
          </p:cNvSpPr>
          <p:nvPr>
            <p:ph type="dt" sz="half" idx="10"/>
          </p:nvPr>
        </p:nvSpPr>
        <p:spPr/>
        <p:txBody>
          <a:bodyPr/>
          <a:lstStyle/>
          <a:p>
            <a:fld id="{54C7A72D-56EE-4587-A283-546DB588C4E6}" type="datetimeFigureOut">
              <a:rPr lang="en-US" smtClean="0"/>
              <a:t>8/26/2025</a:t>
            </a:fld>
            <a:endParaRPr lang="en-US"/>
          </a:p>
        </p:txBody>
      </p:sp>
      <p:sp>
        <p:nvSpPr>
          <p:cNvPr id="5" name="Footer Placeholder 4">
            <a:extLst>
              <a:ext uri="{FF2B5EF4-FFF2-40B4-BE49-F238E27FC236}">
                <a16:creationId xmlns:a16="http://schemas.microsoft.com/office/drawing/2014/main" id="{4B933C28-3709-4CD6-9BEF-2F55BA31FC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96F034-9202-49CD-B820-3B5784A710B9}"/>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2771985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408C1E-A454-4909-9DF7-61EC14B17F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0F2819A-9842-40AE-A475-5358492774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801AA5-563C-457A-910E-EDB279473FBD}"/>
              </a:ext>
            </a:extLst>
          </p:cNvPr>
          <p:cNvSpPr>
            <a:spLocks noGrp="1"/>
          </p:cNvSpPr>
          <p:nvPr>
            <p:ph type="dt" sz="half" idx="10"/>
          </p:nvPr>
        </p:nvSpPr>
        <p:spPr/>
        <p:txBody>
          <a:bodyPr/>
          <a:lstStyle/>
          <a:p>
            <a:fld id="{54C7A72D-56EE-4587-A283-546DB588C4E6}" type="datetimeFigureOut">
              <a:rPr lang="en-US" smtClean="0"/>
              <a:t>8/26/2025</a:t>
            </a:fld>
            <a:endParaRPr lang="en-US"/>
          </a:p>
        </p:txBody>
      </p:sp>
      <p:sp>
        <p:nvSpPr>
          <p:cNvPr id="5" name="Footer Placeholder 4">
            <a:extLst>
              <a:ext uri="{FF2B5EF4-FFF2-40B4-BE49-F238E27FC236}">
                <a16:creationId xmlns:a16="http://schemas.microsoft.com/office/drawing/2014/main" id="{1F441393-C7A9-4AC9-B460-D055176D96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67F4D7-82F0-4B49-BC10-1E9E7E35B427}"/>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177463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348B2-87B2-443C-A636-BF3AD1C4BD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E734BD-04CD-4A54-B895-7433788D0C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2CFDE2-F1A6-4EF9-B7F8-3EDF3EFBA54B}"/>
              </a:ext>
            </a:extLst>
          </p:cNvPr>
          <p:cNvSpPr>
            <a:spLocks noGrp="1"/>
          </p:cNvSpPr>
          <p:nvPr>
            <p:ph type="dt" sz="half" idx="10"/>
          </p:nvPr>
        </p:nvSpPr>
        <p:spPr/>
        <p:txBody>
          <a:bodyPr/>
          <a:lstStyle/>
          <a:p>
            <a:fld id="{54C7A72D-56EE-4587-A283-546DB588C4E6}" type="datetimeFigureOut">
              <a:rPr lang="en-US" smtClean="0"/>
              <a:t>8/26/2025</a:t>
            </a:fld>
            <a:endParaRPr lang="en-US"/>
          </a:p>
        </p:txBody>
      </p:sp>
      <p:sp>
        <p:nvSpPr>
          <p:cNvPr id="5" name="Footer Placeholder 4">
            <a:extLst>
              <a:ext uri="{FF2B5EF4-FFF2-40B4-BE49-F238E27FC236}">
                <a16:creationId xmlns:a16="http://schemas.microsoft.com/office/drawing/2014/main" id="{EDC9A5F5-9FC1-4AE1-B440-62F0FC08C2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B78C92-9A0F-4781-975C-AAD67220EBF3}"/>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602469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C3833-9A75-41D2-AF31-F4AFCD8271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5A4CB32-60A4-462D-A805-899915E09C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7FC0C0F-61ED-468F-958B-C86A85F599F2}"/>
              </a:ext>
            </a:extLst>
          </p:cNvPr>
          <p:cNvSpPr>
            <a:spLocks noGrp="1"/>
          </p:cNvSpPr>
          <p:nvPr>
            <p:ph type="dt" sz="half" idx="10"/>
          </p:nvPr>
        </p:nvSpPr>
        <p:spPr/>
        <p:txBody>
          <a:bodyPr/>
          <a:lstStyle/>
          <a:p>
            <a:fld id="{54C7A72D-56EE-4587-A283-546DB588C4E6}" type="datetimeFigureOut">
              <a:rPr lang="en-US" smtClean="0"/>
              <a:t>8/26/2025</a:t>
            </a:fld>
            <a:endParaRPr lang="en-US"/>
          </a:p>
        </p:txBody>
      </p:sp>
      <p:sp>
        <p:nvSpPr>
          <p:cNvPr id="5" name="Footer Placeholder 4">
            <a:extLst>
              <a:ext uri="{FF2B5EF4-FFF2-40B4-BE49-F238E27FC236}">
                <a16:creationId xmlns:a16="http://schemas.microsoft.com/office/drawing/2014/main" id="{691BE087-3B20-4E02-A201-4AAC909F08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07BCDB-1C15-4BE8-9283-CFB28564093C}"/>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3736707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0255F-F25B-4637-8117-C244AABBC7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B39DE7-69CD-4B9C-ABD4-2C0266DD86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DEF98F9-7DA3-4AE4-922D-865E3BB10F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3C20CE6-A23F-4916-9EDA-45B22DEC6C72}"/>
              </a:ext>
            </a:extLst>
          </p:cNvPr>
          <p:cNvSpPr>
            <a:spLocks noGrp="1"/>
          </p:cNvSpPr>
          <p:nvPr>
            <p:ph type="dt" sz="half" idx="10"/>
          </p:nvPr>
        </p:nvSpPr>
        <p:spPr/>
        <p:txBody>
          <a:bodyPr/>
          <a:lstStyle/>
          <a:p>
            <a:fld id="{54C7A72D-56EE-4587-A283-546DB588C4E6}" type="datetimeFigureOut">
              <a:rPr lang="en-US" smtClean="0"/>
              <a:t>8/26/2025</a:t>
            </a:fld>
            <a:endParaRPr lang="en-US"/>
          </a:p>
        </p:txBody>
      </p:sp>
      <p:sp>
        <p:nvSpPr>
          <p:cNvPr id="6" name="Footer Placeholder 5">
            <a:extLst>
              <a:ext uri="{FF2B5EF4-FFF2-40B4-BE49-F238E27FC236}">
                <a16:creationId xmlns:a16="http://schemas.microsoft.com/office/drawing/2014/main" id="{D224A5A4-F0B4-4860-B711-30CAB25518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B08BD4-BDDE-44E8-AF90-F1C3E01D852E}"/>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3990260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73BF0-B4A7-4AE0-8129-7FD476EA8B2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C43E0FA-B7ED-4364-848B-1B895691C0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940520-81D1-48C9-91FF-090271A9AF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AA4C80-EF18-450B-8870-B8F4130005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001C4D-545E-4B12-BBAA-E702681496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25C877-8DF4-40C8-98A0-99320BF9241B}"/>
              </a:ext>
            </a:extLst>
          </p:cNvPr>
          <p:cNvSpPr>
            <a:spLocks noGrp="1"/>
          </p:cNvSpPr>
          <p:nvPr>
            <p:ph type="dt" sz="half" idx="10"/>
          </p:nvPr>
        </p:nvSpPr>
        <p:spPr/>
        <p:txBody>
          <a:bodyPr/>
          <a:lstStyle/>
          <a:p>
            <a:fld id="{54C7A72D-56EE-4587-A283-546DB588C4E6}" type="datetimeFigureOut">
              <a:rPr lang="en-US" smtClean="0"/>
              <a:t>8/26/2025</a:t>
            </a:fld>
            <a:endParaRPr lang="en-US"/>
          </a:p>
        </p:txBody>
      </p:sp>
      <p:sp>
        <p:nvSpPr>
          <p:cNvPr id="8" name="Footer Placeholder 7">
            <a:extLst>
              <a:ext uri="{FF2B5EF4-FFF2-40B4-BE49-F238E27FC236}">
                <a16:creationId xmlns:a16="http://schemas.microsoft.com/office/drawing/2014/main" id="{97EE63ED-32DC-4B63-B973-8002E8E1A98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365B29-9850-4BB9-ABFF-7D38AAEBCBC2}"/>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812042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CEFB4-DE5E-433A-9260-A2033E555E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FDEA49-5F51-4178-82E9-FFF54F8629CF}"/>
              </a:ext>
            </a:extLst>
          </p:cNvPr>
          <p:cNvSpPr>
            <a:spLocks noGrp="1"/>
          </p:cNvSpPr>
          <p:nvPr>
            <p:ph type="dt" sz="half" idx="10"/>
          </p:nvPr>
        </p:nvSpPr>
        <p:spPr/>
        <p:txBody>
          <a:bodyPr/>
          <a:lstStyle/>
          <a:p>
            <a:fld id="{54C7A72D-56EE-4587-A283-546DB588C4E6}" type="datetimeFigureOut">
              <a:rPr lang="en-US" smtClean="0"/>
              <a:t>8/26/2025</a:t>
            </a:fld>
            <a:endParaRPr lang="en-US"/>
          </a:p>
        </p:txBody>
      </p:sp>
      <p:sp>
        <p:nvSpPr>
          <p:cNvPr id="4" name="Footer Placeholder 3">
            <a:extLst>
              <a:ext uri="{FF2B5EF4-FFF2-40B4-BE49-F238E27FC236}">
                <a16:creationId xmlns:a16="http://schemas.microsoft.com/office/drawing/2014/main" id="{D902147A-D6E8-48AD-BFCA-AAF3EAC215E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E14E4-7DDC-4206-A141-65BBE2C403A7}"/>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1612095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530A18-1AB6-45F9-BBB7-F5119CC76C22}"/>
              </a:ext>
            </a:extLst>
          </p:cNvPr>
          <p:cNvSpPr>
            <a:spLocks noGrp="1"/>
          </p:cNvSpPr>
          <p:nvPr>
            <p:ph type="dt" sz="half" idx="10"/>
          </p:nvPr>
        </p:nvSpPr>
        <p:spPr/>
        <p:txBody>
          <a:bodyPr/>
          <a:lstStyle/>
          <a:p>
            <a:fld id="{54C7A72D-56EE-4587-A283-546DB588C4E6}" type="datetimeFigureOut">
              <a:rPr lang="en-US" smtClean="0"/>
              <a:t>8/26/2025</a:t>
            </a:fld>
            <a:endParaRPr lang="en-US"/>
          </a:p>
        </p:txBody>
      </p:sp>
      <p:sp>
        <p:nvSpPr>
          <p:cNvPr id="3" name="Footer Placeholder 2">
            <a:extLst>
              <a:ext uri="{FF2B5EF4-FFF2-40B4-BE49-F238E27FC236}">
                <a16:creationId xmlns:a16="http://schemas.microsoft.com/office/drawing/2014/main" id="{100AE08B-1029-4659-B5F2-033636DCEF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B5ED25-4BB2-4699-97DB-6C2CCEE91493}"/>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3788514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509DA-C7E1-4920-A105-0B2CA16358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0D7A78-2A15-48D7-8DBD-A05C18C31F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E2A204-CBD0-4878-AFF4-F26E4BDDD5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6D5763-D025-4FB6-918B-2443215ED149}"/>
              </a:ext>
            </a:extLst>
          </p:cNvPr>
          <p:cNvSpPr>
            <a:spLocks noGrp="1"/>
          </p:cNvSpPr>
          <p:nvPr>
            <p:ph type="dt" sz="half" idx="10"/>
          </p:nvPr>
        </p:nvSpPr>
        <p:spPr/>
        <p:txBody>
          <a:bodyPr/>
          <a:lstStyle/>
          <a:p>
            <a:fld id="{54C7A72D-56EE-4587-A283-546DB588C4E6}" type="datetimeFigureOut">
              <a:rPr lang="en-US" smtClean="0"/>
              <a:t>8/26/2025</a:t>
            </a:fld>
            <a:endParaRPr lang="en-US"/>
          </a:p>
        </p:txBody>
      </p:sp>
      <p:sp>
        <p:nvSpPr>
          <p:cNvPr id="6" name="Footer Placeholder 5">
            <a:extLst>
              <a:ext uri="{FF2B5EF4-FFF2-40B4-BE49-F238E27FC236}">
                <a16:creationId xmlns:a16="http://schemas.microsoft.com/office/drawing/2014/main" id="{713C0FFE-B860-4908-AD00-BC40FA3A79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0A0009-15C4-4DD5-9013-22A12F47FB6B}"/>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4373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CC40B-9CD6-485F-8615-8F367B1A37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B4DD35-D0BB-4937-BC55-E542687FB3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B6DFE8E-645A-4DC0-8EB7-A34D108EC5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C00768-3C27-4013-B3AD-572FEF993962}"/>
              </a:ext>
            </a:extLst>
          </p:cNvPr>
          <p:cNvSpPr>
            <a:spLocks noGrp="1"/>
          </p:cNvSpPr>
          <p:nvPr>
            <p:ph type="dt" sz="half" idx="10"/>
          </p:nvPr>
        </p:nvSpPr>
        <p:spPr/>
        <p:txBody>
          <a:bodyPr/>
          <a:lstStyle/>
          <a:p>
            <a:fld id="{54C7A72D-56EE-4587-A283-546DB588C4E6}" type="datetimeFigureOut">
              <a:rPr lang="en-US" smtClean="0"/>
              <a:t>8/26/2025</a:t>
            </a:fld>
            <a:endParaRPr lang="en-US"/>
          </a:p>
        </p:txBody>
      </p:sp>
      <p:sp>
        <p:nvSpPr>
          <p:cNvPr id="6" name="Footer Placeholder 5">
            <a:extLst>
              <a:ext uri="{FF2B5EF4-FFF2-40B4-BE49-F238E27FC236}">
                <a16:creationId xmlns:a16="http://schemas.microsoft.com/office/drawing/2014/main" id="{E65EA6EC-2CAC-47B6-B633-1017A1B522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E5E233-E4E4-4486-9FF3-09D6BA9DC0F1}"/>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70035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0D0254-3855-4B5B-BB33-612D78DE36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3CEA28F-8223-41FF-9421-3BD2839A10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5428EC-D8FB-49EF-8282-4DF1E89A49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C7A72D-56EE-4587-A283-546DB588C4E6}" type="datetimeFigureOut">
              <a:rPr lang="en-US" smtClean="0"/>
              <a:t>8/26/2025</a:t>
            </a:fld>
            <a:endParaRPr lang="en-US"/>
          </a:p>
        </p:txBody>
      </p:sp>
      <p:sp>
        <p:nvSpPr>
          <p:cNvPr id="5" name="Footer Placeholder 4">
            <a:extLst>
              <a:ext uri="{FF2B5EF4-FFF2-40B4-BE49-F238E27FC236}">
                <a16:creationId xmlns:a16="http://schemas.microsoft.com/office/drawing/2014/main" id="{74FC97A7-746E-466A-B581-55F749DC6D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E63D2D-9D5F-40FF-ACCA-B06FFE701B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7D22B4-8436-4E11-9178-5EF92031D40A}" type="slidenum">
              <a:rPr lang="en-US" smtClean="0"/>
              <a:t>‹#›</a:t>
            </a:fld>
            <a:endParaRPr lang="en-US"/>
          </a:p>
        </p:txBody>
      </p:sp>
    </p:spTree>
    <p:extLst>
      <p:ext uri="{BB962C8B-B14F-4D97-AF65-F5344CB8AC3E}">
        <p14:creationId xmlns:p14="http://schemas.microsoft.com/office/powerpoint/2010/main" val="3447134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mailto:ICCB.Noncredit@illinois.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s://www.iccb.org/grant-opportunities/" TargetMode="Externa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iccb.org/grant-opportunitie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iccb.org/grant-opportunitie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hyperlink" Target="mailto:Alex.weidenhamer@illinois.gov" TargetMode="Externa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23.sv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5.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ccb.org/grant-opportuniti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91DC6ABD-215C-4EA8-A483-CEF5B99AB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75D2A6-0D27-44AE-BA49-AAB170577491}"/>
              </a:ext>
            </a:extLst>
          </p:cNvPr>
          <p:cNvSpPr>
            <a:spLocks noGrp="1"/>
          </p:cNvSpPr>
          <p:nvPr>
            <p:ph type="ctrTitle"/>
          </p:nvPr>
        </p:nvSpPr>
        <p:spPr>
          <a:xfrm>
            <a:off x="607302" y="463464"/>
            <a:ext cx="4711780" cy="3736540"/>
          </a:xfrm>
        </p:spPr>
        <p:txBody>
          <a:bodyPr>
            <a:normAutofit/>
          </a:bodyPr>
          <a:lstStyle/>
          <a:p>
            <a:pPr algn="l"/>
            <a:r>
              <a:rPr lang="en-US" sz="5100" dirty="0">
                <a:latin typeface="+mn-lt"/>
                <a:cs typeface="Aharoni" panose="020B0604020202020204" pitchFamily="2" charset="-79"/>
              </a:rPr>
              <a:t>FY2026 Noncredit Strategies at Work (NSAW) Grant </a:t>
            </a:r>
          </a:p>
        </p:txBody>
      </p:sp>
      <p:sp>
        <p:nvSpPr>
          <p:cNvPr id="3" name="Subtitle 2">
            <a:extLst>
              <a:ext uri="{FF2B5EF4-FFF2-40B4-BE49-F238E27FC236}">
                <a16:creationId xmlns:a16="http://schemas.microsoft.com/office/drawing/2014/main" id="{28807E1A-3CB1-4316-B2EC-B1E9FA8ECECF}"/>
              </a:ext>
            </a:extLst>
          </p:cNvPr>
          <p:cNvSpPr>
            <a:spLocks noGrp="1"/>
          </p:cNvSpPr>
          <p:nvPr>
            <p:ph type="subTitle" idx="1"/>
          </p:nvPr>
        </p:nvSpPr>
        <p:spPr>
          <a:xfrm>
            <a:off x="607302" y="4496339"/>
            <a:ext cx="4171994" cy="1035781"/>
          </a:xfrm>
        </p:spPr>
        <p:txBody>
          <a:bodyPr>
            <a:noAutofit/>
          </a:bodyPr>
          <a:lstStyle/>
          <a:p>
            <a:pPr algn="l"/>
            <a:r>
              <a:rPr lang="en-US" dirty="0"/>
              <a:t>Lavon Nelson, Senior Director for Workforce Education</a:t>
            </a:r>
          </a:p>
          <a:p>
            <a:pPr algn="l"/>
            <a:r>
              <a:rPr lang="en-US" dirty="0"/>
              <a:t>Alex Weidenhamer, Director for Workforce Training</a:t>
            </a:r>
          </a:p>
        </p:txBody>
      </p:sp>
      <p:grpSp>
        <p:nvGrpSpPr>
          <p:cNvPr id="54" name="Group 53">
            <a:extLst>
              <a:ext uri="{FF2B5EF4-FFF2-40B4-BE49-F238E27FC236}">
                <a16:creationId xmlns:a16="http://schemas.microsoft.com/office/drawing/2014/main" id="{3AF6A671-C637-4547-85F4-51B6D18813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416432" y="1"/>
            <a:ext cx="2446384" cy="5777808"/>
            <a:chOff x="329184" y="1"/>
            <a:chExt cx="524256" cy="5777808"/>
          </a:xfrm>
        </p:grpSpPr>
        <p:cxnSp>
          <p:nvCxnSpPr>
            <p:cNvPr id="55" name="Straight Connector 54">
              <a:extLst>
                <a:ext uri="{FF2B5EF4-FFF2-40B4-BE49-F238E27FC236}">
                  <a16:creationId xmlns:a16="http://schemas.microsoft.com/office/drawing/2014/main" id="{C575CF26-3D3C-4C5A-A2B7-00432016EF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1208"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56" name="Rectangle 55">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1"/>
              <a:ext cx="524256" cy="55321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8" name="Rectangle 57">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86598" y="269324"/>
            <a:ext cx="6116779" cy="620877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Logo&#10;&#10;Description automatically generated">
            <a:extLst>
              <a:ext uri="{FF2B5EF4-FFF2-40B4-BE49-F238E27FC236}">
                <a16:creationId xmlns:a16="http://schemas.microsoft.com/office/drawing/2014/main" id="{0870B576-A49C-4C92-A15F-EB96E1C586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5999" y="2331734"/>
            <a:ext cx="5608830" cy="2215487"/>
          </a:xfrm>
          <a:prstGeom prst="rect">
            <a:avLst/>
          </a:prstGeom>
        </p:spPr>
      </p:pic>
    </p:spTree>
    <p:extLst>
      <p:ext uri="{BB962C8B-B14F-4D97-AF65-F5344CB8AC3E}">
        <p14:creationId xmlns:p14="http://schemas.microsoft.com/office/powerpoint/2010/main" val="2151235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 name="Rectangle 60">
            <a:extLst>
              <a:ext uri="{FF2B5EF4-FFF2-40B4-BE49-F238E27FC236}">
                <a16:creationId xmlns:a16="http://schemas.microsoft.com/office/drawing/2014/main" id="{3301E07F-4F79-4B58-8698-EF24DC1ECD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3" name="Arc 62">
            <a:extLst>
              <a:ext uri="{FF2B5EF4-FFF2-40B4-BE49-F238E27FC236}">
                <a16:creationId xmlns:a16="http://schemas.microsoft.com/office/drawing/2014/main" id="{E58B2195-5055-402F-A3E7-53FF0E498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5836" y="775849"/>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6893117" y="775849"/>
            <a:ext cx="4467792" cy="3060541"/>
          </a:xfrm>
        </p:spPr>
        <p:txBody>
          <a:bodyPr vert="horz" lIns="91440" tIns="45720" rIns="91440" bIns="45720" rtlCol="0" anchor="b">
            <a:normAutofit/>
          </a:bodyPr>
          <a:lstStyle/>
          <a:p>
            <a:pPr algn="ctr"/>
            <a:r>
              <a:rPr lang="en-US" sz="6000" b="1" kern="1200" dirty="0">
                <a:solidFill>
                  <a:srgbClr val="FFFFFF"/>
                </a:solidFill>
                <a:latin typeface="+mj-lt"/>
                <a:ea typeface="+mj-ea"/>
                <a:cs typeface="+mj-cs"/>
              </a:rPr>
              <a:t>Grant Goals and Outcomes </a:t>
            </a:r>
          </a:p>
        </p:txBody>
      </p:sp>
      <p:sp>
        <p:nvSpPr>
          <p:cNvPr id="65" name="Oval 64">
            <a:extLst>
              <a:ext uri="{FF2B5EF4-FFF2-40B4-BE49-F238E27FC236}">
                <a16:creationId xmlns:a16="http://schemas.microsoft.com/office/drawing/2014/main" id="{9EE6F773-742A-491A-9A00-A2A150DF50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368" y="366810"/>
            <a:ext cx="6124381" cy="61243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c 3" descr="Bullseye outline">
            <a:extLst>
              <a:ext uri="{FF2B5EF4-FFF2-40B4-BE49-F238E27FC236}">
                <a16:creationId xmlns:a16="http://schemas.microsoft.com/office/drawing/2014/main" id="{B1744502-AC41-B66C-5A8B-C9E6BC6A6C8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1086743" y="1374798"/>
            <a:ext cx="4108404" cy="4108404"/>
          </a:xfrm>
          <a:custGeom>
            <a:avLst/>
            <a:gdLst/>
            <a:ahLst/>
            <a:cxnLst/>
            <a:rect l="l" t="t" r="r" b="b"/>
            <a:pathLst>
              <a:path w="4273177" h="4470400">
                <a:moveTo>
                  <a:pt x="75080" y="0"/>
                </a:moveTo>
                <a:lnTo>
                  <a:pt x="4198097" y="0"/>
                </a:lnTo>
                <a:cubicBezTo>
                  <a:pt x="4239563" y="0"/>
                  <a:pt x="4273177" y="33614"/>
                  <a:pt x="4273177" y="75080"/>
                </a:cubicBezTo>
                <a:lnTo>
                  <a:pt x="4273177" y="4395320"/>
                </a:lnTo>
                <a:cubicBezTo>
                  <a:pt x="4273177" y="4436786"/>
                  <a:pt x="4239563" y="4470400"/>
                  <a:pt x="4198097" y="4470400"/>
                </a:cubicBezTo>
                <a:lnTo>
                  <a:pt x="75080" y="4470400"/>
                </a:lnTo>
                <a:cubicBezTo>
                  <a:pt x="33614" y="4470400"/>
                  <a:pt x="0" y="4436786"/>
                  <a:pt x="0" y="4395320"/>
                </a:cubicBezTo>
                <a:lnTo>
                  <a:pt x="0" y="75080"/>
                </a:lnTo>
                <a:cubicBezTo>
                  <a:pt x="0" y="33614"/>
                  <a:pt x="33614" y="0"/>
                  <a:pt x="75080" y="0"/>
                </a:cubicBezTo>
                <a:close/>
              </a:path>
            </a:pathLst>
          </a:custGeom>
          <a:scene3d>
            <a:camera prst="perspectiveFront" fov="5100000">
              <a:rot lat="0" lon="2100000" rev="0"/>
            </a:camera>
            <a:lightRig rig="flood" dir="t">
              <a:rot lat="0" lon="0" rev="13800000"/>
            </a:lightRig>
          </a:scene3d>
          <a:sp3d extrusionH="107950" prstMaterial="plastic">
            <a:bevelT w="82550" h="63500" prst="divot"/>
            <a:bevelB/>
          </a:sp3d>
        </p:spPr>
      </p:pic>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Tree>
    <p:extLst>
      <p:ext uri="{BB962C8B-B14F-4D97-AF65-F5344CB8AC3E}">
        <p14:creationId xmlns:p14="http://schemas.microsoft.com/office/powerpoint/2010/main" val="2872419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686834" y="1153572"/>
            <a:ext cx="3200400" cy="4461163"/>
          </a:xfrm>
        </p:spPr>
        <p:txBody>
          <a:bodyPr vert="horz" lIns="91440" tIns="45720" rIns="91440" bIns="45720" rtlCol="0" anchor="ctr">
            <a:normAutofit/>
          </a:bodyPr>
          <a:lstStyle/>
          <a:p>
            <a:r>
              <a:rPr lang="en-US" b="1" u="sng" kern="1200" dirty="0">
                <a:solidFill>
                  <a:srgbClr val="FFFFFF"/>
                </a:solidFill>
                <a:latin typeface="+mj-lt"/>
                <a:ea typeface="+mj-ea"/>
                <a:cs typeface="+mj-cs"/>
              </a:rPr>
              <a:t>Grant Goals and Outcomes</a:t>
            </a:r>
          </a:p>
        </p:txBody>
      </p:sp>
      <p:sp>
        <p:nvSpPr>
          <p:cNvPr id="16" name="Arc 15">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Text Placeholder 10">
            <a:extLst>
              <a:ext uri="{FF2B5EF4-FFF2-40B4-BE49-F238E27FC236}">
                <a16:creationId xmlns:a16="http://schemas.microsoft.com/office/drawing/2014/main" id="{C874665A-490B-A9F9-B2D9-EADEA348C1F9}"/>
              </a:ext>
            </a:extLst>
          </p:cNvPr>
          <p:cNvSpPr txBox="1">
            <a:spLocks/>
          </p:cNvSpPr>
          <p:nvPr/>
        </p:nvSpPr>
        <p:spPr>
          <a:xfrm>
            <a:off x="4095633" y="591343"/>
            <a:ext cx="6906491" cy="5585619"/>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571500" lvl="1">
              <a:lnSpc>
                <a:spcPct val="90000"/>
              </a:lnSpc>
              <a:spcBef>
                <a:spcPts val="0"/>
              </a:spcBef>
              <a:tabLst>
                <a:tab pos="533400" algn="l"/>
              </a:tabLst>
            </a:pPr>
            <a:r>
              <a:rPr lang="en-US" sz="2400" dirty="0">
                <a:solidFill>
                  <a:schemeClr val="tx1"/>
                </a:solidFill>
              </a:rPr>
              <a:t>Participant-Level Outcomes</a:t>
            </a:r>
            <a:r>
              <a:rPr lang="en-US" sz="2400" b="0" dirty="0">
                <a:solidFill>
                  <a:schemeClr val="tx1"/>
                </a:solidFill>
              </a:rPr>
              <a:t>: </a:t>
            </a:r>
          </a:p>
          <a:p>
            <a:pPr marL="1028700" lvl="1" indent="-457200">
              <a:lnSpc>
                <a:spcPct val="90000"/>
              </a:lnSpc>
              <a:spcBef>
                <a:spcPts val="0"/>
              </a:spcBef>
              <a:buAutoNum type="arabicParenR"/>
              <a:tabLst>
                <a:tab pos="533400" algn="l"/>
              </a:tabLst>
            </a:pPr>
            <a:r>
              <a:rPr lang="en-US" sz="2400" b="0" dirty="0">
                <a:solidFill>
                  <a:schemeClr val="tx1"/>
                </a:solidFill>
              </a:rPr>
              <a:t>Number of noncredit students to be trained </a:t>
            </a:r>
          </a:p>
          <a:p>
            <a:pPr marL="1028700" lvl="1" indent="-457200">
              <a:lnSpc>
                <a:spcPct val="90000"/>
              </a:lnSpc>
              <a:spcBef>
                <a:spcPts val="0"/>
              </a:spcBef>
              <a:buAutoNum type="arabicParenR"/>
              <a:tabLst>
                <a:tab pos="533400" algn="l"/>
              </a:tabLst>
            </a:pPr>
            <a:r>
              <a:rPr lang="en-US" sz="2400" b="0" dirty="0">
                <a:solidFill>
                  <a:schemeClr val="tx1"/>
                </a:solidFill>
              </a:rPr>
              <a:t>Percentage of noncredit student completers employed two quarters after completion </a:t>
            </a:r>
          </a:p>
          <a:p>
            <a:pPr marL="571500" lvl="1">
              <a:lnSpc>
                <a:spcPct val="90000"/>
              </a:lnSpc>
              <a:spcBef>
                <a:spcPts val="0"/>
              </a:spcBef>
              <a:tabLst>
                <a:tab pos="533400" algn="l"/>
              </a:tabLst>
            </a:pPr>
            <a:endParaRPr lang="en-US" sz="2400" b="0" dirty="0">
              <a:solidFill>
                <a:schemeClr val="tx1"/>
              </a:solidFill>
            </a:endParaRPr>
          </a:p>
          <a:p>
            <a:pPr marL="571500" lvl="1">
              <a:lnSpc>
                <a:spcPct val="90000"/>
              </a:lnSpc>
              <a:spcBef>
                <a:spcPts val="0"/>
              </a:spcBef>
              <a:tabLst>
                <a:tab pos="533400" algn="l"/>
              </a:tabLst>
            </a:pPr>
            <a:r>
              <a:rPr lang="en-US" sz="2400" dirty="0">
                <a:solidFill>
                  <a:schemeClr val="tx1"/>
                </a:solidFill>
              </a:rPr>
              <a:t>Programmatic Outcomes</a:t>
            </a:r>
            <a:r>
              <a:rPr lang="en-US" sz="2400" b="0" dirty="0">
                <a:solidFill>
                  <a:schemeClr val="tx1"/>
                </a:solidFill>
              </a:rPr>
              <a:t>: </a:t>
            </a:r>
          </a:p>
          <a:p>
            <a:pPr marL="571500" lvl="1">
              <a:lnSpc>
                <a:spcPct val="90000"/>
              </a:lnSpc>
              <a:spcBef>
                <a:spcPts val="0"/>
              </a:spcBef>
              <a:tabLst>
                <a:tab pos="533400" algn="l"/>
              </a:tabLst>
            </a:pPr>
            <a:r>
              <a:rPr lang="en-US" sz="2400" b="0" dirty="0">
                <a:solidFill>
                  <a:schemeClr val="tx1"/>
                </a:solidFill>
              </a:rPr>
              <a:t>3) Number of employers to be served </a:t>
            </a:r>
          </a:p>
          <a:p>
            <a:pPr marL="571500" lvl="1">
              <a:lnSpc>
                <a:spcPct val="90000"/>
              </a:lnSpc>
              <a:spcBef>
                <a:spcPts val="0"/>
              </a:spcBef>
              <a:tabLst>
                <a:tab pos="533400" algn="l"/>
              </a:tabLst>
            </a:pPr>
            <a:r>
              <a:rPr lang="en-US" sz="2400" b="0" dirty="0">
                <a:solidFill>
                  <a:schemeClr val="tx1"/>
                </a:solidFill>
              </a:rPr>
              <a:t>4) Number of noncredit training programs offered </a:t>
            </a:r>
          </a:p>
          <a:p>
            <a:pPr marL="571500" lvl="1">
              <a:lnSpc>
                <a:spcPct val="90000"/>
              </a:lnSpc>
              <a:spcBef>
                <a:spcPts val="0"/>
              </a:spcBef>
              <a:tabLst>
                <a:tab pos="533400" algn="l"/>
              </a:tabLst>
            </a:pPr>
            <a:r>
              <a:rPr lang="en-US" sz="2400" b="0" dirty="0">
                <a:solidFill>
                  <a:schemeClr val="tx1"/>
                </a:solidFill>
              </a:rPr>
              <a:t>5) Number of new services/programs provided to employers (from X to Y)</a:t>
            </a:r>
            <a:endParaRPr kumimoji="0" lang="en-US" sz="2400" b="0" i="0" u="none" strike="noStrike" spc="0" normalizeH="0" baseline="0" noProof="0" dirty="0">
              <a:ln>
                <a:noFill/>
              </a:ln>
              <a:solidFill>
                <a:schemeClr val="tx1"/>
              </a:solidFill>
              <a:effectLst/>
              <a:uLnTx/>
              <a:uFillTx/>
            </a:endParaRPr>
          </a:p>
        </p:txBody>
      </p:sp>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Tree>
    <p:extLst>
      <p:ext uri="{BB962C8B-B14F-4D97-AF65-F5344CB8AC3E}">
        <p14:creationId xmlns:p14="http://schemas.microsoft.com/office/powerpoint/2010/main" val="1879278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1171074" y="1396686"/>
            <a:ext cx="3240506" cy="4064628"/>
          </a:xfrm>
        </p:spPr>
        <p:txBody>
          <a:bodyPr vert="horz" lIns="91440" tIns="45720" rIns="91440" bIns="45720" rtlCol="0" anchor="ctr">
            <a:normAutofit/>
          </a:bodyPr>
          <a:lstStyle/>
          <a:p>
            <a:r>
              <a:rPr lang="en-US" b="1" u="sng" kern="1200" dirty="0">
                <a:solidFill>
                  <a:srgbClr val="FFFFFF"/>
                </a:solidFill>
                <a:latin typeface="+mj-lt"/>
                <a:ea typeface="+mj-ea"/>
                <a:cs typeface="+mj-cs"/>
              </a:rPr>
              <a:t>Grant Goals and Outcomes, cont.</a:t>
            </a:r>
          </a:p>
        </p:txBody>
      </p:sp>
      <p:sp>
        <p:nvSpPr>
          <p:cNvPr id="25" name="Arc 24">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7" name="Oval 26">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AD1FAA98-FC8D-168F-743C-59F4C3CCC304}"/>
              </a:ext>
            </a:extLst>
          </p:cNvPr>
          <p:cNvSpPr txBox="1"/>
          <p:nvPr/>
        </p:nvSpPr>
        <p:spPr>
          <a:xfrm>
            <a:off x="5370153" y="1526033"/>
            <a:ext cx="5536397" cy="3935281"/>
          </a:xfrm>
          <a:prstGeom prst="rect">
            <a:avLst/>
          </a:prstGeom>
        </p:spPr>
        <p:txBody>
          <a:bodyPr vert="horz" lIns="91440" tIns="45720" rIns="91440" bIns="45720" rtlCol="0">
            <a:noAutofit/>
          </a:bodyPr>
          <a:lstStyle/>
          <a:p>
            <a:pPr>
              <a:lnSpc>
                <a:spcPct val="90000"/>
              </a:lnSpc>
              <a:spcAft>
                <a:spcPts val="600"/>
              </a:spcAft>
            </a:pPr>
            <a:r>
              <a:rPr lang="en-US" sz="2400" dirty="0"/>
              <a:t>Other information that will be collected on a quarterly or annual basis:</a:t>
            </a:r>
          </a:p>
          <a:p>
            <a:pPr indent="-228600">
              <a:lnSpc>
                <a:spcPct val="90000"/>
              </a:lnSpc>
              <a:spcAft>
                <a:spcPts val="600"/>
              </a:spcAft>
              <a:buFont typeface="Arial" panose="020B0604020202020204" pitchFamily="34" charset="0"/>
              <a:buChar char="•"/>
            </a:pPr>
            <a:r>
              <a:rPr lang="en-US" sz="2400" dirty="0"/>
              <a:t>Employer names</a:t>
            </a:r>
          </a:p>
          <a:p>
            <a:pPr lvl="1" indent="-228600">
              <a:lnSpc>
                <a:spcPct val="90000"/>
              </a:lnSpc>
              <a:spcAft>
                <a:spcPts val="600"/>
              </a:spcAft>
              <a:buFont typeface="Arial" panose="020B0604020202020204" pitchFamily="34" charset="0"/>
              <a:buChar char="•"/>
            </a:pPr>
            <a:r>
              <a:rPr lang="en-US" sz="2400" dirty="0"/>
              <a:t>Identify if employer is minority or woman- owned business</a:t>
            </a:r>
          </a:p>
          <a:p>
            <a:pPr lvl="1" indent="-228600">
              <a:lnSpc>
                <a:spcPct val="90000"/>
              </a:lnSpc>
              <a:spcAft>
                <a:spcPts val="600"/>
              </a:spcAft>
              <a:buFont typeface="Arial" panose="020B0604020202020204" pitchFamily="34" charset="0"/>
              <a:buChar char="•"/>
            </a:pPr>
            <a:r>
              <a:rPr lang="en-US" sz="2400" dirty="0"/>
              <a:t>Industry sector by employer</a:t>
            </a:r>
          </a:p>
          <a:p>
            <a:pPr indent="-228600">
              <a:lnSpc>
                <a:spcPct val="90000"/>
              </a:lnSpc>
              <a:spcAft>
                <a:spcPts val="600"/>
              </a:spcAft>
              <a:buFont typeface="Arial" panose="020B0604020202020204" pitchFamily="34" charset="0"/>
              <a:buChar char="•"/>
            </a:pPr>
            <a:r>
              <a:rPr lang="en-US" sz="2400" dirty="0"/>
              <a:t>Services provided to employers by program (general description)</a:t>
            </a:r>
          </a:p>
          <a:p>
            <a:pPr indent="-228600">
              <a:lnSpc>
                <a:spcPct val="90000"/>
              </a:lnSpc>
              <a:spcAft>
                <a:spcPts val="600"/>
              </a:spcAft>
              <a:buFont typeface="Arial" panose="020B0604020202020204" pitchFamily="34" charset="0"/>
              <a:buChar char="•"/>
            </a:pPr>
            <a:r>
              <a:rPr lang="en-US" sz="2400" dirty="0"/>
              <a:t>Training program names</a:t>
            </a:r>
          </a:p>
          <a:p>
            <a:pPr indent="-228600">
              <a:lnSpc>
                <a:spcPct val="90000"/>
              </a:lnSpc>
              <a:spcAft>
                <a:spcPts val="600"/>
              </a:spcAft>
              <a:buFont typeface="Arial" panose="020B0604020202020204" pitchFamily="34" charset="0"/>
              <a:buChar char="•"/>
            </a:pPr>
            <a:r>
              <a:rPr lang="en-US" sz="2400" dirty="0"/>
              <a:t>Certificates and/or credentials completed by students</a:t>
            </a:r>
          </a:p>
          <a:p>
            <a:pPr indent="-228600">
              <a:lnSpc>
                <a:spcPct val="90000"/>
              </a:lnSpc>
              <a:spcAft>
                <a:spcPts val="600"/>
              </a:spcAft>
              <a:buFont typeface="Arial" panose="020B0604020202020204" pitchFamily="34" charset="0"/>
              <a:buChar char="•"/>
            </a:pPr>
            <a:r>
              <a:rPr lang="en-US" sz="2400" dirty="0"/>
              <a:t>Student demographics </a:t>
            </a:r>
          </a:p>
        </p:txBody>
      </p:sp>
      <p:sp>
        <p:nvSpPr>
          <p:cNvPr id="5" name="Text Placeholder 10">
            <a:extLst>
              <a:ext uri="{FF2B5EF4-FFF2-40B4-BE49-F238E27FC236}">
                <a16:creationId xmlns:a16="http://schemas.microsoft.com/office/drawing/2014/main" id="{C874665A-490B-A9F9-B2D9-EADEA348C1F9}"/>
              </a:ext>
            </a:extLst>
          </p:cNvPr>
          <p:cNvSpPr txBox="1">
            <a:spLocks/>
          </p:cNvSpPr>
          <p:nvPr/>
        </p:nvSpPr>
        <p:spPr>
          <a:xfrm>
            <a:off x="4447308" y="591344"/>
            <a:ext cx="6906491" cy="5585619"/>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285750" marR="0" lvl="0" indent="-228600" fontAlgn="auto">
              <a:lnSpc>
                <a:spcPct val="90000"/>
              </a:lnSpc>
              <a:spcBef>
                <a:spcPts val="0"/>
              </a:spcBef>
              <a:spcAft>
                <a:spcPts val="0"/>
              </a:spcAft>
              <a:buClrTx/>
              <a:buSzTx/>
              <a:buFont typeface="Arial" panose="020B0604020202020204" pitchFamily="34" charset="0"/>
              <a:buChar char="•"/>
              <a:tabLst/>
              <a:defRPr/>
            </a:pPr>
            <a:endParaRPr kumimoji="0" lang="en-US" b="0" i="0" u="none" strike="noStrike" spc="0" normalizeH="0" baseline="0" noProof="0" dirty="0">
              <a:ln>
                <a:noFill/>
              </a:ln>
              <a:solidFill>
                <a:schemeClr val="tx1"/>
              </a:solidFill>
              <a:effectLst/>
              <a:uLnTx/>
              <a:uFillTx/>
            </a:endParaRPr>
          </a:p>
        </p:txBody>
      </p:sp>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Tree>
    <p:extLst>
      <p:ext uri="{BB962C8B-B14F-4D97-AF65-F5344CB8AC3E}">
        <p14:creationId xmlns:p14="http://schemas.microsoft.com/office/powerpoint/2010/main" val="528616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4" name="Arc 73">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5894962" y="801601"/>
            <a:ext cx="5458838" cy="1325563"/>
          </a:xfrm>
        </p:spPr>
        <p:txBody>
          <a:bodyPr vert="horz" lIns="91440" tIns="45720" rIns="91440" bIns="45720" rtlCol="0" anchor="ctr">
            <a:normAutofit/>
          </a:bodyPr>
          <a:lstStyle/>
          <a:p>
            <a:r>
              <a:rPr lang="en-US" b="1" u="sng" kern="1200" dirty="0">
                <a:solidFill>
                  <a:schemeClr val="tx1"/>
                </a:solidFill>
                <a:latin typeface="+mj-lt"/>
                <a:ea typeface="+mj-ea"/>
                <a:cs typeface="+mj-cs"/>
              </a:rPr>
              <a:t>Grant Deliverables</a:t>
            </a:r>
          </a:p>
        </p:txBody>
      </p:sp>
      <p:sp>
        <p:nvSpPr>
          <p:cNvPr id="76" name="Freeform: Shape 75">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a:extLst>
              <a:ext uri="{FF2B5EF4-FFF2-40B4-BE49-F238E27FC236}">
                <a16:creationId xmlns:a16="http://schemas.microsoft.com/office/drawing/2014/main" id="{2002DC49-57C4-2387-20DC-C8BB1303A96B}"/>
              </a:ext>
            </a:extLst>
          </p:cNvPr>
          <p:cNvPicPr>
            <a:picLocks noChangeAspect="1"/>
          </p:cNvPicPr>
          <p:nvPr/>
        </p:nvPicPr>
        <p:blipFill>
          <a:blip r:embed="rId2"/>
          <a:stretch>
            <a:fillRect/>
          </a:stretch>
        </p:blipFill>
        <p:spPr>
          <a:xfrm>
            <a:off x="664681" y="1738845"/>
            <a:ext cx="4777381" cy="338031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0" name="Text Placeholder 10">
            <a:extLst>
              <a:ext uri="{FF2B5EF4-FFF2-40B4-BE49-F238E27FC236}">
                <a16:creationId xmlns:a16="http://schemas.microsoft.com/office/drawing/2014/main" id="{C874665A-490B-A9F9-B2D9-EADEA348C1F9}"/>
              </a:ext>
            </a:extLst>
          </p:cNvPr>
          <p:cNvSpPr txBox="1">
            <a:spLocks/>
          </p:cNvSpPr>
          <p:nvPr/>
        </p:nvSpPr>
        <p:spPr>
          <a:xfrm>
            <a:off x="5894962" y="1984443"/>
            <a:ext cx="5458838" cy="4192520"/>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285750" marR="0" lvl="0" indent="-228600" fontAlgn="auto">
              <a:lnSpc>
                <a:spcPct val="90000"/>
              </a:lnSpc>
              <a:spcBef>
                <a:spcPts val="0"/>
              </a:spcBef>
              <a:spcAft>
                <a:spcPts val="600"/>
              </a:spcAft>
              <a:buClrTx/>
              <a:buSzTx/>
              <a:buFont typeface="Arial" panose="020B0604020202020204" pitchFamily="34" charset="0"/>
              <a:buChar char="•"/>
              <a:tabLst/>
              <a:defRPr/>
            </a:pPr>
            <a:r>
              <a:rPr kumimoji="0" lang="en-US" sz="1700" b="0" i="0" u="none" strike="noStrike" cap="none" spc="0" normalizeH="0" baseline="0" noProof="0" dirty="0">
                <a:ln>
                  <a:noFill/>
                </a:ln>
                <a:solidFill>
                  <a:schemeClr val="tx1"/>
                </a:solidFill>
                <a:effectLst/>
                <a:uLnTx/>
                <a:uFillTx/>
                <a:latin typeface="+mn-lt"/>
                <a:cs typeface="+mn-cs"/>
              </a:rPr>
              <a:t>Carry out deliverables of the proposed scope of work as aligned with the objectives of this opportunity.</a:t>
            </a:r>
          </a:p>
          <a:p>
            <a:pPr marL="285750" marR="0" lvl="0" indent="-228600" fontAlgn="auto">
              <a:lnSpc>
                <a:spcPct val="90000"/>
              </a:lnSpc>
              <a:spcBef>
                <a:spcPts val="0"/>
              </a:spcBef>
              <a:spcAft>
                <a:spcPts val="600"/>
              </a:spcAft>
              <a:buClrTx/>
              <a:buSzTx/>
              <a:buFont typeface="Arial" panose="020B0604020202020204" pitchFamily="34" charset="0"/>
              <a:buChar char="•"/>
              <a:tabLst/>
              <a:defRPr/>
            </a:pPr>
            <a:r>
              <a:rPr kumimoji="0" lang="en-US" sz="1700" b="0" i="0" u="none" strike="noStrike" cap="none" spc="0" normalizeH="0" baseline="0" noProof="0" dirty="0">
                <a:ln>
                  <a:noFill/>
                </a:ln>
                <a:solidFill>
                  <a:schemeClr val="tx1"/>
                </a:solidFill>
                <a:effectLst/>
                <a:uLnTx/>
                <a:uFillTx/>
                <a:latin typeface="+mn-lt"/>
                <a:cs typeface="+mn-cs"/>
              </a:rPr>
              <a:t>Carry out and participate in all required activities. </a:t>
            </a:r>
          </a:p>
          <a:p>
            <a:pPr marL="285750" marR="0" lvl="0" indent="-228600" fontAlgn="auto">
              <a:lnSpc>
                <a:spcPct val="90000"/>
              </a:lnSpc>
              <a:spcBef>
                <a:spcPts val="0"/>
              </a:spcBef>
              <a:spcAft>
                <a:spcPts val="600"/>
              </a:spcAft>
              <a:buClrTx/>
              <a:buSzTx/>
              <a:buFont typeface="Arial" panose="020B0604020202020204" pitchFamily="34" charset="0"/>
              <a:buChar char="•"/>
              <a:tabLst/>
              <a:defRPr/>
            </a:pPr>
            <a:r>
              <a:rPr kumimoji="0" lang="en-US" sz="1700" b="0" i="0" u="none" strike="noStrike" cap="none" spc="0" normalizeH="0" baseline="0" noProof="0" dirty="0">
                <a:ln>
                  <a:noFill/>
                </a:ln>
                <a:solidFill>
                  <a:schemeClr val="tx1"/>
                </a:solidFill>
                <a:effectLst/>
                <a:uLnTx/>
                <a:uFillTx/>
                <a:latin typeface="+mn-lt"/>
                <a:cs typeface="+mn-cs"/>
              </a:rPr>
              <a:t>Attend operational meetings as scheduled throughout the year, as well as participate in other meetings, as requested. </a:t>
            </a:r>
          </a:p>
          <a:p>
            <a:pPr marL="285750" marR="0" lvl="0" indent="-228600" fontAlgn="auto">
              <a:lnSpc>
                <a:spcPct val="90000"/>
              </a:lnSpc>
              <a:spcBef>
                <a:spcPts val="0"/>
              </a:spcBef>
              <a:spcAft>
                <a:spcPts val="600"/>
              </a:spcAft>
              <a:buClrTx/>
              <a:buSzTx/>
              <a:buFont typeface="Arial" panose="020B0604020202020204" pitchFamily="34" charset="0"/>
              <a:buChar char="•"/>
              <a:tabLst/>
              <a:defRPr/>
            </a:pPr>
            <a:r>
              <a:rPr kumimoji="0" lang="en-US" sz="1700" b="0" i="0" u="none" strike="noStrike" cap="none" spc="0" normalizeH="0" baseline="0" noProof="0" dirty="0">
                <a:ln>
                  <a:noFill/>
                </a:ln>
                <a:solidFill>
                  <a:schemeClr val="tx1"/>
                </a:solidFill>
                <a:effectLst/>
                <a:uLnTx/>
                <a:uFillTx/>
                <a:latin typeface="+mn-lt"/>
                <a:cs typeface="+mn-cs"/>
              </a:rPr>
              <a:t>Submit one success story for an employer and one success story for a student by February 28, 2027.</a:t>
            </a:r>
          </a:p>
          <a:p>
            <a:pPr marL="285750" marR="0" lvl="0" indent="-228600" fontAlgn="auto">
              <a:lnSpc>
                <a:spcPct val="90000"/>
              </a:lnSpc>
              <a:spcBef>
                <a:spcPts val="0"/>
              </a:spcBef>
              <a:spcAft>
                <a:spcPts val="600"/>
              </a:spcAft>
              <a:buClrTx/>
              <a:buSzTx/>
              <a:buFont typeface="Arial" panose="020B0604020202020204" pitchFamily="34" charset="0"/>
              <a:buChar char="•"/>
              <a:tabLst/>
              <a:defRPr/>
            </a:pPr>
            <a:r>
              <a:rPr kumimoji="0" lang="en-US" sz="1700" b="0" i="0" u="none" strike="noStrike" cap="none" spc="0" normalizeH="0" baseline="0" noProof="0" dirty="0">
                <a:ln>
                  <a:noFill/>
                </a:ln>
                <a:solidFill>
                  <a:schemeClr val="tx1"/>
                </a:solidFill>
                <a:effectLst/>
                <a:uLnTx/>
                <a:uFillTx/>
                <a:latin typeface="+mn-lt"/>
                <a:cs typeface="+mn-cs"/>
              </a:rPr>
              <a:t>Submit required programmatic and fiscal reports on a quarterly basis per the schedule. </a:t>
            </a:r>
          </a:p>
          <a:p>
            <a:pPr marL="285750" marR="0" lvl="0" indent="-228600" fontAlgn="auto">
              <a:lnSpc>
                <a:spcPct val="90000"/>
              </a:lnSpc>
              <a:spcBef>
                <a:spcPts val="0"/>
              </a:spcBef>
              <a:spcAft>
                <a:spcPts val="600"/>
              </a:spcAft>
              <a:buClrTx/>
              <a:buSzTx/>
              <a:buFont typeface="Arial" panose="020B0604020202020204" pitchFamily="34" charset="0"/>
              <a:buChar char="•"/>
              <a:tabLst/>
              <a:defRPr/>
            </a:pPr>
            <a:r>
              <a:rPr kumimoji="0" lang="en-US" sz="1700" b="0" i="0" u="none" strike="noStrike" cap="none" spc="0" normalizeH="0" baseline="0" noProof="0" dirty="0">
                <a:ln>
                  <a:noFill/>
                </a:ln>
                <a:solidFill>
                  <a:schemeClr val="tx1"/>
                </a:solidFill>
                <a:effectLst/>
                <a:uLnTx/>
                <a:uFillTx/>
                <a:latin typeface="+mn-lt"/>
                <a:cs typeface="+mn-cs"/>
              </a:rPr>
              <a:t>Reporting templates and other instructions will be made available to grant recipients at an additional meeting.</a:t>
            </a:r>
          </a:p>
          <a:p>
            <a:pPr marL="742950" lvl="1" indent="-228600">
              <a:lnSpc>
                <a:spcPct val="90000"/>
              </a:lnSpc>
              <a:spcBef>
                <a:spcPts val="0"/>
              </a:spcBef>
              <a:spcAft>
                <a:spcPts val="600"/>
              </a:spcAft>
              <a:buFont typeface="Arial" panose="020B0604020202020204" pitchFamily="34" charset="0"/>
              <a:buChar char="•"/>
              <a:defRPr/>
            </a:pPr>
            <a:r>
              <a:rPr kumimoji="0" lang="en-US" sz="1700" b="0" i="0" u="none" strike="noStrike" cap="none" spc="0" normalizeH="0" baseline="0" noProof="0" dirty="0">
                <a:ln>
                  <a:noFill/>
                </a:ln>
                <a:solidFill>
                  <a:schemeClr val="tx1"/>
                </a:solidFill>
                <a:effectLst/>
                <a:uLnTx/>
                <a:uFillTx/>
              </a:rPr>
              <a:t>Reporting and data collection will be addressed during this meeting.</a:t>
            </a:r>
            <a:r>
              <a:rPr kumimoji="0" lang="en-US" sz="1700" b="1" i="0" u="none" strike="noStrike" cap="all" spc="0" normalizeH="0" baseline="0" noProof="0" dirty="0">
                <a:ln>
                  <a:noFill/>
                </a:ln>
                <a:solidFill>
                  <a:schemeClr val="tx1"/>
                </a:solidFill>
                <a:effectLst/>
                <a:uLnTx/>
                <a:uFillTx/>
                <a:latin typeface="+mn-lt"/>
                <a:cs typeface="+mn-cs"/>
              </a:rPr>
              <a:t>	</a:t>
            </a:r>
          </a:p>
        </p:txBody>
      </p:sp>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Tree>
    <p:extLst>
      <p:ext uri="{BB962C8B-B14F-4D97-AF65-F5344CB8AC3E}">
        <p14:creationId xmlns:p14="http://schemas.microsoft.com/office/powerpoint/2010/main" val="541258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301E07F-4F79-4B58-8698-EF24DC1ECD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Arc 13">
            <a:extLst>
              <a:ext uri="{FF2B5EF4-FFF2-40B4-BE49-F238E27FC236}">
                <a16:creationId xmlns:a16="http://schemas.microsoft.com/office/drawing/2014/main" id="{E58B2195-5055-402F-A3E7-53FF0E498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91583" y="775849"/>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16" name="Oval 15">
            <a:extLst>
              <a:ext uri="{FF2B5EF4-FFF2-40B4-BE49-F238E27FC236}">
                <a16:creationId xmlns:a16="http://schemas.microsoft.com/office/drawing/2014/main" id="{9EE6F773-742A-491A-9A00-A2A150DF50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9419" y="366810"/>
            <a:ext cx="6124381" cy="61243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838200" y="647593"/>
            <a:ext cx="4467792" cy="3060541"/>
          </a:xfrm>
        </p:spPr>
        <p:txBody>
          <a:bodyPr vert="horz" lIns="91440" tIns="45720" rIns="91440" bIns="45720" rtlCol="0" anchor="b">
            <a:normAutofit/>
          </a:bodyPr>
          <a:lstStyle/>
          <a:p>
            <a:pPr algn="ctr"/>
            <a:r>
              <a:rPr lang="en-US" sz="6000" b="1" kern="1200">
                <a:solidFill>
                  <a:srgbClr val="FFFFFF"/>
                </a:solidFill>
                <a:latin typeface="+mj-lt"/>
                <a:ea typeface="+mj-ea"/>
                <a:cs typeface="+mj-cs"/>
              </a:rPr>
              <a:t>Application Package</a:t>
            </a:r>
          </a:p>
        </p:txBody>
      </p:sp>
      <p:pic>
        <p:nvPicPr>
          <p:cNvPr id="4" name="Graphic 3" descr="Open envelope outline">
            <a:extLst>
              <a:ext uri="{FF2B5EF4-FFF2-40B4-BE49-F238E27FC236}">
                <a16:creationId xmlns:a16="http://schemas.microsoft.com/office/drawing/2014/main" id="{1DB70ECA-87D4-CB3B-1C57-8CFEE741193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37407" y="1238221"/>
            <a:ext cx="4108404" cy="4108404"/>
          </a:xfrm>
          <a:custGeom>
            <a:avLst/>
            <a:gdLst/>
            <a:ahLst/>
            <a:cxnLst/>
            <a:rect l="l" t="t" r="r" b="b"/>
            <a:pathLst>
              <a:path w="4273177" h="4470400">
                <a:moveTo>
                  <a:pt x="75080" y="0"/>
                </a:moveTo>
                <a:lnTo>
                  <a:pt x="4198097" y="0"/>
                </a:lnTo>
                <a:cubicBezTo>
                  <a:pt x="4239563" y="0"/>
                  <a:pt x="4273177" y="33614"/>
                  <a:pt x="4273177" y="75080"/>
                </a:cubicBezTo>
                <a:lnTo>
                  <a:pt x="4273177" y="4395320"/>
                </a:lnTo>
                <a:cubicBezTo>
                  <a:pt x="4273177" y="4436786"/>
                  <a:pt x="4239563" y="4470400"/>
                  <a:pt x="4198097" y="4470400"/>
                </a:cubicBezTo>
                <a:lnTo>
                  <a:pt x="75080" y="4470400"/>
                </a:lnTo>
                <a:cubicBezTo>
                  <a:pt x="33614" y="4470400"/>
                  <a:pt x="0" y="4436786"/>
                  <a:pt x="0" y="4395320"/>
                </a:cubicBezTo>
                <a:lnTo>
                  <a:pt x="0" y="75080"/>
                </a:lnTo>
                <a:cubicBezTo>
                  <a:pt x="0" y="33614"/>
                  <a:pt x="33614" y="0"/>
                  <a:pt x="75080" y="0"/>
                </a:cubicBezTo>
                <a:close/>
              </a:path>
            </a:pathLst>
          </a:custGeom>
          <a:scene3d>
            <a:camera prst="isometricOffAxis2Left"/>
            <a:lightRig rig="threePt" dir="t"/>
          </a:scene3d>
        </p:spPr>
      </p:pic>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
        <p:nvSpPr>
          <p:cNvPr id="5" name="Text Placeholder 10">
            <a:extLst>
              <a:ext uri="{FF2B5EF4-FFF2-40B4-BE49-F238E27FC236}">
                <a16:creationId xmlns:a16="http://schemas.microsoft.com/office/drawing/2014/main" id="{C874665A-490B-A9F9-B2D9-EADEA348C1F9}"/>
              </a:ext>
            </a:extLst>
          </p:cNvPr>
          <p:cNvSpPr txBox="1">
            <a:spLocks/>
          </p:cNvSpPr>
          <p:nvPr/>
        </p:nvSpPr>
        <p:spPr>
          <a:xfrm>
            <a:off x="939472" y="2075064"/>
            <a:ext cx="9322833" cy="3997261"/>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285750" marR="0" lvl="0" indent="-285750" algn="l" defTabSz="914400" rtl="0" eaLnBrk="1" fontAlgn="auto" latinLnBrk="0" hangingPunct="1">
              <a:spcBef>
                <a:spcPts val="0"/>
              </a:spcBef>
              <a:spcAft>
                <a:spcPts val="600"/>
              </a:spcAft>
              <a:buClrTx/>
              <a:buSzTx/>
              <a:buFont typeface="Arial" panose="020B0604020202020204" pitchFamily="34" charset="0"/>
              <a:buChar char="•"/>
              <a:tabLst/>
              <a:defRPr/>
            </a:pPr>
            <a:r>
              <a:rPr kumimoji="0" lang="en-US"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rPr>
              <a:t>	</a:t>
            </a:r>
          </a:p>
        </p:txBody>
      </p:sp>
    </p:spTree>
    <p:extLst>
      <p:ext uri="{BB962C8B-B14F-4D97-AF65-F5344CB8AC3E}">
        <p14:creationId xmlns:p14="http://schemas.microsoft.com/office/powerpoint/2010/main" val="244696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8" name="Rectangle 13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1662384" y="1396686"/>
            <a:ext cx="3240506" cy="4064628"/>
          </a:xfrm>
        </p:spPr>
        <p:txBody>
          <a:bodyPr vert="horz" lIns="91440" tIns="45720" rIns="91440" bIns="45720" rtlCol="0" anchor="ctr">
            <a:normAutofit/>
          </a:bodyPr>
          <a:lstStyle/>
          <a:p>
            <a:r>
              <a:rPr lang="en-US" b="1" u="sng" kern="1200" dirty="0">
                <a:solidFill>
                  <a:srgbClr val="FFFFFF"/>
                </a:solidFill>
                <a:latin typeface="+mj-lt"/>
                <a:ea typeface="+mj-ea"/>
                <a:cs typeface="+mj-cs"/>
              </a:rPr>
              <a:t>Overview </a:t>
            </a:r>
            <a:r>
              <a:rPr lang="en-US" b="1" kern="1200" dirty="0">
                <a:solidFill>
                  <a:srgbClr val="FFFFFF"/>
                </a:solidFill>
                <a:latin typeface="+mj-lt"/>
                <a:ea typeface="+mj-ea"/>
                <a:cs typeface="+mj-cs"/>
              </a:rPr>
              <a:t> </a:t>
            </a:r>
          </a:p>
        </p:txBody>
      </p:sp>
      <p:sp>
        <p:nvSpPr>
          <p:cNvPr id="142" name="Arc 14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4" name="Oval 14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Text Placeholder 10">
            <a:extLst>
              <a:ext uri="{FF2B5EF4-FFF2-40B4-BE49-F238E27FC236}">
                <a16:creationId xmlns:a16="http://schemas.microsoft.com/office/drawing/2014/main" id="{C874665A-490B-A9F9-B2D9-EADEA348C1F9}"/>
              </a:ext>
            </a:extLst>
          </p:cNvPr>
          <p:cNvSpPr txBox="1">
            <a:spLocks/>
          </p:cNvSpPr>
          <p:nvPr/>
        </p:nvSpPr>
        <p:spPr>
          <a:xfrm>
            <a:off x="5370153" y="1526033"/>
            <a:ext cx="5536397" cy="4619938"/>
          </a:xfrm>
          <a:prstGeom prst="rect">
            <a:avLst/>
          </a:prstGeom>
        </p:spPr>
        <p:txBody>
          <a:bodyPr vert="horz" lIns="91440" tIns="45720" rIns="91440" bIns="45720" rtlCol="0">
            <a:normAutofit fontScale="77500" lnSpcReduction="20000"/>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fontAlgn="base">
              <a:lnSpc>
                <a:spcPct val="90000"/>
              </a:lnSpc>
            </a:pPr>
            <a:r>
              <a:rPr lang="en-US" sz="3100" b="0" i="0" u="none" strike="noStrike" cap="none" dirty="0">
                <a:solidFill>
                  <a:schemeClr val="tx1"/>
                </a:solidFill>
                <a:effectLst/>
                <a:latin typeface="+mn-lt"/>
                <a:cs typeface="+mn-cs"/>
              </a:rPr>
              <a:t>Applicants:</a:t>
            </a:r>
            <a:r>
              <a:rPr lang="en-US" sz="3100" b="0" i="0" cap="none" dirty="0">
                <a:solidFill>
                  <a:schemeClr val="tx1"/>
                </a:solidFill>
                <a:effectLst/>
                <a:latin typeface="+mn-lt"/>
                <a:cs typeface="+mn-cs"/>
              </a:rPr>
              <a:t>​</a:t>
            </a:r>
          </a:p>
          <a:p>
            <a:pPr lvl="1" indent="-228600" fontAlgn="base">
              <a:lnSpc>
                <a:spcPct val="90000"/>
              </a:lnSpc>
              <a:buFont typeface="Arial" panose="020B0604020202020204" pitchFamily="34" charset="0"/>
              <a:buChar char="•"/>
            </a:pPr>
            <a:r>
              <a:rPr lang="en-US" sz="3100" b="0" i="0" u="none" strike="noStrike" cap="none" dirty="0">
                <a:solidFill>
                  <a:schemeClr val="tx1"/>
                </a:solidFill>
                <a:effectLst/>
              </a:rPr>
              <a:t>Must include all parts of the application package in the submission.</a:t>
            </a:r>
            <a:r>
              <a:rPr lang="en-US" sz="3100" b="0" i="0" cap="none" dirty="0">
                <a:solidFill>
                  <a:schemeClr val="tx1"/>
                </a:solidFill>
                <a:effectLst/>
              </a:rPr>
              <a:t>​</a:t>
            </a:r>
          </a:p>
          <a:p>
            <a:pPr lvl="1" indent="-228600" fontAlgn="base">
              <a:lnSpc>
                <a:spcPct val="90000"/>
              </a:lnSpc>
              <a:buFont typeface="Arial" panose="020B0604020202020204" pitchFamily="34" charset="0"/>
              <a:buChar char="•"/>
            </a:pPr>
            <a:r>
              <a:rPr lang="en-US" sz="3100" b="0" i="0" u="none" strike="noStrike" cap="none" dirty="0">
                <a:solidFill>
                  <a:schemeClr val="tx1"/>
                </a:solidFill>
                <a:effectLst/>
              </a:rPr>
              <a:t>Must complete and submit the application by the deadline. </a:t>
            </a:r>
            <a:r>
              <a:rPr lang="en-US" sz="3100" b="0" i="0" cap="none" dirty="0">
                <a:solidFill>
                  <a:schemeClr val="tx1"/>
                </a:solidFill>
                <a:effectLst/>
              </a:rPr>
              <a:t>​</a:t>
            </a:r>
          </a:p>
          <a:p>
            <a:pPr lvl="1" indent="-228600" fontAlgn="base">
              <a:lnSpc>
                <a:spcPct val="90000"/>
              </a:lnSpc>
              <a:buFont typeface="Arial" panose="020B0604020202020204" pitchFamily="34" charset="0"/>
              <a:buChar char="•"/>
            </a:pPr>
            <a:r>
              <a:rPr lang="en-US" sz="3100" b="0" dirty="0">
                <a:solidFill>
                  <a:schemeClr val="tx1"/>
                </a:solidFill>
              </a:rPr>
              <a:t>September</a:t>
            </a:r>
            <a:r>
              <a:rPr lang="en-US" sz="3100" b="0" i="0" u="none" strike="noStrike" cap="none" dirty="0">
                <a:solidFill>
                  <a:schemeClr val="tx1"/>
                </a:solidFill>
                <a:effectLst/>
              </a:rPr>
              <a:t> </a:t>
            </a:r>
            <a:r>
              <a:rPr lang="en-US" sz="3100" b="0" dirty="0">
                <a:solidFill>
                  <a:schemeClr val="tx1"/>
                </a:solidFill>
              </a:rPr>
              <a:t>24</a:t>
            </a:r>
            <a:r>
              <a:rPr lang="en-US" sz="3100" b="0" i="0" u="none" strike="noStrike" cap="none" dirty="0">
                <a:solidFill>
                  <a:schemeClr val="tx1"/>
                </a:solidFill>
                <a:effectLst/>
              </a:rPr>
              <a:t>, 2025, by 5:00 pm CST</a:t>
            </a:r>
            <a:r>
              <a:rPr lang="en-US" sz="3100" b="0" i="0" cap="none" dirty="0">
                <a:solidFill>
                  <a:schemeClr val="tx1"/>
                </a:solidFill>
                <a:effectLst/>
              </a:rPr>
              <a:t>​</a:t>
            </a:r>
          </a:p>
          <a:p>
            <a:pPr lvl="1" indent="-228600" fontAlgn="base">
              <a:lnSpc>
                <a:spcPct val="90000"/>
              </a:lnSpc>
              <a:buFont typeface="Arial" panose="020B0604020202020204" pitchFamily="34" charset="0"/>
              <a:buChar char="•"/>
            </a:pPr>
            <a:r>
              <a:rPr lang="en-US" sz="3100" b="0" i="0" u="none" strike="noStrike" cap="none" dirty="0">
                <a:solidFill>
                  <a:schemeClr val="tx1"/>
                </a:solidFill>
                <a:effectLst/>
              </a:rPr>
              <a:t>Must use the templates provided.</a:t>
            </a:r>
            <a:r>
              <a:rPr lang="en-US" sz="3100" b="0" i="0" cap="none" dirty="0">
                <a:solidFill>
                  <a:schemeClr val="tx1"/>
                </a:solidFill>
                <a:effectLst/>
              </a:rPr>
              <a:t>​</a:t>
            </a:r>
          </a:p>
          <a:p>
            <a:pPr lvl="1" indent="-228600" fontAlgn="base">
              <a:lnSpc>
                <a:spcPct val="90000"/>
              </a:lnSpc>
              <a:buFont typeface="Arial" panose="020B0604020202020204" pitchFamily="34" charset="0"/>
              <a:buChar char="•"/>
            </a:pPr>
            <a:r>
              <a:rPr lang="en-US" sz="3100" b="0" i="0" u="none" strike="noStrike" cap="none" dirty="0">
                <a:solidFill>
                  <a:schemeClr val="tx1"/>
                </a:solidFill>
                <a:effectLst/>
              </a:rPr>
              <a:t>One application per institution.</a:t>
            </a:r>
            <a:r>
              <a:rPr lang="en-US" sz="3100" b="0" i="0" cap="none" dirty="0">
                <a:solidFill>
                  <a:schemeClr val="tx1"/>
                </a:solidFill>
                <a:effectLst/>
              </a:rPr>
              <a:t>​</a:t>
            </a:r>
          </a:p>
          <a:p>
            <a:pPr lvl="1" indent="-228600" fontAlgn="base">
              <a:lnSpc>
                <a:spcPct val="90000"/>
              </a:lnSpc>
              <a:buFont typeface="Arial" panose="020B0604020202020204" pitchFamily="34" charset="0"/>
              <a:buChar char="•"/>
            </a:pPr>
            <a:r>
              <a:rPr lang="en-US" sz="3100" b="0" i="0" u="none" strike="noStrike" cap="none" dirty="0">
                <a:solidFill>
                  <a:schemeClr val="tx1"/>
                </a:solidFill>
                <a:effectLst/>
                <a:latin typeface="+mn-lt"/>
                <a:cs typeface="+mn-cs"/>
              </a:rPr>
              <a:t>Submit to</a:t>
            </a:r>
            <a:r>
              <a:rPr lang="en-US" sz="3100" b="0" cap="none" dirty="0">
                <a:solidFill>
                  <a:schemeClr val="tx1"/>
                </a:solidFill>
                <a:latin typeface="+mn-lt"/>
                <a:cs typeface="+mn-cs"/>
              </a:rPr>
              <a:t>: </a:t>
            </a:r>
            <a:r>
              <a:rPr lang="en-US" sz="3100" b="0" cap="none" dirty="0">
                <a:solidFill>
                  <a:schemeClr val="tx1"/>
                </a:solidFill>
                <a:latin typeface="+mn-lt"/>
                <a:cs typeface="+mn-cs"/>
                <a:hlinkClick r:id="rId2"/>
              </a:rPr>
              <a:t>ICCB.Noncredit@illinois.gov</a:t>
            </a:r>
            <a:r>
              <a:rPr lang="en-US" sz="3100" b="0" i="0" u="none" strike="noStrike" cap="none" dirty="0">
                <a:solidFill>
                  <a:schemeClr val="tx1"/>
                </a:solidFill>
                <a:effectLst/>
                <a:latin typeface="+mn-lt"/>
                <a:cs typeface="+mn-cs"/>
              </a:rPr>
              <a:t>.  </a:t>
            </a:r>
          </a:p>
          <a:p>
            <a:pPr indent="-228600" fontAlgn="base">
              <a:lnSpc>
                <a:spcPct val="90000"/>
              </a:lnSpc>
              <a:buFont typeface="Arial" panose="020B0604020202020204" pitchFamily="34" charset="0"/>
              <a:buChar char="•"/>
            </a:pPr>
            <a:endParaRPr lang="en-US" sz="3100" b="0" i="0" cap="none" dirty="0">
              <a:solidFill>
                <a:schemeClr val="tx1"/>
              </a:solidFill>
              <a:effectLst/>
              <a:latin typeface="+mn-lt"/>
              <a:cs typeface="+mn-cs"/>
            </a:endParaRPr>
          </a:p>
          <a:p>
            <a:pPr fontAlgn="base">
              <a:lnSpc>
                <a:spcPct val="90000"/>
              </a:lnSpc>
            </a:pPr>
            <a:r>
              <a:rPr lang="en-US" sz="3100" b="0" i="0" u="none" strike="noStrike" cap="none" dirty="0">
                <a:solidFill>
                  <a:schemeClr val="tx1"/>
                </a:solidFill>
                <a:effectLst/>
                <a:latin typeface="+mn-lt"/>
                <a:cs typeface="+mn-cs"/>
              </a:rPr>
              <a:t>Application packet must include a(n):</a:t>
            </a:r>
            <a:r>
              <a:rPr lang="en-US" sz="3100" b="0" i="0" cap="none" dirty="0">
                <a:solidFill>
                  <a:schemeClr val="tx1"/>
                </a:solidFill>
                <a:effectLst/>
                <a:latin typeface="+mn-lt"/>
                <a:cs typeface="+mn-cs"/>
              </a:rPr>
              <a:t>​</a:t>
            </a:r>
          </a:p>
          <a:p>
            <a:pPr lvl="1" indent="-228600" fontAlgn="base">
              <a:lnSpc>
                <a:spcPct val="90000"/>
              </a:lnSpc>
              <a:buFont typeface="Arial" panose="020B0604020202020204" pitchFamily="34" charset="0"/>
              <a:buChar char="•"/>
            </a:pPr>
            <a:r>
              <a:rPr lang="en-US" sz="3100" b="0" dirty="0">
                <a:solidFill>
                  <a:schemeClr val="tx1"/>
                </a:solidFill>
              </a:rPr>
              <a:t>GATA-Exempt Grant Application </a:t>
            </a:r>
            <a:endParaRPr lang="en-US" sz="3100" b="0" i="0" cap="none" dirty="0">
              <a:solidFill>
                <a:schemeClr val="tx1"/>
              </a:solidFill>
              <a:effectLst/>
            </a:endParaRPr>
          </a:p>
          <a:p>
            <a:pPr lvl="1" indent="-228600" fontAlgn="base">
              <a:lnSpc>
                <a:spcPct val="90000"/>
              </a:lnSpc>
              <a:buFont typeface="Arial" panose="020B0604020202020204" pitchFamily="34" charset="0"/>
              <a:buChar char="•"/>
            </a:pPr>
            <a:r>
              <a:rPr lang="en-US" sz="3100" b="0" dirty="0">
                <a:solidFill>
                  <a:schemeClr val="tx1"/>
                </a:solidFill>
              </a:rPr>
              <a:t>Project Overview</a:t>
            </a:r>
            <a:r>
              <a:rPr lang="en-US" sz="3100" b="0" i="0" u="none" strike="noStrike" cap="none" dirty="0">
                <a:solidFill>
                  <a:schemeClr val="tx1"/>
                </a:solidFill>
                <a:effectLst/>
              </a:rPr>
              <a:t> (template)</a:t>
            </a:r>
            <a:r>
              <a:rPr lang="en-US" sz="3100" b="0" i="0" cap="none" dirty="0">
                <a:solidFill>
                  <a:schemeClr val="tx1"/>
                </a:solidFill>
                <a:effectLst/>
              </a:rPr>
              <a:t>​</a:t>
            </a:r>
          </a:p>
          <a:p>
            <a:pPr lvl="1" indent="-228600" fontAlgn="base">
              <a:lnSpc>
                <a:spcPct val="90000"/>
              </a:lnSpc>
              <a:buFont typeface="Arial" panose="020B0604020202020204" pitchFamily="34" charset="0"/>
              <a:buChar char="•"/>
            </a:pPr>
            <a:r>
              <a:rPr lang="en-US" sz="3100" b="0" i="0" u="none" strike="noStrike" cap="none" dirty="0">
                <a:solidFill>
                  <a:schemeClr val="tx1"/>
                </a:solidFill>
                <a:effectLst/>
              </a:rPr>
              <a:t>Application Narrative</a:t>
            </a:r>
            <a:r>
              <a:rPr lang="en-US" sz="3100" b="0" i="0" cap="none" dirty="0">
                <a:solidFill>
                  <a:schemeClr val="tx1"/>
                </a:solidFill>
                <a:effectLst/>
              </a:rPr>
              <a:t>​</a:t>
            </a:r>
          </a:p>
          <a:p>
            <a:pPr lvl="1" indent="-228600" fontAlgn="base">
              <a:lnSpc>
                <a:spcPct val="90000"/>
              </a:lnSpc>
              <a:buFont typeface="Arial" panose="020B0604020202020204" pitchFamily="34" charset="0"/>
              <a:buChar char="•"/>
            </a:pPr>
            <a:r>
              <a:rPr lang="en-US" sz="3100" b="0" i="0" u="none" strike="noStrike" cap="none" dirty="0">
                <a:solidFill>
                  <a:schemeClr val="tx1"/>
                </a:solidFill>
                <a:effectLst/>
              </a:rPr>
              <a:t>Uniform Budget</a:t>
            </a:r>
            <a:r>
              <a:rPr lang="en-US" sz="3100" b="0" i="0" cap="none" dirty="0">
                <a:solidFill>
                  <a:schemeClr val="tx1"/>
                </a:solidFill>
                <a:effectLst/>
              </a:rPr>
              <a:t>​</a:t>
            </a:r>
          </a:p>
          <a:p>
            <a:pPr lvl="1" indent="-228600" fontAlgn="base">
              <a:lnSpc>
                <a:spcPct val="90000"/>
              </a:lnSpc>
              <a:buFont typeface="Arial" panose="020B0604020202020204" pitchFamily="34" charset="0"/>
              <a:buChar char="•"/>
            </a:pPr>
            <a:endParaRPr kumimoji="0" lang="en-US" sz="1400" b="0" i="0" u="none" strike="noStrike" cap="none" spc="0" normalizeH="0" baseline="0" noProof="0" dirty="0">
              <a:ln>
                <a:noFill/>
              </a:ln>
              <a:solidFill>
                <a:schemeClr val="tx1"/>
              </a:solidFill>
              <a:effectLst/>
              <a:uLnTx/>
              <a:uFillTx/>
            </a:endParaRPr>
          </a:p>
        </p:txBody>
      </p:sp>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Tree>
    <p:extLst>
      <p:ext uri="{BB962C8B-B14F-4D97-AF65-F5344CB8AC3E}">
        <p14:creationId xmlns:p14="http://schemas.microsoft.com/office/powerpoint/2010/main" val="1839034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589560" y="856180"/>
            <a:ext cx="4560584" cy="1128068"/>
          </a:xfrm>
        </p:spPr>
        <p:txBody>
          <a:bodyPr vert="horz" lIns="91440" tIns="45720" rIns="91440" bIns="45720" rtlCol="0" anchor="ctr">
            <a:normAutofit/>
          </a:bodyPr>
          <a:lstStyle/>
          <a:p>
            <a:r>
              <a:rPr lang="en-US" sz="4000" b="1" u="sng" dirty="0"/>
              <a:t>Application Packet</a:t>
            </a:r>
          </a:p>
        </p:txBody>
      </p:sp>
      <p:grpSp>
        <p:nvGrpSpPr>
          <p:cNvPr id="38" name="Group 37">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39" name="Rectangle 38">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2" name="Rectangle 41">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10">
            <a:extLst>
              <a:ext uri="{FF2B5EF4-FFF2-40B4-BE49-F238E27FC236}">
                <a16:creationId xmlns:a16="http://schemas.microsoft.com/office/drawing/2014/main" id="{C874665A-490B-A9F9-B2D9-EADEA348C1F9}"/>
              </a:ext>
            </a:extLst>
          </p:cNvPr>
          <p:cNvSpPr txBox="1">
            <a:spLocks/>
          </p:cNvSpPr>
          <p:nvPr/>
        </p:nvSpPr>
        <p:spPr>
          <a:xfrm>
            <a:off x="590719" y="2330505"/>
            <a:ext cx="4559425" cy="4318870"/>
          </a:xfrm>
          <a:prstGeom prst="rect">
            <a:avLst/>
          </a:prstGeom>
        </p:spPr>
        <p:txBody>
          <a:bodyPr vert="horz" lIns="91440" tIns="45720" rIns="91440" bIns="45720" rtlCol="0" anchor="ctr">
            <a:normAutofit fontScale="92500" lnSpcReduction="20000"/>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nSpc>
                <a:spcPct val="90000"/>
              </a:lnSpc>
            </a:pPr>
            <a:r>
              <a:rPr lang="en-US" sz="1700" b="0" dirty="0">
                <a:solidFill>
                  <a:schemeClr val="tx1"/>
                </a:solidFill>
                <a:latin typeface="+mn-lt"/>
                <a:cs typeface="+mn-cs"/>
              </a:rPr>
              <a:t> </a:t>
            </a:r>
            <a:r>
              <a:rPr lang="en-US" b="0" dirty="0">
                <a:solidFill>
                  <a:schemeClr val="tx1"/>
                </a:solidFill>
                <a:latin typeface="+mn-lt"/>
                <a:cs typeface="+mn-cs"/>
              </a:rPr>
              <a:t>1. </a:t>
            </a:r>
            <a:r>
              <a:rPr lang="en-US" b="0" cap="none" dirty="0">
                <a:solidFill>
                  <a:schemeClr val="tx1"/>
                </a:solidFill>
                <a:latin typeface="+mn-lt"/>
                <a:cs typeface="+mn-cs"/>
              </a:rPr>
              <a:t>GATA-Exempt Grant Application</a:t>
            </a:r>
          </a:p>
          <a:p>
            <a:pPr lvl="1" indent="-228600">
              <a:lnSpc>
                <a:spcPct val="90000"/>
              </a:lnSpc>
              <a:buFont typeface="Arial" panose="020B0604020202020204" pitchFamily="34" charset="0"/>
              <a:buChar char="•"/>
            </a:pPr>
            <a:r>
              <a:rPr lang="en-US" sz="1800" b="0" dirty="0">
                <a:solidFill>
                  <a:schemeClr val="tx1"/>
                </a:solidFill>
              </a:rPr>
              <a:t>Applicants must complete each section of the “Applicant Information” section in the GATA-Exempt Grant Application in its entirety.</a:t>
            </a:r>
          </a:p>
          <a:p>
            <a:pPr lvl="1" indent="-228600">
              <a:lnSpc>
                <a:spcPct val="90000"/>
              </a:lnSpc>
              <a:buFont typeface="Arial" panose="020B0604020202020204" pitchFamily="34" charset="0"/>
              <a:buChar char="•"/>
            </a:pPr>
            <a:r>
              <a:rPr lang="en-US" sz="1800" b="0" dirty="0">
                <a:solidFill>
                  <a:schemeClr val="tx1"/>
                </a:solidFill>
              </a:rPr>
              <a:t>NA, for questions not applicable.</a:t>
            </a:r>
          </a:p>
          <a:p>
            <a:pPr lvl="1" indent="-228600">
              <a:lnSpc>
                <a:spcPct val="90000"/>
              </a:lnSpc>
              <a:buFont typeface="Arial" panose="020B0604020202020204" pitchFamily="34" charset="0"/>
              <a:buChar char="•"/>
            </a:pPr>
            <a:r>
              <a:rPr lang="en-US" sz="1800" b="0" dirty="0">
                <a:solidFill>
                  <a:schemeClr val="tx1"/>
                </a:solidFill>
              </a:rPr>
              <a:t>A template is provided on the ICCB Grant Opportunities webpage.</a:t>
            </a:r>
          </a:p>
          <a:p>
            <a:pPr marL="228600" lvl="1">
              <a:lnSpc>
                <a:spcPct val="90000"/>
              </a:lnSpc>
            </a:pPr>
            <a:endParaRPr lang="en-US" sz="1800" b="0" dirty="0">
              <a:solidFill>
                <a:schemeClr val="tx1"/>
              </a:solidFill>
            </a:endParaRPr>
          </a:p>
          <a:p>
            <a:pPr>
              <a:lnSpc>
                <a:spcPct val="90000"/>
              </a:lnSpc>
            </a:pPr>
            <a:r>
              <a:rPr lang="en-US" b="0" dirty="0">
                <a:solidFill>
                  <a:schemeClr val="tx1"/>
                </a:solidFill>
                <a:latin typeface="+mn-lt"/>
                <a:cs typeface="+mn-cs"/>
              </a:rPr>
              <a:t> 2. </a:t>
            </a:r>
            <a:r>
              <a:rPr lang="en-US" b="0" cap="none" dirty="0">
                <a:solidFill>
                  <a:schemeClr val="tx1"/>
                </a:solidFill>
                <a:latin typeface="+mn-lt"/>
                <a:cs typeface="+mn-cs"/>
              </a:rPr>
              <a:t>Project Overview (Template)</a:t>
            </a:r>
          </a:p>
          <a:p>
            <a:pPr lvl="1" indent="-228600">
              <a:lnSpc>
                <a:spcPct val="90000"/>
              </a:lnSpc>
              <a:buFont typeface="Arial" panose="020B0604020202020204" pitchFamily="34" charset="0"/>
              <a:buChar char="•"/>
            </a:pPr>
            <a:r>
              <a:rPr lang="en-US" sz="1800" b="0" dirty="0">
                <a:solidFill>
                  <a:schemeClr val="tx1"/>
                </a:solidFill>
              </a:rPr>
              <a:t>The applicant must complete the Cover Page and Application Summation Template (template provided) which encompasses applicant information and a synopsis of the application, including but not limited to:</a:t>
            </a:r>
          </a:p>
          <a:p>
            <a:pPr lvl="2" indent="-228600">
              <a:lnSpc>
                <a:spcPct val="90000"/>
              </a:lnSpc>
              <a:buFont typeface="Arial" panose="020B0604020202020204" pitchFamily="34" charset="0"/>
              <a:buChar char="•"/>
            </a:pPr>
            <a:r>
              <a:rPr lang="en-US" b="0" dirty="0">
                <a:solidFill>
                  <a:schemeClr val="tx1"/>
                </a:solidFill>
              </a:rPr>
              <a:t>Summary of the programs and activities</a:t>
            </a:r>
          </a:p>
          <a:p>
            <a:pPr lvl="2" indent="-228600">
              <a:lnSpc>
                <a:spcPct val="90000"/>
              </a:lnSpc>
              <a:buFont typeface="Arial" panose="020B0604020202020204" pitchFamily="34" charset="0"/>
              <a:buChar char="•"/>
            </a:pPr>
            <a:r>
              <a:rPr lang="en-US" b="0" dirty="0">
                <a:solidFill>
                  <a:schemeClr val="tx1"/>
                </a:solidFill>
              </a:rPr>
              <a:t>Grant Outcomes</a:t>
            </a:r>
          </a:p>
          <a:p>
            <a:pPr lvl="1" indent="-228600">
              <a:lnSpc>
                <a:spcPct val="90000"/>
              </a:lnSpc>
              <a:buFont typeface="Arial" panose="020B0604020202020204" pitchFamily="34" charset="0"/>
              <a:buChar char="•"/>
            </a:pPr>
            <a:r>
              <a:rPr lang="en-US" sz="1800" b="0" dirty="0">
                <a:solidFill>
                  <a:schemeClr val="tx1"/>
                </a:solidFill>
              </a:rPr>
              <a:t>ICCB Templates: </a:t>
            </a:r>
            <a:r>
              <a:rPr lang="en-US" sz="1800" b="0" dirty="0">
                <a:solidFill>
                  <a:schemeClr val="tx1"/>
                </a:solidFill>
                <a:hlinkClick r:id="rId2"/>
              </a:rPr>
              <a:t>https://www.iccb.org/grant-opportunities/</a:t>
            </a:r>
            <a:r>
              <a:rPr lang="en-US" sz="1800" b="0" dirty="0">
                <a:solidFill>
                  <a:schemeClr val="tx1"/>
                </a:solidFill>
              </a:rPr>
              <a:t> </a:t>
            </a:r>
          </a:p>
        </p:txBody>
      </p:sp>
      <p:sp>
        <p:nvSpPr>
          <p:cNvPr id="44" name="Rectangle 43">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A black screen with blue border&#10;&#10;Description automatically generated">
            <a:extLst>
              <a:ext uri="{FF2B5EF4-FFF2-40B4-BE49-F238E27FC236}">
                <a16:creationId xmlns:a16="http://schemas.microsoft.com/office/drawing/2014/main" id="{3A427288-3ABA-BC61-6BAB-6195C2CCDC57}"/>
              </a:ext>
            </a:extLst>
          </p:cNvPr>
          <p:cNvPicPr>
            <a:picLocks noChangeAspect="1"/>
          </p:cNvPicPr>
          <p:nvPr/>
        </p:nvPicPr>
        <p:blipFill rotWithShape="1">
          <a:blip r:embed="rId3"/>
          <a:srcRect r="-1" b="27538"/>
          <a:stretch/>
        </p:blipFill>
        <p:spPr>
          <a:xfrm>
            <a:off x="5977788" y="799034"/>
            <a:ext cx="5425410" cy="5259296"/>
          </a:xfrm>
          <a:prstGeom prst="rect">
            <a:avLst/>
          </a:prstGeom>
          <a:ln w="3175">
            <a:solidFill>
              <a:schemeClr val="tx1"/>
            </a:solidFill>
          </a:ln>
        </p:spPr>
      </p:pic>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Tree>
    <p:extLst>
      <p:ext uri="{BB962C8B-B14F-4D97-AF65-F5344CB8AC3E}">
        <p14:creationId xmlns:p14="http://schemas.microsoft.com/office/powerpoint/2010/main" val="3587806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9" name="Rectangle 14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Freeform: Shape 15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686834" y="1153572"/>
            <a:ext cx="3200400" cy="4461163"/>
          </a:xfrm>
        </p:spPr>
        <p:txBody>
          <a:bodyPr vert="horz" lIns="91440" tIns="45720" rIns="91440" bIns="45720" rtlCol="0" anchor="ctr">
            <a:normAutofit/>
          </a:bodyPr>
          <a:lstStyle/>
          <a:p>
            <a:r>
              <a:rPr lang="en-US" b="1" u="sng" kern="1200">
                <a:solidFill>
                  <a:srgbClr val="FFFFFF"/>
                </a:solidFill>
                <a:latin typeface="+mj-lt"/>
                <a:ea typeface="+mj-ea"/>
                <a:cs typeface="+mj-cs"/>
              </a:rPr>
              <a:t>Application Packet, cont. </a:t>
            </a:r>
            <a:r>
              <a:rPr lang="en-US" b="1" kern="1200">
                <a:solidFill>
                  <a:srgbClr val="FFFFFF"/>
                </a:solidFill>
                <a:latin typeface="+mj-lt"/>
                <a:ea typeface="+mj-ea"/>
                <a:cs typeface="+mj-cs"/>
              </a:rPr>
              <a:t> </a:t>
            </a:r>
          </a:p>
        </p:txBody>
      </p:sp>
      <p:sp>
        <p:nvSpPr>
          <p:cNvPr id="153" name="Arc 15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24" name="Text Placeholder 10">
            <a:extLst>
              <a:ext uri="{FF2B5EF4-FFF2-40B4-BE49-F238E27FC236}">
                <a16:creationId xmlns:a16="http://schemas.microsoft.com/office/drawing/2014/main" id="{C874665A-490B-A9F9-B2D9-EADEA348C1F9}"/>
              </a:ext>
            </a:extLst>
          </p:cNvPr>
          <p:cNvSpPr txBox="1">
            <a:spLocks/>
          </p:cNvSpPr>
          <p:nvPr/>
        </p:nvSpPr>
        <p:spPr>
          <a:xfrm>
            <a:off x="4447308" y="591344"/>
            <a:ext cx="6906491" cy="5585619"/>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nSpc>
                <a:spcPct val="90000"/>
              </a:lnSpc>
            </a:pPr>
            <a:r>
              <a:rPr lang="en-US" b="0" dirty="0">
                <a:solidFill>
                  <a:schemeClr val="tx1"/>
                </a:solidFill>
                <a:latin typeface="+mn-lt"/>
                <a:cs typeface="+mn-cs"/>
              </a:rPr>
              <a:t>3. </a:t>
            </a:r>
            <a:r>
              <a:rPr lang="en-US" b="0" cap="none" dirty="0">
                <a:solidFill>
                  <a:schemeClr val="tx1"/>
                </a:solidFill>
                <a:latin typeface="+mn-lt"/>
                <a:cs typeface="+mn-cs"/>
              </a:rPr>
              <a:t>Application Narrative</a:t>
            </a:r>
          </a:p>
          <a:p>
            <a:pPr lvl="1" indent="-228600">
              <a:lnSpc>
                <a:spcPct val="90000"/>
              </a:lnSpc>
              <a:buFont typeface="Arial" panose="020B0604020202020204" pitchFamily="34" charset="0"/>
              <a:buChar char="•"/>
            </a:pPr>
            <a:r>
              <a:rPr lang="en-US" b="0" dirty="0">
                <a:solidFill>
                  <a:schemeClr val="tx1"/>
                </a:solidFill>
              </a:rPr>
              <a:t>The eligible applicant must submit a narrative of no more than 5 pages (charts and graphs are a part of the page limitation).</a:t>
            </a:r>
          </a:p>
          <a:p>
            <a:pPr lvl="1" indent="-228600">
              <a:lnSpc>
                <a:spcPct val="90000"/>
              </a:lnSpc>
              <a:buFont typeface="Arial" panose="020B0604020202020204" pitchFamily="34" charset="0"/>
              <a:buChar char="•"/>
            </a:pPr>
            <a:r>
              <a:rPr lang="en-US" b="0" dirty="0">
                <a:solidFill>
                  <a:schemeClr val="tx1"/>
                </a:solidFill>
              </a:rPr>
              <a:t>Double-spaced, 12 pt font</a:t>
            </a:r>
          </a:p>
          <a:p>
            <a:pPr lvl="1" indent="-228600">
              <a:lnSpc>
                <a:spcPct val="90000"/>
              </a:lnSpc>
              <a:buFont typeface="Arial" panose="020B0604020202020204" pitchFamily="34" charset="0"/>
              <a:buChar char="•"/>
            </a:pPr>
            <a:r>
              <a:rPr lang="en-US" b="0" dirty="0">
                <a:solidFill>
                  <a:schemeClr val="tx1"/>
                </a:solidFill>
              </a:rPr>
              <a:t>Must contain all necessary narrative sections.</a:t>
            </a:r>
          </a:p>
          <a:p>
            <a:pPr lvl="1" indent="-228600">
              <a:lnSpc>
                <a:spcPct val="90000"/>
              </a:lnSpc>
              <a:buFont typeface="Arial" panose="020B0604020202020204" pitchFamily="34" charset="0"/>
              <a:buChar char="•"/>
            </a:pPr>
            <a:endParaRPr lang="en-US" b="0" dirty="0">
              <a:solidFill>
                <a:schemeClr val="tx1"/>
              </a:solidFill>
            </a:endParaRPr>
          </a:p>
          <a:p>
            <a:pPr>
              <a:lnSpc>
                <a:spcPct val="90000"/>
              </a:lnSpc>
            </a:pPr>
            <a:r>
              <a:rPr lang="en-US" b="0" dirty="0">
                <a:solidFill>
                  <a:schemeClr val="tx1"/>
                </a:solidFill>
                <a:latin typeface="+mn-lt"/>
                <a:cs typeface="+mn-cs"/>
              </a:rPr>
              <a:t>4. </a:t>
            </a:r>
            <a:r>
              <a:rPr lang="en-US" b="0" cap="none" dirty="0">
                <a:solidFill>
                  <a:schemeClr val="tx1"/>
                </a:solidFill>
                <a:latin typeface="+mn-lt"/>
                <a:cs typeface="+mn-cs"/>
              </a:rPr>
              <a:t>Uniform Budget </a:t>
            </a:r>
          </a:p>
          <a:p>
            <a:pPr lvl="1" indent="-228600">
              <a:lnSpc>
                <a:spcPct val="90000"/>
              </a:lnSpc>
              <a:buFont typeface="Arial" panose="020B0604020202020204" pitchFamily="34" charset="0"/>
              <a:buChar char="•"/>
            </a:pPr>
            <a:r>
              <a:rPr lang="en-US" b="0" dirty="0">
                <a:solidFill>
                  <a:schemeClr val="tx1"/>
                </a:solidFill>
              </a:rPr>
              <a:t>All applicants must submit a proposed budget on the State of Illinois Uniform Grant Budget Template (template provided).</a:t>
            </a:r>
          </a:p>
          <a:p>
            <a:pPr lvl="1" indent="-228600">
              <a:lnSpc>
                <a:spcPct val="90000"/>
              </a:lnSpc>
              <a:buFont typeface="Arial" panose="020B0604020202020204" pitchFamily="34" charset="0"/>
              <a:buChar char="•"/>
            </a:pPr>
            <a:r>
              <a:rPr lang="en-US" b="0" dirty="0">
                <a:solidFill>
                  <a:schemeClr val="tx1"/>
                </a:solidFill>
              </a:rPr>
              <a:t>Applicants should submit budgets based upon the total estimated costs for the project.</a:t>
            </a:r>
          </a:p>
          <a:p>
            <a:pPr lvl="1" indent="-228600">
              <a:lnSpc>
                <a:spcPct val="90000"/>
              </a:lnSpc>
              <a:buFont typeface="Arial" panose="020B0604020202020204" pitchFamily="34" charset="0"/>
              <a:buChar char="•"/>
            </a:pPr>
            <a:r>
              <a:rPr kumimoji="0" lang="en-US" b="0" i="0" u="none" strike="noStrike" cap="none" spc="0" normalizeH="0" baseline="0" noProof="0" dirty="0">
                <a:ln>
                  <a:noFill/>
                </a:ln>
                <a:solidFill>
                  <a:schemeClr val="tx1"/>
                </a:solidFill>
                <a:effectLst/>
                <a:uLnTx/>
                <a:uFillTx/>
              </a:rPr>
              <a:t>No cost sharing or matching is required.</a:t>
            </a:r>
          </a:p>
          <a:p>
            <a:pPr lvl="1" indent="-228600">
              <a:lnSpc>
                <a:spcPct val="90000"/>
              </a:lnSpc>
              <a:buFont typeface="Arial" panose="020B0604020202020204" pitchFamily="34" charset="0"/>
              <a:buChar char="•"/>
            </a:pPr>
            <a:r>
              <a:rPr lang="en-US" b="0" dirty="0">
                <a:solidFill>
                  <a:schemeClr val="tx1"/>
                </a:solidFill>
              </a:rPr>
              <a:t>ICCB Templates: </a:t>
            </a:r>
            <a:r>
              <a:rPr lang="en-US" b="0" dirty="0">
                <a:solidFill>
                  <a:schemeClr val="tx1"/>
                </a:solidFill>
                <a:hlinkClick r:id="rId2"/>
              </a:rPr>
              <a:t>https://www.iccb.org/grant-opportunities/</a:t>
            </a:r>
            <a:r>
              <a:rPr lang="en-US" b="0" dirty="0">
                <a:solidFill>
                  <a:schemeClr val="tx1"/>
                </a:solidFill>
              </a:rPr>
              <a:t> </a:t>
            </a:r>
          </a:p>
          <a:p>
            <a:pPr lvl="1" indent="-228600">
              <a:lnSpc>
                <a:spcPct val="90000"/>
              </a:lnSpc>
              <a:buFont typeface="Arial" panose="020B0604020202020204" pitchFamily="34" charset="0"/>
              <a:buChar char="•"/>
            </a:pPr>
            <a:r>
              <a:rPr kumimoji="0" lang="en-US" i="0" u="none" strike="noStrike" cap="none" spc="0" normalizeH="0" baseline="0" noProof="0" dirty="0">
                <a:ln>
                  <a:noFill/>
                </a:ln>
                <a:solidFill>
                  <a:schemeClr val="tx1"/>
                </a:solidFill>
                <a:effectLst/>
                <a:uLnTx/>
                <a:uFillTx/>
              </a:rPr>
              <a:t>Please complete the budget narrative for each</a:t>
            </a:r>
            <a:r>
              <a:rPr lang="en-US" dirty="0">
                <a:solidFill>
                  <a:schemeClr val="tx1"/>
                </a:solidFill>
              </a:rPr>
              <a:t> category and line item and ensure that it is detailed. </a:t>
            </a:r>
            <a:endParaRPr kumimoji="0" lang="en-US" i="0" u="none" strike="noStrike" cap="none" spc="0" normalizeH="0" baseline="0" noProof="0" dirty="0">
              <a:ln>
                <a:noFill/>
              </a:ln>
              <a:solidFill>
                <a:schemeClr val="tx1"/>
              </a:solidFill>
              <a:effectLst/>
              <a:uLnTx/>
              <a:uFillTx/>
            </a:endParaRPr>
          </a:p>
        </p:txBody>
      </p:sp>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Tree>
    <p:extLst>
      <p:ext uri="{BB962C8B-B14F-4D97-AF65-F5344CB8AC3E}">
        <p14:creationId xmlns:p14="http://schemas.microsoft.com/office/powerpoint/2010/main" val="2953995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35" name="Rectangle 34">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Rectangle 38">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1043631" y="809898"/>
            <a:ext cx="9942716" cy="1554480"/>
          </a:xfrm>
        </p:spPr>
        <p:txBody>
          <a:bodyPr vert="horz" lIns="91440" tIns="45720" rIns="91440" bIns="45720" rtlCol="0" anchor="ctr">
            <a:normAutofit/>
          </a:bodyPr>
          <a:lstStyle/>
          <a:p>
            <a:r>
              <a:rPr lang="en-US" sz="4800" b="1" u="sng" kern="1200">
                <a:solidFill>
                  <a:schemeClr val="tx1"/>
                </a:solidFill>
                <a:latin typeface="+mj-lt"/>
                <a:ea typeface="+mj-ea"/>
                <a:cs typeface="+mj-cs"/>
              </a:rPr>
              <a:t>Narrative Sections </a:t>
            </a:r>
            <a:endParaRPr lang="en-US" sz="4800" b="1" u="sng" kern="1200" dirty="0">
              <a:solidFill>
                <a:schemeClr val="tx1"/>
              </a:solidFill>
              <a:latin typeface="+mj-lt"/>
              <a:ea typeface="+mj-ea"/>
              <a:cs typeface="+mj-cs"/>
            </a:endParaRPr>
          </a:p>
        </p:txBody>
      </p:sp>
      <p:sp>
        <p:nvSpPr>
          <p:cNvPr id="2" name="TextBox 1">
            <a:extLst>
              <a:ext uri="{FF2B5EF4-FFF2-40B4-BE49-F238E27FC236}">
                <a16:creationId xmlns:a16="http://schemas.microsoft.com/office/drawing/2014/main" id="{8F7A8351-0978-BB9F-DF0F-033C0E6DCA01}"/>
              </a:ext>
            </a:extLst>
          </p:cNvPr>
          <p:cNvSpPr txBox="1"/>
          <p:nvPr/>
        </p:nvSpPr>
        <p:spPr>
          <a:xfrm>
            <a:off x="1045028" y="2672728"/>
            <a:ext cx="9941319" cy="3469452"/>
          </a:xfrm>
          <a:prstGeom prst="rect">
            <a:avLst/>
          </a:prstGeom>
        </p:spPr>
        <p:txBody>
          <a:bodyPr vert="horz" lIns="91440" tIns="45720" rIns="91440" bIns="45720" rtlCol="0" anchor="ctr">
            <a:normAutofit/>
          </a:bodyPr>
          <a:lstStyle/>
          <a:p>
            <a:pPr>
              <a:lnSpc>
                <a:spcPct val="90000"/>
              </a:lnSpc>
              <a:spcAft>
                <a:spcPts val="600"/>
              </a:spcAft>
            </a:pPr>
            <a:r>
              <a:rPr lang="en-US" sz="1400" b="1" dirty="0"/>
              <a:t>I. Statement of Need</a:t>
            </a:r>
            <a:r>
              <a:rPr lang="en-US" sz="1400" dirty="0"/>
              <a:t>: Briefly provide the justification for the selection of programs to be supported (e.g. industry focus, labor market information, etc.).</a:t>
            </a:r>
          </a:p>
          <a:p>
            <a:pPr>
              <a:lnSpc>
                <a:spcPct val="90000"/>
              </a:lnSpc>
              <a:spcAft>
                <a:spcPts val="600"/>
              </a:spcAft>
            </a:pPr>
            <a:r>
              <a:rPr lang="en-US" sz="1400" b="1" dirty="0"/>
              <a:t>II. Work Plan</a:t>
            </a:r>
            <a:r>
              <a:rPr lang="en-US" sz="1400" dirty="0"/>
              <a:t>: Clearly describe the project activities, associated timeline, and person(s) responsible for each activity to be carried out during the grant period. A chart or table is encouraged. Please refer to the list of required and allowable activities that these grant funds can be utilized for. Activities should align with the objectives and should aim to move the needle on your grant goals.</a:t>
            </a:r>
          </a:p>
          <a:p>
            <a:pPr>
              <a:lnSpc>
                <a:spcPct val="90000"/>
              </a:lnSpc>
              <a:spcAft>
                <a:spcPts val="600"/>
              </a:spcAft>
            </a:pPr>
            <a:r>
              <a:rPr lang="en-US" sz="1400" dirty="0"/>
              <a:t>All required activities of this grant must be addressed and clearly identified in the Work Plan. Because of the nature of employers’ changing needs, the ICCB understands the need for flexibility and broad timelines.</a:t>
            </a:r>
          </a:p>
          <a:p>
            <a:pPr lvl="1" indent="-228600">
              <a:lnSpc>
                <a:spcPct val="90000"/>
              </a:lnSpc>
              <a:spcAft>
                <a:spcPts val="600"/>
              </a:spcAft>
              <a:buFont typeface="Arial" panose="020B0604020202020204" pitchFamily="34" charset="0"/>
              <a:buChar char="•"/>
            </a:pPr>
            <a:r>
              <a:rPr lang="en-US" sz="1400" dirty="0"/>
              <a:t>Offer Noncredit Training</a:t>
            </a:r>
          </a:p>
          <a:p>
            <a:pPr lvl="1" indent="-228600">
              <a:lnSpc>
                <a:spcPct val="90000"/>
              </a:lnSpc>
              <a:spcAft>
                <a:spcPts val="600"/>
              </a:spcAft>
              <a:buFont typeface="Arial" panose="020B0604020202020204" pitchFamily="34" charset="0"/>
              <a:buChar char="•"/>
            </a:pPr>
            <a:r>
              <a:rPr lang="en-US" sz="1400" dirty="0"/>
              <a:t>Articulate Noncredit to Credit Transitions</a:t>
            </a:r>
          </a:p>
          <a:p>
            <a:pPr lvl="1" indent="-228600">
              <a:lnSpc>
                <a:spcPct val="90000"/>
              </a:lnSpc>
              <a:spcAft>
                <a:spcPts val="600"/>
              </a:spcAft>
              <a:buFont typeface="Arial" panose="020B0604020202020204" pitchFamily="34" charset="0"/>
              <a:buChar char="•"/>
            </a:pPr>
            <a:r>
              <a:rPr lang="en-US" sz="1400" dirty="0"/>
              <a:t>Noncredit Data Collection</a:t>
            </a:r>
          </a:p>
          <a:p>
            <a:pPr>
              <a:lnSpc>
                <a:spcPct val="90000"/>
              </a:lnSpc>
              <a:spcAft>
                <a:spcPts val="600"/>
              </a:spcAft>
            </a:pPr>
            <a:r>
              <a:rPr lang="en-US" sz="1400" dirty="0"/>
              <a:t>Applicants should clearly describe each program that will be built, supported, or expanded.</a:t>
            </a:r>
          </a:p>
          <a:p>
            <a:pPr>
              <a:lnSpc>
                <a:spcPct val="90000"/>
              </a:lnSpc>
              <a:spcAft>
                <a:spcPts val="600"/>
              </a:spcAft>
            </a:pPr>
            <a:r>
              <a:rPr lang="en-US" sz="1400" dirty="0"/>
              <a:t>Activities where other partners are involved should include a brief description of the role each partner will play in the grant project.</a:t>
            </a:r>
          </a:p>
          <a:p>
            <a:pPr indent="-228600">
              <a:lnSpc>
                <a:spcPct val="90000"/>
              </a:lnSpc>
              <a:spcAft>
                <a:spcPts val="600"/>
              </a:spcAft>
              <a:buFont typeface="Arial" panose="020B0604020202020204" pitchFamily="34" charset="0"/>
              <a:buChar char="•"/>
            </a:pPr>
            <a:endParaRPr lang="en-US" sz="1300" dirty="0"/>
          </a:p>
        </p:txBody>
      </p:sp>
      <p:cxnSp>
        <p:nvCxnSpPr>
          <p:cNvPr id="41" name="Straight Connector 40">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2306" y="5503125"/>
            <a:ext cx="1929694" cy="1278109"/>
          </a:xfrm>
          <a:prstGeom prst="rect">
            <a:avLst/>
          </a:prstGeom>
        </p:spPr>
      </p:pic>
    </p:spTree>
    <p:extLst>
      <p:ext uri="{BB962C8B-B14F-4D97-AF65-F5344CB8AC3E}">
        <p14:creationId xmlns:p14="http://schemas.microsoft.com/office/powerpoint/2010/main" val="5828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35" name="Rectangle 34">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Rectangle 38">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1043631" y="809898"/>
            <a:ext cx="9942716" cy="1554480"/>
          </a:xfrm>
        </p:spPr>
        <p:txBody>
          <a:bodyPr vert="horz" lIns="91440" tIns="45720" rIns="91440" bIns="45720" rtlCol="0" anchor="ctr">
            <a:normAutofit/>
          </a:bodyPr>
          <a:lstStyle/>
          <a:p>
            <a:r>
              <a:rPr lang="en-US" sz="4800" b="1" u="sng" kern="1200" dirty="0">
                <a:solidFill>
                  <a:schemeClr val="tx1"/>
                </a:solidFill>
                <a:latin typeface="+mj-lt"/>
                <a:ea typeface="+mj-ea"/>
                <a:cs typeface="+mj-cs"/>
              </a:rPr>
              <a:t>Narrative Sections, cont. </a:t>
            </a:r>
          </a:p>
        </p:txBody>
      </p:sp>
      <p:sp>
        <p:nvSpPr>
          <p:cNvPr id="2" name="TextBox 1">
            <a:extLst>
              <a:ext uri="{FF2B5EF4-FFF2-40B4-BE49-F238E27FC236}">
                <a16:creationId xmlns:a16="http://schemas.microsoft.com/office/drawing/2014/main" id="{8F7A8351-0978-BB9F-DF0F-033C0E6DCA01}"/>
              </a:ext>
            </a:extLst>
          </p:cNvPr>
          <p:cNvSpPr txBox="1"/>
          <p:nvPr/>
        </p:nvSpPr>
        <p:spPr>
          <a:xfrm>
            <a:off x="1045028" y="2672728"/>
            <a:ext cx="9941319" cy="3469452"/>
          </a:xfrm>
          <a:prstGeom prst="rect">
            <a:avLst/>
          </a:prstGeom>
        </p:spPr>
        <p:txBody>
          <a:bodyPr vert="horz" lIns="91440" tIns="45720" rIns="91440" bIns="45720" rtlCol="0" anchor="ctr">
            <a:normAutofit/>
          </a:bodyPr>
          <a:lstStyle/>
          <a:p>
            <a:pPr>
              <a:lnSpc>
                <a:spcPct val="90000"/>
              </a:lnSpc>
              <a:spcAft>
                <a:spcPts val="600"/>
              </a:spcAft>
            </a:pPr>
            <a:r>
              <a:rPr lang="en-US" sz="2400" b="1" dirty="0"/>
              <a:t>III. Impact</a:t>
            </a:r>
            <a:r>
              <a:rPr lang="en-US" sz="2400" dirty="0"/>
              <a:t>: Description of the benefits and impact of the project on your institution, community, employers, and students. </a:t>
            </a:r>
          </a:p>
          <a:p>
            <a:pPr>
              <a:lnSpc>
                <a:spcPct val="90000"/>
              </a:lnSpc>
              <a:spcAft>
                <a:spcPts val="600"/>
              </a:spcAft>
            </a:pPr>
            <a:r>
              <a:rPr lang="en-US" sz="2400" b="1" dirty="0"/>
              <a:t>IV. Scalability and Replicability</a:t>
            </a:r>
            <a:r>
              <a:rPr lang="en-US" sz="2400" dirty="0"/>
              <a:t>: Description of how the various activities could be scaled or replicated by others in the State. All resources and products developed with grant funds will be provided from the grantee to the ICCB to share with the field. </a:t>
            </a:r>
          </a:p>
          <a:p>
            <a:pPr lvl="1">
              <a:lnSpc>
                <a:spcPct val="90000"/>
              </a:lnSpc>
              <a:spcAft>
                <a:spcPts val="600"/>
              </a:spcAft>
            </a:pPr>
            <a:r>
              <a:rPr lang="en-US" sz="2400" dirty="0"/>
              <a:t>The Application Narrative submitted under this NOFO should be organized, clear and understandable. Use of charts and bullets are welcomed. </a:t>
            </a:r>
          </a:p>
        </p:txBody>
      </p:sp>
      <p:cxnSp>
        <p:nvCxnSpPr>
          <p:cNvPr id="41" name="Straight Connector 40">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2306" y="5503125"/>
            <a:ext cx="1929694" cy="1278109"/>
          </a:xfrm>
          <a:prstGeom prst="rect">
            <a:avLst/>
          </a:prstGeom>
        </p:spPr>
      </p:pic>
      <p:sp>
        <p:nvSpPr>
          <p:cNvPr id="4" name="Star: 5 Points 3">
            <a:extLst>
              <a:ext uri="{FF2B5EF4-FFF2-40B4-BE49-F238E27FC236}">
                <a16:creationId xmlns:a16="http://schemas.microsoft.com/office/drawing/2014/main" id="{5B1D40EB-AB3C-6535-F061-8A0282347624}"/>
              </a:ext>
            </a:extLst>
          </p:cNvPr>
          <p:cNvSpPr/>
          <p:nvPr/>
        </p:nvSpPr>
        <p:spPr>
          <a:xfrm>
            <a:off x="1205653" y="5157926"/>
            <a:ext cx="268040" cy="257306"/>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88700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43" name="Rectangle 42">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Rectangle 46">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43631" y="809898"/>
            <a:ext cx="10173010" cy="1554480"/>
          </a:xfrm>
        </p:spPr>
        <p:txBody>
          <a:bodyPr anchor="ctr">
            <a:normAutofit/>
          </a:bodyPr>
          <a:lstStyle/>
          <a:p>
            <a:r>
              <a:rPr lang="en-US" sz="4800">
                <a:latin typeface="Times New Roman" panose="02020603050405020304" pitchFamily="18" charset="0"/>
                <a:cs typeface="Times New Roman" panose="02020603050405020304" pitchFamily="18" charset="0"/>
              </a:rPr>
              <a:t>AGENDA</a:t>
            </a:r>
          </a:p>
        </p:txBody>
      </p:sp>
      <p:cxnSp>
        <p:nvCxnSpPr>
          <p:cNvPr id="49" name="Straight Connector 48">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28" name="Content Placeholder 2">
            <a:extLst>
              <a:ext uri="{FF2B5EF4-FFF2-40B4-BE49-F238E27FC236}">
                <a16:creationId xmlns:a16="http://schemas.microsoft.com/office/drawing/2014/main" id="{FF80F588-5768-6FE8-240E-30B959B3E4E2}"/>
              </a:ext>
            </a:extLst>
          </p:cNvPr>
          <p:cNvGraphicFramePr>
            <a:graphicFrameLocks noGrp="1"/>
          </p:cNvGraphicFramePr>
          <p:nvPr>
            <p:ph idx="1"/>
            <p:extLst>
              <p:ext uri="{D42A27DB-BD31-4B8C-83A1-F6EECF244321}">
                <p14:modId xmlns:p14="http://schemas.microsoft.com/office/powerpoint/2010/main" val="1985513590"/>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76801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9" name="Rectangle 118">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1" name="Group 12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2" name="Rectangle 12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6" name="Rectangle 12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1043631" y="809898"/>
            <a:ext cx="9942716" cy="1554480"/>
          </a:xfrm>
        </p:spPr>
        <p:txBody>
          <a:bodyPr vert="horz" lIns="91440" tIns="45720" rIns="91440" bIns="45720" rtlCol="0" anchor="ctr">
            <a:normAutofit/>
          </a:bodyPr>
          <a:lstStyle/>
          <a:p>
            <a:r>
              <a:rPr lang="en-US" sz="4800" b="1" u="sng" kern="1200" dirty="0">
                <a:solidFill>
                  <a:schemeClr val="tx1"/>
                </a:solidFill>
                <a:latin typeface="+mj-lt"/>
                <a:ea typeface="+mj-ea"/>
                <a:cs typeface="+mj-cs"/>
              </a:rPr>
              <a:t>Important </a:t>
            </a:r>
            <a:r>
              <a:rPr lang="en-US" sz="4800" b="1" u="sng" dirty="0"/>
              <a:t>Reminders</a:t>
            </a:r>
            <a:r>
              <a:rPr lang="en-US" sz="4800" b="1" kern="1200" dirty="0">
                <a:solidFill>
                  <a:schemeClr val="tx1"/>
                </a:solidFill>
                <a:latin typeface="+mj-lt"/>
                <a:ea typeface="+mj-ea"/>
                <a:cs typeface="+mj-cs"/>
              </a:rPr>
              <a:t> </a:t>
            </a:r>
          </a:p>
        </p:txBody>
      </p:sp>
      <p:sp>
        <p:nvSpPr>
          <p:cNvPr id="5" name="Text Placeholder 10">
            <a:extLst>
              <a:ext uri="{FF2B5EF4-FFF2-40B4-BE49-F238E27FC236}">
                <a16:creationId xmlns:a16="http://schemas.microsoft.com/office/drawing/2014/main" id="{C874665A-490B-A9F9-B2D9-EADEA348C1F9}"/>
              </a:ext>
            </a:extLst>
          </p:cNvPr>
          <p:cNvSpPr txBox="1">
            <a:spLocks/>
          </p:cNvSpPr>
          <p:nvPr/>
        </p:nvSpPr>
        <p:spPr>
          <a:xfrm>
            <a:off x="1045028" y="3017522"/>
            <a:ext cx="9941319" cy="3124658"/>
          </a:xfrm>
          <a:prstGeom prst="rect">
            <a:avLst/>
          </a:prstGeom>
        </p:spPr>
        <p:txBody>
          <a:bodyPr vert="horz" lIns="91440" tIns="45720" rIns="91440" bIns="45720" rtlCol="0" anchor="ctr">
            <a:normAutofit lnSpcReduction="10000"/>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228600" fontAlgn="base">
              <a:lnSpc>
                <a:spcPct val="90000"/>
              </a:lnSpc>
              <a:spcBef>
                <a:spcPts val="0"/>
              </a:spcBef>
              <a:spcAft>
                <a:spcPts val="600"/>
              </a:spcAft>
              <a:buClrTx/>
              <a:buSzTx/>
              <a:buFont typeface="Arial" panose="020B0604020202020204" pitchFamily="34" charset="0"/>
              <a:buChar char="•"/>
              <a:tabLst/>
              <a:defRPr/>
            </a:pPr>
            <a:r>
              <a:rPr kumimoji="0" lang="en-US" sz="2200" b="0" i="0" u="none" strike="noStrike" cap="none" spc="0" normalizeH="0" baseline="0" noProof="0" dirty="0">
                <a:ln>
                  <a:noFill/>
                </a:ln>
                <a:solidFill>
                  <a:schemeClr val="tx1"/>
                </a:solidFill>
                <a:effectLst/>
                <a:uLnTx/>
                <a:uFillTx/>
                <a:latin typeface="+mn-lt"/>
                <a:cs typeface="+mn-cs"/>
              </a:rPr>
              <a:t>All parts of the application package must be completed by the deadline to be considered.</a:t>
            </a:r>
          </a:p>
          <a:p>
            <a:pPr marL="0" marR="0" lvl="0" indent="-228600" fontAlgn="base">
              <a:lnSpc>
                <a:spcPct val="90000"/>
              </a:lnSpc>
              <a:spcBef>
                <a:spcPts val="0"/>
              </a:spcBef>
              <a:spcAft>
                <a:spcPts val="600"/>
              </a:spcAft>
              <a:buClrTx/>
              <a:buSzTx/>
              <a:buFont typeface="Arial" panose="020B0604020202020204" pitchFamily="34" charset="0"/>
              <a:buChar char="•"/>
              <a:tabLst/>
              <a:defRPr/>
            </a:pPr>
            <a:r>
              <a:rPr kumimoji="0" lang="en-US" sz="2200" b="0" i="0" u="none" strike="noStrike" cap="none" spc="0" normalizeH="0" baseline="0" noProof="0" dirty="0">
                <a:ln>
                  <a:noFill/>
                </a:ln>
                <a:solidFill>
                  <a:schemeClr val="tx1"/>
                </a:solidFill>
                <a:effectLst/>
                <a:uLnTx/>
                <a:uFillTx/>
                <a:latin typeface="+mn-lt"/>
                <a:cs typeface="+mn-cs"/>
              </a:rPr>
              <a:t>Applicants should ensure that all elements are clearly addressed and are strongly encouraged to use headers to address all elements or some consistent form of response delineation. </a:t>
            </a:r>
          </a:p>
          <a:p>
            <a:pPr marL="0" marR="0" lvl="0" indent="-228600" fontAlgn="base">
              <a:lnSpc>
                <a:spcPct val="90000"/>
              </a:lnSpc>
              <a:spcBef>
                <a:spcPts val="0"/>
              </a:spcBef>
              <a:spcAft>
                <a:spcPts val="600"/>
              </a:spcAft>
              <a:buClrTx/>
              <a:buSzTx/>
              <a:buFont typeface="Arial" panose="020B0604020202020204" pitchFamily="34" charset="0"/>
              <a:buChar char="•"/>
              <a:tabLst/>
              <a:defRPr/>
            </a:pPr>
            <a:r>
              <a:rPr kumimoji="0" lang="en-US" sz="2200" b="0" i="0" u="none" strike="noStrike" cap="none" spc="0" normalizeH="0" baseline="0" noProof="0" dirty="0">
                <a:ln>
                  <a:noFill/>
                </a:ln>
                <a:solidFill>
                  <a:schemeClr val="tx1"/>
                </a:solidFill>
                <a:effectLst/>
                <a:uLnTx/>
                <a:uFillTx/>
                <a:latin typeface="+mn-lt"/>
                <a:cs typeface="+mn-cs"/>
              </a:rPr>
              <a:t>Applicants will receive a receipt of application. However, applicants will not be notified if there are items that are missing from their application.</a:t>
            </a:r>
          </a:p>
          <a:p>
            <a:pPr lvl="0" indent="-228600" fontAlgn="base">
              <a:lnSpc>
                <a:spcPct val="90000"/>
              </a:lnSpc>
              <a:spcAft>
                <a:spcPts val="600"/>
              </a:spcAft>
              <a:buFont typeface="Arial" panose="020B0604020202020204" pitchFamily="34" charset="0"/>
              <a:buChar char="•"/>
              <a:defRPr/>
            </a:pPr>
            <a:r>
              <a:rPr kumimoji="0" lang="en-US" sz="2200" b="0" i="0" u="none" strike="noStrike" cap="none" spc="0" normalizeH="0" baseline="0" noProof="0" dirty="0">
                <a:ln>
                  <a:noFill/>
                </a:ln>
                <a:solidFill>
                  <a:schemeClr val="tx1"/>
                </a:solidFill>
                <a:effectLst/>
                <a:uLnTx/>
                <a:uFillTx/>
                <a:latin typeface="+mn-lt"/>
                <a:cs typeface="+mn-cs"/>
              </a:rPr>
              <a:t> Applicants must use the templates on the ICCB website:</a:t>
            </a:r>
            <a:r>
              <a:rPr lang="en-US" sz="2200" b="0" cap="none" dirty="0">
                <a:solidFill>
                  <a:schemeClr val="tx1"/>
                </a:solidFill>
                <a:latin typeface="+mn-lt"/>
                <a:cs typeface="+mn-cs"/>
              </a:rPr>
              <a:t> </a:t>
            </a:r>
            <a:r>
              <a:rPr lang="en-US" sz="2200" b="0" cap="none" dirty="0">
                <a:solidFill>
                  <a:schemeClr val="tx1"/>
                </a:solidFill>
                <a:latin typeface="+mn-lt"/>
                <a:cs typeface="+mn-cs"/>
                <a:hlinkClick r:id="rId2"/>
              </a:rPr>
              <a:t>https://www.iccb.org/grant-opportunities/</a:t>
            </a:r>
            <a:r>
              <a:rPr lang="en-US" sz="2200" b="0" cap="none" dirty="0">
                <a:solidFill>
                  <a:schemeClr val="tx1"/>
                </a:solidFill>
                <a:latin typeface="+mn-lt"/>
                <a:cs typeface="+mn-cs"/>
              </a:rPr>
              <a:t> </a:t>
            </a:r>
            <a:endParaRPr kumimoji="0" lang="en-US" sz="2200" b="0" i="0" u="none" strike="noStrike" cap="none" spc="0" normalizeH="0" baseline="0" noProof="0" dirty="0">
              <a:ln>
                <a:noFill/>
              </a:ln>
              <a:solidFill>
                <a:schemeClr val="tx1"/>
              </a:solidFill>
              <a:effectLst/>
              <a:uLnTx/>
              <a:uFillTx/>
              <a:latin typeface="+mn-lt"/>
              <a:cs typeface="+mn-cs"/>
            </a:endParaRPr>
          </a:p>
          <a:p>
            <a:pPr marL="0" marR="0" lvl="0" indent="-228600" fontAlgn="base">
              <a:lnSpc>
                <a:spcPct val="90000"/>
              </a:lnSpc>
              <a:spcBef>
                <a:spcPts val="0"/>
              </a:spcBef>
              <a:spcAft>
                <a:spcPts val="600"/>
              </a:spcAft>
              <a:buClrTx/>
              <a:buSzTx/>
              <a:buFont typeface="Arial" panose="020B0604020202020204" pitchFamily="34" charset="0"/>
              <a:buChar char="•"/>
              <a:tabLst/>
              <a:defRPr/>
            </a:pPr>
            <a:r>
              <a:rPr kumimoji="0" lang="en-US" sz="2200" i="0" u="none" strike="noStrike" cap="none" spc="0" normalizeH="0" baseline="0" noProof="0" dirty="0">
                <a:ln>
                  <a:noFill/>
                </a:ln>
                <a:solidFill>
                  <a:schemeClr val="tx1"/>
                </a:solidFill>
                <a:effectLst/>
                <a:uLnTx/>
                <a:uFillTx/>
                <a:latin typeface="+mn-lt"/>
                <a:cs typeface="+mn-cs"/>
              </a:rPr>
              <a:t>Paper copies of the application are not permitted.</a:t>
            </a:r>
          </a:p>
        </p:txBody>
      </p:sp>
      <p:cxnSp>
        <p:nvCxnSpPr>
          <p:cNvPr id="128" name="Straight Connector 12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2306" y="5503125"/>
            <a:ext cx="1929694" cy="1278109"/>
          </a:xfrm>
          <a:prstGeom prst="rect">
            <a:avLst/>
          </a:prstGeom>
        </p:spPr>
      </p:pic>
    </p:spTree>
    <p:extLst>
      <p:ext uri="{BB962C8B-B14F-4D97-AF65-F5344CB8AC3E}">
        <p14:creationId xmlns:p14="http://schemas.microsoft.com/office/powerpoint/2010/main" val="1592802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6" name="Rectangle 145">
            <a:extLst>
              <a:ext uri="{FF2B5EF4-FFF2-40B4-BE49-F238E27FC236}">
                <a16:creationId xmlns:a16="http://schemas.microsoft.com/office/drawing/2014/main" id="{361DC183-07AE-409A-AB63-34A0C77B60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a:extLst>
              <a:ext uri="{FF2B5EF4-FFF2-40B4-BE49-F238E27FC236}">
                <a16:creationId xmlns:a16="http://schemas.microsoft.com/office/drawing/2014/main" id="{90464369-70FA-42AF-948F-80664CA7BF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146816"/>
          </a:xfrm>
          <a:prstGeom prst="rect">
            <a:avLst/>
          </a:prstGeom>
          <a:solidFill>
            <a:schemeClr val="bg1">
              <a:lumMod val="85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581646" y="349664"/>
            <a:ext cx="5845571" cy="1638377"/>
          </a:xfrm>
        </p:spPr>
        <p:txBody>
          <a:bodyPr vert="horz" lIns="91440" tIns="45720" rIns="91440" bIns="45720" rtlCol="0" anchor="b">
            <a:normAutofit/>
          </a:bodyPr>
          <a:lstStyle/>
          <a:p>
            <a:r>
              <a:rPr lang="en-US" sz="4800" b="1" u="sng" kern="1200">
                <a:solidFill>
                  <a:schemeClr val="tx1"/>
                </a:solidFill>
                <a:latin typeface="+mj-lt"/>
                <a:ea typeface="+mj-ea"/>
                <a:cs typeface="+mj-cs"/>
              </a:rPr>
              <a:t>Funding Deadlines</a:t>
            </a:r>
            <a:r>
              <a:rPr lang="en-US" sz="4800" b="1" kern="1200">
                <a:solidFill>
                  <a:schemeClr val="tx1"/>
                </a:solidFill>
                <a:latin typeface="+mj-lt"/>
                <a:ea typeface="+mj-ea"/>
                <a:cs typeface="+mj-cs"/>
              </a:rPr>
              <a:t> </a:t>
            </a:r>
            <a:endParaRPr lang="en-US" sz="4800" b="1" kern="1200" dirty="0">
              <a:solidFill>
                <a:schemeClr val="tx1"/>
              </a:solidFill>
              <a:latin typeface="+mj-lt"/>
              <a:ea typeface="+mj-ea"/>
              <a:cs typeface="+mj-cs"/>
            </a:endParaRPr>
          </a:p>
        </p:txBody>
      </p:sp>
      <p:sp>
        <p:nvSpPr>
          <p:cNvPr id="5" name="Text Placeholder 10">
            <a:extLst>
              <a:ext uri="{FF2B5EF4-FFF2-40B4-BE49-F238E27FC236}">
                <a16:creationId xmlns:a16="http://schemas.microsoft.com/office/drawing/2014/main" id="{C874665A-490B-A9F9-B2D9-EADEA348C1F9}"/>
              </a:ext>
            </a:extLst>
          </p:cNvPr>
          <p:cNvSpPr txBox="1">
            <a:spLocks/>
          </p:cNvSpPr>
          <p:nvPr/>
        </p:nvSpPr>
        <p:spPr>
          <a:xfrm>
            <a:off x="587988" y="2620641"/>
            <a:ext cx="5837750" cy="3168062"/>
          </a:xfrm>
          <a:prstGeom prst="rect">
            <a:avLst/>
          </a:prstGeom>
        </p:spPr>
        <p:txBody>
          <a:bodyPr vert="horz" lIns="91440" tIns="45720" rIns="91440" bIns="45720" rtlCol="0" anchor="ctr">
            <a:normAutofit fontScale="92500" lnSpcReduction="10000"/>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342900" marR="0" lvl="0" indent="-342900" fontAlgn="base">
              <a:lnSpc>
                <a:spcPct val="90000"/>
              </a:lnSpc>
              <a:spcBef>
                <a:spcPts val="0"/>
              </a:spcBef>
              <a:spcAft>
                <a:spcPts val="600"/>
              </a:spcAft>
              <a:buClrTx/>
              <a:buSzTx/>
              <a:buFont typeface="Arial" panose="020B0604020202020204" pitchFamily="34" charset="0"/>
              <a:buChar char="•"/>
              <a:tabLst/>
              <a:defRPr/>
            </a:pPr>
            <a:r>
              <a:rPr kumimoji="0" lang="en-US" sz="2000" b="0" i="0" u="none" strike="noStrike" cap="none" spc="0" normalizeH="0" baseline="0" noProof="0" dirty="0">
                <a:ln>
                  <a:noFill/>
                </a:ln>
                <a:solidFill>
                  <a:schemeClr val="tx1"/>
                </a:solidFill>
                <a:effectLst/>
                <a:uLnTx/>
                <a:uFillTx/>
                <a:latin typeface="+mn-lt"/>
                <a:cs typeface="+mn-cs"/>
              </a:rPr>
              <a:t>Grant funds must be obligated by the end of grant period.</a:t>
            </a:r>
          </a:p>
          <a:p>
            <a:pPr marL="342900" marR="0" lvl="0" indent="-342900" fontAlgn="base">
              <a:lnSpc>
                <a:spcPct val="90000"/>
              </a:lnSpc>
              <a:spcBef>
                <a:spcPts val="0"/>
              </a:spcBef>
              <a:spcAft>
                <a:spcPts val="600"/>
              </a:spcAft>
              <a:buClrTx/>
              <a:buSzTx/>
              <a:buFont typeface="Arial" panose="020B0604020202020204" pitchFamily="34" charset="0"/>
              <a:buChar char="•"/>
              <a:tabLst/>
              <a:defRPr/>
            </a:pPr>
            <a:r>
              <a:rPr kumimoji="0" lang="en-US" sz="2000" b="0" i="0" u="none" strike="noStrike" cap="none" spc="0" normalizeH="0" baseline="0" noProof="0" dirty="0">
                <a:ln>
                  <a:noFill/>
                </a:ln>
                <a:solidFill>
                  <a:schemeClr val="tx1"/>
                </a:solidFill>
                <a:effectLst/>
                <a:uLnTx/>
                <a:uFillTx/>
                <a:latin typeface="+mn-lt"/>
                <a:cs typeface="+mn-cs"/>
              </a:rPr>
              <a:t>Good/products must be ordered by the end of the grant period/received by </a:t>
            </a:r>
            <a:r>
              <a:rPr kumimoji="0" lang="en-US" sz="2000" i="0" u="none" strike="noStrike" cap="none" spc="0" normalizeH="0" baseline="0" noProof="0" dirty="0">
                <a:ln>
                  <a:noFill/>
                </a:ln>
                <a:solidFill>
                  <a:schemeClr val="tx1"/>
                </a:solidFill>
                <a:effectLst/>
                <a:uLnTx/>
                <a:uFillTx/>
                <a:latin typeface="+mn-lt"/>
                <a:cs typeface="+mn-cs"/>
              </a:rPr>
              <a:t>60 days after </a:t>
            </a:r>
            <a:r>
              <a:rPr kumimoji="0" lang="en-US" sz="2000" b="0" i="0" u="none" strike="noStrike" cap="none" spc="0" normalizeH="0" baseline="0" noProof="0" dirty="0">
                <a:ln>
                  <a:noFill/>
                </a:ln>
                <a:solidFill>
                  <a:schemeClr val="tx1"/>
                </a:solidFill>
                <a:effectLst/>
                <a:uLnTx/>
                <a:uFillTx/>
                <a:latin typeface="+mn-lt"/>
                <a:cs typeface="+mn-cs"/>
              </a:rPr>
              <a:t>the end of the grant period.</a:t>
            </a:r>
          </a:p>
          <a:p>
            <a:pPr marL="342900" marR="0" lvl="0" indent="-342900" fontAlgn="base">
              <a:lnSpc>
                <a:spcPct val="90000"/>
              </a:lnSpc>
              <a:spcBef>
                <a:spcPts val="0"/>
              </a:spcBef>
              <a:spcAft>
                <a:spcPts val="600"/>
              </a:spcAft>
              <a:buClrTx/>
              <a:buSzTx/>
              <a:buFont typeface="Arial" panose="020B0604020202020204" pitchFamily="34" charset="0"/>
              <a:buChar char="•"/>
              <a:tabLst/>
              <a:defRPr/>
            </a:pPr>
            <a:r>
              <a:rPr kumimoji="0" lang="en-US" sz="2000" b="0" i="0" u="none" strike="noStrike" cap="none" spc="0" normalizeH="0" baseline="0" noProof="0" dirty="0">
                <a:ln>
                  <a:noFill/>
                </a:ln>
                <a:solidFill>
                  <a:schemeClr val="tx1"/>
                </a:solidFill>
                <a:effectLst/>
                <a:uLnTx/>
                <a:uFillTx/>
                <a:latin typeface="+mn-lt"/>
                <a:cs typeface="+mn-cs"/>
              </a:rPr>
              <a:t>Services must be rendered by the end of the grant period.</a:t>
            </a:r>
          </a:p>
          <a:p>
            <a:pPr marL="342900" marR="0" lvl="0" indent="-342900" fontAlgn="base">
              <a:lnSpc>
                <a:spcPct val="90000"/>
              </a:lnSpc>
              <a:spcBef>
                <a:spcPts val="0"/>
              </a:spcBef>
              <a:spcAft>
                <a:spcPts val="600"/>
              </a:spcAft>
              <a:buClrTx/>
              <a:buSzTx/>
              <a:buFont typeface="Arial" panose="020B0604020202020204" pitchFamily="34" charset="0"/>
              <a:buChar char="•"/>
              <a:tabLst/>
              <a:defRPr/>
            </a:pPr>
            <a:r>
              <a:rPr kumimoji="0" lang="en-US" sz="2000" b="0" i="0" u="none" strike="noStrike" cap="none" spc="0" normalizeH="0" baseline="0" noProof="0" dirty="0">
                <a:ln>
                  <a:noFill/>
                </a:ln>
                <a:solidFill>
                  <a:schemeClr val="tx1"/>
                </a:solidFill>
                <a:effectLst/>
                <a:uLnTx/>
                <a:uFillTx/>
                <a:latin typeface="+mn-lt"/>
                <a:cs typeface="+mn-cs"/>
              </a:rPr>
              <a:t>Grant funds must be </a:t>
            </a:r>
            <a:r>
              <a:rPr lang="en-US" sz="2000" b="0" cap="none" dirty="0">
                <a:solidFill>
                  <a:schemeClr val="tx1"/>
                </a:solidFill>
                <a:latin typeface="+mn-lt"/>
                <a:cs typeface="+mn-cs"/>
              </a:rPr>
              <a:t>liquidated</a:t>
            </a:r>
            <a:r>
              <a:rPr kumimoji="0" lang="en-US" sz="2000" b="0" i="0" u="none" strike="noStrike" cap="none" spc="0" normalizeH="0" baseline="0" noProof="0" dirty="0">
                <a:ln>
                  <a:noFill/>
                </a:ln>
                <a:solidFill>
                  <a:schemeClr val="tx1"/>
                </a:solidFill>
                <a:effectLst/>
                <a:uLnTx/>
                <a:uFillTx/>
                <a:latin typeface="+mn-lt"/>
                <a:cs typeface="+mn-cs"/>
              </a:rPr>
              <a:t> </a:t>
            </a:r>
            <a:r>
              <a:rPr lang="en-US" sz="2000" cap="none" dirty="0">
                <a:solidFill>
                  <a:schemeClr val="tx1"/>
                </a:solidFill>
                <a:latin typeface="+mn-lt"/>
                <a:cs typeface="+mn-cs"/>
              </a:rPr>
              <a:t>60 days after </a:t>
            </a:r>
            <a:r>
              <a:rPr lang="en-US" sz="2000" b="0" cap="none" dirty="0">
                <a:solidFill>
                  <a:schemeClr val="tx1"/>
                </a:solidFill>
                <a:latin typeface="+mn-lt"/>
                <a:cs typeface="+mn-cs"/>
              </a:rPr>
              <a:t>the end of the grant period.</a:t>
            </a:r>
            <a:endParaRPr kumimoji="0" lang="en-US" sz="2000" b="0" i="0" u="none" strike="noStrike" cap="none" spc="0" normalizeH="0" baseline="0" noProof="0" dirty="0">
              <a:ln>
                <a:noFill/>
              </a:ln>
              <a:solidFill>
                <a:schemeClr val="tx1"/>
              </a:solidFill>
              <a:effectLst/>
              <a:uLnTx/>
              <a:uFillTx/>
              <a:latin typeface="+mn-lt"/>
              <a:cs typeface="+mn-cs"/>
            </a:endParaRPr>
          </a:p>
          <a:p>
            <a:pPr marL="342900" marR="0" lvl="0" indent="-342900" fontAlgn="base">
              <a:lnSpc>
                <a:spcPct val="90000"/>
              </a:lnSpc>
              <a:spcBef>
                <a:spcPts val="0"/>
              </a:spcBef>
              <a:spcAft>
                <a:spcPts val="600"/>
              </a:spcAft>
              <a:buClrTx/>
              <a:buSzTx/>
              <a:buFont typeface="Arial" panose="020B0604020202020204" pitchFamily="34" charset="0"/>
              <a:buChar char="•"/>
              <a:tabLst/>
              <a:defRPr/>
            </a:pPr>
            <a:r>
              <a:rPr kumimoji="0" lang="en-US" sz="2000" b="0" i="0" u="none" strike="noStrike" cap="none" spc="0" normalizeH="0" baseline="0" noProof="0" dirty="0">
                <a:ln>
                  <a:noFill/>
                </a:ln>
                <a:solidFill>
                  <a:schemeClr val="tx1"/>
                </a:solidFill>
                <a:effectLst/>
                <a:uLnTx/>
                <a:uFillTx/>
                <a:latin typeface="+mn-lt"/>
                <a:cs typeface="+mn-cs"/>
              </a:rPr>
              <a:t>Final budget modifications are due </a:t>
            </a:r>
            <a:r>
              <a:rPr lang="en-US" sz="2000" cap="none" dirty="0">
                <a:solidFill>
                  <a:schemeClr val="tx1"/>
                </a:solidFill>
                <a:latin typeface="+mn-lt"/>
                <a:cs typeface="+mn-cs"/>
              </a:rPr>
              <a:t>60 days before </a:t>
            </a:r>
            <a:r>
              <a:rPr lang="en-US" sz="2000" b="0" cap="none" dirty="0">
                <a:solidFill>
                  <a:schemeClr val="tx1"/>
                </a:solidFill>
                <a:latin typeface="+mn-lt"/>
                <a:cs typeface="+mn-cs"/>
              </a:rPr>
              <a:t>the end of the grant period.</a:t>
            </a:r>
            <a:endParaRPr kumimoji="0" lang="en-US" sz="2000" b="0" i="0" u="none" strike="noStrike" cap="none" spc="0" normalizeH="0" baseline="0" noProof="0" dirty="0">
              <a:ln>
                <a:noFill/>
              </a:ln>
              <a:solidFill>
                <a:schemeClr val="tx1"/>
              </a:solidFill>
              <a:effectLst/>
              <a:uLnTx/>
              <a:uFillTx/>
              <a:latin typeface="+mn-lt"/>
              <a:cs typeface="+mn-cs"/>
            </a:endParaRPr>
          </a:p>
          <a:p>
            <a:pPr marR="0" lvl="0" fontAlgn="base">
              <a:lnSpc>
                <a:spcPct val="90000"/>
              </a:lnSpc>
              <a:spcBef>
                <a:spcPts val="0"/>
              </a:spcBef>
              <a:spcAft>
                <a:spcPts val="600"/>
              </a:spcAft>
              <a:buClrTx/>
              <a:buSzTx/>
              <a:tabLst/>
              <a:defRPr/>
            </a:pPr>
            <a:endParaRPr kumimoji="0" lang="en-US" sz="2000" i="0" u="none" strike="noStrike" cap="none" spc="0" normalizeH="0" baseline="0" noProof="0" dirty="0">
              <a:ln>
                <a:noFill/>
              </a:ln>
              <a:solidFill>
                <a:schemeClr val="tx1"/>
              </a:solidFill>
              <a:effectLst/>
              <a:uLnTx/>
              <a:uFillTx/>
              <a:latin typeface="+mn-lt"/>
              <a:cs typeface="+mn-cs"/>
            </a:endParaRPr>
          </a:p>
        </p:txBody>
      </p:sp>
      <p:sp>
        <p:nvSpPr>
          <p:cNvPr id="150" name="Rectangle 149">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669568" y="277912"/>
            <a:ext cx="524256" cy="11863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ectangle 162">
            <a:extLst>
              <a:ext uri="{FF2B5EF4-FFF2-40B4-BE49-F238E27FC236}">
                <a16:creationId xmlns:a16="http://schemas.microsoft.com/office/drawing/2014/main" id="{CC552A98-EF7D-4D42-AB69-066B786AB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15447" y="399675"/>
            <a:ext cx="4647368" cy="5809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2" name="Graphic 131" descr="Dollar">
            <a:extLst>
              <a:ext uri="{FF2B5EF4-FFF2-40B4-BE49-F238E27FC236}">
                <a16:creationId xmlns:a16="http://schemas.microsoft.com/office/drawing/2014/main" id="{2E101CCF-0EE9-A8C5-3355-AC241C54C45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21373" y="1186882"/>
            <a:ext cx="4235516" cy="4235516"/>
          </a:xfrm>
          <a:prstGeom prst="rect">
            <a:avLst/>
          </a:prstGeom>
        </p:spPr>
      </p:pic>
      <p:sp>
        <p:nvSpPr>
          <p:cNvPr id="154" name="Rectangle 153">
            <a:extLst>
              <a:ext uri="{FF2B5EF4-FFF2-40B4-BE49-F238E27FC236}">
                <a16:creationId xmlns:a16="http://schemas.microsoft.com/office/drawing/2014/main" id="{A648176E-454C-437C-B0FC-9B82FCF32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774185" y="6131892"/>
            <a:ext cx="524256"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06619" y="5192102"/>
            <a:ext cx="1929694" cy="1278109"/>
          </a:xfrm>
          <a:prstGeom prst="rect">
            <a:avLst/>
          </a:prstGeom>
        </p:spPr>
      </p:pic>
    </p:spTree>
    <p:extLst>
      <p:ext uri="{BB962C8B-B14F-4D97-AF65-F5344CB8AC3E}">
        <p14:creationId xmlns:p14="http://schemas.microsoft.com/office/powerpoint/2010/main" val="1517028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DBC6133C-0615-4CE4-9132-37E609A9BD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645064" y="525982"/>
            <a:ext cx="4282983" cy="1200361"/>
          </a:xfrm>
        </p:spPr>
        <p:txBody>
          <a:bodyPr vert="horz" lIns="91440" tIns="45720" rIns="91440" bIns="45720" rtlCol="0" anchor="b">
            <a:normAutofit/>
          </a:bodyPr>
          <a:lstStyle/>
          <a:p>
            <a:r>
              <a:rPr lang="en-US" sz="3600" b="1" kern="1200" dirty="0">
                <a:solidFill>
                  <a:schemeClr val="tx1"/>
                </a:solidFill>
                <a:latin typeface="+mj-lt"/>
                <a:ea typeface="+mj-ea"/>
                <a:cs typeface="+mj-cs"/>
              </a:rPr>
              <a:t>Questions and Answers</a:t>
            </a:r>
          </a:p>
        </p:txBody>
      </p:sp>
      <p:sp>
        <p:nvSpPr>
          <p:cNvPr id="41" name="Rectangle 40">
            <a:extLst>
              <a:ext uri="{FF2B5EF4-FFF2-40B4-BE49-F238E27FC236}">
                <a16:creationId xmlns:a16="http://schemas.microsoft.com/office/drawing/2014/main" id="{169CC832-2974-4E8D-90ED-3E2941BA7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6533" y="1944913"/>
            <a:ext cx="402336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24EE2B2-A910-B2A9-37C7-50C03D37520A}"/>
              </a:ext>
            </a:extLst>
          </p:cNvPr>
          <p:cNvSpPr txBox="1"/>
          <p:nvPr/>
        </p:nvSpPr>
        <p:spPr>
          <a:xfrm>
            <a:off x="645066" y="2031101"/>
            <a:ext cx="4282984" cy="3511943"/>
          </a:xfrm>
          <a:prstGeom prst="rect">
            <a:avLst/>
          </a:prstGeom>
        </p:spPr>
        <p:txBody>
          <a:bodyPr vert="horz" lIns="91440" tIns="45720" rIns="91440" bIns="45720" rtlCol="0" anchor="ctr">
            <a:normAutofit/>
          </a:bodyPr>
          <a:lstStyle/>
          <a:p>
            <a:pPr>
              <a:lnSpc>
                <a:spcPct val="90000"/>
              </a:lnSpc>
              <a:spcAft>
                <a:spcPts val="600"/>
              </a:spcAft>
            </a:pPr>
            <a:r>
              <a:rPr lang="en-US" dirty="0"/>
              <a:t>Additional Questions can be sent to:</a:t>
            </a:r>
          </a:p>
          <a:p>
            <a:pPr>
              <a:lnSpc>
                <a:spcPct val="90000"/>
              </a:lnSpc>
              <a:spcAft>
                <a:spcPts val="600"/>
              </a:spcAft>
            </a:pPr>
            <a:endParaRPr lang="en-US" u="sng" dirty="0"/>
          </a:p>
          <a:p>
            <a:pPr>
              <a:lnSpc>
                <a:spcPct val="90000"/>
              </a:lnSpc>
              <a:spcAft>
                <a:spcPts val="600"/>
              </a:spcAft>
            </a:pPr>
            <a:r>
              <a:rPr lang="en-US" u="sng" dirty="0"/>
              <a:t>State-Awarding Agency Contact</a:t>
            </a:r>
          </a:p>
          <a:p>
            <a:pPr>
              <a:lnSpc>
                <a:spcPct val="90000"/>
              </a:lnSpc>
              <a:spcAft>
                <a:spcPts val="600"/>
              </a:spcAft>
            </a:pPr>
            <a:r>
              <a:rPr lang="en-US" dirty="0"/>
              <a:t>Alex Weidenhamer</a:t>
            </a:r>
          </a:p>
          <a:p>
            <a:pPr>
              <a:lnSpc>
                <a:spcPct val="90000"/>
              </a:lnSpc>
              <a:spcAft>
                <a:spcPts val="600"/>
              </a:spcAft>
            </a:pPr>
            <a:r>
              <a:rPr lang="en-US" dirty="0">
                <a:hlinkClick r:id="rId2"/>
              </a:rPr>
              <a:t>alex.weidenhamer@illinois.gov</a:t>
            </a:r>
            <a:r>
              <a:rPr lang="en-US" dirty="0"/>
              <a:t>  </a:t>
            </a:r>
          </a:p>
          <a:p>
            <a:pPr>
              <a:lnSpc>
                <a:spcPct val="90000"/>
              </a:lnSpc>
              <a:spcAft>
                <a:spcPts val="600"/>
              </a:spcAft>
            </a:pPr>
            <a:r>
              <a:rPr lang="en-US" dirty="0"/>
              <a:t>Director for Workforce Training</a:t>
            </a:r>
          </a:p>
          <a:p>
            <a:pPr>
              <a:lnSpc>
                <a:spcPct val="90000"/>
              </a:lnSpc>
              <a:spcAft>
                <a:spcPts val="600"/>
              </a:spcAft>
            </a:pPr>
            <a:r>
              <a:rPr lang="en-US" dirty="0"/>
              <a:t>Illinois Community College Board</a:t>
            </a:r>
          </a:p>
          <a:p>
            <a:pPr>
              <a:lnSpc>
                <a:spcPct val="90000"/>
              </a:lnSpc>
              <a:spcAft>
                <a:spcPts val="600"/>
              </a:spcAft>
            </a:pPr>
            <a:r>
              <a:rPr lang="en-US" dirty="0"/>
              <a:t>401 E. Capitol Ave. </a:t>
            </a:r>
          </a:p>
          <a:p>
            <a:pPr>
              <a:lnSpc>
                <a:spcPct val="90000"/>
              </a:lnSpc>
              <a:spcAft>
                <a:spcPts val="600"/>
              </a:spcAft>
            </a:pPr>
            <a:r>
              <a:rPr lang="en-US" dirty="0"/>
              <a:t>Springfield, Il 62701</a:t>
            </a:r>
          </a:p>
          <a:p>
            <a:pPr>
              <a:lnSpc>
                <a:spcPct val="90000"/>
              </a:lnSpc>
              <a:spcAft>
                <a:spcPts val="600"/>
              </a:spcAft>
            </a:pPr>
            <a:r>
              <a:rPr lang="en-US" dirty="0"/>
              <a:t>217-558-5671</a:t>
            </a:r>
          </a:p>
        </p:txBody>
      </p:sp>
      <p:sp>
        <p:nvSpPr>
          <p:cNvPr id="43" name="Rectangle 42">
            <a:extLst>
              <a:ext uri="{FF2B5EF4-FFF2-40B4-BE49-F238E27FC236}">
                <a16:creationId xmlns:a16="http://schemas.microsoft.com/office/drawing/2014/main" id="{55222F96-971A-4F90-B841-6BAB416C7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25843" y="6053360"/>
            <a:ext cx="740664" cy="1541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08980754-6F4B-43C9-B9BE-127B6BED6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904923" y="215201"/>
            <a:ext cx="740664" cy="118334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6793" y="354959"/>
            <a:ext cx="6184973" cy="591521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c 3" descr="Questions">
            <a:extLst>
              <a:ext uri="{FF2B5EF4-FFF2-40B4-BE49-F238E27FC236}">
                <a16:creationId xmlns:a16="http://schemas.microsoft.com/office/drawing/2014/main" id="{1DB70ECA-87D4-CB3B-1C57-8CFEE741193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39676" y="650494"/>
            <a:ext cx="5324142" cy="5324142"/>
          </a:xfrm>
          <a:prstGeom prst="rect">
            <a:avLst/>
          </a:prstGeom>
          <a:scene3d>
            <a:camera prst="isometricOffAxis2Left"/>
            <a:lightRig rig="threePt" dir="t"/>
          </a:scene3d>
        </p:spPr>
      </p:pic>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Tree>
    <p:extLst>
      <p:ext uri="{BB962C8B-B14F-4D97-AF65-F5344CB8AC3E}">
        <p14:creationId xmlns:p14="http://schemas.microsoft.com/office/powerpoint/2010/main" val="1044858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 name="Rectangle 60">
            <a:extLst>
              <a:ext uri="{FF2B5EF4-FFF2-40B4-BE49-F238E27FC236}">
                <a16:creationId xmlns:a16="http://schemas.microsoft.com/office/drawing/2014/main" id="{4F7EBAE4-9945-4473-9E34-B2C66EA0F0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685838" y="364597"/>
            <a:ext cx="5393361" cy="1325563"/>
          </a:xfrm>
        </p:spPr>
        <p:txBody>
          <a:bodyPr vert="horz" lIns="91440" tIns="45720" rIns="91440" bIns="45720" rtlCol="0" anchor="ctr">
            <a:normAutofit/>
          </a:bodyPr>
          <a:lstStyle/>
          <a:p>
            <a:r>
              <a:rPr lang="en-US" b="1" u="sng" dirty="0"/>
              <a:t>Funding Overview  </a:t>
            </a:r>
          </a:p>
        </p:txBody>
      </p:sp>
      <p:sp>
        <p:nvSpPr>
          <p:cNvPr id="5" name="Text Placeholder 10">
            <a:extLst>
              <a:ext uri="{FF2B5EF4-FFF2-40B4-BE49-F238E27FC236}">
                <a16:creationId xmlns:a16="http://schemas.microsoft.com/office/drawing/2014/main" id="{C874665A-490B-A9F9-B2D9-EADEA348C1F9}"/>
              </a:ext>
            </a:extLst>
          </p:cNvPr>
          <p:cNvSpPr txBox="1">
            <a:spLocks/>
          </p:cNvSpPr>
          <p:nvPr/>
        </p:nvSpPr>
        <p:spPr>
          <a:xfrm>
            <a:off x="685839" y="1690687"/>
            <a:ext cx="5536720" cy="4774891"/>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285750" marR="0" lvl="0" indent="-228600" fontAlgn="auto">
              <a:lnSpc>
                <a:spcPct val="90000"/>
              </a:lnSpc>
              <a:spcBef>
                <a:spcPts val="0"/>
              </a:spcBef>
              <a:spcAft>
                <a:spcPts val="600"/>
              </a:spcAft>
              <a:buClrTx/>
              <a:buSzTx/>
              <a:buFont typeface="Arial" panose="020B0604020202020204" pitchFamily="34" charset="0"/>
              <a:buChar char="•"/>
              <a:tabLst/>
              <a:defRPr/>
            </a:pPr>
            <a:r>
              <a:rPr kumimoji="0" lang="en-US" b="0" i="0" u="none" strike="noStrike" cap="none" spc="0" normalizeH="0" baseline="0" noProof="0" dirty="0">
                <a:ln>
                  <a:noFill/>
                </a:ln>
                <a:solidFill>
                  <a:schemeClr val="tx1"/>
                </a:solidFill>
                <a:effectLst/>
                <a:uLnTx/>
                <a:uFillTx/>
                <a:latin typeface="+mn-lt"/>
                <a:cs typeface="+mn-cs"/>
              </a:rPr>
              <a:t>A total of </a:t>
            </a:r>
            <a:r>
              <a:rPr kumimoji="0" lang="en-US" i="0" u="none" strike="noStrike" cap="none" spc="0" normalizeH="0" baseline="0" noProof="0" dirty="0">
                <a:ln>
                  <a:noFill/>
                </a:ln>
                <a:solidFill>
                  <a:schemeClr val="tx1"/>
                </a:solidFill>
                <a:effectLst/>
                <a:uLnTx/>
                <a:uFillTx/>
                <a:latin typeface="+mn-lt"/>
                <a:cs typeface="+mn-cs"/>
              </a:rPr>
              <a:t>$4.84M </a:t>
            </a:r>
            <a:r>
              <a:rPr kumimoji="0" lang="en-US" b="0" i="0" u="none" strike="noStrike" cap="none" spc="0" normalizeH="0" baseline="0" noProof="0" dirty="0">
                <a:ln>
                  <a:noFill/>
                </a:ln>
                <a:solidFill>
                  <a:schemeClr val="tx1"/>
                </a:solidFill>
                <a:effectLst/>
                <a:uLnTx/>
                <a:uFillTx/>
                <a:latin typeface="+mn-lt"/>
                <a:cs typeface="+mn-cs"/>
              </a:rPr>
              <a:t>has been appropriated from the general revenue fund to the ICCB </a:t>
            </a:r>
            <a:r>
              <a:rPr lang="en-US" b="0" cap="none" dirty="0">
                <a:solidFill>
                  <a:schemeClr val="tx1"/>
                </a:solidFill>
                <a:latin typeface="+mn-lt"/>
                <a:cs typeface="+mn-cs"/>
              </a:rPr>
              <a:t>to administer grants that support:</a:t>
            </a:r>
          </a:p>
          <a:p>
            <a:pPr marL="742950" lvl="1" indent="-228600">
              <a:lnSpc>
                <a:spcPct val="90000"/>
              </a:lnSpc>
              <a:spcBef>
                <a:spcPts val="0"/>
              </a:spcBef>
              <a:spcAft>
                <a:spcPts val="600"/>
              </a:spcAft>
              <a:buFont typeface="Arial" panose="020B0604020202020204" pitchFamily="34" charset="0"/>
              <a:buChar char="•"/>
              <a:defRPr/>
            </a:pPr>
            <a:r>
              <a:rPr lang="en-US" sz="1800" b="0" dirty="0">
                <a:solidFill>
                  <a:schemeClr val="tx1"/>
                </a:solidFill>
              </a:rPr>
              <a:t>N</a:t>
            </a:r>
            <a:r>
              <a:rPr kumimoji="0" lang="en-US" sz="1800" b="0" i="0" u="none" strike="noStrike" spc="0" normalizeH="0" baseline="0" noProof="0" dirty="0" err="1">
                <a:ln>
                  <a:noFill/>
                </a:ln>
                <a:solidFill>
                  <a:schemeClr val="tx1"/>
                </a:solidFill>
                <a:effectLst/>
                <a:uLnTx/>
                <a:uFillTx/>
              </a:rPr>
              <a:t>oncredit</a:t>
            </a:r>
            <a:r>
              <a:rPr kumimoji="0" lang="en-US" sz="1800" b="0" i="0" u="none" strike="noStrike" spc="0" normalizeH="0" baseline="0" noProof="0" dirty="0">
                <a:ln>
                  <a:noFill/>
                </a:ln>
                <a:solidFill>
                  <a:schemeClr val="tx1"/>
                </a:solidFill>
                <a:effectLst/>
                <a:uLnTx/>
                <a:uFillTx/>
              </a:rPr>
              <a:t> </a:t>
            </a:r>
            <a:r>
              <a:rPr lang="en-US" sz="1800" b="0" dirty="0">
                <a:solidFill>
                  <a:schemeClr val="tx1"/>
                </a:solidFill>
              </a:rPr>
              <a:t>training</a:t>
            </a:r>
          </a:p>
          <a:p>
            <a:pPr marL="742950" lvl="1" indent="-228600">
              <a:lnSpc>
                <a:spcPct val="90000"/>
              </a:lnSpc>
              <a:spcBef>
                <a:spcPts val="0"/>
              </a:spcBef>
              <a:spcAft>
                <a:spcPts val="600"/>
              </a:spcAft>
              <a:buFont typeface="Arial" panose="020B0604020202020204" pitchFamily="34" charset="0"/>
              <a:buChar char="•"/>
              <a:defRPr/>
            </a:pPr>
            <a:r>
              <a:rPr kumimoji="0" lang="en-US" sz="1800" b="0" i="0" u="none" strike="noStrike" spc="0" normalizeH="0" baseline="0" noProof="0" dirty="0">
                <a:ln>
                  <a:noFill/>
                </a:ln>
                <a:solidFill>
                  <a:schemeClr val="tx1"/>
                </a:solidFill>
                <a:effectLst/>
                <a:uLnTx/>
                <a:uFillTx/>
                <a:cs typeface="+mn-cs"/>
              </a:rPr>
              <a:t>Business solution </a:t>
            </a:r>
            <a:r>
              <a:rPr kumimoji="0" lang="en-US" sz="1800" b="0" i="0" u="none" strike="noStrike" spc="0" normalizeH="0" baseline="0" noProof="0" dirty="0">
                <a:ln>
                  <a:noFill/>
                </a:ln>
                <a:solidFill>
                  <a:schemeClr val="tx1"/>
                </a:solidFill>
                <a:effectLst/>
                <a:uLnTx/>
                <a:uFillTx/>
                <a:cs typeface="Calibri" panose="020F0502020204030204" pitchFamily="34" charset="0"/>
              </a:rPr>
              <a:t>initiatives</a:t>
            </a:r>
            <a:r>
              <a:rPr lang="en-US" sz="1800" dirty="0">
                <a:cs typeface="Aharoni" panose="020B0604020202020204" pitchFamily="2" charset="-79"/>
              </a:rPr>
              <a:t> </a:t>
            </a:r>
          </a:p>
          <a:p>
            <a:pPr marL="285750" indent="-228600">
              <a:lnSpc>
                <a:spcPct val="90000"/>
              </a:lnSpc>
              <a:spcAft>
                <a:spcPts val="600"/>
              </a:spcAft>
              <a:buFont typeface="Arial" panose="020B0604020202020204" pitchFamily="34" charset="0"/>
              <a:buChar char="•"/>
              <a:defRPr/>
            </a:pPr>
            <a:r>
              <a:rPr kumimoji="0" lang="en-US" b="0" i="0" u="none" strike="noStrike" cap="none" spc="0" normalizeH="0" baseline="0" noProof="0" dirty="0">
                <a:ln>
                  <a:noFill/>
                </a:ln>
                <a:solidFill>
                  <a:schemeClr val="tx1"/>
                </a:solidFill>
                <a:effectLst/>
                <a:uLnTx/>
                <a:uFillTx/>
                <a:latin typeface="+mn-lt"/>
                <a:cs typeface="+mn-cs"/>
              </a:rPr>
              <a:t>Only one grant application per community college.</a:t>
            </a:r>
          </a:p>
          <a:p>
            <a:pPr marL="285750" marR="0" lvl="0" indent="-228600" fontAlgn="auto">
              <a:lnSpc>
                <a:spcPct val="90000"/>
              </a:lnSpc>
              <a:spcBef>
                <a:spcPts val="0"/>
              </a:spcBef>
              <a:spcAft>
                <a:spcPts val="600"/>
              </a:spcAft>
              <a:buClrTx/>
              <a:buSzTx/>
              <a:buFont typeface="Arial" panose="020B0604020202020204" pitchFamily="34" charset="0"/>
              <a:buChar char="•"/>
              <a:tabLst/>
              <a:defRPr/>
            </a:pPr>
            <a:r>
              <a:rPr lang="en-US" b="0" cap="none" dirty="0">
                <a:solidFill>
                  <a:schemeClr val="tx1"/>
                </a:solidFill>
                <a:latin typeface="+mn-lt"/>
                <a:cs typeface="+mn-cs"/>
              </a:rPr>
              <a:t>Maximum amount per grantee: </a:t>
            </a:r>
            <a:r>
              <a:rPr lang="en-US" cap="none" dirty="0">
                <a:solidFill>
                  <a:schemeClr val="tx1"/>
                </a:solidFill>
                <a:latin typeface="+mn-lt"/>
                <a:cs typeface="+mn-cs"/>
              </a:rPr>
              <a:t>$110,000</a:t>
            </a:r>
            <a:endParaRPr kumimoji="0" lang="en-US" i="0" u="none" strike="noStrike" cap="none" spc="0" normalizeH="0" baseline="0" noProof="0" dirty="0">
              <a:ln>
                <a:noFill/>
              </a:ln>
              <a:solidFill>
                <a:schemeClr val="tx1"/>
              </a:solidFill>
              <a:effectLst/>
              <a:uLnTx/>
              <a:uFillTx/>
              <a:latin typeface="+mn-lt"/>
              <a:cs typeface="+mn-cs"/>
            </a:endParaRPr>
          </a:p>
          <a:p>
            <a:pPr marL="285750" marR="0" lvl="0" indent="-228600" fontAlgn="auto">
              <a:lnSpc>
                <a:spcPct val="90000"/>
              </a:lnSpc>
              <a:spcBef>
                <a:spcPts val="0"/>
              </a:spcBef>
              <a:spcAft>
                <a:spcPts val="600"/>
              </a:spcAft>
              <a:buClrTx/>
              <a:buSzTx/>
              <a:buFont typeface="Arial" panose="020B0604020202020204" pitchFamily="34" charset="0"/>
              <a:buChar char="•"/>
              <a:tabLst/>
              <a:defRPr/>
            </a:pPr>
            <a:r>
              <a:rPr lang="en-US" b="0" cap="none" dirty="0">
                <a:solidFill>
                  <a:schemeClr val="tx1"/>
                </a:solidFill>
                <a:latin typeface="+mn-lt"/>
                <a:cs typeface="+mn-cs"/>
              </a:rPr>
              <a:t>Grant period </a:t>
            </a:r>
          </a:p>
          <a:p>
            <a:pPr marL="742950" lvl="1" indent="-228600">
              <a:lnSpc>
                <a:spcPct val="90000"/>
              </a:lnSpc>
              <a:spcBef>
                <a:spcPts val="0"/>
              </a:spcBef>
              <a:spcAft>
                <a:spcPts val="600"/>
              </a:spcAft>
              <a:buFont typeface="Arial" panose="020B0604020202020204" pitchFamily="34" charset="0"/>
              <a:buChar char="•"/>
              <a:defRPr/>
            </a:pPr>
            <a:r>
              <a:rPr lang="en-US" sz="1800" dirty="0">
                <a:solidFill>
                  <a:schemeClr val="tx1"/>
                </a:solidFill>
              </a:rPr>
              <a:t>January</a:t>
            </a:r>
            <a:r>
              <a:rPr lang="en-US" sz="1800" dirty="0">
                <a:solidFill>
                  <a:schemeClr val="tx1"/>
                </a:solidFill>
                <a:cs typeface="+mn-cs"/>
              </a:rPr>
              <a:t> 1, 2026-December 31, 2026</a:t>
            </a:r>
          </a:p>
          <a:p>
            <a:pPr marL="285750" indent="-228600">
              <a:lnSpc>
                <a:spcPct val="90000"/>
              </a:lnSpc>
              <a:spcAft>
                <a:spcPts val="600"/>
              </a:spcAft>
              <a:buFont typeface="Arial" panose="020B0604020202020204" pitchFamily="34" charset="0"/>
              <a:buChar char="•"/>
              <a:defRPr/>
            </a:pPr>
            <a:r>
              <a:rPr lang="en-US" cap="none" dirty="0">
                <a:solidFill>
                  <a:schemeClr val="tx1"/>
                </a:solidFill>
                <a:latin typeface="+mn-lt"/>
                <a:cs typeface="+mn-cs"/>
              </a:rPr>
              <a:t>This is a non-competitive funding opportunity.</a:t>
            </a:r>
          </a:p>
          <a:p>
            <a:pPr marL="285750" indent="-228600">
              <a:lnSpc>
                <a:spcPct val="90000"/>
              </a:lnSpc>
              <a:spcAft>
                <a:spcPts val="600"/>
              </a:spcAft>
              <a:buFont typeface="Arial" panose="020B0604020202020204" pitchFamily="34" charset="0"/>
              <a:buChar char="•"/>
              <a:defRPr/>
            </a:pPr>
            <a:r>
              <a:rPr lang="en-US" b="0" cap="none" dirty="0">
                <a:solidFill>
                  <a:schemeClr val="tx1"/>
                </a:solidFill>
                <a:latin typeface="+mn-lt"/>
                <a:cs typeface="+mn-cs"/>
              </a:rPr>
              <a:t>Applicants may subcontract</a:t>
            </a:r>
            <a:r>
              <a:rPr kumimoji="0" lang="en-US" b="0" i="0" u="none" strike="noStrike" cap="none" spc="0" normalizeH="0" baseline="0" noProof="0" dirty="0">
                <a:ln>
                  <a:noFill/>
                </a:ln>
                <a:solidFill>
                  <a:schemeClr val="tx1"/>
                </a:solidFill>
                <a:effectLst/>
                <a:uLnTx/>
                <a:uFillTx/>
                <a:latin typeface="+mn-lt"/>
                <a:cs typeface="+mn-cs"/>
              </a:rPr>
              <a:t> for services that enhance program services or reduce barriers for eligible employers or students.</a:t>
            </a:r>
            <a:r>
              <a:rPr kumimoji="0" lang="en-US" b="1" i="0" u="none" strike="noStrike" spc="0" normalizeH="0" baseline="0" noProof="0" dirty="0">
                <a:ln>
                  <a:noFill/>
                </a:ln>
                <a:solidFill>
                  <a:schemeClr val="tx1"/>
                </a:solidFill>
                <a:effectLst/>
                <a:uLnTx/>
                <a:uFillTx/>
                <a:latin typeface="+mn-lt"/>
                <a:cs typeface="+mn-cs"/>
              </a:rPr>
              <a:t>	</a:t>
            </a:r>
          </a:p>
          <a:p>
            <a:pPr marL="285750" indent="-228600">
              <a:lnSpc>
                <a:spcPct val="90000"/>
              </a:lnSpc>
              <a:spcAft>
                <a:spcPts val="600"/>
              </a:spcAft>
              <a:buFont typeface="Arial" panose="020B0604020202020204" pitchFamily="34" charset="0"/>
              <a:buChar char="•"/>
              <a:defRPr/>
            </a:pPr>
            <a:r>
              <a:rPr lang="en-US" b="0" cap="none" dirty="0">
                <a:solidFill>
                  <a:schemeClr val="tx1"/>
                </a:solidFill>
                <a:latin typeface="+mn-lt"/>
                <a:cs typeface="+mn-cs"/>
              </a:rPr>
              <a:t>Internal collaboration is </a:t>
            </a:r>
            <a:r>
              <a:rPr lang="en-US" b="0" u="sng" cap="none" dirty="0">
                <a:solidFill>
                  <a:schemeClr val="tx1"/>
                </a:solidFill>
                <a:latin typeface="+mn-lt"/>
                <a:cs typeface="+mn-cs"/>
              </a:rPr>
              <a:t>highly</a:t>
            </a:r>
            <a:r>
              <a:rPr lang="en-US" b="0" cap="none" dirty="0">
                <a:solidFill>
                  <a:schemeClr val="tx1"/>
                </a:solidFill>
                <a:latin typeface="+mn-lt"/>
                <a:cs typeface="+mn-cs"/>
              </a:rPr>
              <a:t> encouraged. </a:t>
            </a:r>
            <a:endParaRPr kumimoji="0" lang="en-US" b="0" i="0" u="none" strike="noStrike" cap="none" spc="0" normalizeH="0" baseline="0" noProof="0" dirty="0">
              <a:ln>
                <a:noFill/>
              </a:ln>
              <a:solidFill>
                <a:schemeClr val="tx1"/>
              </a:solidFill>
              <a:effectLst/>
              <a:uLnTx/>
              <a:uFillTx/>
              <a:latin typeface="+mn-lt"/>
              <a:cs typeface="+mn-cs"/>
            </a:endParaRPr>
          </a:p>
        </p:txBody>
      </p:sp>
      <p:pic>
        <p:nvPicPr>
          <p:cNvPr id="6" name="Picture 5" descr="A person sitting in front of a pile of books and a graduation cap&#10;&#10;Description automatically generated">
            <a:extLst>
              <a:ext uri="{FF2B5EF4-FFF2-40B4-BE49-F238E27FC236}">
                <a16:creationId xmlns:a16="http://schemas.microsoft.com/office/drawing/2014/main" id="{3FBB8A51-C899-0CC3-C0F6-3F0AB74BFD44}"/>
              </a:ext>
            </a:extLst>
          </p:cNvPr>
          <p:cNvPicPr>
            <a:picLocks noChangeAspect="1"/>
          </p:cNvPicPr>
          <p:nvPr/>
        </p:nvPicPr>
        <p:blipFill rotWithShape="1">
          <a:blip r:embed="rId2"/>
          <a:srcRect l="18179" r="16322" b="2"/>
          <a:stretch/>
        </p:blipFill>
        <p:spPr>
          <a:xfrm>
            <a:off x="6374920" y="758514"/>
            <a:ext cx="5122238" cy="5122238"/>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a:effectLst>
            <a:innerShdw blurRad="63500" dist="50800" dir="18900000">
              <a:prstClr val="black">
                <a:alpha val="50000"/>
              </a:prstClr>
            </a:innerShdw>
          </a:effectLst>
        </p:spPr>
      </p:pic>
      <p:sp>
        <p:nvSpPr>
          <p:cNvPr id="62" name="!!Arc">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261882" y="687822"/>
            <a:ext cx="5471147" cy="5471147"/>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3" name="!!Oval">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48561" y="921125"/>
            <a:ext cx="791021" cy="7695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Tree>
    <p:extLst>
      <p:ext uri="{BB962C8B-B14F-4D97-AF65-F5344CB8AC3E}">
        <p14:creationId xmlns:p14="http://schemas.microsoft.com/office/powerpoint/2010/main" val="2170394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7" name="Rectangle 76">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9" name="Freeform: Shape 78">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 name="Arc 80">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838201" y="479493"/>
            <a:ext cx="5257800" cy="1325563"/>
          </a:xfrm>
        </p:spPr>
        <p:txBody>
          <a:bodyPr vert="horz" lIns="91440" tIns="45720" rIns="91440" bIns="45720" rtlCol="0" anchor="ctr">
            <a:normAutofit/>
          </a:bodyPr>
          <a:lstStyle/>
          <a:p>
            <a:r>
              <a:rPr lang="en-US" b="1" u="sng" kern="1200" dirty="0">
                <a:solidFill>
                  <a:schemeClr val="tx1"/>
                </a:solidFill>
                <a:latin typeface="+mj-lt"/>
                <a:ea typeface="+mj-ea"/>
                <a:cs typeface="+mj-cs"/>
              </a:rPr>
              <a:t>Target Entities  </a:t>
            </a:r>
          </a:p>
        </p:txBody>
      </p:sp>
      <p:sp>
        <p:nvSpPr>
          <p:cNvPr id="5" name="Text Placeholder 10">
            <a:extLst>
              <a:ext uri="{FF2B5EF4-FFF2-40B4-BE49-F238E27FC236}">
                <a16:creationId xmlns:a16="http://schemas.microsoft.com/office/drawing/2014/main" id="{C874665A-490B-A9F9-B2D9-EADEA348C1F9}"/>
              </a:ext>
            </a:extLst>
          </p:cNvPr>
          <p:cNvSpPr txBox="1">
            <a:spLocks/>
          </p:cNvSpPr>
          <p:nvPr/>
        </p:nvSpPr>
        <p:spPr>
          <a:xfrm>
            <a:off x="838201" y="1984443"/>
            <a:ext cx="5257800" cy="4192520"/>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285750" marR="0" lvl="0" indent="-228600" fontAlgn="auto">
              <a:lnSpc>
                <a:spcPct val="90000"/>
              </a:lnSpc>
              <a:spcBef>
                <a:spcPts val="0"/>
              </a:spcBef>
              <a:spcAft>
                <a:spcPts val="600"/>
              </a:spcAft>
              <a:buClrTx/>
              <a:buSzTx/>
              <a:buFont typeface="Arial" panose="020B0604020202020204" pitchFamily="34" charset="0"/>
              <a:buChar char="•"/>
              <a:tabLst/>
              <a:defRPr/>
            </a:pPr>
            <a:r>
              <a:rPr kumimoji="0" lang="en-US" b="0" i="0" u="none" strike="noStrike" cap="none" spc="0" normalizeH="0" baseline="0" noProof="0" dirty="0">
                <a:ln>
                  <a:noFill/>
                </a:ln>
                <a:solidFill>
                  <a:schemeClr val="tx1"/>
                </a:solidFill>
                <a:effectLst/>
                <a:uLnTx/>
                <a:uFillTx/>
                <a:latin typeface="+mn-lt"/>
                <a:cs typeface="+mn-cs"/>
              </a:rPr>
              <a:t>This grant is intended to provide noncredit training services to:</a:t>
            </a:r>
          </a:p>
          <a:p>
            <a:pPr marL="742950" lvl="1" indent="-228600">
              <a:lnSpc>
                <a:spcPct val="90000"/>
              </a:lnSpc>
              <a:spcAft>
                <a:spcPts val="600"/>
              </a:spcAft>
              <a:buFont typeface="Arial" panose="020B0604020202020204" pitchFamily="34" charset="0"/>
              <a:buChar char="•"/>
              <a:defRPr/>
            </a:pPr>
            <a:r>
              <a:rPr lang="en-US" cap="none" dirty="0">
                <a:solidFill>
                  <a:schemeClr val="tx1"/>
                </a:solidFill>
              </a:rPr>
              <a:t>Employers</a:t>
            </a:r>
            <a:r>
              <a:rPr lang="en-US" b="0" cap="none" dirty="0">
                <a:solidFill>
                  <a:schemeClr val="tx1"/>
                </a:solidFill>
              </a:rPr>
              <a:t> by provide business solutions and other training needs</a:t>
            </a:r>
            <a:r>
              <a:rPr lang="en-US" cap="none" dirty="0">
                <a:solidFill>
                  <a:schemeClr val="tx1"/>
                </a:solidFill>
              </a:rPr>
              <a:t>.</a:t>
            </a:r>
            <a:endParaRPr kumimoji="0" lang="en-US" b="0" i="0" u="none" strike="noStrike" cap="none" spc="0" normalizeH="0" baseline="0" noProof="0" dirty="0">
              <a:ln>
                <a:noFill/>
              </a:ln>
              <a:solidFill>
                <a:schemeClr val="tx1"/>
              </a:solidFill>
              <a:effectLst/>
              <a:uLnTx/>
              <a:uFillTx/>
              <a:latin typeface="+mn-lt"/>
              <a:cs typeface="+mn-cs"/>
            </a:endParaRPr>
          </a:p>
          <a:p>
            <a:pPr marL="742950" lvl="1" indent="-228600">
              <a:lnSpc>
                <a:spcPct val="90000"/>
              </a:lnSpc>
              <a:spcBef>
                <a:spcPts val="0"/>
              </a:spcBef>
              <a:spcAft>
                <a:spcPts val="600"/>
              </a:spcAft>
              <a:buFont typeface="Arial" panose="020B0604020202020204" pitchFamily="34" charset="0"/>
              <a:buChar char="•"/>
              <a:defRPr/>
            </a:pPr>
            <a:r>
              <a:rPr kumimoji="0" lang="en-US" i="0" u="none" strike="noStrike" spc="0" normalizeH="0" baseline="0" noProof="0" dirty="0">
                <a:ln>
                  <a:noFill/>
                </a:ln>
                <a:solidFill>
                  <a:schemeClr val="tx1"/>
                </a:solidFill>
                <a:effectLst/>
                <a:uLnTx/>
                <a:uFillTx/>
              </a:rPr>
              <a:t>Individuals 18 years or older </a:t>
            </a:r>
            <a:r>
              <a:rPr kumimoji="0" lang="en-US" b="0" i="0" u="none" strike="noStrike" spc="0" normalizeH="0" baseline="0" noProof="0" dirty="0">
                <a:ln>
                  <a:noFill/>
                </a:ln>
                <a:solidFill>
                  <a:schemeClr val="tx1"/>
                </a:solidFill>
                <a:effectLst/>
                <a:uLnTx/>
                <a:uFillTx/>
              </a:rPr>
              <a:t>leading to employment in high skill, high wage, and in-demand occupations, with an emphasis on those underserved by education and workforce systems.</a:t>
            </a:r>
          </a:p>
          <a:p>
            <a:pPr marL="742950" lvl="1" indent="-228600">
              <a:lnSpc>
                <a:spcPct val="90000"/>
              </a:lnSpc>
              <a:spcBef>
                <a:spcPts val="0"/>
              </a:spcBef>
              <a:spcAft>
                <a:spcPts val="600"/>
              </a:spcAft>
              <a:buFont typeface="Arial" panose="020B0604020202020204" pitchFamily="34" charset="0"/>
              <a:buChar char="•"/>
              <a:defRPr/>
            </a:pPr>
            <a:r>
              <a:rPr lang="en-US" dirty="0">
                <a:solidFill>
                  <a:schemeClr val="tx1"/>
                </a:solidFill>
              </a:rPr>
              <a:t>Incumbent workers</a:t>
            </a:r>
            <a:r>
              <a:rPr lang="en-US" b="0" dirty="0">
                <a:solidFill>
                  <a:schemeClr val="tx1"/>
                </a:solidFill>
              </a:rPr>
              <a:t>, by working directly with local employers, to provide specialized training or upskilling.</a:t>
            </a:r>
          </a:p>
        </p:txBody>
      </p:sp>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98369" y="5627904"/>
            <a:ext cx="1929694" cy="1278109"/>
          </a:xfrm>
          <a:prstGeom prst="rect">
            <a:avLst/>
          </a:prstGeom>
        </p:spPr>
      </p:pic>
      <p:pic>
        <p:nvPicPr>
          <p:cNvPr id="2" name="Graphic 1" descr="Connections with solid fill">
            <a:extLst>
              <a:ext uri="{FF2B5EF4-FFF2-40B4-BE49-F238E27FC236}">
                <a16:creationId xmlns:a16="http://schemas.microsoft.com/office/drawing/2014/main" id="{F858291D-CCF4-403D-0908-A2A2F345580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06326" y="1009159"/>
            <a:ext cx="5257800" cy="5257800"/>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effectLst>
            <a:innerShdw blurRad="63500" dist="50800" dir="2700000">
              <a:prstClr val="black">
                <a:alpha val="50000"/>
              </a:prstClr>
            </a:innerShdw>
          </a:effectLst>
        </p:spPr>
      </p:pic>
    </p:spTree>
    <p:extLst>
      <p:ext uri="{BB962C8B-B14F-4D97-AF65-F5344CB8AC3E}">
        <p14:creationId xmlns:p14="http://schemas.microsoft.com/office/powerpoint/2010/main" val="1131467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3301E07F-4F79-4B58-8698-EF24DC1ECD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4" name="Arc 53">
            <a:extLst>
              <a:ext uri="{FF2B5EF4-FFF2-40B4-BE49-F238E27FC236}">
                <a16:creationId xmlns:a16="http://schemas.microsoft.com/office/drawing/2014/main" id="{E58B2195-5055-402F-A3E7-53FF0E498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91583" y="775849"/>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56" name="Oval 55">
            <a:extLst>
              <a:ext uri="{FF2B5EF4-FFF2-40B4-BE49-F238E27FC236}">
                <a16:creationId xmlns:a16="http://schemas.microsoft.com/office/drawing/2014/main" id="{9EE6F773-742A-491A-9A00-A2A150DF50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9419" y="366810"/>
            <a:ext cx="6124381" cy="61243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380814" y="739527"/>
            <a:ext cx="4467792" cy="3060541"/>
          </a:xfrm>
        </p:spPr>
        <p:txBody>
          <a:bodyPr vert="horz" lIns="91440" tIns="45720" rIns="91440" bIns="45720" rtlCol="0" anchor="b">
            <a:normAutofit/>
          </a:bodyPr>
          <a:lstStyle/>
          <a:p>
            <a:pPr algn="ctr"/>
            <a:r>
              <a:rPr lang="en-US" sz="6000" b="1" kern="1200" dirty="0">
                <a:solidFill>
                  <a:srgbClr val="FFFFFF"/>
                </a:solidFill>
                <a:latin typeface="+mj-lt"/>
                <a:ea typeface="+mj-ea"/>
                <a:cs typeface="+mj-cs"/>
              </a:rPr>
              <a:t>Grant Objectives  and Activities </a:t>
            </a:r>
          </a:p>
        </p:txBody>
      </p:sp>
      <p:pic>
        <p:nvPicPr>
          <p:cNvPr id="4" name="Graphic 3" descr="Checklist">
            <a:extLst>
              <a:ext uri="{FF2B5EF4-FFF2-40B4-BE49-F238E27FC236}">
                <a16:creationId xmlns:a16="http://schemas.microsoft.com/office/drawing/2014/main" id="{B1744502-AC41-B66C-5A8B-C9E6BC6A6C8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6237407" y="1374798"/>
            <a:ext cx="4108404" cy="4108404"/>
          </a:xfrm>
          <a:custGeom>
            <a:avLst/>
            <a:gdLst/>
            <a:ahLst/>
            <a:cxnLst/>
            <a:rect l="l" t="t" r="r" b="b"/>
            <a:pathLst>
              <a:path w="4273177" h="4470400">
                <a:moveTo>
                  <a:pt x="75080" y="0"/>
                </a:moveTo>
                <a:lnTo>
                  <a:pt x="4198097" y="0"/>
                </a:lnTo>
                <a:cubicBezTo>
                  <a:pt x="4239563" y="0"/>
                  <a:pt x="4273177" y="33614"/>
                  <a:pt x="4273177" y="75080"/>
                </a:cubicBezTo>
                <a:lnTo>
                  <a:pt x="4273177" y="4395320"/>
                </a:lnTo>
                <a:cubicBezTo>
                  <a:pt x="4273177" y="4436786"/>
                  <a:pt x="4239563" y="4470400"/>
                  <a:pt x="4198097" y="4470400"/>
                </a:cubicBezTo>
                <a:lnTo>
                  <a:pt x="75080" y="4470400"/>
                </a:lnTo>
                <a:cubicBezTo>
                  <a:pt x="33614" y="4470400"/>
                  <a:pt x="0" y="4436786"/>
                  <a:pt x="0" y="4395320"/>
                </a:cubicBezTo>
                <a:lnTo>
                  <a:pt x="0" y="75080"/>
                </a:lnTo>
                <a:cubicBezTo>
                  <a:pt x="0" y="33614"/>
                  <a:pt x="33614" y="0"/>
                  <a:pt x="75080" y="0"/>
                </a:cubicBezTo>
                <a:close/>
              </a:path>
            </a:pathLst>
          </a:custGeom>
          <a:scene3d>
            <a:camera prst="perspectiveFront" fov="5100000">
              <a:rot lat="21299955" lon="12599999" rev="8"/>
            </a:camera>
            <a:lightRig rig="flood" dir="t">
              <a:rot lat="0" lon="0" rev="13800000"/>
            </a:lightRig>
          </a:scene3d>
          <a:sp3d extrusionH="107950" prstMaterial="plastic">
            <a:bevelT w="82550" h="63500" prst="divot"/>
            <a:bevelB/>
          </a:sp3d>
        </p:spPr>
      </p:pic>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Tree>
    <p:extLst>
      <p:ext uri="{BB962C8B-B14F-4D97-AF65-F5344CB8AC3E}">
        <p14:creationId xmlns:p14="http://schemas.microsoft.com/office/powerpoint/2010/main" val="4144221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8" name="Rectangle 67">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0" name="Arc 69">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541726" y="364083"/>
            <a:ext cx="5458838" cy="1325563"/>
          </a:xfrm>
        </p:spPr>
        <p:txBody>
          <a:bodyPr vert="horz" lIns="91440" tIns="45720" rIns="91440" bIns="45720" rtlCol="0" anchor="ctr">
            <a:normAutofit/>
          </a:bodyPr>
          <a:lstStyle/>
          <a:p>
            <a:r>
              <a:rPr lang="en-US" b="1" u="sng" dirty="0"/>
              <a:t>Objectives </a:t>
            </a:r>
            <a:r>
              <a:rPr lang="en-US" b="1" u="sng" kern="1200" dirty="0">
                <a:solidFill>
                  <a:schemeClr val="tx1"/>
                </a:solidFill>
                <a:latin typeface="+mj-lt"/>
                <a:ea typeface="+mj-ea"/>
                <a:cs typeface="+mj-cs"/>
              </a:rPr>
              <a:t> </a:t>
            </a:r>
            <a:r>
              <a:rPr lang="en-US" b="1" kern="1200" dirty="0">
                <a:solidFill>
                  <a:schemeClr val="tx1"/>
                </a:solidFill>
                <a:latin typeface="+mj-lt"/>
                <a:ea typeface="+mj-ea"/>
                <a:cs typeface="+mj-cs"/>
              </a:rPr>
              <a:t> </a:t>
            </a:r>
          </a:p>
        </p:txBody>
      </p:sp>
      <p:sp>
        <p:nvSpPr>
          <p:cNvPr id="72" name="Freeform: Shape 71">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Text Placeholder 10">
            <a:extLst>
              <a:ext uri="{FF2B5EF4-FFF2-40B4-BE49-F238E27FC236}">
                <a16:creationId xmlns:a16="http://schemas.microsoft.com/office/drawing/2014/main" id="{C874665A-490B-A9F9-B2D9-EADEA348C1F9}"/>
              </a:ext>
            </a:extLst>
          </p:cNvPr>
          <p:cNvSpPr txBox="1">
            <a:spLocks/>
          </p:cNvSpPr>
          <p:nvPr/>
        </p:nvSpPr>
        <p:spPr>
          <a:xfrm>
            <a:off x="541726" y="1491449"/>
            <a:ext cx="10615900" cy="4506127"/>
          </a:xfrm>
          <a:prstGeom prst="rect">
            <a:avLst/>
          </a:prstGeom>
        </p:spPr>
        <p:txBody>
          <a:bodyPr vert="horz" lIns="91440" tIns="45720" rIns="91440" bIns="45720" rtlCol="0">
            <a:normAutofit lnSpcReduction="10000"/>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514350" lvl="1">
              <a:lnSpc>
                <a:spcPct val="90000"/>
              </a:lnSpc>
              <a:spcBef>
                <a:spcPts val="0"/>
              </a:spcBef>
              <a:spcAft>
                <a:spcPts val="600"/>
              </a:spcAft>
              <a:defRPr/>
            </a:pPr>
            <a:r>
              <a:rPr kumimoji="0" lang="en-US" i="0" u="none" strike="noStrike" cap="none" spc="0" normalizeH="0" baseline="0" noProof="0" dirty="0">
                <a:ln>
                  <a:noFill/>
                </a:ln>
                <a:solidFill>
                  <a:schemeClr val="tx1"/>
                </a:solidFill>
                <a:effectLst/>
                <a:uLnTx/>
                <a:uFillTx/>
                <a:latin typeface="+mn-lt"/>
                <a:cs typeface="+mn-cs"/>
              </a:rPr>
              <a:t>1. Expand Noncredit Program Offerings</a:t>
            </a:r>
            <a:r>
              <a:rPr kumimoji="0" lang="en-US" b="0" i="0" u="none" strike="noStrike" cap="none" spc="0" normalizeH="0" baseline="0" noProof="0" dirty="0">
                <a:ln>
                  <a:noFill/>
                </a:ln>
                <a:solidFill>
                  <a:schemeClr val="tx1"/>
                </a:solidFill>
                <a:effectLst/>
                <a:uLnTx/>
                <a:uFillTx/>
                <a:latin typeface="+mn-lt"/>
                <a:cs typeface="+mn-cs"/>
              </a:rPr>
              <a:t>: Colleges should aim to prioritize significantly in-demand and emerging occupations for programming built, expanded, or supported through this grant.</a:t>
            </a:r>
          </a:p>
          <a:p>
            <a:pPr marL="514350" lvl="1">
              <a:lnSpc>
                <a:spcPct val="90000"/>
              </a:lnSpc>
              <a:spcBef>
                <a:spcPts val="0"/>
              </a:spcBef>
              <a:spcAft>
                <a:spcPts val="600"/>
              </a:spcAft>
              <a:defRPr/>
            </a:pPr>
            <a:r>
              <a:rPr lang="en-US" dirty="0">
                <a:solidFill>
                  <a:schemeClr val="tx1"/>
                </a:solidFill>
              </a:rPr>
              <a:t>2. Offer Business Solutions to Employers</a:t>
            </a:r>
            <a:r>
              <a:rPr lang="en-US" b="0" dirty="0">
                <a:solidFill>
                  <a:schemeClr val="tx1"/>
                </a:solidFill>
              </a:rPr>
              <a:t>: In addition to customized training, community colleges offer a suite of business solutions to employers.</a:t>
            </a:r>
          </a:p>
          <a:p>
            <a:pPr marL="1200150" lvl="2" indent="-228600">
              <a:lnSpc>
                <a:spcPct val="90000"/>
              </a:lnSpc>
              <a:spcBef>
                <a:spcPts val="0"/>
              </a:spcBef>
              <a:spcAft>
                <a:spcPts val="600"/>
              </a:spcAft>
              <a:buFont typeface="Arial" panose="020B0604020202020204" pitchFamily="34" charset="0"/>
              <a:buChar char="•"/>
              <a:defRPr/>
            </a:pPr>
            <a:r>
              <a:rPr lang="en-US" sz="2000" b="0" dirty="0">
                <a:solidFill>
                  <a:schemeClr val="tx1"/>
                </a:solidFill>
              </a:rPr>
              <a:t>Examples of business solutions include quality and safety audits; training workshops relevant to leadership, essential employability skills, and Diversity, Equity, Inclusion, and Access; contract procurement assistance, etc.</a:t>
            </a:r>
          </a:p>
          <a:p>
            <a:pPr marL="1200150" lvl="2" indent="-228600">
              <a:lnSpc>
                <a:spcPct val="90000"/>
              </a:lnSpc>
              <a:spcBef>
                <a:spcPts val="0"/>
              </a:spcBef>
              <a:spcAft>
                <a:spcPts val="600"/>
              </a:spcAft>
              <a:buFont typeface="Arial" panose="020B0604020202020204" pitchFamily="34" charset="0"/>
              <a:buChar char="•"/>
              <a:defRPr/>
            </a:pPr>
            <a:r>
              <a:rPr lang="en-US" sz="2000" b="0" dirty="0">
                <a:solidFill>
                  <a:schemeClr val="tx1"/>
                </a:solidFill>
              </a:rPr>
              <a:t>Colleges should prioritize small businesses (</a:t>
            </a:r>
            <a:r>
              <a:rPr lang="en-US" sz="2000" b="0" i="1" dirty="0">
                <a:solidFill>
                  <a:schemeClr val="tx1"/>
                </a:solidFill>
              </a:rPr>
              <a:t>500 employees or less</a:t>
            </a:r>
            <a:r>
              <a:rPr lang="en-US" sz="2000" b="0" dirty="0">
                <a:solidFill>
                  <a:schemeClr val="tx1"/>
                </a:solidFill>
              </a:rPr>
              <a:t>) as well as minority or woman- owned businesses for these business solutions.</a:t>
            </a:r>
          </a:p>
          <a:p>
            <a:pPr marL="514350" lvl="1">
              <a:lnSpc>
                <a:spcPct val="90000"/>
              </a:lnSpc>
              <a:spcBef>
                <a:spcPts val="0"/>
              </a:spcBef>
              <a:spcAft>
                <a:spcPts val="600"/>
              </a:spcAft>
              <a:defRPr/>
            </a:pPr>
            <a:r>
              <a:rPr kumimoji="0" lang="en-US" i="0" u="none" strike="noStrike" cap="none" spc="0" normalizeH="0" baseline="0" noProof="0" dirty="0">
                <a:ln>
                  <a:noFill/>
                </a:ln>
                <a:solidFill>
                  <a:schemeClr val="tx1"/>
                </a:solidFill>
                <a:effectLst/>
                <a:uLnTx/>
                <a:uFillTx/>
                <a:latin typeface="+mn-lt"/>
                <a:cs typeface="+mn-cs"/>
              </a:rPr>
              <a:t>3. Increase Affordability of Noncredit Training for Students</a:t>
            </a:r>
            <a:r>
              <a:rPr kumimoji="0" lang="en-US" b="0" i="0" u="none" strike="noStrike" cap="none" spc="0" normalizeH="0" baseline="0" noProof="0" dirty="0">
                <a:ln>
                  <a:noFill/>
                </a:ln>
                <a:solidFill>
                  <a:schemeClr val="tx1"/>
                </a:solidFill>
                <a:effectLst/>
                <a:uLnTx/>
                <a:uFillTx/>
                <a:latin typeface="+mn-lt"/>
                <a:cs typeface="+mn-cs"/>
              </a:rPr>
              <a:t>, particularly those who are low income, un- or underemployed, and or otherwise underrepresented in the sector in which training is be offered. </a:t>
            </a:r>
          </a:p>
          <a:p>
            <a:pPr marL="1200150" lvl="2" indent="-228600">
              <a:lnSpc>
                <a:spcPct val="90000"/>
              </a:lnSpc>
              <a:spcBef>
                <a:spcPts val="0"/>
              </a:spcBef>
              <a:spcAft>
                <a:spcPts val="600"/>
              </a:spcAft>
              <a:buFont typeface="Arial" panose="020B0604020202020204" pitchFamily="34" charset="0"/>
              <a:buChar char="•"/>
              <a:defRPr/>
            </a:pPr>
            <a:r>
              <a:rPr kumimoji="0" lang="en-US" sz="2000" b="0" i="0" u="none" strike="noStrike" cap="none" spc="0" normalizeH="0" baseline="0" noProof="0" dirty="0">
                <a:ln>
                  <a:noFill/>
                </a:ln>
                <a:solidFill>
                  <a:schemeClr val="tx1"/>
                </a:solidFill>
                <a:effectLst/>
                <a:uLnTx/>
                <a:uFillTx/>
                <a:latin typeface="+mn-lt"/>
                <a:cs typeface="+mn-cs"/>
              </a:rPr>
              <a:t>Activities may include offsetting costs of training, creating noncredit apprenticeship programs, and increasing efficiencies to sustain affordability.</a:t>
            </a:r>
          </a:p>
          <a:p>
            <a:pPr marL="1200150" lvl="2" indent="-228600">
              <a:lnSpc>
                <a:spcPct val="90000"/>
              </a:lnSpc>
              <a:spcBef>
                <a:spcPts val="0"/>
              </a:spcBef>
              <a:spcAft>
                <a:spcPts val="600"/>
              </a:spcAft>
              <a:buFont typeface="Arial" panose="020B0604020202020204" pitchFamily="34" charset="0"/>
              <a:buChar char="•"/>
              <a:defRPr/>
            </a:pPr>
            <a:endParaRPr lang="en-US" sz="2000" b="0" dirty="0">
              <a:solidFill>
                <a:schemeClr val="tx1"/>
              </a:solidFill>
            </a:endParaRPr>
          </a:p>
          <a:p>
            <a:pPr marL="1200150" lvl="2" indent="-228600">
              <a:lnSpc>
                <a:spcPct val="90000"/>
              </a:lnSpc>
              <a:spcBef>
                <a:spcPts val="0"/>
              </a:spcBef>
              <a:spcAft>
                <a:spcPts val="600"/>
              </a:spcAft>
              <a:buFont typeface="Arial" panose="020B0604020202020204" pitchFamily="34" charset="0"/>
              <a:buChar char="•"/>
              <a:defRPr/>
            </a:pPr>
            <a:endParaRPr kumimoji="0" lang="en-US" b="0" i="0" u="none" strike="noStrike" cap="none" spc="0" normalizeH="0" baseline="0" noProof="0" dirty="0">
              <a:ln>
                <a:noFill/>
              </a:ln>
              <a:solidFill>
                <a:schemeClr val="tx1"/>
              </a:solidFill>
              <a:effectLst/>
              <a:uLnTx/>
              <a:uFillTx/>
              <a:latin typeface="+mn-lt"/>
              <a:cs typeface="+mn-cs"/>
            </a:endParaRPr>
          </a:p>
          <a:p>
            <a:pPr marL="742950" lvl="1" indent="-228600">
              <a:lnSpc>
                <a:spcPct val="90000"/>
              </a:lnSpc>
              <a:spcBef>
                <a:spcPts val="0"/>
              </a:spcBef>
              <a:spcAft>
                <a:spcPts val="600"/>
              </a:spcAft>
              <a:buFont typeface="Arial" panose="020B0604020202020204" pitchFamily="34" charset="0"/>
              <a:buChar char="•"/>
              <a:defRPr/>
            </a:pPr>
            <a:endParaRPr kumimoji="0" lang="en-US" b="0" i="0" u="none" strike="noStrike" cap="none" spc="0" normalizeH="0" baseline="0" noProof="0" dirty="0">
              <a:ln>
                <a:noFill/>
              </a:ln>
              <a:solidFill>
                <a:schemeClr val="tx1"/>
              </a:solidFill>
              <a:effectLst/>
              <a:uLnTx/>
              <a:uFillTx/>
              <a:latin typeface="+mn-lt"/>
              <a:cs typeface="+mn-cs"/>
            </a:endParaRPr>
          </a:p>
        </p:txBody>
      </p:sp>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Tree>
    <p:extLst>
      <p:ext uri="{BB962C8B-B14F-4D97-AF65-F5344CB8AC3E}">
        <p14:creationId xmlns:p14="http://schemas.microsoft.com/office/powerpoint/2010/main" val="3393805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8" name="Rectangle 97">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9" name="Group 98">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00" name="Rectangle 99">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1" name="Rectangle 100">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853120" y="244561"/>
            <a:ext cx="6123174" cy="656005"/>
          </a:xfrm>
        </p:spPr>
        <p:txBody>
          <a:bodyPr vert="horz" lIns="91440" tIns="45720" rIns="91440" bIns="45720" rtlCol="0" anchor="b">
            <a:normAutofit fontScale="90000"/>
          </a:bodyPr>
          <a:lstStyle/>
          <a:p>
            <a:r>
              <a:rPr lang="en-US" sz="5400" b="1" u="sng" kern="1200" dirty="0">
                <a:solidFill>
                  <a:schemeClr val="tx1"/>
                </a:solidFill>
                <a:latin typeface="+mj-lt"/>
                <a:ea typeface="+mj-ea"/>
                <a:cs typeface="+mj-cs"/>
              </a:rPr>
              <a:t>Required Activities  </a:t>
            </a:r>
            <a:r>
              <a:rPr lang="en-US" sz="5400" b="1" kern="1200" dirty="0">
                <a:solidFill>
                  <a:schemeClr val="tx1"/>
                </a:solidFill>
                <a:latin typeface="+mj-lt"/>
                <a:ea typeface="+mj-ea"/>
                <a:cs typeface="+mj-cs"/>
              </a:rPr>
              <a:t> </a:t>
            </a:r>
          </a:p>
        </p:txBody>
      </p:sp>
      <p:sp>
        <p:nvSpPr>
          <p:cNvPr id="5" name="Text Placeholder 10">
            <a:extLst>
              <a:ext uri="{FF2B5EF4-FFF2-40B4-BE49-F238E27FC236}">
                <a16:creationId xmlns:a16="http://schemas.microsoft.com/office/drawing/2014/main" id="{C874665A-490B-A9F9-B2D9-EADEA348C1F9}"/>
              </a:ext>
            </a:extLst>
          </p:cNvPr>
          <p:cNvSpPr txBox="1">
            <a:spLocks/>
          </p:cNvSpPr>
          <p:nvPr/>
        </p:nvSpPr>
        <p:spPr>
          <a:xfrm>
            <a:off x="589424" y="997936"/>
            <a:ext cx="11111729" cy="5010411"/>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400050" marR="0" lvl="0" indent="-342900" fontAlgn="auto">
              <a:lnSpc>
                <a:spcPct val="90000"/>
              </a:lnSpc>
              <a:spcBef>
                <a:spcPts val="0"/>
              </a:spcBef>
              <a:spcAft>
                <a:spcPts val="0"/>
              </a:spcAft>
              <a:buClrTx/>
              <a:buSzTx/>
              <a:buFont typeface="+mj-lt"/>
              <a:buAutoNum type="arabicPeriod"/>
              <a:tabLst/>
              <a:defRPr/>
            </a:pPr>
            <a:r>
              <a:rPr kumimoji="0" lang="en-US" sz="2800" i="0" u="none" strike="noStrike" cap="none" spc="0" normalizeH="0" baseline="0" noProof="0" dirty="0">
                <a:ln>
                  <a:noFill/>
                </a:ln>
                <a:solidFill>
                  <a:schemeClr val="tx1"/>
                </a:solidFill>
                <a:effectLst/>
                <a:uLnTx/>
                <a:uFillTx/>
                <a:latin typeface="+mn-lt"/>
                <a:cs typeface="+mn-cs"/>
              </a:rPr>
              <a:t>Offer Noncredit </a:t>
            </a:r>
            <a:r>
              <a:rPr lang="en-US" sz="2800" cap="none" dirty="0">
                <a:solidFill>
                  <a:schemeClr val="tx1"/>
                </a:solidFill>
                <a:latin typeface="+mn-lt"/>
                <a:cs typeface="+mn-cs"/>
              </a:rPr>
              <a:t>T</a:t>
            </a:r>
            <a:r>
              <a:rPr kumimoji="0" lang="en-US" sz="2800" i="0" u="none" strike="noStrike" cap="none" spc="0" normalizeH="0" baseline="0" noProof="0" dirty="0">
                <a:ln>
                  <a:noFill/>
                </a:ln>
                <a:solidFill>
                  <a:schemeClr val="tx1"/>
                </a:solidFill>
                <a:effectLst/>
                <a:uLnTx/>
                <a:uFillTx/>
                <a:latin typeface="+mn-lt"/>
                <a:cs typeface="+mn-cs"/>
              </a:rPr>
              <a:t>raining</a:t>
            </a:r>
          </a:p>
          <a:p>
            <a:pPr marL="742950" lvl="1" indent="-228600">
              <a:lnSpc>
                <a:spcPct val="90000"/>
              </a:lnSpc>
              <a:spcBef>
                <a:spcPts val="0"/>
              </a:spcBef>
              <a:buFont typeface="Arial" panose="020B0604020202020204" pitchFamily="34" charset="0"/>
              <a:buChar char="•"/>
              <a:defRPr/>
            </a:pPr>
            <a:r>
              <a:rPr kumimoji="0" lang="en-US" sz="2800" b="0" i="0" u="none" strike="noStrike" spc="0" normalizeH="0" baseline="0" noProof="0" dirty="0">
                <a:ln>
                  <a:noFill/>
                </a:ln>
                <a:solidFill>
                  <a:schemeClr val="tx1"/>
                </a:solidFill>
                <a:effectLst/>
                <a:uLnTx/>
                <a:uFillTx/>
              </a:rPr>
              <a:t>Colleges are required to utilize grant funds for noncredit training.</a:t>
            </a:r>
          </a:p>
          <a:p>
            <a:pPr marL="742950" lvl="1" indent="-228600">
              <a:lnSpc>
                <a:spcPct val="90000"/>
              </a:lnSpc>
              <a:spcBef>
                <a:spcPts val="0"/>
              </a:spcBef>
              <a:buFont typeface="Arial" panose="020B0604020202020204" pitchFamily="34" charset="0"/>
              <a:buChar char="•"/>
              <a:defRPr/>
            </a:pPr>
            <a:r>
              <a:rPr kumimoji="0" lang="en-US" sz="2800" b="0" i="0" u="none" strike="noStrike" spc="0" normalizeH="0" baseline="0" noProof="0" dirty="0">
                <a:ln>
                  <a:noFill/>
                </a:ln>
                <a:solidFill>
                  <a:schemeClr val="tx1"/>
                </a:solidFill>
                <a:effectLst/>
                <a:uLnTx/>
                <a:uFillTx/>
              </a:rPr>
              <a:t>This must </a:t>
            </a:r>
            <a:r>
              <a:rPr kumimoji="0" lang="en-US" sz="2800" b="0" i="1" u="none" strike="noStrike" spc="0" normalizeH="0" baseline="0" noProof="0" dirty="0">
                <a:ln>
                  <a:noFill/>
                </a:ln>
                <a:solidFill>
                  <a:schemeClr val="tx1"/>
                </a:solidFill>
                <a:effectLst/>
                <a:uLnTx/>
                <a:uFillTx/>
              </a:rPr>
              <a:t>not</a:t>
            </a:r>
            <a:r>
              <a:rPr kumimoji="0" lang="en-US" sz="2800" b="0" i="0" u="none" strike="noStrike" spc="0" normalizeH="0" baseline="0" noProof="0" dirty="0">
                <a:ln>
                  <a:noFill/>
                </a:ln>
                <a:solidFill>
                  <a:schemeClr val="tx1"/>
                </a:solidFill>
                <a:effectLst/>
                <a:uLnTx/>
                <a:uFillTx/>
              </a:rPr>
              <a:t> supplant current offerings. </a:t>
            </a:r>
          </a:p>
          <a:p>
            <a:pPr marL="742950" lvl="1" indent="-228600">
              <a:lnSpc>
                <a:spcPct val="90000"/>
              </a:lnSpc>
              <a:spcBef>
                <a:spcPts val="0"/>
              </a:spcBef>
              <a:buFont typeface="Arial" panose="020B0604020202020204" pitchFamily="34" charset="0"/>
              <a:buChar char="•"/>
              <a:defRPr/>
            </a:pPr>
            <a:r>
              <a:rPr kumimoji="0" lang="en-US" sz="2800" b="0" i="0" u="none" strike="noStrike" spc="0" normalizeH="0" baseline="0" noProof="0" dirty="0">
                <a:ln>
                  <a:noFill/>
                </a:ln>
                <a:solidFill>
                  <a:schemeClr val="tx1"/>
                </a:solidFill>
                <a:effectLst/>
                <a:uLnTx/>
                <a:uFillTx/>
              </a:rPr>
              <a:t>Funding should be utilized for </a:t>
            </a:r>
            <a:r>
              <a:rPr kumimoji="0" lang="en-US" sz="2800" i="0" u="none" strike="noStrike" spc="0" normalizeH="0" baseline="0" noProof="0" dirty="0">
                <a:ln>
                  <a:noFill/>
                </a:ln>
                <a:solidFill>
                  <a:schemeClr val="tx1"/>
                </a:solidFill>
                <a:effectLst/>
                <a:uLnTx/>
                <a:uFillTx/>
              </a:rPr>
              <a:t>new</a:t>
            </a:r>
            <a:r>
              <a:rPr kumimoji="0" lang="en-US" sz="2800" b="0" i="0" u="none" strike="noStrike" spc="0" normalizeH="0" baseline="0" noProof="0" dirty="0">
                <a:ln>
                  <a:noFill/>
                </a:ln>
                <a:solidFill>
                  <a:schemeClr val="tx1"/>
                </a:solidFill>
                <a:effectLst/>
                <a:uLnTx/>
                <a:uFillTx/>
              </a:rPr>
              <a:t> training and or </a:t>
            </a:r>
            <a:r>
              <a:rPr kumimoji="0" lang="en-US" sz="2800" i="0" u="none" strike="noStrike" spc="0" normalizeH="0" baseline="0" noProof="0" dirty="0">
                <a:ln>
                  <a:noFill/>
                </a:ln>
                <a:solidFill>
                  <a:schemeClr val="tx1"/>
                </a:solidFill>
                <a:effectLst/>
                <a:uLnTx/>
                <a:uFillTx/>
              </a:rPr>
              <a:t>expanding</a:t>
            </a:r>
            <a:r>
              <a:rPr kumimoji="0" lang="en-US" sz="2800" b="0" i="0" u="none" strike="noStrike" spc="0" normalizeH="0" baseline="0" noProof="0" dirty="0">
                <a:ln>
                  <a:noFill/>
                </a:ln>
                <a:solidFill>
                  <a:schemeClr val="tx1"/>
                </a:solidFill>
                <a:effectLst/>
                <a:uLnTx/>
                <a:uFillTx/>
              </a:rPr>
              <a:t> current offerings.</a:t>
            </a:r>
          </a:p>
          <a:p>
            <a:pPr marL="742950" lvl="1" indent="-228600">
              <a:lnSpc>
                <a:spcPct val="90000"/>
              </a:lnSpc>
              <a:spcBef>
                <a:spcPts val="0"/>
              </a:spcBef>
              <a:buFont typeface="Arial" panose="020B0604020202020204" pitchFamily="34" charset="0"/>
              <a:buChar char="•"/>
              <a:defRPr/>
            </a:pPr>
            <a:r>
              <a:rPr kumimoji="0" lang="en-US" sz="2800" b="0" i="0" u="none" strike="noStrike" spc="0" normalizeH="0" baseline="0" noProof="0" dirty="0">
                <a:ln>
                  <a:noFill/>
                </a:ln>
                <a:solidFill>
                  <a:schemeClr val="tx1"/>
                </a:solidFill>
                <a:effectLst/>
                <a:uLnTx/>
                <a:uFillTx/>
              </a:rPr>
              <a:t>Training can include customized training for incumbent workers</a:t>
            </a:r>
            <a:r>
              <a:rPr lang="en-US" sz="2800" b="0" dirty="0">
                <a:solidFill>
                  <a:schemeClr val="tx1"/>
                </a:solidFill>
              </a:rPr>
              <a:t> and</a:t>
            </a:r>
            <a:r>
              <a:rPr kumimoji="0" lang="en-US" sz="2800" b="0" i="0" u="none" strike="noStrike" spc="0" normalizeH="0" baseline="0" noProof="0" dirty="0">
                <a:ln>
                  <a:noFill/>
                </a:ln>
                <a:solidFill>
                  <a:schemeClr val="tx1"/>
                </a:solidFill>
                <a:effectLst/>
                <a:uLnTx/>
                <a:uFillTx/>
              </a:rPr>
              <a:t>/or training for new entrants to the workforce that culminates in an industry-recognized credential. </a:t>
            </a:r>
          </a:p>
          <a:p>
            <a:pPr marL="742950" lvl="1" indent="-228600">
              <a:lnSpc>
                <a:spcPct val="90000"/>
              </a:lnSpc>
              <a:spcBef>
                <a:spcPts val="0"/>
              </a:spcBef>
              <a:buFont typeface="Arial" panose="020B0604020202020204" pitchFamily="34" charset="0"/>
              <a:buChar char="•"/>
              <a:defRPr/>
            </a:pPr>
            <a:r>
              <a:rPr kumimoji="0" lang="en-US" sz="2800" b="0" i="0" u="none" strike="noStrike" spc="0" normalizeH="0" baseline="0" noProof="0" dirty="0">
                <a:ln>
                  <a:noFill/>
                </a:ln>
                <a:solidFill>
                  <a:schemeClr val="tx1"/>
                </a:solidFill>
                <a:effectLst/>
                <a:uLnTx/>
                <a:uFillTx/>
              </a:rPr>
              <a:t>Training must be for an in-demand or an emerging field.</a:t>
            </a:r>
          </a:p>
          <a:p>
            <a:pPr marL="514350" lvl="1">
              <a:lnSpc>
                <a:spcPct val="90000"/>
              </a:lnSpc>
              <a:spcBef>
                <a:spcPts val="0"/>
              </a:spcBef>
              <a:defRPr/>
            </a:pPr>
            <a:endParaRPr kumimoji="0" lang="en-US" sz="2800" b="0" i="0" u="none" strike="noStrike" spc="0" normalizeH="0" baseline="0" noProof="0" dirty="0">
              <a:ln>
                <a:noFill/>
              </a:ln>
              <a:solidFill>
                <a:schemeClr val="tx1"/>
              </a:solidFill>
              <a:effectLst/>
              <a:uLnTx/>
              <a:uFillTx/>
            </a:endParaRPr>
          </a:p>
          <a:p>
            <a:pPr marL="742950" lvl="1" indent="-228600">
              <a:lnSpc>
                <a:spcPct val="90000"/>
              </a:lnSpc>
              <a:spcBef>
                <a:spcPts val="0"/>
              </a:spcBef>
              <a:spcAft>
                <a:spcPts val="600"/>
              </a:spcAft>
              <a:buFont typeface="Arial" panose="020B0604020202020204" pitchFamily="34" charset="0"/>
              <a:buChar char="•"/>
              <a:defRPr/>
            </a:pPr>
            <a:endParaRPr kumimoji="0" lang="en-US" sz="1100" b="0" i="0" u="none" strike="noStrike" cap="none" spc="0" normalizeH="0" baseline="0" noProof="0" dirty="0">
              <a:ln>
                <a:noFill/>
              </a:ln>
              <a:solidFill>
                <a:schemeClr val="tx1"/>
              </a:solidFill>
              <a:effectLst/>
              <a:uLnTx/>
              <a:uFillTx/>
            </a:endParaRPr>
          </a:p>
        </p:txBody>
      </p:sp>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Tree>
    <p:extLst>
      <p:ext uri="{BB962C8B-B14F-4D97-AF65-F5344CB8AC3E}">
        <p14:creationId xmlns:p14="http://schemas.microsoft.com/office/powerpoint/2010/main" val="2980740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8" name="Rectangle 97">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9" name="Group 98">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00" name="Rectangle 99">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1" name="Rectangle 100">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853120" y="128627"/>
            <a:ext cx="6123174" cy="793657"/>
          </a:xfrm>
        </p:spPr>
        <p:txBody>
          <a:bodyPr vert="horz" lIns="91440" tIns="45720" rIns="91440" bIns="45720" rtlCol="0" anchor="b">
            <a:normAutofit fontScale="90000"/>
          </a:bodyPr>
          <a:lstStyle/>
          <a:p>
            <a:r>
              <a:rPr lang="en-US" sz="5400" b="1" u="sng" kern="1200" dirty="0">
                <a:solidFill>
                  <a:schemeClr val="tx1"/>
                </a:solidFill>
                <a:latin typeface="+mj-lt"/>
                <a:ea typeface="+mj-ea"/>
                <a:cs typeface="+mj-cs"/>
              </a:rPr>
              <a:t>Required Activities  </a:t>
            </a:r>
            <a:r>
              <a:rPr lang="en-US" sz="5400" b="1" kern="1200" dirty="0">
                <a:solidFill>
                  <a:schemeClr val="tx1"/>
                </a:solidFill>
                <a:latin typeface="+mj-lt"/>
                <a:ea typeface="+mj-ea"/>
                <a:cs typeface="+mj-cs"/>
              </a:rPr>
              <a:t> </a:t>
            </a:r>
          </a:p>
        </p:txBody>
      </p:sp>
      <p:sp>
        <p:nvSpPr>
          <p:cNvPr id="5" name="Text Placeholder 10">
            <a:extLst>
              <a:ext uri="{FF2B5EF4-FFF2-40B4-BE49-F238E27FC236}">
                <a16:creationId xmlns:a16="http://schemas.microsoft.com/office/drawing/2014/main" id="{C874665A-490B-A9F9-B2D9-EADEA348C1F9}"/>
              </a:ext>
            </a:extLst>
          </p:cNvPr>
          <p:cNvSpPr txBox="1">
            <a:spLocks/>
          </p:cNvSpPr>
          <p:nvPr/>
        </p:nvSpPr>
        <p:spPr>
          <a:xfrm>
            <a:off x="589424" y="924670"/>
            <a:ext cx="11111729" cy="5010411"/>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57150" marR="0" lvl="0" fontAlgn="auto">
              <a:lnSpc>
                <a:spcPct val="90000"/>
              </a:lnSpc>
              <a:spcBef>
                <a:spcPts val="0"/>
              </a:spcBef>
              <a:spcAft>
                <a:spcPts val="0"/>
              </a:spcAft>
              <a:buClrTx/>
              <a:buSzTx/>
              <a:tabLst/>
              <a:defRPr/>
            </a:pPr>
            <a:r>
              <a:rPr lang="en-US" sz="2400" cap="none" dirty="0">
                <a:solidFill>
                  <a:schemeClr val="tx1"/>
                </a:solidFill>
                <a:latin typeface="+mn-lt"/>
                <a:cs typeface="+mn-cs"/>
              </a:rPr>
              <a:t>2. </a:t>
            </a:r>
            <a:r>
              <a:rPr lang="en-US" sz="2800" cap="none" dirty="0">
                <a:solidFill>
                  <a:schemeClr val="tx1"/>
                </a:solidFill>
                <a:latin typeface="+mn-lt"/>
                <a:cs typeface="+mn-cs"/>
              </a:rPr>
              <a:t>Articulate Noncredit to Credit Transitions</a:t>
            </a:r>
          </a:p>
          <a:p>
            <a:pPr marL="57150" marR="0" lvl="0" fontAlgn="auto">
              <a:lnSpc>
                <a:spcPct val="90000"/>
              </a:lnSpc>
              <a:spcBef>
                <a:spcPts val="0"/>
              </a:spcBef>
              <a:spcAft>
                <a:spcPts val="0"/>
              </a:spcAft>
              <a:buClrTx/>
              <a:buSzTx/>
              <a:tabLst/>
              <a:defRPr/>
            </a:pPr>
            <a:endParaRPr lang="en-US" sz="2800" cap="none" dirty="0">
              <a:solidFill>
                <a:schemeClr val="tx1"/>
              </a:solidFill>
              <a:latin typeface="+mn-lt"/>
              <a:cs typeface="+mn-cs"/>
            </a:endParaRPr>
          </a:p>
          <a:p>
            <a:pPr marL="742950" lvl="1" indent="-228600">
              <a:lnSpc>
                <a:spcPct val="90000"/>
              </a:lnSpc>
              <a:spcBef>
                <a:spcPts val="0"/>
              </a:spcBef>
              <a:buFont typeface="Arial" panose="020B0604020202020204" pitchFamily="34" charset="0"/>
              <a:buChar char="•"/>
              <a:defRPr/>
            </a:pPr>
            <a:r>
              <a:rPr lang="en-US" sz="2800" b="0" dirty="0">
                <a:solidFill>
                  <a:schemeClr val="tx1"/>
                </a:solidFill>
              </a:rPr>
              <a:t>Colleges must identify at least one noncredit offering to articulate/map a pathway and/or process for students to transition from noncredit to credit without duplicating courses or competencies.</a:t>
            </a:r>
          </a:p>
          <a:p>
            <a:pPr marL="514350" lvl="1">
              <a:lnSpc>
                <a:spcPct val="90000"/>
              </a:lnSpc>
              <a:spcBef>
                <a:spcPts val="0"/>
              </a:spcBef>
              <a:defRPr/>
            </a:pPr>
            <a:r>
              <a:rPr lang="en-US" sz="2800" b="0" dirty="0">
                <a:solidFill>
                  <a:schemeClr val="tx1"/>
                </a:solidFill>
              </a:rPr>
              <a:t> </a:t>
            </a:r>
          </a:p>
          <a:p>
            <a:pPr marL="742950" lvl="1" indent="-228600">
              <a:lnSpc>
                <a:spcPct val="90000"/>
              </a:lnSpc>
              <a:spcBef>
                <a:spcPts val="0"/>
              </a:spcBef>
              <a:buFont typeface="Arial" panose="020B0604020202020204" pitchFamily="34" charset="0"/>
              <a:buChar char="•"/>
              <a:defRPr/>
            </a:pPr>
            <a:r>
              <a:rPr lang="en-US" sz="2800" b="0" cap="none" dirty="0">
                <a:solidFill>
                  <a:schemeClr val="tx1"/>
                </a:solidFill>
              </a:rPr>
              <a:t>The ICCB will </a:t>
            </a:r>
            <a:r>
              <a:rPr lang="en-US" sz="2800" b="0" dirty="0">
                <a:solidFill>
                  <a:schemeClr val="tx1"/>
                </a:solidFill>
              </a:rPr>
              <a:t>provide technical assistance in this area via the designated NC-C consultant.</a:t>
            </a:r>
          </a:p>
          <a:p>
            <a:pPr marL="1200150" lvl="2" indent="-228600">
              <a:lnSpc>
                <a:spcPct val="90000"/>
              </a:lnSpc>
              <a:spcBef>
                <a:spcPts val="0"/>
              </a:spcBef>
              <a:buFont typeface="Arial" panose="020B0604020202020204" pitchFamily="34" charset="0"/>
              <a:buChar char="•"/>
              <a:defRPr/>
            </a:pPr>
            <a:r>
              <a:rPr lang="en-US" sz="2600" b="0" dirty="0">
                <a:solidFill>
                  <a:schemeClr val="tx1"/>
                </a:solidFill>
              </a:rPr>
              <a:t>Technical assistance will include webinars, individual consultation, and creation of NC-C resources.</a:t>
            </a:r>
            <a:endParaRPr lang="en-US" sz="2600" b="0" cap="none" dirty="0">
              <a:solidFill>
                <a:schemeClr val="tx1"/>
              </a:solidFill>
            </a:endParaRPr>
          </a:p>
          <a:p>
            <a:pPr marL="742950" lvl="1" indent="-228600">
              <a:lnSpc>
                <a:spcPct val="90000"/>
              </a:lnSpc>
              <a:spcBef>
                <a:spcPts val="0"/>
              </a:spcBef>
              <a:spcAft>
                <a:spcPts val="600"/>
              </a:spcAft>
              <a:buFont typeface="Arial" panose="020B0604020202020204" pitchFamily="34" charset="0"/>
              <a:buChar char="•"/>
              <a:defRPr/>
            </a:pPr>
            <a:endParaRPr kumimoji="0" lang="en-US" sz="1100" b="0" i="0" u="none" strike="noStrike" cap="none" spc="0" normalizeH="0" baseline="0" noProof="0" dirty="0">
              <a:ln>
                <a:noFill/>
              </a:ln>
              <a:solidFill>
                <a:schemeClr val="tx1"/>
              </a:solidFill>
              <a:effectLst/>
              <a:uLnTx/>
              <a:uFillTx/>
            </a:endParaRPr>
          </a:p>
        </p:txBody>
      </p:sp>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Tree>
    <p:extLst>
      <p:ext uri="{BB962C8B-B14F-4D97-AF65-F5344CB8AC3E}">
        <p14:creationId xmlns:p14="http://schemas.microsoft.com/office/powerpoint/2010/main" val="3411420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8" name="Rectangle 97">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9" name="Group 98">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00" name="Rectangle 99">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1" name="Rectangle 100">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1106920" y="-427387"/>
            <a:ext cx="6123174" cy="1349671"/>
          </a:xfrm>
        </p:spPr>
        <p:txBody>
          <a:bodyPr vert="horz" lIns="91440" tIns="45720" rIns="91440" bIns="45720" rtlCol="0" anchor="b">
            <a:normAutofit/>
          </a:bodyPr>
          <a:lstStyle/>
          <a:p>
            <a:r>
              <a:rPr lang="en-US" sz="5400" b="1" u="sng" kern="1200" dirty="0">
                <a:solidFill>
                  <a:schemeClr val="tx1"/>
                </a:solidFill>
                <a:latin typeface="+mj-lt"/>
                <a:ea typeface="+mj-ea"/>
                <a:cs typeface="+mj-cs"/>
              </a:rPr>
              <a:t>Required Activities  </a:t>
            </a:r>
            <a:r>
              <a:rPr lang="en-US" sz="5400" b="1" kern="1200" dirty="0">
                <a:solidFill>
                  <a:schemeClr val="tx1"/>
                </a:solidFill>
                <a:latin typeface="+mj-lt"/>
                <a:ea typeface="+mj-ea"/>
                <a:cs typeface="+mj-cs"/>
              </a:rPr>
              <a:t> </a:t>
            </a:r>
          </a:p>
        </p:txBody>
      </p:sp>
      <p:sp>
        <p:nvSpPr>
          <p:cNvPr id="5" name="Text Placeholder 10">
            <a:extLst>
              <a:ext uri="{FF2B5EF4-FFF2-40B4-BE49-F238E27FC236}">
                <a16:creationId xmlns:a16="http://schemas.microsoft.com/office/drawing/2014/main" id="{C874665A-490B-A9F9-B2D9-EADEA348C1F9}"/>
              </a:ext>
            </a:extLst>
          </p:cNvPr>
          <p:cNvSpPr txBox="1">
            <a:spLocks/>
          </p:cNvSpPr>
          <p:nvPr/>
        </p:nvSpPr>
        <p:spPr>
          <a:xfrm>
            <a:off x="853120" y="1148339"/>
            <a:ext cx="11111729" cy="5010411"/>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57150" marR="0" lvl="0" fontAlgn="auto">
              <a:lnSpc>
                <a:spcPct val="90000"/>
              </a:lnSpc>
              <a:spcBef>
                <a:spcPts val="0"/>
              </a:spcBef>
              <a:spcAft>
                <a:spcPts val="0"/>
              </a:spcAft>
              <a:buClrTx/>
              <a:buSzTx/>
              <a:tabLst/>
              <a:defRPr/>
            </a:pPr>
            <a:r>
              <a:rPr lang="en-US" sz="2400" cap="none" dirty="0">
                <a:solidFill>
                  <a:schemeClr val="tx1"/>
                </a:solidFill>
                <a:latin typeface="+mn-lt"/>
                <a:cs typeface="+mn-cs"/>
              </a:rPr>
              <a:t>3. </a:t>
            </a:r>
            <a:r>
              <a:rPr lang="en-US" sz="2800" cap="none" dirty="0">
                <a:solidFill>
                  <a:schemeClr val="tx1"/>
                </a:solidFill>
                <a:latin typeface="+mn-lt"/>
                <a:cs typeface="+mn-cs"/>
              </a:rPr>
              <a:t>Noncredit Data Collection</a:t>
            </a:r>
            <a:r>
              <a:rPr kumimoji="0" lang="en-US" sz="2800" b="0" i="0" u="none" strike="noStrike" cap="all" spc="0" normalizeH="0" baseline="0" noProof="0" dirty="0">
                <a:ln>
                  <a:noFill/>
                </a:ln>
                <a:solidFill>
                  <a:schemeClr val="tx1"/>
                </a:solidFill>
                <a:effectLst/>
                <a:uLnTx/>
                <a:uFillTx/>
                <a:latin typeface="+mn-lt"/>
                <a:cs typeface="+mn-cs"/>
              </a:rPr>
              <a:t>	</a:t>
            </a:r>
          </a:p>
          <a:p>
            <a:pPr marL="742950" lvl="1" indent="-228600">
              <a:lnSpc>
                <a:spcPct val="90000"/>
              </a:lnSpc>
              <a:spcBef>
                <a:spcPts val="0"/>
              </a:spcBef>
              <a:buFont typeface="Arial" panose="020B0604020202020204" pitchFamily="34" charset="0"/>
              <a:buChar char="•"/>
              <a:defRPr/>
            </a:pPr>
            <a:r>
              <a:rPr lang="en-US" sz="2800" b="0" dirty="0">
                <a:solidFill>
                  <a:schemeClr val="tx1"/>
                </a:solidFill>
              </a:rPr>
              <a:t>Colleges should utilize grant resources to bolster their collection and tracking of noncredit data elements, including upgrading of systems, staff capacity, etc. </a:t>
            </a:r>
          </a:p>
          <a:p>
            <a:pPr marL="742950" lvl="1" indent="-228600">
              <a:lnSpc>
                <a:spcPct val="90000"/>
              </a:lnSpc>
              <a:spcBef>
                <a:spcPts val="0"/>
              </a:spcBef>
              <a:buFont typeface="Arial" panose="020B0604020202020204" pitchFamily="34" charset="0"/>
              <a:buChar char="•"/>
              <a:defRPr/>
            </a:pPr>
            <a:r>
              <a:rPr lang="en-US" sz="2800" b="0" dirty="0">
                <a:solidFill>
                  <a:schemeClr val="tx1"/>
                </a:solidFill>
              </a:rPr>
              <a:t>The ICCB will work with colleges over the grant period to identify additional data elements that will be added to the N1 Collection. </a:t>
            </a:r>
          </a:p>
          <a:p>
            <a:pPr marL="742950" lvl="1" indent="-228600">
              <a:lnSpc>
                <a:spcPct val="90000"/>
              </a:lnSpc>
              <a:spcBef>
                <a:spcPts val="0"/>
              </a:spcBef>
              <a:buFont typeface="Arial" panose="020B0604020202020204" pitchFamily="34" charset="0"/>
              <a:buChar char="•"/>
              <a:defRPr/>
            </a:pPr>
            <a:endParaRPr lang="en-US" sz="2800" b="0" dirty="0">
              <a:solidFill>
                <a:schemeClr val="tx1"/>
              </a:solidFill>
            </a:endParaRPr>
          </a:p>
          <a:p>
            <a:pPr marL="57150">
              <a:lnSpc>
                <a:spcPct val="90000"/>
              </a:lnSpc>
              <a:defRPr/>
            </a:pPr>
            <a:r>
              <a:rPr lang="en-US" sz="2800" b="0" cap="none" dirty="0">
                <a:solidFill>
                  <a:schemeClr val="tx1"/>
                </a:solidFill>
                <a:latin typeface="+mn-lt"/>
              </a:rPr>
              <a:t>*</a:t>
            </a:r>
            <a:r>
              <a:rPr kumimoji="0" lang="en-US" sz="2800" b="0" i="0" u="none" strike="noStrike" cap="none" spc="0" normalizeH="0" baseline="0" noProof="0" dirty="0">
                <a:ln>
                  <a:noFill/>
                </a:ln>
                <a:solidFill>
                  <a:schemeClr val="tx1"/>
                </a:solidFill>
                <a:effectLst/>
                <a:uLnTx/>
                <a:uFillTx/>
                <a:latin typeface="+mn-lt"/>
              </a:rPr>
              <a:t>Other allowable </a:t>
            </a:r>
            <a:r>
              <a:rPr lang="en-US" sz="2800" b="0" cap="none" dirty="0">
                <a:solidFill>
                  <a:schemeClr val="tx1"/>
                </a:solidFill>
                <a:latin typeface="+mn-lt"/>
              </a:rPr>
              <a:t>ac</a:t>
            </a:r>
            <a:r>
              <a:rPr kumimoji="0" lang="en-US" sz="2800" b="0" i="0" u="none" strike="noStrike" cap="none" spc="0" normalizeH="0" baseline="0" noProof="0" dirty="0" err="1">
                <a:ln>
                  <a:noFill/>
                </a:ln>
                <a:solidFill>
                  <a:schemeClr val="tx1"/>
                </a:solidFill>
                <a:effectLst/>
                <a:uLnTx/>
                <a:uFillTx/>
                <a:latin typeface="+mn-lt"/>
              </a:rPr>
              <a:t>tivities</a:t>
            </a:r>
            <a:r>
              <a:rPr kumimoji="0" lang="en-US" sz="2800" b="0" i="0" u="none" strike="noStrike" cap="none" spc="0" normalizeH="0" baseline="0" noProof="0" dirty="0">
                <a:ln>
                  <a:noFill/>
                </a:ln>
                <a:solidFill>
                  <a:schemeClr val="tx1"/>
                </a:solidFill>
                <a:effectLst/>
                <a:uLnTx/>
                <a:uFillTx/>
                <a:latin typeface="+mn-lt"/>
              </a:rPr>
              <a:t> can be found on Pg.5-6 of the NOFO</a:t>
            </a:r>
            <a:r>
              <a:rPr lang="en-US" sz="2800" b="0" cap="none" dirty="0">
                <a:solidFill>
                  <a:schemeClr val="tx1"/>
                </a:solidFill>
                <a:latin typeface="+mn-lt"/>
              </a:rPr>
              <a:t>: </a:t>
            </a:r>
            <a:r>
              <a:rPr lang="en-US" sz="2800" b="0" cap="none" dirty="0">
                <a:solidFill>
                  <a:schemeClr val="tx1"/>
                </a:solidFill>
                <a:latin typeface="+mn-lt"/>
                <a:hlinkClick r:id="rId3"/>
              </a:rPr>
              <a:t>https://www.iccb.org/grant-opportunities/</a:t>
            </a:r>
            <a:r>
              <a:rPr lang="en-US" sz="2800" b="0" cap="none" dirty="0">
                <a:solidFill>
                  <a:schemeClr val="tx1"/>
                </a:solidFill>
                <a:latin typeface="+mn-lt"/>
              </a:rPr>
              <a:t> </a:t>
            </a:r>
            <a:endParaRPr kumimoji="0" lang="en-US" sz="2800" b="0" i="0" u="none" strike="noStrike" cap="none" spc="0" normalizeH="0" baseline="0" noProof="0" dirty="0">
              <a:ln>
                <a:noFill/>
              </a:ln>
              <a:solidFill>
                <a:schemeClr val="tx1"/>
              </a:solidFill>
              <a:effectLst/>
              <a:uLnTx/>
              <a:uFillTx/>
              <a:latin typeface="+mn-lt"/>
            </a:endParaRPr>
          </a:p>
          <a:p>
            <a:pPr marL="742950" lvl="1" indent="-228600">
              <a:lnSpc>
                <a:spcPct val="90000"/>
              </a:lnSpc>
              <a:spcBef>
                <a:spcPts val="0"/>
              </a:spcBef>
              <a:spcAft>
                <a:spcPts val="600"/>
              </a:spcAft>
              <a:buFont typeface="Arial" panose="020B0604020202020204" pitchFamily="34" charset="0"/>
              <a:buChar char="•"/>
              <a:defRPr/>
            </a:pPr>
            <a:endParaRPr kumimoji="0" lang="en-US" sz="1100" b="0" i="0" u="none" strike="noStrike" cap="none" spc="0" normalizeH="0" baseline="0" noProof="0" dirty="0">
              <a:ln>
                <a:noFill/>
              </a:ln>
              <a:solidFill>
                <a:schemeClr val="tx1"/>
              </a:solidFill>
              <a:effectLst/>
              <a:uLnTx/>
              <a:uFillTx/>
            </a:endParaRPr>
          </a:p>
        </p:txBody>
      </p:sp>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Tree>
    <p:extLst>
      <p:ext uri="{BB962C8B-B14F-4D97-AF65-F5344CB8AC3E}">
        <p14:creationId xmlns:p14="http://schemas.microsoft.com/office/powerpoint/2010/main" val="3636216081"/>
      </p:ext>
    </p:extLst>
  </p:cSld>
  <p:clrMapOvr>
    <a:masterClrMapping/>
  </p:clrMapOvr>
</p:sld>
</file>

<file path=ppt/theme/theme1.xml><?xml version="1.0" encoding="utf-8"?>
<a:theme xmlns:a="http://schemas.openxmlformats.org/drawingml/2006/main" name="Office Them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4295</TotalTime>
  <Words>1752</Words>
  <Application>Microsoft Office PowerPoint</Application>
  <PresentationFormat>Widescreen</PresentationFormat>
  <Paragraphs>162</Paragraphs>
  <Slides>22</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Aharoni</vt:lpstr>
      <vt:lpstr>Arial</vt:lpstr>
      <vt:lpstr>Calibri</vt:lpstr>
      <vt:lpstr>Calibri Light</vt:lpstr>
      <vt:lpstr>Times New Roman</vt:lpstr>
      <vt:lpstr>Office Theme</vt:lpstr>
      <vt:lpstr>FY2026 Noncredit Strategies at Work (NSAW) Grant </vt:lpstr>
      <vt:lpstr>AGENDA</vt:lpstr>
      <vt:lpstr>Funding Overview  </vt:lpstr>
      <vt:lpstr>Target Entities  </vt:lpstr>
      <vt:lpstr>Grant Objectives  and Activities </vt:lpstr>
      <vt:lpstr>Objectives   </vt:lpstr>
      <vt:lpstr>Required Activities   </vt:lpstr>
      <vt:lpstr>Required Activities   </vt:lpstr>
      <vt:lpstr>Required Activities   </vt:lpstr>
      <vt:lpstr>Grant Goals and Outcomes </vt:lpstr>
      <vt:lpstr>Grant Goals and Outcomes</vt:lpstr>
      <vt:lpstr>Grant Goals and Outcomes, cont.</vt:lpstr>
      <vt:lpstr>Grant Deliverables</vt:lpstr>
      <vt:lpstr>Application Package</vt:lpstr>
      <vt:lpstr>Overview  </vt:lpstr>
      <vt:lpstr>Application Packet</vt:lpstr>
      <vt:lpstr>Application Packet, cont.  </vt:lpstr>
      <vt:lpstr>Narrative Sections </vt:lpstr>
      <vt:lpstr>Narrative Sections, cont. </vt:lpstr>
      <vt:lpstr>Important Reminders </vt:lpstr>
      <vt:lpstr>Funding Deadlines </vt:lpstr>
      <vt:lpstr>Questions and Answers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Norris Jr., William M</dc:creator>
  <cp:lastModifiedBy>Alex N. Weidenhamer</cp:lastModifiedBy>
  <cp:revision>28</cp:revision>
  <dcterms:created xsi:type="dcterms:W3CDTF">2022-10-25T16:39:55Z</dcterms:created>
  <dcterms:modified xsi:type="dcterms:W3CDTF">2025-08-26T14:40:52Z</dcterms:modified>
</cp:coreProperties>
</file>