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4C3F47-B08A-4C12-924D-B6F79C065A0D}" v="74" dt="2026-04-02T15:09:38.3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9585" autoAdjust="0"/>
  </p:normalViewPr>
  <p:slideViewPr>
    <p:cSldViewPr snapToGrid="0" snapToObjects="1">
      <p:cViewPr varScale="1">
        <p:scale>
          <a:sx n="112" d="100"/>
          <a:sy n="112" d="100"/>
        </p:scale>
        <p:origin x="320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ng, Kang Hee" userId="2058e862-1c35-48db-bc59-94ba4adeed7a" providerId="ADAL" clId="{927AC730-D4DE-4DF0-8947-DB724AB41F3C}"/>
    <pc:docChg chg="undo custSel modSld">
      <pc:chgData name="Hong, Kang Hee" userId="2058e862-1c35-48db-bc59-94ba4adeed7a" providerId="ADAL" clId="{927AC730-D4DE-4DF0-8947-DB724AB41F3C}" dt="2026-04-02T16:51:07.918" v="3127" actId="20577"/>
      <pc:docMkLst>
        <pc:docMk/>
      </pc:docMkLst>
      <pc:sldChg chg="addSp delSp modSp mod setBg addAnim delAnim setClrOvrMap modNotesTx">
        <pc:chgData name="Hong, Kang Hee" userId="2058e862-1c35-48db-bc59-94ba4adeed7a" providerId="ADAL" clId="{927AC730-D4DE-4DF0-8947-DB724AB41F3C}" dt="2026-04-02T16:51:07.918" v="3127" actId="20577"/>
        <pc:sldMkLst>
          <pc:docMk/>
          <pc:sldMk cId="0" sldId="256"/>
        </pc:sldMkLst>
        <pc:spChg chg="mod ord">
          <ac:chgData name="Hong, Kang Hee" userId="2058e862-1c35-48db-bc59-94ba4adeed7a" providerId="ADAL" clId="{927AC730-D4DE-4DF0-8947-DB724AB41F3C}" dt="2026-04-01T04:02:32.720" v="452" actId="20577"/>
          <ac:spMkLst>
            <pc:docMk/>
            <pc:sldMk cId="0" sldId="256"/>
            <ac:spMk id="2" creationId="{00000000-0000-0000-0000-000000000000}"/>
          </ac:spMkLst>
        </pc:spChg>
        <pc:spChg chg="del mod">
          <ac:chgData name="Hong, Kang Hee" userId="2058e862-1c35-48db-bc59-94ba4adeed7a" providerId="ADAL" clId="{927AC730-D4DE-4DF0-8947-DB724AB41F3C}" dt="2026-04-01T03:58:23.792" v="357" actId="21"/>
          <ac:spMkLst>
            <pc:docMk/>
            <pc:sldMk cId="0" sldId="256"/>
            <ac:spMk id="3" creationId="{00000000-0000-0000-0000-000000000000}"/>
          </ac:spMkLst>
        </pc:spChg>
        <pc:spChg chg="add mod">
          <ac:chgData name="Hong, Kang Hee" userId="2058e862-1c35-48db-bc59-94ba4adeed7a" providerId="ADAL" clId="{927AC730-D4DE-4DF0-8947-DB724AB41F3C}" dt="2026-04-01T03:59:56.240" v="415" actId="255"/>
          <ac:spMkLst>
            <pc:docMk/>
            <pc:sldMk cId="0" sldId="256"/>
            <ac:spMk id="6" creationId="{FB513949-1472-DD4B-2E5F-87EA479BD5CC}"/>
          </ac:spMkLst>
        </pc:spChg>
        <pc:spChg chg="add">
          <ac:chgData name="Hong, Kang Hee" userId="2058e862-1c35-48db-bc59-94ba4adeed7a" providerId="ADAL" clId="{927AC730-D4DE-4DF0-8947-DB724AB41F3C}" dt="2026-03-31T18:39:29.155" v="5" actId="26606"/>
          <ac:spMkLst>
            <pc:docMk/>
            <pc:sldMk cId="0" sldId="256"/>
            <ac:spMk id="14" creationId="{8A0B882D-4FEF-4E28-9811-11D57386D4F4}"/>
          </ac:spMkLst>
        </pc:spChg>
        <pc:spChg chg="add">
          <ac:chgData name="Hong, Kang Hee" userId="2058e862-1c35-48db-bc59-94ba4adeed7a" providerId="ADAL" clId="{927AC730-D4DE-4DF0-8947-DB724AB41F3C}" dt="2026-03-31T18:39:29.155" v="5" actId="26606"/>
          <ac:spMkLst>
            <pc:docMk/>
            <pc:sldMk cId="0" sldId="256"/>
            <ac:spMk id="15" creationId="{E8DA6D14-0849-4180-8DEF-F2F6BF123206}"/>
          </ac:spMkLst>
        </pc:spChg>
        <pc:picChg chg="add mod">
          <ac:chgData name="Hong, Kang Hee" userId="2058e862-1c35-48db-bc59-94ba4adeed7a" providerId="ADAL" clId="{927AC730-D4DE-4DF0-8947-DB724AB41F3C}" dt="2026-04-01T03:44:51.793" v="59" actId="1076"/>
          <ac:picMkLst>
            <pc:docMk/>
            <pc:sldMk cId="0" sldId="256"/>
            <ac:picMk id="5" creationId="{E45A64F8-2613-163E-E5C6-7C98E1222658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5:06:22.215" v="1870" actId="20577"/>
        <pc:sldMkLst>
          <pc:docMk/>
          <pc:sldMk cId="0" sldId="257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57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57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6:26.921" v="78" actId="478"/>
          <ac:picMkLst>
            <pc:docMk/>
            <pc:sldMk cId="0" sldId="257"/>
            <ac:picMk id="4" creationId="{5028A243-FE66-13E3-9805-50E964C1C96A}"/>
          </ac:picMkLst>
        </pc:picChg>
        <pc:picChg chg="add mod">
          <ac:chgData name="Hong, Kang Hee" userId="2058e862-1c35-48db-bc59-94ba4adeed7a" providerId="ADAL" clId="{927AC730-D4DE-4DF0-8947-DB724AB41F3C}" dt="2026-04-01T03:47:49.922" v="91" actId="14100"/>
          <ac:picMkLst>
            <pc:docMk/>
            <pc:sldMk cId="0" sldId="257"/>
            <ac:picMk id="6" creationId="{ED7F2A00-81C2-6380-3A95-CC2672914DC6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5:08:28.434" v="1885" actId="20577"/>
        <pc:sldMkLst>
          <pc:docMk/>
          <pc:sldMk cId="0" sldId="258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58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58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8:06.672" v="92" actId="478"/>
          <ac:picMkLst>
            <pc:docMk/>
            <pc:sldMk cId="0" sldId="258"/>
            <ac:picMk id="4" creationId="{74073A3A-01B6-A113-ED68-C54E0BA9DA51}"/>
          </ac:picMkLst>
        </pc:picChg>
        <pc:picChg chg="add mod">
          <ac:chgData name="Hong, Kang Hee" userId="2058e862-1c35-48db-bc59-94ba4adeed7a" providerId="ADAL" clId="{927AC730-D4DE-4DF0-8947-DB724AB41F3C}" dt="2026-04-01T03:48:08.206" v="93"/>
          <ac:picMkLst>
            <pc:docMk/>
            <pc:sldMk cId="0" sldId="258"/>
            <ac:picMk id="5" creationId="{1D570B21-E849-0169-0FAD-DB175C2A7C22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5:09:07.923" v="1900" actId="20577"/>
        <pc:sldMkLst>
          <pc:docMk/>
          <pc:sldMk cId="0" sldId="259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59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59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8:11.939" v="94" actId="478"/>
          <ac:picMkLst>
            <pc:docMk/>
            <pc:sldMk cId="0" sldId="259"/>
            <ac:picMk id="4" creationId="{4B5748D5-18B4-72CA-4CFC-708D05462CAF}"/>
          </ac:picMkLst>
        </pc:picChg>
        <pc:picChg chg="add mod">
          <ac:chgData name="Hong, Kang Hee" userId="2058e862-1c35-48db-bc59-94ba4adeed7a" providerId="ADAL" clId="{927AC730-D4DE-4DF0-8947-DB724AB41F3C}" dt="2026-04-01T03:48:13.814" v="95"/>
          <ac:picMkLst>
            <pc:docMk/>
            <pc:sldMk cId="0" sldId="259"/>
            <ac:picMk id="5" creationId="{870FE29B-5A68-C14D-66A4-C47B476BFB8D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5:12:30.880" v="1921" actId="20577"/>
        <pc:sldMkLst>
          <pc:docMk/>
          <pc:sldMk cId="0" sldId="260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0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01T04:56:59.695" v="986" actId="20577"/>
          <ac:spMkLst>
            <pc:docMk/>
            <pc:sldMk cId="0" sldId="260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8:17.024" v="96" actId="478"/>
          <ac:picMkLst>
            <pc:docMk/>
            <pc:sldMk cId="0" sldId="260"/>
            <ac:picMk id="4" creationId="{A492A061-0F05-14B5-E50C-A628902DA483}"/>
          </ac:picMkLst>
        </pc:picChg>
        <pc:picChg chg="add mod">
          <ac:chgData name="Hong, Kang Hee" userId="2058e862-1c35-48db-bc59-94ba4adeed7a" providerId="ADAL" clId="{927AC730-D4DE-4DF0-8947-DB724AB41F3C}" dt="2026-04-01T03:48:17.653" v="97"/>
          <ac:picMkLst>
            <pc:docMk/>
            <pc:sldMk cId="0" sldId="260"/>
            <ac:picMk id="5" creationId="{1E3F0ACD-F52F-915E-4EC4-D7228579EE4C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5:14:07.763" v="1957" actId="20577"/>
        <pc:sldMkLst>
          <pc:docMk/>
          <pc:sldMk cId="0" sldId="261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1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1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8:22.746" v="98" actId="478"/>
          <ac:picMkLst>
            <pc:docMk/>
            <pc:sldMk cId="0" sldId="261"/>
            <ac:picMk id="4" creationId="{CF00E8CC-7179-D99D-C4AA-E0926C3566C5}"/>
          </ac:picMkLst>
        </pc:picChg>
        <pc:picChg chg="add mod">
          <ac:chgData name="Hong, Kang Hee" userId="2058e862-1c35-48db-bc59-94ba4adeed7a" providerId="ADAL" clId="{927AC730-D4DE-4DF0-8947-DB724AB41F3C}" dt="2026-04-01T03:48:23.256" v="99"/>
          <ac:picMkLst>
            <pc:docMk/>
            <pc:sldMk cId="0" sldId="261"/>
            <ac:picMk id="5" creationId="{96F5EF13-BBA3-CA41-4A16-FA2CAEA944F6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5:16:12.225" v="2010" actId="20577"/>
        <pc:sldMkLst>
          <pc:docMk/>
          <pc:sldMk cId="0" sldId="262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2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2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8:26.532" v="100" actId="478"/>
          <ac:picMkLst>
            <pc:docMk/>
            <pc:sldMk cId="0" sldId="262"/>
            <ac:picMk id="4" creationId="{14B1CAF0-D04D-6626-02E1-0179841E2665}"/>
          </ac:picMkLst>
        </pc:picChg>
        <pc:picChg chg="add mod">
          <ac:chgData name="Hong, Kang Hee" userId="2058e862-1c35-48db-bc59-94ba4adeed7a" providerId="ADAL" clId="{927AC730-D4DE-4DF0-8947-DB724AB41F3C}" dt="2026-04-01T03:48:27.054" v="101"/>
          <ac:picMkLst>
            <pc:docMk/>
            <pc:sldMk cId="0" sldId="262"/>
            <ac:picMk id="5" creationId="{E950EA40-D708-2D68-39CB-33EA9FB10BDC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5:22:08.284" v="2104" actId="20577"/>
        <pc:sldMkLst>
          <pc:docMk/>
          <pc:sldMk cId="0" sldId="263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3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3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8:30.353" v="102" actId="478"/>
          <ac:picMkLst>
            <pc:docMk/>
            <pc:sldMk cId="0" sldId="263"/>
            <ac:picMk id="4" creationId="{E6A4FA26-29E8-0EB9-10A4-DF2775F8B360}"/>
          </ac:picMkLst>
        </pc:picChg>
        <pc:picChg chg="add mod">
          <ac:chgData name="Hong, Kang Hee" userId="2058e862-1c35-48db-bc59-94ba4adeed7a" providerId="ADAL" clId="{927AC730-D4DE-4DF0-8947-DB724AB41F3C}" dt="2026-04-01T03:48:30.836" v="103"/>
          <ac:picMkLst>
            <pc:docMk/>
            <pc:sldMk cId="0" sldId="263"/>
            <ac:picMk id="5" creationId="{DF535E7A-37A4-9171-F558-C20C40B988A4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5:26:57.053" v="2169" actId="20577"/>
        <pc:sldMkLst>
          <pc:docMk/>
          <pc:sldMk cId="0" sldId="264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4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4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8:35.243" v="104" actId="478"/>
          <ac:picMkLst>
            <pc:docMk/>
            <pc:sldMk cId="0" sldId="264"/>
            <ac:picMk id="4" creationId="{EA76574F-3C55-58C1-A35E-871E091B6A41}"/>
          </ac:picMkLst>
        </pc:picChg>
        <pc:picChg chg="add mod">
          <ac:chgData name="Hong, Kang Hee" userId="2058e862-1c35-48db-bc59-94ba4adeed7a" providerId="ADAL" clId="{927AC730-D4DE-4DF0-8947-DB724AB41F3C}" dt="2026-04-01T03:48:35.719" v="105"/>
          <ac:picMkLst>
            <pc:docMk/>
            <pc:sldMk cId="0" sldId="264"/>
            <ac:picMk id="5" creationId="{9ECDA073-C22B-54EA-EF61-88C098CA156F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5:32:13.096" v="2262" actId="20577"/>
        <pc:sldMkLst>
          <pc:docMk/>
          <pc:sldMk cId="0" sldId="265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5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5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8:38.658" v="106" actId="478"/>
          <ac:picMkLst>
            <pc:docMk/>
            <pc:sldMk cId="0" sldId="265"/>
            <ac:picMk id="4" creationId="{2C5F8988-469D-B1FA-0CBC-122AC8A3F9F9}"/>
          </ac:picMkLst>
        </pc:picChg>
        <pc:picChg chg="add mod">
          <ac:chgData name="Hong, Kang Hee" userId="2058e862-1c35-48db-bc59-94ba4adeed7a" providerId="ADAL" clId="{927AC730-D4DE-4DF0-8947-DB724AB41F3C}" dt="2026-04-01T03:48:39.370" v="107"/>
          <ac:picMkLst>
            <pc:docMk/>
            <pc:sldMk cId="0" sldId="265"/>
            <ac:picMk id="5" creationId="{74C0D8CB-FE43-AB71-E540-9D2FDFD077DB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5:36:51.598" v="2394" actId="20577"/>
        <pc:sldMkLst>
          <pc:docMk/>
          <pc:sldMk cId="0" sldId="266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6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6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8:43.844" v="108" actId="478"/>
          <ac:picMkLst>
            <pc:docMk/>
            <pc:sldMk cId="0" sldId="266"/>
            <ac:picMk id="4" creationId="{A1F52113-4CB2-ED43-0F5F-7B419DA7C003}"/>
          </ac:picMkLst>
        </pc:picChg>
        <pc:picChg chg="add mod">
          <ac:chgData name="Hong, Kang Hee" userId="2058e862-1c35-48db-bc59-94ba4adeed7a" providerId="ADAL" clId="{927AC730-D4DE-4DF0-8947-DB724AB41F3C}" dt="2026-04-01T03:48:44.302" v="109"/>
          <ac:picMkLst>
            <pc:docMk/>
            <pc:sldMk cId="0" sldId="266"/>
            <ac:picMk id="5" creationId="{6BE49482-BB4E-4A23-2EC0-4CA7E8F59133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5:42:00.645" v="2523" actId="20577"/>
        <pc:sldMkLst>
          <pc:docMk/>
          <pc:sldMk cId="0" sldId="267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7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7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8:47.994" v="110" actId="478"/>
          <ac:picMkLst>
            <pc:docMk/>
            <pc:sldMk cId="0" sldId="267"/>
            <ac:picMk id="4" creationId="{C91D091C-6B18-6DFF-FD22-E93B9B532134}"/>
          </ac:picMkLst>
        </pc:picChg>
        <pc:picChg chg="add mod">
          <ac:chgData name="Hong, Kang Hee" userId="2058e862-1c35-48db-bc59-94ba4adeed7a" providerId="ADAL" clId="{927AC730-D4DE-4DF0-8947-DB724AB41F3C}" dt="2026-04-01T03:48:48.546" v="111"/>
          <ac:picMkLst>
            <pc:docMk/>
            <pc:sldMk cId="0" sldId="267"/>
            <ac:picMk id="5" creationId="{A84B56F0-0731-B069-2AF5-349518D868E9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5:47:00.356" v="2595" actId="20577"/>
        <pc:sldMkLst>
          <pc:docMk/>
          <pc:sldMk cId="0" sldId="268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8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8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8:51.569" v="112" actId="478"/>
          <ac:picMkLst>
            <pc:docMk/>
            <pc:sldMk cId="0" sldId="268"/>
            <ac:picMk id="4" creationId="{D044A43E-5FAF-4F3D-1F5D-545150E58C4D}"/>
          </ac:picMkLst>
        </pc:picChg>
        <pc:picChg chg="add mod">
          <ac:chgData name="Hong, Kang Hee" userId="2058e862-1c35-48db-bc59-94ba4adeed7a" providerId="ADAL" clId="{927AC730-D4DE-4DF0-8947-DB724AB41F3C}" dt="2026-04-01T03:48:51.996" v="113"/>
          <ac:picMkLst>
            <pc:docMk/>
            <pc:sldMk cId="0" sldId="268"/>
            <ac:picMk id="5" creationId="{D3E6F4C9-5D01-D930-ABF7-0F29BC4ABB41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5:50:06.981" v="2680" actId="20577"/>
        <pc:sldMkLst>
          <pc:docMk/>
          <pc:sldMk cId="0" sldId="269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9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69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8:56.218" v="114" actId="478"/>
          <ac:picMkLst>
            <pc:docMk/>
            <pc:sldMk cId="0" sldId="269"/>
            <ac:picMk id="4" creationId="{99EFDFD3-F007-7272-1AAB-FBBA5064AF0F}"/>
          </ac:picMkLst>
        </pc:picChg>
        <pc:picChg chg="add mod">
          <ac:chgData name="Hong, Kang Hee" userId="2058e862-1c35-48db-bc59-94ba4adeed7a" providerId="ADAL" clId="{927AC730-D4DE-4DF0-8947-DB724AB41F3C}" dt="2026-04-01T03:48:56.565" v="115"/>
          <ac:picMkLst>
            <pc:docMk/>
            <pc:sldMk cId="0" sldId="269"/>
            <ac:picMk id="5" creationId="{14EA048A-6BA4-7F4C-11C5-B09C2EE37441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5:52:32.967" v="2760" actId="20577"/>
        <pc:sldMkLst>
          <pc:docMk/>
          <pc:sldMk cId="0" sldId="270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70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70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8:59.738" v="116" actId="478"/>
          <ac:picMkLst>
            <pc:docMk/>
            <pc:sldMk cId="0" sldId="270"/>
            <ac:picMk id="4" creationId="{2610BEA8-CF0A-9496-C1C7-5C53C1DB5202}"/>
          </ac:picMkLst>
        </pc:picChg>
        <pc:picChg chg="add mod">
          <ac:chgData name="Hong, Kang Hee" userId="2058e862-1c35-48db-bc59-94ba4adeed7a" providerId="ADAL" clId="{927AC730-D4DE-4DF0-8947-DB724AB41F3C}" dt="2026-04-01T03:49:00.243" v="117"/>
          <ac:picMkLst>
            <pc:docMk/>
            <pc:sldMk cId="0" sldId="270"/>
            <ac:picMk id="5" creationId="{2FF0ACDF-7794-3C83-2255-6438BE193397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5:57:08.934" v="2794" actId="20577"/>
        <pc:sldMkLst>
          <pc:docMk/>
          <pc:sldMk cId="0" sldId="271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71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71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9:03.195" v="118" actId="478"/>
          <ac:picMkLst>
            <pc:docMk/>
            <pc:sldMk cId="0" sldId="271"/>
            <ac:picMk id="4" creationId="{DA2B6DA8-FA49-FD56-1E60-35ECE3062E1A}"/>
          </ac:picMkLst>
        </pc:picChg>
        <pc:picChg chg="add mod">
          <ac:chgData name="Hong, Kang Hee" userId="2058e862-1c35-48db-bc59-94ba4adeed7a" providerId="ADAL" clId="{927AC730-D4DE-4DF0-8947-DB724AB41F3C}" dt="2026-04-01T03:49:03.687" v="119"/>
          <ac:picMkLst>
            <pc:docMk/>
            <pc:sldMk cId="0" sldId="271"/>
            <ac:picMk id="5" creationId="{0706CC78-9BA8-154C-B7CE-235EBA0AA591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5:59:35.617" v="2857" actId="20577"/>
        <pc:sldMkLst>
          <pc:docMk/>
          <pc:sldMk cId="0" sldId="272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72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01T05:53:41.439" v="1573" actId="20577"/>
          <ac:spMkLst>
            <pc:docMk/>
            <pc:sldMk cId="0" sldId="272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9:07.978" v="120" actId="478"/>
          <ac:picMkLst>
            <pc:docMk/>
            <pc:sldMk cId="0" sldId="272"/>
            <ac:picMk id="4" creationId="{91DC543C-E769-5A0E-13D1-0A2E8D00202D}"/>
          </ac:picMkLst>
        </pc:picChg>
        <pc:picChg chg="add mod">
          <ac:chgData name="Hong, Kang Hee" userId="2058e862-1c35-48db-bc59-94ba4adeed7a" providerId="ADAL" clId="{927AC730-D4DE-4DF0-8947-DB724AB41F3C}" dt="2026-04-01T03:49:08.395" v="121"/>
          <ac:picMkLst>
            <pc:docMk/>
            <pc:sldMk cId="0" sldId="272"/>
            <ac:picMk id="5" creationId="{DEAB7A8D-788C-39D8-A4ED-8D61D6A9E114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6:04:20.084" v="2974" actId="20577"/>
        <pc:sldMkLst>
          <pc:docMk/>
          <pc:sldMk cId="0" sldId="273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73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01T06:17:29.909" v="1705" actId="20577"/>
          <ac:spMkLst>
            <pc:docMk/>
            <pc:sldMk cId="0" sldId="273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9:11.526" v="122" actId="478"/>
          <ac:picMkLst>
            <pc:docMk/>
            <pc:sldMk cId="0" sldId="273"/>
            <ac:picMk id="4" creationId="{7A229FD7-53EE-0DEF-6943-03FD89635CE2}"/>
          </ac:picMkLst>
        </pc:picChg>
        <pc:picChg chg="add mod">
          <ac:chgData name="Hong, Kang Hee" userId="2058e862-1c35-48db-bc59-94ba4adeed7a" providerId="ADAL" clId="{927AC730-D4DE-4DF0-8947-DB724AB41F3C}" dt="2026-04-01T03:49:11.932" v="123"/>
          <ac:picMkLst>
            <pc:docMk/>
            <pc:sldMk cId="0" sldId="273"/>
            <ac:picMk id="5" creationId="{39BFE0B3-29EC-031C-CB20-62E04B835ADE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02T16:08:09.014" v="3119" actId="20577"/>
        <pc:sldMkLst>
          <pc:docMk/>
          <pc:sldMk cId="0" sldId="274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74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74"/>
            <ac:spMk id="3" creationId="{00000000-0000-0000-0000-000000000000}"/>
          </ac:spMkLst>
        </pc:spChg>
        <pc:picChg chg="add del mod">
          <ac:chgData name="Hong, Kang Hee" userId="2058e862-1c35-48db-bc59-94ba4adeed7a" providerId="ADAL" clId="{927AC730-D4DE-4DF0-8947-DB724AB41F3C}" dt="2026-04-01T03:49:16.005" v="124" actId="478"/>
          <ac:picMkLst>
            <pc:docMk/>
            <pc:sldMk cId="0" sldId="274"/>
            <ac:picMk id="4" creationId="{77C57B57-D1D8-A6A0-90B9-1EE55C1B461D}"/>
          </ac:picMkLst>
        </pc:picChg>
        <pc:picChg chg="add mod">
          <ac:chgData name="Hong, Kang Hee" userId="2058e862-1c35-48db-bc59-94ba4adeed7a" providerId="ADAL" clId="{927AC730-D4DE-4DF0-8947-DB724AB41F3C}" dt="2026-04-01T03:49:16.385" v="125"/>
          <ac:picMkLst>
            <pc:docMk/>
            <pc:sldMk cId="0" sldId="274"/>
            <ac:picMk id="5" creationId="{F8E56AE7-82D9-7F8F-FF0B-4E057193F67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6308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Good afternoon, everyone.</a:t>
            </a:r>
          </a:p>
          <a:p>
            <a:r>
              <a:rPr lang="en-US" dirty="0"/>
              <a:t>Thank you so much for joining today’s bidders’ conference for the fiscal year 2027 </a:t>
            </a:r>
            <a:r>
              <a:rPr lang="en-US"/>
              <a:t>through 2029→</a:t>
            </a:r>
            <a:r>
              <a:rPr lang="en-US" dirty="0"/>
              <a:t>,</a:t>
            </a:r>
            <a:r>
              <a:rPr lang="en-US"/>
              <a:t> </a:t>
            </a:r>
            <a:r>
              <a:rPr lang="en-US" dirty="0"/>
              <a:t>Illinois Adult Education </a:t>
            </a:r>
            <a:r>
              <a:rPr lang="en-US"/>
              <a:t>and Literacy→ </a:t>
            </a:r>
            <a:r>
              <a:rPr lang="en-US" dirty="0"/>
              <a:t>Professional Development Network Notice of Funding Opportunity.</a:t>
            </a:r>
          </a:p>
          <a:p>
            <a:r>
              <a:rPr lang="en-US" dirty="0"/>
              <a:t>My name is Kang Hee Hong, and I serve as the director for English language acquisition with the Illinois Community College Board.</a:t>
            </a:r>
          </a:p>
          <a:p>
            <a:r>
              <a:rPr lang="en-US" dirty="0"/>
              <a:t>Today, I will walk you through the key components of this opportunity and the expectations for applicants.</a:t>
            </a:r>
          </a:p>
          <a:p>
            <a:endParaRPr lang="en-US" dirty="0"/>
          </a:p>
          <a:p>
            <a:r>
              <a:rPr lang="en-US" dirty="0"/>
              <a:t>Before we begin, I’d like to go over how we will handle questions.</a:t>
            </a:r>
          </a:p>
          <a:p>
            <a:r>
              <a:rPr lang="en-US" dirty="0"/>
              <a:t>Please enter your questions in the chat, and I will address them after the presentation.</a:t>
            </a:r>
          </a:p>
          <a:p>
            <a:r>
              <a:rPr lang="en-US" dirty="0"/>
              <a:t>If your question is not answered today, responses will be compiled and posted in the Frequently Asked Questions section on the ICCB Adult Education webpage.</a:t>
            </a:r>
          </a:p>
          <a:p>
            <a:r>
              <a:rPr lang="en-US" dirty="0"/>
              <a:t>You may also submit questions in writing through April 20 by 5:00 p.m.</a:t>
            </a:r>
          </a:p>
          <a:p>
            <a:r>
              <a:rPr lang="en-US" dirty="0"/>
              <a:t>All responses to submitted questions will be posted in the FAQ to ensure that all applicants receive the same information.</a:t>
            </a:r>
          </a:p>
          <a:p>
            <a:endParaRPr lang="en-US" dirty="0"/>
          </a:p>
          <a:p>
            <a:r>
              <a:rPr lang="en-US" dirty="0"/>
              <a:t>Alright, with that, let’s go ahead and get started.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 this section, applicants are asked to describe their approach to technical assistance and continuous improvement.</a:t>
            </a:r>
          </a:p>
          <a:p>
            <a:r>
              <a:rPr lang="en-US" dirty="0"/>
              <a:t>We are looking for a structured model→ that outlines how support will be delivered statewide.</a:t>
            </a:r>
          </a:p>
          <a:p>
            <a:r>
              <a:rPr lang="en-US" dirty="0"/>
              <a:t>This may include different levels of support↘, such as universal, targeted, and intensive assistance→, depending on provider needs.</a:t>
            </a:r>
          </a:p>
          <a:p>
            <a:endParaRPr lang="en-US" dirty="0"/>
          </a:p>
          <a:p>
            <a:r>
              <a:rPr lang="en-US" dirty="0"/>
              <a:t>Applicants should also demonstrate how data will be used to identify needs ↗, guide support, and monitor progress over time.</a:t>
            </a:r>
          </a:p>
          <a:p>
            <a:r>
              <a:rPr lang="en-US" dirty="0"/>
              <a:t>Overall, proposals should show how technical assistance contributes to continuous improvement↘ in instructional quality↗, workforce alignment, and outcomes.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 this section, applicants are asked to describe their approach→ to operating↗ and modernizing the Adult Education Hotline.</a:t>
            </a:r>
          </a:p>
          <a:p>
            <a:r>
              <a:rPr lang="en-US" dirty="0"/>
              <a:t>The hotline should function as a centralized, statewide access point→ connecting prospective learners to programs.</a:t>
            </a:r>
          </a:p>
          <a:p>
            <a:endParaRPr lang="en-US" dirty="0"/>
          </a:p>
          <a:p>
            <a:r>
              <a:rPr lang="en-US" dirty="0"/>
              <a:t>We are looking for a system that is accessible↗, multilingual, and available through multiple channels↘, such as online and mobile platforms.</a:t>
            </a:r>
          </a:p>
          <a:p>
            <a:r>
              <a:rPr lang="en-US" dirty="0"/>
              <a:t>Applicants should describe how inquiries will be routed effectively→ based on location↗, program type, and learner needs.</a:t>
            </a:r>
          </a:p>
          <a:p>
            <a:r>
              <a:rPr lang="en-US" dirty="0"/>
              <a:t>Proposals should also include an outreach strategy→ to increase awareness of services across the state.</a:t>
            </a:r>
          </a:p>
          <a:p>
            <a:r>
              <a:rPr lang="en-US" dirty="0"/>
              <a:t>Innovation is encouraged↘, including the use of technology or AI ↘ to support intake↗, referral, and data tracking, as long as it is clearly implemented and supports equitable access.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 this section, applicants are asked to describe how they will evaluate the effectiveness of their work↘ across PD↗, technical assistance, and hotline operations.</a:t>
            </a:r>
          </a:p>
          <a:p>
            <a:endParaRPr lang="en-US" dirty="0"/>
          </a:p>
          <a:p>
            <a:r>
              <a:rPr lang="en-US" dirty="0"/>
              <a:t>We are looking for a clear and comprehensive approach to data→ and performance monitoring.</a:t>
            </a:r>
          </a:p>
          <a:p>
            <a:r>
              <a:rPr lang="en-US" dirty="0"/>
              <a:t>This includes how participation will be tracked↗, how impact will be measured→, and how data will be used for continuous improvement.</a:t>
            </a:r>
          </a:p>
          <a:p>
            <a:r>
              <a:rPr lang="en-US" dirty="0"/>
              <a:t>Applicants should also describe how they will monitor outcomes→ related to instructional quality↗, provider engagement, and access.</a:t>
            </a:r>
          </a:p>
          <a:p>
            <a:r>
              <a:rPr lang="en-US" dirty="0"/>
              <a:t>Proposals should include a plan for regular reporting and communication with ICCB.</a:t>
            </a:r>
          </a:p>
          <a:p>
            <a:r>
              <a:rPr lang="en-US" dirty="0"/>
              <a:t>Overall, this section should demonstrate how data will be used→ not just for reporting→, but to guide decision-making and improve performance over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 want to emphasize that the Scope of Work is a critical component of this proposal.</a:t>
            </a:r>
          </a:p>
          <a:p>
            <a:endParaRPr lang="en-US" dirty="0"/>
          </a:p>
          <a:p>
            <a:r>
              <a:rPr lang="en-US" dirty="0"/>
              <a:t>In this section, applicants should clearly describe→ how all aspects of the project will be implemented.</a:t>
            </a:r>
          </a:p>
          <a:p>
            <a:r>
              <a:rPr lang="en-US" dirty="0"/>
              <a:t>This includes a detailed timeline↗, deliverables, staffing, and coordination→ across PD→, technical assistance, and the hotline.</a:t>
            </a:r>
          </a:p>
          <a:p>
            <a:r>
              <a:rPr lang="en-US" dirty="0"/>
              <a:t>We are looking for a clear and feasible plan that demonstrates the capacity to deliver statewide.</a:t>
            </a:r>
          </a:p>
          <a:p>
            <a:r>
              <a:rPr lang="en-US" dirty="0"/>
              <a:t>It’s important that this section goes beyond general descriptions↘ and provides specific details on how the work will be carried out.</a:t>
            </a:r>
          </a:p>
          <a:p>
            <a:r>
              <a:rPr lang="en-US" dirty="0"/>
              <a:t>Strong applications will clearly connect activities to implementation↘ and show how all components function together as an integrated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As you prepare your application, I’d like to highlight a few characteristics we typically see in strong proposals.</a:t>
            </a:r>
          </a:p>
          <a:p>
            <a:endParaRPr lang="en-US" dirty="0"/>
          </a:p>
          <a:p>
            <a:r>
              <a:rPr lang="en-US" dirty="0"/>
              <a:t>Strong applications clearly align with ICCB priorities↘, especially around workforce-focused ELA↗, assessment practices, and instructional quality.</a:t>
            </a:r>
          </a:p>
          <a:p>
            <a:r>
              <a:rPr lang="en-US" dirty="0"/>
              <a:t>They take a statewide approach→, showing how services will be delivered consistently across Illinois.</a:t>
            </a:r>
          </a:p>
          <a:p>
            <a:r>
              <a:rPr lang="en-US" dirty="0"/>
              <a:t>They also include a clear and detailed implementation plan, particularly within the Scope of Work.</a:t>
            </a:r>
          </a:p>
          <a:p>
            <a:r>
              <a:rPr lang="en-US" dirty="0"/>
              <a:t>In addition, strong applications demonstrate thoughtful use of data↘ to guide decision-making and continuous improvement.</a:t>
            </a:r>
          </a:p>
          <a:p>
            <a:r>
              <a:rPr lang="en-US" dirty="0"/>
              <a:t>Overall, they are specific↗, well-organized, and clearly connect activities to outcomes.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I’d also like to briefly highlight a few common issues we often see in applications.</a:t>
            </a:r>
          </a:p>
          <a:p>
            <a:r>
              <a:rPr lang="en-US" dirty="0"/>
              <a:t>One is treating this as a local or program-level initiative, rather than a statewide system.</a:t>
            </a:r>
          </a:p>
          <a:p>
            <a:r>
              <a:rPr lang="en-US" dirty="0"/>
              <a:t>Another is describing activities without a clear implementation plan.</a:t>
            </a:r>
          </a:p>
          <a:p>
            <a:r>
              <a:rPr lang="en-US" dirty="0"/>
              <a:t>We also sometimes see→ limited alignment to workforce priorities↘ or a disconnect between PD and instructional practice.</a:t>
            </a:r>
          </a:p>
          <a:p>
            <a:r>
              <a:rPr lang="en-US" dirty="0"/>
              <a:t>In addition, technical assistance may be described broadly without a structured or data-informed approach↗↘.</a:t>
            </a:r>
          </a:p>
          <a:p>
            <a:r>
              <a:rPr lang="en-US" dirty="0"/>
              <a:t>And finally, the hotline is sometimes presented as basic intake, rather than a comprehensive statewide access system.</a:t>
            </a:r>
          </a:p>
          <a:p>
            <a:r>
              <a:rPr lang="en-US" dirty="0"/>
              <a:t>Keeping these in mind will help strengthen your proposal.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As you prepare your application, it’s important to carefully follow all requirements outlined in the NOFO.</a:t>
            </a:r>
          </a:p>
          <a:p>
            <a:endParaRPr lang="en-US" dirty="0"/>
          </a:p>
          <a:p>
            <a:r>
              <a:rPr lang="en-US" dirty="0"/>
              <a:t>This includes the seven-page narrative limit.</a:t>
            </a:r>
          </a:p>
          <a:p>
            <a:r>
              <a:rPr lang="en-US" dirty="0"/>
              <a:t>Applicants must also address all required sections, including the GEPA statement.</a:t>
            </a:r>
          </a:p>
          <a:p>
            <a:endParaRPr lang="en-US" dirty="0"/>
          </a:p>
          <a:p>
            <a:r>
              <a:rPr lang="en-US" dirty="0"/>
              <a:t>*GEPA requires applicants to describe how they will ensure equitable access to their proposed activities↘, particularly for individuals or populations who may face barriers. </a:t>
            </a:r>
          </a:p>
          <a:p>
            <a:r>
              <a:rPr lang="en-US" dirty="0"/>
              <a:t>This includes identifying those barriers and describing strategies to address them within the scope of the project.</a:t>
            </a:r>
          </a:p>
          <a:p>
            <a:endParaRPr lang="en-US" dirty="0"/>
          </a:p>
          <a:p>
            <a:r>
              <a:rPr lang="en-US" dirty="0"/>
              <a:t>Proposals should follow all formatting and submission instructions.</a:t>
            </a:r>
          </a:p>
          <a:p>
            <a:r>
              <a:rPr lang="en-US" dirty="0"/>
              <a:t>Applications that do not meet these requirements may not be reviewed in full↗ or may not score competitively.</a:t>
            </a:r>
          </a:p>
          <a:p>
            <a:r>
              <a:rPr lang="en-US" dirty="0"/>
              <a:t>We strongly encourage applicants to review the NOFO carefully before submitting.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This slide outlines the key dates for this funding opportunity.</a:t>
            </a:r>
          </a:p>
          <a:p>
            <a:r>
              <a:rPr lang="en-US" dirty="0"/>
              <a:t>The NOFO was released on March 24, and today’s bidder’s conference is part of that process↘. </a:t>
            </a:r>
          </a:p>
          <a:p>
            <a:endParaRPr lang="en-US" dirty="0"/>
          </a:p>
          <a:p>
            <a:r>
              <a:rPr lang="en-US" dirty="0"/>
              <a:t>I’d like to highlight that all questions must be submitted in writing no later than April 20.</a:t>
            </a:r>
          </a:p>
          <a:p>
            <a:r>
              <a:rPr lang="en-US" dirty="0"/>
              <a:t>Responses to submitted questions will be compiled and posted in the FAQ section on the ICCB Adult Ed webpage.</a:t>
            </a:r>
          </a:p>
          <a:p>
            <a:endParaRPr lang="en-US" dirty="0"/>
          </a:p>
          <a:p>
            <a:r>
              <a:rPr lang="en-US" dirty="0"/>
              <a:t>Applications are due on May 4.</a:t>
            </a:r>
          </a:p>
          <a:p>
            <a:r>
              <a:rPr lang="en-US" dirty="0"/>
              <a:t>Following the submission deadline, applications will go through a review process, and award decisions will be announced on May 25.</a:t>
            </a:r>
          </a:p>
          <a:p>
            <a:endParaRPr lang="en-US" dirty="0"/>
          </a:p>
          <a:p>
            <a:r>
              <a:rPr lang="en-US" dirty="0"/>
              <a:t>Please refer to the NOFO for all official dates and deadlines.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This is a competitive grant process.</a:t>
            </a:r>
          </a:p>
          <a:p>
            <a:r>
              <a:rPr lang="en-US" dirty="0"/>
              <a:t>Applications will be reviewed through a merit-based process→, with a rubric used to ensure consistent and objective evaluation.</a:t>
            </a:r>
          </a:p>
          <a:p>
            <a:r>
              <a:rPr lang="en-US" dirty="0"/>
              <a:t>There is particular emphasis on the clarity of implementation and service delivery→, including the proposed calendar of activities.</a:t>
            </a:r>
          </a:p>
          <a:p>
            <a:r>
              <a:rPr lang="en-US" dirty="0"/>
              <a:t>A point breakdown is included in the NOFO for reference↘, and you are encouraged to review it↘.</a:t>
            </a:r>
          </a:p>
          <a:p>
            <a:r>
              <a:rPr lang="en-US" dirty="0"/>
              <a:t>All applications are reviewed consistently to ensure a fair and equitable process.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Thank you for your time and attention today.</a:t>
            </a:r>
          </a:p>
          <a:p>
            <a:r>
              <a:rPr lang="en-US" dirty="0"/>
              <a:t>We appreciate your interest in this opportunity and look forward to your applications.</a:t>
            </a:r>
          </a:p>
          <a:p>
            <a:r>
              <a:rPr lang="en-US" dirty="0"/>
              <a:t>At this point, we will open the floor for questions.</a:t>
            </a:r>
          </a:p>
          <a:p>
            <a:endParaRPr lang="en-US" dirty="0"/>
          </a:p>
          <a:p>
            <a:r>
              <a:rPr lang="en-US" dirty="0"/>
              <a:t>Q&amp;A</a:t>
            </a:r>
          </a:p>
          <a:p>
            <a:endParaRPr lang="en-US" dirty="0"/>
          </a:p>
          <a:p>
            <a:r>
              <a:rPr lang="en-US" dirty="0"/>
              <a:t>As a reminder, please submit your further questions to me by April 20, 5:00 p.m., and refer to the FAQ section on the ICCB Adult Ed webpage for all responses.</a:t>
            </a:r>
          </a:p>
          <a:p>
            <a:endParaRPr lang="en-US" dirty="0"/>
          </a:p>
          <a:p>
            <a:r>
              <a:rPr lang="en-US" dirty="0"/>
              <a:t>Thank you. Have a wonderful 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Today’s session will provide an overview of the PDN Notice of Funding Opportunity.</a:t>
            </a:r>
          </a:p>
          <a:p>
            <a:r>
              <a:rPr lang="en-US" dirty="0"/>
              <a:t>I will walk through the key components of the NOFO, including expectations for professional development↗, technical assistance, and the Adult Education Hotline.</a:t>
            </a:r>
          </a:p>
          <a:p>
            <a:r>
              <a:rPr lang="en-US" dirty="0"/>
              <a:t>We will also review application requirements and the review process, so you have a clear understanding of how proposals will be evaluated.</a:t>
            </a:r>
          </a:p>
          <a:p>
            <a:r>
              <a:rPr lang="en-US" dirty="0"/>
              <a:t>The goal of today is to ensure that all applicants have the same information as they prepare their submissions.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Before we move further, I want to briefly clarify the role of the Professional Development Network, or PDN.</a:t>
            </a:r>
          </a:p>
          <a:p>
            <a:r>
              <a:rPr lang="en-US" dirty="0"/>
              <a:t>The PDN is a statewide system that supports Title II adult education providers.</a:t>
            </a:r>
          </a:p>
          <a:p>
            <a:r>
              <a:rPr lang="en-US" dirty="0"/>
              <a:t>Its purpose is to strengthen instructional quality, align programs with workforce priorities, and improve overall program performance across Illinois.</a:t>
            </a:r>
          </a:p>
          <a:p>
            <a:endParaRPr lang="en-US" dirty="0"/>
          </a:p>
          <a:p>
            <a:r>
              <a:rPr lang="en-US" dirty="0"/>
              <a:t>It is important to note that the PDN is not a direct service provider.</a:t>
            </a:r>
          </a:p>
          <a:p>
            <a:r>
              <a:rPr lang="en-US" dirty="0"/>
              <a:t>Instead, PDN focuses on building capacity through professional development↗, technical assistance, and system-level support.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This is a statewide initiative that spans all Workforce Innovation Areas across Illinois.</a:t>
            </a:r>
          </a:p>
          <a:p>
            <a:r>
              <a:rPr lang="en-US" dirty="0"/>
              <a:t>The selected applicant will be responsible for implementing a comprehensive system that includes three core components:          professional development↗, technical assistance, and the Adult Education Hotline.</a:t>
            </a:r>
          </a:p>
          <a:p>
            <a:r>
              <a:rPr lang="en-US" dirty="0"/>
              <a:t>These are expected to function together as one integrated system supporting providers across the state.</a:t>
            </a:r>
          </a:p>
          <a:p>
            <a:r>
              <a:rPr lang="en-US" dirty="0"/>
              <a:t>This work will take place over a multi-year period, from FY27 through FY29.</a:t>
            </a:r>
          </a:p>
          <a:p>
            <a:r>
              <a:rPr lang="en-US" dirty="0"/>
              <a:t>Applicants should clearly demonstrate their capacity to deliver all components at a statewide level.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At this point, I’d like to highlight a few key priorities that should guide your proposal development.</a:t>
            </a:r>
          </a:p>
          <a:p>
            <a:r>
              <a:rPr lang="en-US" dirty="0"/>
              <a:t>All components should align with workforce-focused English Language Acquisition, including stronger connections between instruction and career pathways.</a:t>
            </a:r>
          </a:p>
          <a:p>
            <a:r>
              <a:rPr lang="en-US" dirty="0"/>
              <a:t>We also expect a strong emphasis on National Reporting System, or NRS, assessment quality and consistency.</a:t>
            </a:r>
          </a:p>
          <a:p>
            <a:r>
              <a:rPr lang="en-US" dirty="0"/>
              <a:t>In addition, proposals should incorporate Evidence-Based Reading Instruction as well as thoughtful integration of technology and AI within instruction.</a:t>
            </a:r>
          </a:p>
          <a:p>
            <a:r>
              <a:rPr lang="en-US" dirty="0"/>
              <a:t>Finally, applicants should consider how their approach supports Workplace Literacy and Integrated Education and Training models.</a:t>
            </a:r>
          </a:p>
          <a:p>
            <a:r>
              <a:rPr lang="en-US" dirty="0"/>
              <a:t>These priorities should be embedded throughout your proposal, rather than addressed as separate components.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 this section, applicants are asked to demonstrate their past effectiveness in delivering professional development and technical assistance.</a:t>
            </a:r>
          </a:p>
          <a:p>
            <a:r>
              <a:rPr lang="en-US" dirty="0"/>
              <a:t>We are looking for clear evidence of statewide experience, particularly in supporting Title II adult education providers.</a:t>
            </a:r>
          </a:p>
          <a:p>
            <a:r>
              <a:rPr lang="en-US" dirty="0"/>
              <a:t>This includes delivery across multiple formats—such as virtual, in-person coaching, and technical assistance.</a:t>
            </a:r>
          </a:p>
          <a:p>
            <a:endParaRPr lang="en-US" dirty="0"/>
          </a:p>
          <a:p>
            <a:r>
              <a:rPr lang="en-US" dirty="0"/>
              <a:t>Applicants should also demonstrate alignment with the priorities we just discussed.</a:t>
            </a:r>
          </a:p>
          <a:p>
            <a:endParaRPr lang="en-US" dirty="0"/>
          </a:p>
          <a:p>
            <a:r>
              <a:rPr lang="en-US" dirty="0"/>
              <a:t>Most importantly, this section should go beyond listing activities and instead demonstrate impact↘, including participation↗, reach, and improvements in instructional practice or outcomes.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 this section, applicants are asked to demonstrate how their proposal aligns with WIOA Title II priorities and the broader workforce development system.</a:t>
            </a:r>
          </a:p>
          <a:p>
            <a:r>
              <a:rPr lang="en-US" dirty="0"/>
              <a:t>We are looking for meaningful coordination with key partners↘, including the Illinois Community College Board↗, Local Workforce Innovation Boards, PDN partners, Title II providers, employers, and community-based organizations.</a:t>
            </a:r>
          </a:p>
          <a:p>
            <a:endParaRPr lang="en-US" dirty="0"/>
          </a:p>
          <a:p>
            <a:r>
              <a:rPr lang="en-US" dirty="0"/>
              <a:t>Applicants should describe how their approach supports collaboration within the one-stop system and strengthens connections between adult education and workforce development.</a:t>
            </a:r>
          </a:p>
          <a:p>
            <a:r>
              <a:rPr lang="en-US" dirty="0"/>
              <a:t>It’s important that partnerships are clearly defined↘ and demonstrate coordination, rather than simply listing organizations.</a:t>
            </a:r>
          </a:p>
          <a:p>
            <a:r>
              <a:rPr lang="en-US" dirty="0"/>
              <a:t>This section should reflect a strong understanding of PDN’s role in supporting the statewide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 this section, applicants are asked to describe the statewide need for professional development↗, technical assistance, and access to adult education services.</a:t>
            </a:r>
          </a:p>
          <a:p>
            <a:endParaRPr lang="en-US" dirty="0"/>
          </a:p>
          <a:p>
            <a:r>
              <a:rPr lang="en-US" dirty="0"/>
              <a:t>We are looking for a clear understanding of system-level gaps across Illinois↘, rather than focusing on a specific region or local context.</a:t>
            </a:r>
          </a:p>
          <a:p>
            <a:r>
              <a:rPr lang="en-US" dirty="0"/>
              <a:t>Applicants should a</a:t>
            </a:r>
            <a:r>
              <a:rPr lang="en-US" b="1" dirty="0"/>
              <a:t>d</a:t>
            </a:r>
            <a:r>
              <a:rPr lang="en-US" dirty="0"/>
              <a:t>dress areas such as variability in workforce-aligned English Language Acquisition↗, NRS assessment practices, Evidence-Based Reading Instruction, and technology integration.</a:t>
            </a:r>
          </a:p>
          <a:p>
            <a:r>
              <a:rPr lang="en-US" dirty="0"/>
              <a:t>Proposals should also consider barriers that prospective learners face→ in accessing services↗, and the role of a centralized→, multilingual hotline in a</a:t>
            </a:r>
            <a:r>
              <a:rPr lang="en-US" b="1" dirty="0"/>
              <a:t>d</a:t>
            </a:r>
            <a:r>
              <a:rPr lang="en-US" dirty="0"/>
              <a:t>dressing those barriers.</a:t>
            </a:r>
          </a:p>
          <a:p>
            <a:r>
              <a:rPr lang="en-US" dirty="0"/>
              <a:t>Overall, this section should demonstrate a strong understanding of statewide needs and how the proposed approach responds to those needs in a coordinated way.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 this section, applicants are asked to describe their approach to professional development at a statewide level.</a:t>
            </a:r>
          </a:p>
          <a:p>
            <a:r>
              <a:rPr lang="en-US" dirty="0"/>
              <a:t>We are looking for a comprehensive framework that includes multiple delivery methods↘, such as virtual, in-person coaching, technical assistance, Professional Learning Communities, and </a:t>
            </a:r>
            <a:r>
              <a:rPr lang="en-US" dirty="0" err="1"/>
              <a:t>iLEARN</a:t>
            </a:r>
            <a:r>
              <a:rPr lang="en-US" dirty="0"/>
              <a:t> coursework.</a:t>
            </a:r>
          </a:p>
          <a:p>
            <a:endParaRPr lang="en-US" dirty="0"/>
          </a:p>
          <a:p>
            <a:r>
              <a:rPr lang="en-US" dirty="0"/>
              <a:t>PD should be clearly aligned to workforce-focused English Language Acquisition↗, NRS assessment practices, Evidence-Based Reading Instruction, and the integration of technology and AI.</a:t>
            </a:r>
          </a:p>
          <a:p>
            <a:r>
              <a:rPr lang="en-US" dirty="0"/>
              <a:t>It’s important that PD focuses on application to instructional practice→, rather than just theory or tools.</a:t>
            </a:r>
          </a:p>
          <a:p>
            <a:r>
              <a:rPr lang="en-US" dirty="0"/>
              <a:t>Applicants should also demonstrate how their approach will be implemented consistently across the state.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454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58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581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3241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685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467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8267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542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9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42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0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55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509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51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51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69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74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1616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hueMod val="88000"/>
                <a:satMod val="130000"/>
                <a:lumMod val="124000"/>
              </a:schemeClr>
            </a:gs>
            <a:gs pos="100000">
              <a:schemeClr val="bg1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A0B882D-4FEF-4E28-9811-11D57386D4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0252" y="2188783"/>
            <a:ext cx="8279688" cy="198120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4000" dirty="0"/>
              <a:t>FY 2027–2029 </a:t>
            </a:r>
            <a:br>
              <a:rPr lang="en-US" sz="4000" dirty="0"/>
            </a:br>
            <a:r>
              <a:rPr lang="en-US" sz="3600" dirty="0"/>
              <a:t>Illinois Adult Education and Literacy </a:t>
            </a:r>
            <a:br>
              <a:rPr lang="en-US" sz="4000" dirty="0"/>
            </a:br>
            <a:r>
              <a:rPr lang="en-US" sz="2800" dirty="0"/>
              <a:t>Professional Development Network (PDN) NOFO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Bidders’ Conference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8DA6D14-0849-4180-8DEF-F2F6BF123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 descr="Logo, company name&#10;&#10;AI-generated content may be incorrect.">
            <a:extLst>
              <a:ext uri="{FF2B5EF4-FFF2-40B4-BE49-F238E27FC236}">
                <a16:creationId xmlns:a16="http://schemas.microsoft.com/office/drawing/2014/main" id="{E45A64F8-2613-163E-E5C6-7C98E12226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8006" y="5280577"/>
            <a:ext cx="2567898" cy="1577423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B513949-1472-DD4B-2E5F-87EA479BD5CC}"/>
              </a:ext>
            </a:extLst>
          </p:cNvPr>
          <p:cNvSpPr txBox="1">
            <a:spLocks/>
          </p:cNvSpPr>
          <p:nvPr/>
        </p:nvSpPr>
        <p:spPr>
          <a:xfrm>
            <a:off x="430252" y="3364189"/>
            <a:ext cx="8279688" cy="1981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800" dirty="0"/>
              <a:t>Kang Hee Hong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Illinois Community College Board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Technical Assistance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Tiered support</a:t>
            </a:r>
          </a:p>
          <a:p>
            <a:r>
              <a:t>Data-driven</a:t>
            </a:r>
          </a:p>
          <a:p>
            <a:r>
              <a:t>Continuous improvement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74C0D8CB-FE43-AB71-E540-9D2FDFD077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Multilingual</a:t>
            </a:r>
          </a:p>
          <a:p>
            <a:r>
              <a:t>Multi-channel</a:t>
            </a:r>
          </a:p>
          <a:p>
            <a:r>
              <a:t>AI-supported</a:t>
            </a:r>
          </a:p>
          <a:p>
            <a:r>
              <a:t>Outreach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6BE49482-BB4E-4A23-2EC0-4CA7E8F591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&amp;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Track PD</a:t>
            </a:r>
          </a:p>
          <a:p>
            <a:r>
              <a:t>Track TA</a:t>
            </a:r>
          </a:p>
          <a:p>
            <a:r>
              <a:t>Hotline metrics</a:t>
            </a:r>
          </a:p>
          <a:p>
            <a:r>
              <a:t>Use data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A84B56F0-0731-B069-2AF5-349518D868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Scope of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Timeline</a:t>
            </a:r>
          </a:p>
          <a:p>
            <a:r>
              <a:t>Deliverables</a:t>
            </a:r>
          </a:p>
          <a:p>
            <a:r>
              <a:t>Staffing</a:t>
            </a:r>
          </a:p>
          <a:p>
            <a:r>
              <a:t>Coordination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D3E6F4C9-5D01-D930-ABF7-0F29BC4ABB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Strong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Aligned</a:t>
            </a:r>
          </a:p>
          <a:p>
            <a:r>
              <a:t>Clear plan</a:t>
            </a:r>
          </a:p>
          <a:p>
            <a:r>
              <a:t>Statewide</a:t>
            </a:r>
          </a:p>
          <a:p>
            <a:r>
              <a:t>Data-driven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14EA048A-6BA4-7F4C-11C5-B09C2EE374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Mistakes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Local focus</a:t>
            </a:r>
          </a:p>
          <a:p>
            <a:r>
              <a:t>Vague plans</a:t>
            </a:r>
          </a:p>
          <a:p>
            <a:r>
              <a:t>Weak TA</a:t>
            </a:r>
          </a:p>
          <a:p>
            <a:r>
              <a:t>No alignment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2FF0ACDF-7794-3C83-2255-6438BE1933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7-page limit</a:t>
            </a:r>
          </a:p>
          <a:p>
            <a:r>
              <a:t>GEPA</a:t>
            </a:r>
          </a:p>
          <a:p>
            <a:r>
              <a:t>All sections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0706CC78-9BA8-154C-B7CE-235EBA0AA5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NOFO release</a:t>
            </a:r>
            <a:r>
              <a:rPr lang="en-US" dirty="0"/>
              <a:t> 3/24/2026</a:t>
            </a:r>
          </a:p>
          <a:p>
            <a:r>
              <a:rPr lang="en-US" dirty="0"/>
              <a:t>Bidders’ Conference 4/2/2026</a:t>
            </a:r>
          </a:p>
          <a:p>
            <a:r>
              <a:rPr lang="en-US" dirty="0"/>
              <a:t>Questions Due 4/20/2026</a:t>
            </a:r>
            <a:endParaRPr dirty="0"/>
          </a:p>
          <a:p>
            <a:r>
              <a:rPr lang="en-US" dirty="0"/>
              <a:t>Application </a:t>
            </a:r>
            <a:r>
              <a:rPr dirty="0"/>
              <a:t>Due</a:t>
            </a:r>
            <a:r>
              <a:rPr lang="en-US" dirty="0"/>
              <a:t> 5/4/2026</a:t>
            </a:r>
            <a:endParaRPr dirty="0"/>
          </a:p>
          <a:p>
            <a:r>
              <a:rPr dirty="0"/>
              <a:t>Award</a:t>
            </a:r>
            <a:r>
              <a:rPr lang="en-US" dirty="0"/>
              <a:t> Announcement 5/25/2026</a:t>
            </a:r>
            <a:endParaRPr dirty="0"/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DEAB7A8D-788C-39D8-A4ED-8D61D6A9E1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Review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Competitive</a:t>
            </a:r>
          </a:p>
          <a:p>
            <a:r>
              <a:rPr lang="en-US" dirty="0"/>
              <a:t>Merit</a:t>
            </a:r>
            <a:r>
              <a:rPr dirty="0"/>
              <a:t>-based</a:t>
            </a:r>
            <a:r>
              <a:rPr lang="en-US" dirty="0"/>
              <a:t> (rubric-guided)</a:t>
            </a:r>
            <a:endParaRPr dirty="0"/>
          </a:p>
          <a:p>
            <a:r>
              <a:rPr lang="en-US" dirty="0"/>
              <a:t>Emphasis on implementation and service delivery</a:t>
            </a:r>
            <a:endParaRPr dirty="0"/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39BFE0B3-29EC-031C-CB20-62E04B835A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Open Q&amp;A</a:t>
            </a:r>
          </a:p>
          <a:p>
            <a:r>
              <a:t>Follow formal process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F8E56AE7-82D9-7F8F-FF0B-4E057193F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 of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Overview of PDN NOFO</a:t>
            </a:r>
          </a:p>
          <a:p>
            <a:r>
              <a:t>Key expectations</a:t>
            </a:r>
          </a:p>
          <a:p>
            <a:r>
              <a:t>Application components</a:t>
            </a:r>
          </a:p>
          <a:p>
            <a:r>
              <a:t>Review process</a:t>
            </a:r>
          </a:p>
          <a:p>
            <a:r>
              <a:t>Q&amp;A</a:t>
            </a:r>
          </a:p>
        </p:txBody>
      </p:sp>
      <p:pic>
        <p:nvPicPr>
          <p:cNvPr id="6" name="Picture 5" descr="Logo&#10;&#10;AI-generated content may be incorrect.">
            <a:extLst>
              <a:ext uri="{FF2B5EF4-FFF2-40B4-BE49-F238E27FC236}">
                <a16:creationId xmlns:a16="http://schemas.microsoft.com/office/drawing/2014/main" id="{ED7F2A00-81C2-6380-3A95-CC2672914D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PDN?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Statewide PD system</a:t>
            </a:r>
          </a:p>
          <a:p>
            <a:r>
              <a:t>Supports Title II providers</a:t>
            </a:r>
          </a:p>
          <a:p>
            <a:r>
              <a:t>Not direct service</a:t>
            </a:r>
          </a:p>
          <a:p>
            <a:r>
              <a:t>Capacity-building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1D570B21-E849-0169-0FAD-DB175C2A7C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Scope of This Grant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PD + TA + Hotline</a:t>
            </a:r>
          </a:p>
          <a:p>
            <a:r>
              <a:t>Statewide coverage</a:t>
            </a:r>
          </a:p>
          <a:p>
            <a:r>
              <a:t>FY27–FY29</a:t>
            </a:r>
          </a:p>
          <a:p>
            <a:r>
              <a:t>Integrated system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870FE29B-5A68-C14D-66A4-C47B476BFB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ICCB Priorities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Workforce-aligned ELA</a:t>
            </a:r>
          </a:p>
          <a:p>
            <a:r>
              <a:rPr dirty="0"/>
              <a:t>NRS quality</a:t>
            </a:r>
          </a:p>
          <a:p>
            <a:r>
              <a:rPr dirty="0"/>
              <a:t>EBRI</a:t>
            </a:r>
          </a:p>
          <a:p>
            <a:r>
              <a:rPr dirty="0"/>
              <a:t>Technology &amp; AI</a:t>
            </a:r>
          </a:p>
          <a:p>
            <a:r>
              <a:rPr dirty="0"/>
              <a:t>WPL/IET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1E3F0ACD-F52F-915E-4EC4-D7228579EE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Past Effectiveness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Statewide PD experience</a:t>
            </a:r>
          </a:p>
          <a:p>
            <a:r>
              <a:t>Multiple formats</a:t>
            </a:r>
          </a:p>
          <a:p>
            <a:r>
              <a:t>Demonstrated impact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96F5EF13-BBA3-CA41-4A16-FA2CAEA94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Partnerships &amp; WIOA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Align with WIOA</a:t>
            </a:r>
          </a:p>
          <a:p>
            <a:r>
              <a:t>Coordinate with partners</a:t>
            </a:r>
          </a:p>
          <a:p>
            <a:r>
              <a:t>Support system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E950EA40-D708-2D68-39CB-33EA9FB10B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Statewide Need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System-wide gaps</a:t>
            </a:r>
          </a:p>
          <a:p>
            <a:r>
              <a:t>Provider variability</a:t>
            </a:r>
          </a:p>
          <a:p>
            <a:r>
              <a:t>Need for hotline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DF535E7A-37A4-9171-F558-C20C40B988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PD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Multiple formats</a:t>
            </a:r>
          </a:p>
          <a:p>
            <a:r>
              <a:t>Workforce focus</a:t>
            </a:r>
          </a:p>
          <a:p>
            <a:r>
              <a:t>Applied learning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9ECDA073-C22B-54EA-EF61-88C098CA15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390</TotalTime>
  <Words>2374</Words>
  <Application>Microsoft Office PowerPoint</Application>
  <PresentationFormat>On-screen Show (4:3)</PresentationFormat>
  <Paragraphs>221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Century Gothic</vt:lpstr>
      <vt:lpstr>Wingdings 3</vt:lpstr>
      <vt:lpstr>Ion</vt:lpstr>
      <vt:lpstr>FY 2027–2029  Illinois Adult Education and Literacy  Professional Development Network (PDN) NOFO  Bidders’ Conference</vt:lpstr>
      <vt:lpstr>Purpose of Today</vt:lpstr>
      <vt:lpstr>What is PDN?</vt:lpstr>
      <vt:lpstr>Scope of This Grant</vt:lpstr>
      <vt:lpstr>ICCB Priorities</vt:lpstr>
      <vt:lpstr>Past Effectiveness</vt:lpstr>
      <vt:lpstr>Partnerships &amp; WIOA</vt:lpstr>
      <vt:lpstr>Statewide Need</vt:lpstr>
      <vt:lpstr>PD Design</vt:lpstr>
      <vt:lpstr>Technical Assistance</vt:lpstr>
      <vt:lpstr>Hotline</vt:lpstr>
      <vt:lpstr>Data &amp; Evaluation</vt:lpstr>
      <vt:lpstr>Scope of Work</vt:lpstr>
      <vt:lpstr>Strong Applications</vt:lpstr>
      <vt:lpstr>Common Mistakes</vt:lpstr>
      <vt:lpstr>Requirements</vt:lpstr>
      <vt:lpstr>Timeline</vt:lpstr>
      <vt:lpstr>Review Process</vt:lpstr>
      <vt:lpstr>Questions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Hong, Kang Hee</cp:lastModifiedBy>
  <cp:revision>1</cp:revision>
  <dcterms:created xsi:type="dcterms:W3CDTF">2013-01-27T09:14:16Z</dcterms:created>
  <dcterms:modified xsi:type="dcterms:W3CDTF">2026-04-02T16:51:10Z</dcterms:modified>
  <cp:category/>
</cp:coreProperties>
</file>