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5"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12192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96" d="100"/>
          <a:sy n="96" d="100"/>
        </p:scale>
        <p:origin x="149"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hyperlink" Target="https://www.iccb.org/grant-opportunities/" TargetMode="External"/><Relationship Id="rId1" Type="http://schemas.openxmlformats.org/officeDocument/2006/relationships/hyperlink" Target="mailto:rupa.Sameer@illinois.gov" TargetMode="Externa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8" Type="http://schemas.openxmlformats.org/officeDocument/2006/relationships/hyperlink" Target="https://www.iccb.org/grant-opportunities/" TargetMode="External"/><Relationship Id="rId3" Type="http://schemas.openxmlformats.org/officeDocument/2006/relationships/hyperlink" Target="mailto:rupa.Sameer@illinois.gov" TargetMode="External"/><Relationship Id="rId7" Type="http://schemas.openxmlformats.org/officeDocument/2006/relationships/image" Target="../media/image9.sv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433D230-5023-41F2-A598-2BE157FBA10A}"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99102F1F-19FE-4DCB-AB43-5B4714A9D9CA}">
      <dgm:prSet/>
      <dgm:spPr/>
      <dgm:t>
        <a:bodyPr/>
        <a:lstStyle/>
        <a:p>
          <a:pPr>
            <a:lnSpc>
              <a:spcPct val="100000"/>
            </a:lnSpc>
          </a:pPr>
          <a:r>
            <a:rPr lang="en-US" baseline="0"/>
            <a:t>You can find a confidentiality form that needs to be filled and sent back to </a:t>
          </a:r>
          <a:r>
            <a:rPr lang="en-US" baseline="0">
              <a:hlinkClick xmlns:r="http://schemas.openxmlformats.org/officeDocument/2006/relationships" r:id="rId1"/>
            </a:rPr>
            <a:t>rupa.Sameer@illinois.gov</a:t>
          </a:r>
          <a:endParaRPr lang="en-US"/>
        </a:p>
      </dgm:t>
    </dgm:pt>
    <dgm:pt modelId="{56B591C3-1EA0-4A3D-BB66-B7D812FA7363}" type="parTrans" cxnId="{54D86331-9D21-4A4D-8610-2B7B302F1B19}">
      <dgm:prSet/>
      <dgm:spPr/>
      <dgm:t>
        <a:bodyPr/>
        <a:lstStyle/>
        <a:p>
          <a:endParaRPr lang="en-US"/>
        </a:p>
      </dgm:t>
    </dgm:pt>
    <dgm:pt modelId="{96BF311F-730B-44CC-8822-867AE0EE21E9}" type="sibTrans" cxnId="{54D86331-9D21-4A4D-8610-2B7B302F1B19}">
      <dgm:prSet/>
      <dgm:spPr/>
      <dgm:t>
        <a:bodyPr/>
        <a:lstStyle/>
        <a:p>
          <a:endParaRPr lang="en-US"/>
        </a:p>
      </dgm:t>
    </dgm:pt>
    <dgm:pt modelId="{3257C860-DF0C-47AD-83DD-D008E9411818}">
      <dgm:prSet/>
      <dgm:spPr/>
      <dgm:t>
        <a:bodyPr/>
        <a:lstStyle/>
        <a:p>
          <a:pPr>
            <a:lnSpc>
              <a:spcPct val="100000"/>
            </a:lnSpc>
          </a:pPr>
          <a:r>
            <a:rPr lang="en-US"/>
            <a:t>There is also a compliance document that needs to be filled signed and submitted .</a:t>
          </a:r>
        </a:p>
      </dgm:t>
    </dgm:pt>
    <dgm:pt modelId="{9B3F7E0D-92B3-4397-8861-7888529FEFE9}" type="parTrans" cxnId="{7F05FC0C-B378-4555-9B91-3458E075FC2D}">
      <dgm:prSet/>
      <dgm:spPr/>
      <dgm:t>
        <a:bodyPr/>
        <a:lstStyle/>
        <a:p>
          <a:endParaRPr lang="en-US"/>
        </a:p>
      </dgm:t>
    </dgm:pt>
    <dgm:pt modelId="{5B69A82A-1C68-4A33-9D10-223305B9F6F9}" type="sibTrans" cxnId="{7F05FC0C-B378-4555-9B91-3458E075FC2D}">
      <dgm:prSet/>
      <dgm:spPr/>
      <dgm:t>
        <a:bodyPr/>
        <a:lstStyle/>
        <a:p>
          <a:endParaRPr lang="en-US"/>
        </a:p>
      </dgm:t>
    </dgm:pt>
    <dgm:pt modelId="{8E5AB082-296B-4F1C-87C4-E1E1ABB8F91D}">
      <dgm:prSet/>
      <dgm:spPr/>
      <dgm:t>
        <a:bodyPr/>
        <a:lstStyle/>
        <a:p>
          <a:pPr>
            <a:lnSpc>
              <a:spcPct val="100000"/>
            </a:lnSpc>
          </a:pPr>
          <a:r>
            <a:rPr lang="en-US" dirty="0"/>
            <a:t>The </a:t>
          </a:r>
          <a:r>
            <a:rPr lang="en-US" dirty="0" err="1"/>
            <a:t>powerpoint</a:t>
          </a:r>
          <a:r>
            <a:rPr lang="en-US" dirty="0"/>
            <a:t> and recording can be found on the main ICCB website:  </a:t>
          </a:r>
          <a:r>
            <a:rPr lang="en-US" dirty="0">
              <a:hlinkClick xmlns:r="http://schemas.openxmlformats.org/officeDocument/2006/relationships" r:id="rId2"/>
            </a:rPr>
            <a:t>Grant Opportunities - ICCB</a:t>
          </a:r>
          <a:endParaRPr lang="en-US" dirty="0"/>
        </a:p>
      </dgm:t>
    </dgm:pt>
    <dgm:pt modelId="{B06E1D27-535B-4909-A5CF-9B0499F7CC0F}" type="parTrans" cxnId="{9212BB5F-A481-4252-AC02-CA0BA8A43302}">
      <dgm:prSet/>
      <dgm:spPr/>
      <dgm:t>
        <a:bodyPr/>
        <a:lstStyle/>
        <a:p>
          <a:endParaRPr lang="en-US"/>
        </a:p>
      </dgm:t>
    </dgm:pt>
    <dgm:pt modelId="{A819C6AA-98DE-4536-B618-D1630D9BB496}" type="sibTrans" cxnId="{9212BB5F-A481-4252-AC02-CA0BA8A43302}">
      <dgm:prSet/>
      <dgm:spPr/>
      <dgm:t>
        <a:bodyPr/>
        <a:lstStyle/>
        <a:p>
          <a:endParaRPr lang="en-US"/>
        </a:p>
      </dgm:t>
    </dgm:pt>
    <dgm:pt modelId="{D200EB75-8E1C-40A5-AC18-7A9048ADE81D}" type="pres">
      <dgm:prSet presAssocID="{7433D230-5023-41F2-A598-2BE157FBA10A}" presName="root" presStyleCnt="0">
        <dgm:presLayoutVars>
          <dgm:dir/>
          <dgm:resizeHandles val="exact"/>
        </dgm:presLayoutVars>
      </dgm:prSet>
      <dgm:spPr/>
    </dgm:pt>
    <dgm:pt modelId="{1D19F869-289D-4B09-A801-93D49EFE9002}" type="pres">
      <dgm:prSet presAssocID="{99102F1F-19FE-4DCB-AB43-5B4714A9D9CA}" presName="compNode" presStyleCnt="0"/>
      <dgm:spPr/>
    </dgm:pt>
    <dgm:pt modelId="{F00D2C5C-8397-4E03-B613-896614D6A69F}" type="pres">
      <dgm:prSet presAssocID="{99102F1F-19FE-4DCB-AB43-5B4714A9D9CA}" presName="bgRect" presStyleLbl="bgShp" presStyleIdx="0" presStyleCnt="3"/>
      <dgm:spPr/>
    </dgm:pt>
    <dgm:pt modelId="{7B2BAE77-4E77-4473-B050-A725C87FC903}" type="pres">
      <dgm:prSet presAssocID="{99102F1F-19FE-4DCB-AB43-5B4714A9D9CA}" presName="iconRect" presStyleLbl="node1" presStyleIdx="0"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Envelope"/>
        </a:ext>
      </dgm:extLst>
    </dgm:pt>
    <dgm:pt modelId="{3F5D4F58-E9FA-4A4A-AA53-38685EC759E1}" type="pres">
      <dgm:prSet presAssocID="{99102F1F-19FE-4DCB-AB43-5B4714A9D9CA}" presName="spaceRect" presStyleCnt="0"/>
      <dgm:spPr/>
    </dgm:pt>
    <dgm:pt modelId="{6414E1E8-58D6-49BA-A573-28C89F4ADAE9}" type="pres">
      <dgm:prSet presAssocID="{99102F1F-19FE-4DCB-AB43-5B4714A9D9CA}" presName="parTx" presStyleLbl="revTx" presStyleIdx="0" presStyleCnt="3">
        <dgm:presLayoutVars>
          <dgm:chMax val="0"/>
          <dgm:chPref val="0"/>
        </dgm:presLayoutVars>
      </dgm:prSet>
      <dgm:spPr/>
    </dgm:pt>
    <dgm:pt modelId="{227DBDD9-8138-4913-A123-086DD292018F}" type="pres">
      <dgm:prSet presAssocID="{96BF311F-730B-44CC-8822-867AE0EE21E9}" presName="sibTrans" presStyleCnt="0"/>
      <dgm:spPr/>
    </dgm:pt>
    <dgm:pt modelId="{27B5D836-34A8-4BDA-B7B0-0424F5E86E26}" type="pres">
      <dgm:prSet presAssocID="{3257C860-DF0C-47AD-83DD-D008E9411818}" presName="compNode" presStyleCnt="0"/>
      <dgm:spPr/>
    </dgm:pt>
    <dgm:pt modelId="{6313F452-B1EB-4EFA-A653-ECEFB4625ACC}" type="pres">
      <dgm:prSet presAssocID="{3257C860-DF0C-47AD-83DD-D008E9411818}" presName="bgRect" presStyleLbl="bgShp" presStyleIdx="1" presStyleCnt="3"/>
      <dgm:spPr/>
    </dgm:pt>
    <dgm:pt modelId="{F7DBABE6-1CE8-490E-B6FC-418718276B1E}" type="pres">
      <dgm:prSet presAssocID="{3257C860-DF0C-47AD-83DD-D008E9411818}" presName="iconRect" presStyleLbl="node1" presStyleIdx="1"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Document"/>
        </a:ext>
      </dgm:extLst>
    </dgm:pt>
    <dgm:pt modelId="{EBCBBBED-C79A-49D1-AFA3-492DD520218C}" type="pres">
      <dgm:prSet presAssocID="{3257C860-DF0C-47AD-83DD-D008E9411818}" presName="spaceRect" presStyleCnt="0"/>
      <dgm:spPr/>
    </dgm:pt>
    <dgm:pt modelId="{75D9BC12-2D0B-47A5-AA15-0CCF36B7AAD9}" type="pres">
      <dgm:prSet presAssocID="{3257C860-DF0C-47AD-83DD-D008E9411818}" presName="parTx" presStyleLbl="revTx" presStyleIdx="1" presStyleCnt="3">
        <dgm:presLayoutVars>
          <dgm:chMax val="0"/>
          <dgm:chPref val="0"/>
        </dgm:presLayoutVars>
      </dgm:prSet>
      <dgm:spPr/>
    </dgm:pt>
    <dgm:pt modelId="{4A2C643D-0EEC-46A2-9650-C5EBF283ABFD}" type="pres">
      <dgm:prSet presAssocID="{5B69A82A-1C68-4A33-9D10-223305B9F6F9}" presName="sibTrans" presStyleCnt="0"/>
      <dgm:spPr/>
    </dgm:pt>
    <dgm:pt modelId="{D943260F-8565-45F8-A2F0-5D14B7D0BA64}" type="pres">
      <dgm:prSet presAssocID="{8E5AB082-296B-4F1C-87C4-E1E1ABB8F91D}" presName="compNode" presStyleCnt="0"/>
      <dgm:spPr/>
    </dgm:pt>
    <dgm:pt modelId="{B7CF5FB6-C7C2-4823-BA6A-5BCD97F95827}" type="pres">
      <dgm:prSet presAssocID="{8E5AB082-296B-4F1C-87C4-E1E1ABB8F91D}" presName="bgRect" presStyleLbl="bgShp" presStyleIdx="2" presStyleCnt="3"/>
      <dgm:spPr/>
    </dgm:pt>
    <dgm:pt modelId="{2613B07F-A987-4453-BB59-805D5760AF50}" type="pres">
      <dgm:prSet presAssocID="{8E5AB082-296B-4F1C-87C4-E1E1ABB8F91D}" presName="iconRect" presStyleLbl="node1" presStyleIdx="2" presStyleCnt="3"/>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Classroom"/>
        </a:ext>
      </dgm:extLst>
    </dgm:pt>
    <dgm:pt modelId="{33F9DFF6-6FF7-4AE5-9A31-A5EF90B8B565}" type="pres">
      <dgm:prSet presAssocID="{8E5AB082-296B-4F1C-87C4-E1E1ABB8F91D}" presName="spaceRect" presStyleCnt="0"/>
      <dgm:spPr/>
    </dgm:pt>
    <dgm:pt modelId="{C65805BB-C94E-4D1F-B09F-CF45E20EA327}" type="pres">
      <dgm:prSet presAssocID="{8E5AB082-296B-4F1C-87C4-E1E1ABB8F91D}" presName="parTx" presStyleLbl="revTx" presStyleIdx="2" presStyleCnt="3">
        <dgm:presLayoutVars>
          <dgm:chMax val="0"/>
          <dgm:chPref val="0"/>
        </dgm:presLayoutVars>
      </dgm:prSet>
      <dgm:spPr/>
    </dgm:pt>
  </dgm:ptLst>
  <dgm:cxnLst>
    <dgm:cxn modelId="{7F05FC0C-B378-4555-9B91-3458E075FC2D}" srcId="{7433D230-5023-41F2-A598-2BE157FBA10A}" destId="{3257C860-DF0C-47AD-83DD-D008E9411818}" srcOrd="1" destOrd="0" parTransId="{9B3F7E0D-92B3-4397-8861-7888529FEFE9}" sibTransId="{5B69A82A-1C68-4A33-9D10-223305B9F6F9}"/>
    <dgm:cxn modelId="{54D86331-9D21-4A4D-8610-2B7B302F1B19}" srcId="{7433D230-5023-41F2-A598-2BE157FBA10A}" destId="{99102F1F-19FE-4DCB-AB43-5B4714A9D9CA}" srcOrd="0" destOrd="0" parTransId="{56B591C3-1EA0-4A3D-BB66-B7D812FA7363}" sibTransId="{96BF311F-730B-44CC-8822-867AE0EE21E9}"/>
    <dgm:cxn modelId="{9212BB5F-A481-4252-AC02-CA0BA8A43302}" srcId="{7433D230-5023-41F2-A598-2BE157FBA10A}" destId="{8E5AB082-296B-4F1C-87C4-E1E1ABB8F91D}" srcOrd="2" destOrd="0" parTransId="{B06E1D27-535B-4909-A5CF-9B0499F7CC0F}" sibTransId="{A819C6AA-98DE-4536-B618-D1630D9BB496}"/>
    <dgm:cxn modelId="{BB4D3C4B-E2A0-422D-9CD0-CD648F83B6E1}" type="presOf" srcId="{8E5AB082-296B-4F1C-87C4-E1E1ABB8F91D}" destId="{C65805BB-C94E-4D1F-B09F-CF45E20EA327}" srcOrd="0" destOrd="0" presId="urn:microsoft.com/office/officeart/2018/2/layout/IconVerticalSolidList"/>
    <dgm:cxn modelId="{D7102671-287F-477E-89DE-E994086F9E3A}" type="presOf" srcId="{7433D230-5023-41F2-A598-2BE157FBA10A}" destId="{D200EB75-8E1C-40A5-AC18-7A9048ADE81D}" srcOrd="0" destOrd="0" presId="urn:microsoft.com/office/officeart/2018/2/layout/IconVerticalSolidList"/>
    <dgm:cxn modelId="{DDB54AC9-686B-46A5-8C48-126BC1B9ED59}" type="presOf" srcId="{3257C860-DF0C-47AD-83DD-D008E9411818}" destId="{75D9BC12-2D0B-47A5-AA15-0CCF36B7AAD9}" srcOrd="0" destOrd="0" presId="urn:microsoft.com/office/officeart/2018/2/layout/IconVerticalSolidList"/>
    <dgm:cxn modelId="{DC0559F7-226F-4C81-9725-0C782D8C6E61}" type="presOf" srcId="{99102F1F-19FE-4DCB-AB43-5B4714A9D9CA}" destId="{6414E1E8-58D6-49BA-A573-28C89F4ADAE9}" srcOrd="0" destOrd="0" presId="urn:microsoft.com/office/officeart/2018/2/layout/IconVerticalSolidList"/>
    <dgm:cxn modelId="{97548780-FEFF-4F18-BF04-A133781B378F}" type="presParOf" srcId="{D200EB75-8E1C-40A5-AC18-7A9048ADE81D}" destId="{1D19F869-289D-4B09-A801-93D49EFE9002}" srcOrd="0" destOrd="0" presId="urn:microsoft.com/office/officeart/2018/2/layout/IconVerticalSolidList"/>
    <dgm:cxn modelId="{26341DC9-F74A-4480-96FA-1D7D18729C1C}" type="presParOf" srcId="{1D19F869-289D-4B09-A801-93D49EFE9002}" destId="{F00D2C5C-8397-4E03-B613-896614D6A69F}" srcOrd="0" destOrd="0" presId="urn:microsoft.com/office/officeart/2018/2/layout/IconVerticalSolidList"/>
    <dgm:cxn modelId="{0D825125-C9E4-49D9-831B-82834624A161}" type="presParOf" srcId="{1D19F869-289D-4B09-A801-93D49EFE9002}" destId="{7B2BAE77-4E77-4473-B050-A725C87FC903}" srcOrd="1" destOrd="0" presId="urn:microsoft.com/office/officeart/2018/2/layout/IconVerticalSolidList"/>
    <dgm:cxn modelId="{F1B33B23-3648-4FF6-843B-4CDC91AF6D22}" type="presParOf" srcId="{1D19F869-289D-4B09-A801-93D49EFE9002}" destId="{3F5D4F58-E9FA-4A4A-AA53-38685EC759E1}" srcOrd="2" destOrd="0" presId="urn:microsoft.com/office/officeart/2018/2/layout/IconVerticalSolidList"/>
    <dgm:cxn modelId="{C78F9681-A286-4540-9368-435A43153C38}" type="presParOf" srcId="{1D19F869-289D-4B09-A801-93D49EFE9002}" destId="{6414E1E8-58D6-49BA-A573-28C89F4ADAE9}" srcOrd="3" destOrd="0" presId="urn:microsoft.com/office/officeart/2018/2/layout/IconVerticalSolidList"/>
    <dgm:cxn modelId="{0DCD65F7-9C0E-4D7E-9F94-0D9709A015D0}" type="presParOf" srcId="{D200EB75-8E1C-40A5-AC18-7A9048ADE81D}" destId="{227DBDD9-8138-4913-A123-086DD292018F}" srcOrd="1" destOrd="0" presId="urn:microsoft.com/office/officeart/2018/2/layout/IconVerticalSolidList"/>
    <dgm:cxn modelId="{75A7DECB-CE43-4552-AA7F-C082E1BEC3DF}" type="presParOf" srcId="{D200EB75-8E1C-40A5-AC18-7A9048ADE81D}" destId="{27B5D836-34A8-4BDA-B7B0-0424F5E86E26}" srcOrd="2" destOrd="0" presId="urn:microsoft.com/office/officeart/2018/2/layout/IconVerticalSolidList"/>
    <dgm:cxn modelId="{5E8644BF-DFFC-4B50-9016-9BA5EBFD8AA2}" type="presParOf" srcId="{27B5D836-34A8-4BDA-B7B0-0424F5E86E26}" destId="{6313F452-B1EB-4EFA-A653-ECEFB4625ACC}" srcOrd="0" destOrd="0" presId="urn:microsoft.com/office/officeart/2018/2/layout/IconVerticalSolidList"/>
    <dgm:cxn modelId="{07BB0682-D972-41E8-9EA4-E77971312FCC}" type="presParOf" srcId="{27B5D836-34A8-4BDA-B7B0-0424F5E86E26}" destId="{F7DBABE6-1CE8-490E-B6FC-418718276B1E}" srcOrd="1" destOrd="0" presId="urn:microsoft.com/office/officeart/2018/2/layout/IconVerticalSolidList"/>
    <dgm:cxn modelId="{2FEFD9F4-E9DA-42D2-A5A5-6DD3931D2480}" type="presParOf" srcId="{27B5D836-34A8-4BDA-B7B0-0424F5E86E26}" destId="{EBCBBBED-C79A-49D1-AFA3-492DD520218C}" srcOrd="2" destOrd="0" presId="urn:microsoft.com/office/officeart/2018/2/layout/IconVerticalSolidList"/>
    <dgm:cxn modelId="{9A9824AF-8E20-4075-B39B-895A766C7809}" type="presParOf" srcId="{27B5D836-34A8-4BDA-B7B0-0424F5E86E26}" destId="{75D9BC12-2D0B-47A5-AA15-0CCF36B7AAD9}" srcOrd="3" destOrd="0" presId="urn:microsoft.com/office/officeart/2018/2/layout/IconVerticalSolidList"/>
    <dgm:cxn modelId="{457C72CE-4DFA-42C6-8368-D6EEAD7E2C0C}" type="presParOf" srcId="{D200EB75-8E1C-40A5-AC18-7A9048ADE81D}" destId="{4A2C643D-0EEC-46A2-9650-C5EBF283ABFD}" srcOrd="3" destOrd="0" presId="urn:microsoft.com/office/officeart/2018/2/layout/IconVerticalSolidList"/>
    <dgm:cxn modelId="{8FB22E31-0FDD-45A0-AF28-CA3E4E0FDB9A}" type="presParOf" srcId="{D200EB75-8E1C-40A5-AC18-7A9048ADE81D}" destId="{D943260F-8565-45F8-A2F0-5D14B7D0BA64}" srcOrd="4" destOrd="0" presId="urn:microsoft.com/office/officeart/2018/2/layout/IconVerticalSolidList"/>
    <dgm:cxn modelId="{A9EECD36-E7B3-4526-ABFD-AF022150F587}" type="presParOf" srcId="{D943260F-8565-45F8-A2F0-5D14B7D0BA64}" destId="{B7CF5FB6-C7C2-4823-BA6A-5BCD97F95827}" srcOrd="0" destOrd="0" presId="urn:microsoft.com/office/officeart/2018/2/layout/IconVerticalSolidList"/>
    <dgm:cxn modelId="{589141BF-8743-4C44-B13A-0890DA545FBF}" type="presParOf" srcId="{D943260F-8565-45F8-A2F0-5D14B7D0BA64}" destId="{2613B07F-A987-4453-BB59-805D5760AF50}" srcOrd="1" destOrd="0" presId="urn:microsoft.com/office/officeart/2018/2/layout/IconVerticalSolidList"/>
    <dgm:cxn modelId="{599B2ABA-156B-4649-A769-A4BD0ABD398D}" type="presParOf" srcId="{D943260F-8565-45F8-A2F0-5D14B7D0BA64}" destId="{33F9DFF6-6FF7-4AE5-9A31-A5EF90B8B565}" srcOrd="2" destOrd="0" presId="urn:microsoft.com/office/officeart/2018/2/layout/IconVerticalSolidList"/>
    <dgm:cxn modelId="{07F4BE79-C2DB-4434-9557-7AA242DFD2C0}" type="presParOf" srcId="{D943260F-8565-45F8-A2F0-5D14B7D0BA64}" destId="{C65805BB-C94E-4D1F-B09F-CF45E20EA327}"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0D2C5C-8397-4E03-B613-896614D6A69F}">
      <dsp:nvSpPr>
        <dsp:cNvPr id="0" name=""/>
        <dsp:cNvSpPr/>
      </dsp:nvSpPr>
      <dsp:spPr>
        <a:xfrm>
          <a:off x="0" y="564"/>
          <a:ext cx="7438120" cy="13208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B2BAE77-4E77-4473-B050-A725C87FC903}">
      <dsp:nvSpPr>
        <dsp:cNvPr id="0" name=""/>
        <dsp:cNvSpPr/>
      </dsp:nvSpPr>
      <dsp:spPr>
        <a:xfrm>
          <a:off x="399550" y="297750"/>
          <a:ext cx="726455" cy="72645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414E1E8-58D6-49BA-A573-28C89F4ADAE9}">
      <dsp:nvSpPr>
        <dsp:cNvPr id="0" name=""/>
        <dsp:cNvSpPr/>
      </dsp:nvSpPr>
      <dsp:spPr>
        <a:xfrm>
          <a:off x="1525556" y="564"/>
          <a:ext cx="5912563" cy="13208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9788" tIns="139788" rIns="139788" bIns="139788" numCol="1" spcCol="1270" anchor="ctr" anchorCtr="0">
          <a:noAutofit/>
        </a:bodyPr>
        <a:lstStyle/>
        <a:p>
          <a:pPr marL="0" lvl="0" indent="0" algn="l" defTabSz="1022350">
            <a:lnSpc>
              <a:spcPct val="100000"/>
            </a:lnSpc>
            <a:spcBef>
              <a:spcPct val="0"/>
            </a:spcBef>
            <a:spcAft>
              <a:spcPct val="35000"/>
            </a:spcAft>
            <a:buNone/>
          </a:pPr>
          <a:r>
            <a:rPr lang="en-US" sz="2300" kern="1200" baseline="0"/>
            <a:t>You can find a confidentiality form that needs to be filled and sent back to </a:t>
          </a:r>
          <a:r>
            <a:rPr lang="en-US" sz="2300" kern="1200" baseline="0">
              <a:hlinkClick xmlns:r="http://schemas.openxmlformats.org/officeDocument/2006/relationships" r:id="rId3"/>
            </a:rPr>
            <a:t>rupa.Sameer@illinois.gov</a:t>
          </a:r>
          <a:endParaRPr lang="en-US" sz="2300" kern="1200"/>
        </a:p>
      </dsp:txBody>
      <dsp:txXfrm>
        <a:off x="1525556" y="564"/>
        <a:ext cx="5912563" cy="1320827"/>
      </dsp:txXfrm>
    </dsp:sp>
    <dsp:sp modelId="{6313F452-B1EB-4EFA-A653-ECEFB4625ACC}">
      <dsp:nvSpPr>
        <dsp:cNvPr id="0" name=""/>
        <dsp:cNvSpPr/>
      </dsp:nvSpPr>
      <dsp:spPr>
        <a:xfrm>
          <a:off x="0" y="1651599"/>
          <a:ext cx="7438120" cy="13208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7DBABE6-1CE8-490E-B6FC-418718276B1E}">
      <dsp:nvSpPr>
        <dsp:cNvPr id="0" name=""/>
        <dsp:cNvSpPr/>
      </dsp:nvSpPr>
      <dsp:spPr>
        <a:xfrm>
          <a:off x="399550" y="1948785"/>
          <a:ext cx="726455" cy="726455"/>
        </a:xfrm>
        <a:prstGeom prst="rect">
          <a:avLst/>
        </a:prstGeom>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5D9BC12-2D0B-47A5-AA15-0CCF36B7AAD9}">
      <dsp:nvSpPr>
        <dsp:cNvPr id="0" name=""/>
        <dsp:cNvSpPr/>
      </dsp:nvSpPr>
      <dsp:spPr>
        <a:xfrm>
          <a:off x="1525556" y="1651599"/>
          <a:ext cx="5912563" cy="13208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9788" tIns="139788" rIns="139788" bIns="139788" numCol="1" spcCol="1270" anchor="ctr" anchorCtr="0">
          <a:noAutofit/>
        </a:bodyPr>
        <a:lstStyle/>
        <a:p>
          <a:pPr marL="0" lvl="0" indent="0" algn="l" defTabSz="1022350">
            <a:lnSpc>
              <a:spcPct val="100000"/>
            </a:lnSpc>
            <a:spcBef>
              <a:spcPct val="0"/>
            </a:spcBef>
            <a:spcAft>
              <a:spcPct val="35000"/>
            </a:spcAft>
            <a:buNone/>
          </a:pPr>
          <a:r>
            <a:rPr lang="en-US" sz="2300" kern="1200"/>
            <a:t>There is also a compliance document that needs to be filled signed and submitted .</a:t>
          </a:r>
        </a:p>
      </dsp:txBody>
      <dsp:txXfrm>
        <a:off x="1525556" y="1651599"/>
        <a:ext cx="5912563" cy="1320827"/>
      </dsp:txXfrm>
    </dsp:sp>
    <dsp:sp modelId="{B7CF5FB6-C7C2-4823-BA6A-5BCD97F95827}">
      <dsp:nvSpPr>
        <dsp:cNvPr id="0" name=""/>
        <dsp:cNvSpPr/>
      </dsp:nvSpPr>
      <dsp:spPr>
        <a:xfrm>
          <a:off x="0" y="3302633"/>
          <a:ext cx="7438120" cy="13208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613B07F-A987-4453-BB59-805D5760AF50}">
      <dsp:nvSpPr>
        <dsp:cNvPr id="0" name=""/>
        <dsp:cNvSpPr/>
      </dsp:nvSpPr>
      <dsp:spPr>
        <a:xfrm>
          <a:off x="399550" y="3599820"/>
          <a:ext cx="726455" cy="726455"/>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65805BB-C94E-4D1F-B09F-CF45E20EA327}">
      <dsp:nvSpPr>
        <dsp:cNvPr id="0" name=""/>
        <dsp:cNvSpPr/>
      </dsp:nvSpPr>
      <dsp:spPr>
        <a:xfrm>
          <a:off x="1525556" y="3302633"/>
          <a:ext cx="5912563" cy="13208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9788" tIns="139788" rIns="139788" bIns="139788" numCol="1" spcCol="1270" anchor="ctr" anchorCtr="0">
          <a:noAutofit/>
        </a:bodyPr>
        <a:lstStyle/>
        <a:p>
          <a:pPr marL="0" lvl="0" indent="0" algn="l" defTabSz="1022350">
            <a:lnSpc>
              <a:spcPct val="100000"/>
            </a:lnSpc>
            <a:spcBef>
              <a:spcPct val="0"/>
            </a:spcBef>
            <a:spcAft>
              <a:spcPct val="35000"/>
            </a:spcAft>
            <a:buNone/>
          </a:pPr>
          <a:r>
            <a:rPr lang="en-US" sz="2300" kern="1200" dirty="0"/>
            <a:t>The </a:t>
          </a:r>
          <a:r>
            <a:rPr lang="en-US" sz="2300" kern="1200" dirty="0" err="1"/>
            <a:t>powerpoint</a:t>
          </a:r>
          <a:r>
            <a:rPr lang="en-US" sz="2300" kern="1200" dirty="0"/>
            <a:t> and recording can be found on the main ICCB website:  </a:t>
          </a:r>
          <a:r>
            <a:rPr lang="en-US" sz="2300" kern="1200" dirty="0">
              <a:hlinkClick xmlns:r="http://schemas.openxmlformats.org/officeDocument/2006/relationships" r:id="rId8"/>
            </a:rPr>
            <a:t>Grant Opportunities - ICCB</a:t>
          </a:r>
          <a:endParaRPr lang="en-US" sz="2300" kern="1200" dirty="0"/>
        </a:p>
      </dsp:txBody>
      <dsp:txXfrm>
        <a:off x="1525556" y="3302633"/>
        <a:ext cx="5912563" cy="1320827"/>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65681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everyone, and thank you for serving as a reviewer for the FY27 AEFLA Competitive Grant process. This short training is designed specifically for LWIA and APC reviewers. The goal is to make sure everyone understands the purpose of the grant, the expectations placed on applicants, and the exact narrative sections you are being asked to review. For this review, your role is not to review the entire grant application. Your role is focused on the portions of the narrative that address APC alignment, LWIA coordination, regional workforce priorities, career pathways, and shared accountability.</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grant is the primary funding opportunity for adult education and literacy services in Illinois for FY27. It supports services such as Adult Basic Education, Adult Secondary Education, English Language Acquisition, workplace literacy, Bridge programming, and ICAPS. However, this competitive grant is not only about whether an applicant can offer classes. The grant is also about whether applicants can operate as part of a coordinated regional system. The target is to strengthen adult education so that learners are not only served in classes, but are also connected to career pathways, postsecondary education, training opportunities, and employment. For that reason, regional workforce alignment is a major part of the review.</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Applicants are expected to demonstrate that their proposed adult education services are connected to regional planning and workforce priorities. This means they should not simply describe classes or internal program operations. Instead, they should explain how their program supports APC goals, how they coordinate with LWIA and workforce partners, and how their career pathway strategies connect to regional labor market needs. They should also explain how they participate in data review and continuous improvement and who is responsible for APC coordination and accountability. These expectations are important because the FY27 competition is intended to strengthen regional coordination and shared accountability across the state.</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LWIA and APC review matters because these reviewers bring a regional perspective to the competitive process. ICCB can review grant compliance and adult education requirements, but LWIA and APC reviewers help evaluate whether the applicant is genuinely aligned with regional workforce priorities and APC goals. Reviewers should ask whether the applicant understands the needs of the region, whether the proposed activities are connected to workforce demand, and whether the applicant has meaningful partnerships with workforce boards, employers, postsecondary institutions, and other partners. This review also helps determine whether the applicant demonstrates shared accountability, not just internal program planning.</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this assignment, LWIA and APC reviewers are only reviewing the narrative. You are not reviewing the Scope of Work. Within the narrative, there are three areas that are most relevant to your review. First, Section 1, APC Alignment and Regional Accountability, should be reviewed in full. This is the primary section for evaluating APC goals, regional coordination, APC participation, data review, and staff accountability. Second, Section 4, APC-Aligned Career Pathways, Bridge, ICAPS, and Workplace Literacy, should be reviewed in full because it asks applicants to connect career pathways to APC priority sectors, workforce partners, postsecondary partners, and employment pathways. Third, Section 5, Data Management and Continuous Improvement, should only be reviewed for the parts that discuss data sharing with APC partners, regional continuous improvement, or LWIA-related coordination. Reviewers should not review unrelated narrative sections for this assignment.</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reviewing the assigned sections, look for evidence that is specific and regional. Strong applications should identify the APC priorities they are supporting and should explain how their activities contribute to APC-wide outcomes. Strong responses should describe specific LWIA or workforce partnerships and explain what those partners will do. In the career pathway section, the applicant should connect Bridge and ICAPS programming to priority sectors, credentials, postsecondary transitions, or employment outcomes. In the data section, the strongest responses will explain how data is reviewed and shared with APC partners and how that review leads to improvement. Red flags include generic language, copy-and-paste statements, vague partner references, career pathways that are not connected to regional demand, or missing staff accountability. Reviewers should score only what is written in the narrative. If the applicant does not provide APC or LWIA evidence, reviewers should not assume it exists.</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final reminder, this review is intentionally narrow. LWIA and APC reviewers are not being asked to evaluate the full application. They are being asked to evaluate only the narrative content tied to APC and LWIA alignment. Review Section 1 in full, review Section 4 in full, and review Section 5 only where it addresses APC or LWIA data sharing and regional continuous improvement. Do not review the Scope of Work for this assignment. When writing comments, use the rubric language and make sure the score is supported by evidence in the narrative. If information is missing, the applicant should not receive credit for it. Thank you for supporting a fair, consistent, and transparent FY27 AEFLA competitive review process.</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AD6EE87-EBD5-4F12-A48A-63ACA297AC8F}" type="datetimeFigureOut">
              <a:rPr lang="en-US" smtClean="0"/>
              <a:t>5/31/2026</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4FAB73BC-B049-4115-A692-8D63A059BFB8}" type="slidenum">
              <a:rPr lang="en-US" smtClean="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5287351"/>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smtClean="0"/>
              <a:t>5/31/2026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2501796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smtClean="0"/>
              <a:t>5/31/2026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0612983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MASTER">
    <p:bg>
      <p:bgPr>
        <a:solidFill>
          <a:srgbClr val="F7FAFC"/>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065925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00353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smtClean="0"/>
              <a:t>5/31/2026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18491602"/>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61015F-7CC6-4D0A-9D87-873EA4C304CC}" type="datetimeFigureOut">
              <a:rPr lang="en-US" smtClean="0"/>
              <a:t>5/31/2026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26974282"/>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smtClean="0"/>
              <a:t>5/31/2026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7048800"/>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smtClean="0"/>
              <a:t>5/31/2026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2935881"/>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smtClean="0"/>
              <a:t>5/31/2026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3999343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smtClean="0"/>
              <a:t>5/31/2026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64337597"/>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C68B11-C5A8-448C-8CE9-B1A273C79CFC}" type="datetimeFigureOut">
              <a:rPr lang="en-US" smtClean="0"/>
              <a:t>5/31/2026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10531843"/>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C7616CA0-919D-4A49-9C8A-62FDFB3A5183}" type="datetimeFigureOut">
              <a:rPr lang="en-US" smtClean="0"/>
              <a:t>5/31/2026</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smtClean="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4468061"/>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5">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90298CD5-6C1E-4009-B41F-6DF62E31D3BE}" type="datetimeFigureOut">
              <a:rPr lang="en-US" smtClean="0"/>
              <a:pPr/>
              <a:t>5/31/2026</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4FAB73BC-B049-4115-A692-8D63A059BFB8}" type="slidenum">
              <a:rPr lang="en-US" smtClean="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0444674"/>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Lst>
  <p:hf sldNum="0" hdr="0" ftr="0" dt="0"/>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svg"/><Relationship Id="rId7" Type="http://schemas.openxmlformats.org/officeDocument/2006/relationships/diagramColors" Target="../diagrams/colors1.xml"/><Relationship Id="rId2" Type="http://schemas.openxmlformats.org/officeDocument/2006/relationships/image" Target="../media/image2.png"/><Relationship Id="rId1" Type="http://schemas.openxmlformats.org/officeDocument/2006/relationships/slideLayout" Target="../slideLayouts/slideLayout13.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2E4A"/>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B2E4A"/>
          </a:solidFill>
          <a:ln w="12700">
            <a:solidFill>
              <a:srgbClr val="0B2E4A"/>
            </a:solidFill>
            <a:prstDash val="solid"/>
          </a:ln>
        </p:spPr>
        <p:txBody>
          <a:bodyPr/>
          <a:lstStyle/>
          <a:p>
            <a:endParaRPr lang="en-US"/>
          </a:p>
        </p:txBody>
      </p:sp>
      <p:sp>
        <p:nvSpPr>
          <p:cNvPr id="3" name="Shape 1"/>
          <p:cNvSpPr/>
          <p:nvPr/>
        </p:nvSpPr>
        <p:spPr>
          <a:xfrm>
            <a:off x="0" y="0"/>
            <a:ext cx="256032" cy="6858000"/>
          </a:xfrm>
          <a:prstGeom prst="rect">
            <a:avLst/>
          </a:prstGeom>
          <a:solidFill>
            <a:srgbClr val="159A9C"/>
          </a:solidFill>
          <a:ln w="12700">
            <a:solidFill>
              <a:srgbClr val="159A9C"/>
            </a:solidFill>
            <a:prstDash val="solid"/>
          </a:ln>
        </p:spPr>
        <p:txBody>
          <a:bodyPr/>
          <a:lstStyle/>
          <a:p>
            <a:endParaRPr lang="en-US"/>
          </a:p>
        </p:txBody>
      </p:sp>
      <p:sp>
        <p:nvSpPr>
          <p:cNvPr id="4" name="Shape 2"/>
          <p:cNvSpPr/>
          <p:nvPr/>
        </p:nvSpPr>
        <p:spPr>
          <a:xfrm>
            <a:off x="256032" y="0"/>
            <a:ext cx="109728" cy="6858000"/>
          </a:xfrm>
          <a:prstGeom prst="rect">
            <a:avLst/>
          </a:prstGeom>
          <a:solidFill>
            <a:srgbClr val="E7B33F"/>
          </a:solidFill>
          <a:ln w="12700">
            <a:solidFill>
              <a:srgbClr val="E7B33F"/>
            </a:solidFill>
            <a:prstDash val="solid"/>
          </a:ln>
        </p:spPr>
        <p:txBody>
          <a:bodyPr/>
          <a:lstStyle/>
          <a:p>
            <a:endParaRPr lang="en-US"/>
          </a:p>
        </p:txBody>
      </p:sp>
      <p:sp>
        <p:nvSpPr>
          <p:cNvPr id="5" name="Text 3"/>
          <p:cNvSpPr/>
          <p:nvPr/>
        </p:nvSpPr>
        <p:spPr>
          <a:xfrm>
            <a:off x="685800" y="1143000"/>
            <a:ext cx="9875520" cy="594360"/>
          </a:xfrm>
          <a:prstGeom prst="rect">
            <a:avLst/>
          </a:prstGeom>
          <a:noFill/>
          <a:ln/>
        </p:spPr>
        <p:txBody>
          <a:bodyPr wrap="square" lIns="0" tIns="0" rIns="0" bIns="0" rtlCol="0" anchor="ctr"/>
          <a:lstStyle/>
          <a:p>
            <a:pPr marL="0" indent="0">
              <a:buNone/>
            </a:pPr>
            <a:r>
              <a:rPr lang="en-US" sz="3000" b="1" dirty="0">
                <a:solidFill>
                  <a:srgbClr val="FFFFFF"/>
                </a:solidFill>
                <a:latin typeface="Aptos Display" pitchFamily="34" charset="0"/>
                <a:ea typeface="Aptos Display" pitchFamily="34" charset="-122"/>
                <a:cs typeface="Aptos Display" pitchFamily="34" charset="-120"/>
              </a:rPr>
              <a:t>FY27 AEFLA Competitive Grant</a:t>
            </a:r>
            <a:endParaRPr lang="en-US" sz="3000" dirty="0"/>
          </a:p>
        </p:txBody>
      </p:sp>
      <p:sp>
        <p:nvSpPr>
          <p:cNvPr id="6" name="Text 4"/>
          <p:cNvSpPr/>
          <p:nvPr/>
        </p:nvSpPr>
        <p:spPr>
          <a:xfrm>
            <a:off x="685800" y="1874520"/>
            <a:ext cx="10332720" cy="731520"/>
          </a:xfrm>
          <a:prstGeom prst="rect">
            <a:avLst/>
          </a:prstGeom>
          <a:noFill/>
          <a:ln/>
        </p:spPr>
        <p:txBody>
          <a:bodyPr wrap="square" lIns="0" tIns="0" rIns="0" bIns="0" rtlCol="0" anchor="ctr">
            <a:normAutofit/>
          </a:bodyPr>
          <a:lstStyle/>
          <a:p>
            <a:pPr marL="0" indent="0">
              <a:buNone/>
            </a:pPr>
            <a:r>
              <a:rPr lang="en-US" sz="4200" b="1" dirty="0">
                <a:solidFill>
                  <a:srgbClr val="FFFFFF"/>
                </a:solidFill>
                <a:latin typeface="Aptos Display" pitchFamily="34" charset="0"/>
                <a:ea typeface="Aptos Display" pitchFamily="34" charset="-122"/>
                <a:cs typeface="Aptos Display" pitchFamily="34" charset="-120"/>
              </a:rPr>
              <a:t>LWIA  Narrative Review Training</a:t>
            </a:r>
            <a:endParaRPr lang="en-US" sz="4200" dirty="0"/>
          </a:p>
        </p:txBody>
      </p:sp>
      <p:sp>
        <p:nvSpPr>
          <p:cNvPr id="7" name="Text 5"/>
          <p:cNvSpPr/>
          <p:nvPr/>
        </p:nvSpPr>
        <p:spPr>
          <a:xfrm>
            <a:off x="713232" y="2880360"/>
            <a:ext cx="9875520" cy="566928"/>
          </a:xfrm>
          <a:prstGeom prst="rect">
            <a:avLst/>
          </a:prstGeom>
          <a:noFill/>
          <a:ln/>
        </p:spPr>
        <p:txBody>
          <a:bodyPr wrap="square" lIns="0" tIns="0" rIns="0" bIns="0" rtlCol="0" anchor="ctr">
            <a:normAutofit/>
          </a:bodyPr>
          <a:lstStyle/>
          <a:p>
            <a:pPr marL="0" indent="0">
              <a:buNone/>
            </a:pPr>
            <a:r>
              <a:rPr lang="en-US" sz="1700" dirty="0">
                <a:solidFill>
                  <a:srgbClr val="D7EEF5"/>
                </a:solidFill>
              </a:rPr>
              <a:t>Focus: the narrative sections connected to APC alignment, LWIA coordination, and regional workforce accountability.</a:t>
            </a:r>
            <a:endParaRPr lang="en-US" sz="1700" dirty="0"/>
          </a:p>
        </p:txBody>
      </p:sp>
      <p:sp>
        <p:nvSpPr>
          <p:cNvPr id="8" name="Shape 6"/>
          <p:cNvSpPr/>
          <p:nvPr/>
        </p:nvSpPr>
        <p:spPr>
          <a:xfrm>
            <a:off x="685800" y="3913632"/>
            <a:ext cx="2560320" cy="438912"/>
          </a:xfrm>
          <a:prstGeom prst="roundRect">
            <a:avLst>
              <a:gd name="adj" fmla="val 16667"/>
            </a:avLst>
          </a:prstGeom>
          <a:solidFill>
            <a:srgbClr val="159A9C"/>
          </a:solidFill>
          <a:ln w="12700">
            <a:solidFill>
              <a:srgbClr val="159A9C">
                <a:alpha val="0"/>
              </a:srgbClr>
            </a:solidFill>
            <a:prstDash val="solid"/>
          </a:ln>
        </p:spPr>
        <p:txBody>
          <a:bodyPr/>
          <a:lstStyle/>
          <a:p>
            <a:endParaRPr lang="en-US"/>
          </a:p>
        </p:txBody>
      </p:sp>
      <p:sp>
        <p:nvSpPr>
          <p:cNvPr id="9" name="Text 7"/>
          <p:cNvSpPr/>
          <p:nvPr/>
        </p:nvSpPr>
        <p:spPr>
          <a:xfrm>
            <a:off x="795528" y="4023360"/>
            <a:ext cx="2340864" cy="201168"/>
          </a:xfrm>
          <a:prstGeom prst="rect">
            <a:avLst/>
          </a:prstGeom>
          <a:noFill/>
          <a:ln/>
        </p:spPr>
        <p:txBody>
          <a:bodyPr wrap="square" lIns="0" tIns="0" rIns="0" bIns="0" rtlCol="0" anchor="ctr"/>
          <a:lstStyle/>
          <a:p>
            <a:pPr marL="0" indent="0" algn="ctr">
              <a:buNone/>
            </a:pPr>
            <a:r>
              <a:rPr lang="en-US" sz="1150" b="1" dirty="0">
                <a:solidFill>
                  <a:srgbClr val="FFFFFF"/>
                </a:solidFill>
              </a:rPr>
              <a:t>Short training for reviewers</a:t>
            </a:r>
            <a:endParaRPr lang="en-US" sz="1150" dirty="0"/>
          </a:p>
        </p:txBody>
      </p:sp>
      <p:sp>
        <p:nvSpPr>
          <p:cNvPr id="10" name="Shape 8"/>
          <p:cNvSpPr/>
          <p:nvPr/>
        </p:nvSpPr>
        <p:spPr>
          <a:xfrm>
            <a:off x="3429000" y="3913632"/>
            <a:ext cx="1645920" cy="438912"/>
          </a:xfrm>
          <a:prstGeom prst="roundRect">
            <a:avLst>
              <a:gd name="adj" fmla="val 16667"/>
            </a:avLst>
          </a:prstGeom>
          <a:solidFill>
            <a:srgbClr val="E7B33F"/>
          </a:solidFill>
          <a:ln w="12700">
            <a:solidFill>
              <a:srgbClr val="E7B33F">
                <a:alpha val="0"/>
              </a:srgbClr>
            </a:solidFill>
            <a:prstDash val="solid"/>
          </a:ln>
        </p:spPr>
        <p:txBody>
          <a:bodyPr/>
          <a:lstStyle/>
          <a:p>
            <a:endParaRPr lang="en-US"/>
          </a:p>
        </p:txBody>
      </p:sp>
      <p:sp>
        <p:nvSpPr>
          <p:cNvPr id="11" name="Text 9"/>
          <p:cNvSpPr/>
          <p:nvPr/>
        </p:nvSpPr>
        <p:spPr>
          <a:xfrm>
            <a:off x="3538728" y="4023360"/>
            <a:ext cx="1426464" cy="201168"/>
          </a:xfrm>
          <a:prstGeom prst="rect">
            <a:avLst/>
          </a:prstGeom>
          <a:noFill/>
          <a:ln/>
        </p:spPr>
        <p:txBody>
          <a:bodyPr wrap="square" lIns="0" tIns="0" rIns="0" bIns="0" rtlCol="0" anchor="ctr"/>
          <a:lstStyle/>
          <a:p>
            <a:pPr marL="0" indent="0" algn="ctr">
              <a:buNone/>
            </a:pPr>
            <a:r>
              <a:rPr lang="en-US" sz="1150" b="1" dirty="0">
                <a:solidFill>
                  <a:srgbClr val="0B2E4A"/>
                </a:solidFill>
              </a:rPr>
              <a:t>Narrative only</a:t>
            </a:r>
            <a:endParaRPr lang="en-US" sz="1150" dirty="0"/>
          </a:p>
        </p:txBody>
      </p:sp>
      <p:sp>
        <p:nvSpPr>
          <p:cNvPr id="12" name="Text 10"/>
          <p:cNvSpPr/>
          <p:nvPr/>
        </p:nvSpPr>
        <p:spPr>
          <a:xfrm>
            <a:off x="713232" y="6080760"/>
            <a:ext cx="4754880" cy="274320"/>
          </a:xfrm>
          <a:prstGeom prst="rect">
            <a:avLst/>
          </a:prstGeom>
          <a:noFill/>
          <a:ln/>
        </p:spPr>
        <p:txBody>
          <a:bodyPr wrap="square" lIns="0" tIns="0" rIns="0" bIns="0" rtlCol="0" anchor="ctr"/>
          <a:lstStyle/>
          <a:p>
            <a:pPr marL="0" indent="0">
              <a:buNone/>
            </a:pPr>
            <a:r>
              <a:rPr lang="en-US" sz="1250" dirty="0">
                <a:solidFill>
                  <a:srgbClr val="B8DDE8"/>
                </a:solidFill>
              </a:rPr>
              <a:t>Illinois Community College Board</a:t>
            </a:r>
            <a:endParaRPr lang="en-US" sz="12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AFC"/>
        </a:solidFill>
        <a:effectLst/>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0B6FA4"/>
          </a:solidFill>
          <a:ln w="12700">
            <a:solidFill>
              <a:srgbClr val="0B6FA4">
                <a:alpha val="0"/>
              </a:srgbClr>
            </a:solidFill>
            <a:prstDash val="solid"/>
          </a:ln>
        </p:spPr>
        <p:txBody>
          <a:bodyPr/>
          <a:lstStyle/>
          <a:p>
            <a:endParaRPr lang="en-US"/>
          </a:p>
        </p:txBody>
      </p:sp>
      <p:sp>
        <p:nvSpPr>
          <p:cNvPr id="3" name="Text 1"/>
          <p:cNvSpPr/>
          <p:nvPr/>
        </p:nvSpPr>
        <p:spPr>
          <a:xfrm>
            <a:off x="502920" y="310896"/>
            <a:ext cx="5303520" cy="228600"/>
          </a:xfrm>
          <a:prstGeom prst="rect">
            <a:avLst/>
          </a:prstGeom>
          <a:noFill/>
          <a:ln/>
        </p:spPr>
        <p:txBody>
          <a:bodyPr wrap="square" lIns="0" tIns="0" rIns="0" bIns="0" rtlCol="0" anchor="ctr"/>
          <a:lstStyle/>
          <a:p>
            <a:pPr marL="0" indent="0">
              <a:buNone/>
            </a:pPr>
            <a:r>
              <a:rPr lang="en-US" sz="950" b="1" dirty="0">
                <a:solidFill>
                  <a:srgbClr val="159A9C"/>
                </a:solidFill>
                <a:latin typeface="Aptos" pitchFamily="34" charset="0"/>
                <a:ea typeface="Aptos" pitchFamily="34" charset="-122"/>
                <a:cs typeface="Aptos" pitchFamily="34" charset="-120"/>
              </a:rPr>
              <a:t>FY27 AEFLA Competitive Grant</a:t>
            </a:r>
            <a:endParaRPr lang="en-US" sz="950" dirty="0"/>
          </a:p>
        </p:txBody>
      </p:sp>
      <p:sp>
        <p:nvSpPr>
          <p:cNvPr id="4" name="Text 2"/>
          <p:cNvSpPr/>
          <p:nvPr/>
        </p:nvSpPr>
        <p:spPr>
          <a:xfrm>
            <a:off x="502920" y="566928"/>
            <a:ext cx="10927080" cy="502920"/>
          </a:xfrm>
          <a:prstGeom prst="rect">
            <a:avLst/>
          </a:prstGeom>
          <a:noFill/>
          <a:ln/>
        </p:spPr>
        <p:txBody>
          <a:bodyPr wrap="square" lIns="0" tIns="0" rIns="0" bIns="0" rtlCol="0" anchor="ctr">
            <a:normAutofit/>
          </a:bodyPr>
          <a:lstStyle/>
          <a:p>
            <a:pPr marL="0" indent="0">
              <a:buNone/>
            </a:pPr>
            <a:r>
              <a:rPr lang="en-US" sz="2600" b="1" dirty="0">
                <a:solidFill>
                  <a:srgbClr val="0B2E4A"/>
                </a:solidFill>
                <a:latin typeface="Aptos Display" pitchFamily="34" charset="0"/>
                <a:ea typeface="Aptos Display" pitchFamily="34" charset="-122"/>
                <a:cs typeface="Aptos Display" pitchFamily="34" charset="-120"/>
              </a:rPr>
              <a:t>What the FY27 AEFLA Grant Is</a:t>
            </a:r>
            <a:endParaRPr lang="en-US" sz="2600" dirty="0"/>
          </a:p>
        </p:txBody>
      </p:sp>
      <p:sp>
        <p:nvSpPr>
          <p:cNvPr id="5" name="Shape 3"/>
          <p:cNvSpPr/>
          <p:nvPr/>
        </p:nvSpPr>
        <p:spPr>
          <a:xfrm>
            <a:off x="502920" y="1170432"/>
            <a:ext cx="11201400" cy="0"/>
          </a:xfrm>
          <a:prstGeom prst="line">
            <a:avLst/>
          </a:prstGeom>
          <a:noFill/>
          <a:ln w="12700">
            <a:solidFill>
              <a:srgbClr val="D5E4EC"/>
            </a:solidFill>
            <a:prstDash val="solid"/>
          </a:ln>
        </p:spPr>
        <p:txBody>
          <a:bodyPr/>
          <a:lstStyle/>
          <a:p>
            <a:endParaRPr lang="en-US"/>
          </a:p>
        </p:txBody>
      </p:sp>
      <p:sp>
        <p:nvSpPr>
          <p:cNvPr id="6" name="Text 4"/>
          <p:cNvSpPr/>
          <p:nvPr/>
        </p:nvSpPr>
        <p:spPr>
          <a:xfrm>
            <a:off x="502920" y="6446520"/>
            <a:ext cx="5669280" cy="228600"/>
          </a:xfrm>
          <a:prstGeom prst="rect">
            <a:avLst/>
          </a:prstGeom>
          <a:noFill/>
          <a:ln/>
        </p:spPr>
        <p:txBody>
          <a:bodyPr wrap="square" lIns="0" tIns="0" rIns="0" bIns="0" rtlCol="0" anchor="ctr"/>
          <a:lstStyle/>
          <a:p>
            <a:pPr marL="0" indent="0">
              <a:buNone/>
            </a:pPr>
            <a:r>
              <a:rPr lang="en-US" sz="850" dirty="0">
                <a:solidFill>
                  <a:srgbClr val="6B7280"/>
                </a:solidFill>
              </a:rPr>
              <a:t>LWIA/APC Narrative Review Training  |  2</a:t>
            </a:r>
            <a:endParaRPr lang="en-US" sz="850" dirty="0"/>
          </a:p>
        </p:txBody>
      </p:sp>
      <p:sp>
        <p:nvSpPr>
          <p:cNvPr id="7" name="Text 5"/>
          <p:cNvSpPr/>
          <p:nvPr/>
        </p:nvSpPr>
        <p:spPr>
          <a:xfrm>
            <a:off x="685800" y="1417320"/>
            <a:ext cx="10698480" cy="749808"/>
          </a:xfrm>
          <a:prstGeom prst="rect">
            <a:avLst/>
          </a:prstGeom>
          <a:noFill/>
          <a:ln/>
        </p:spPr>
        <p:txBody>
          <a:bodyPr wrap="square" lIns="635" tIns="635" rIns="635" bIns="635" rtlCol="0" anchor="ctr">
            <a:normAutofit/>
          </a:bodyPr>
          <a:lstStyle/>
          <a:p>
            <a:pPr marL="0" indent="0">
              <a:buNone/>
            </a:pPr>
            <a:r>
              <a:rPr lang="en-US" sz="2000" b="1" dirty="0">
                <a:solidFill>
                  <a:srgbClr val="0B2E4A"/>
                </a:solidFill>
              </a:rPr>
              <a:t>The FY27 AEFLA Competitive Grant supports adult education and literacy services across Illinois under WIOA Title II and the Illinois Adult Education Act.</a:t>
            </a:r>
            <a:endParaRPr lang="en-US" sz="2000" dirty="0"/>
          </a:p>
        </p:txBody>
      </p:sp>
      <p:sp>
        <p:nvSpPr>
          <p:cNvPr id="8" name="Shape 6"/>
          <p:cNvSpPr/>
          <p:nvPr/>
        </p:nvSpPr>
        <p:spPr>
          <a:xfrm>
            <a:off x="685800" y="2514600"/>
            <a:ext cx="3566160" cy="1234440"/>
          </a:xfrm>
          <a:prstGeom prst="roundRect">
            <a:avLst>
              <a:gd name="adj" fmla="val 8889"/>
            </a:avLst>
          </a:prstGeom>
          <a:solidFill>
            <a:srgbClr val="FFFFFF"/>
          </a:solidFill>
          <a:ln w="12700">
            <a:solidFill>
              <a:srgbClr val="D6E1E8"/>
            </a:solidFill>
            <a:prstDash val="solid"/>
          </a:ln>
        </p:spPr>
        <p:txBody>
          <a:bodyPr/>
          <a:lstStyle/>
          <a:p>
            <a:endParaRPr lang="en-US"/>
          </a:p>
        </p:txBody>
      </p:sp>
      <p:sp>
        <p:nvSpPr>
          <p:cNvPr id="9" name="Shape 7"/>
          <p:cNvSpPr/>
          <p:nvPr/>
        </p:nvSpPr>
        <p:spPr>
          <a:xfrm>
            <a:off x="850392" y="2679192"/>
            <a:ext cx="502920" cy="502920"/>
          </a:xfrm>
          <a:prstGeom prst="roundRect">
            <a:avLst>
              <a:gd name="adj" fmla="val 21818"/>
            </a:avLst>
          </a:prstGeom>
          <a:solidFill>
            <a:srgbClr val="0B6FA4"/>
          </a:solidFill>
          <a:ln w="12700">
            <a:solidFill>
              <a:srgbClr val="0B6FA4"/>
            </a:solidFill>
            <a:prstDash val="solid"/>
          </a:ln>
        </p:spPr>
        <p:txBody>
          <a:bodyPr/>
          <a:lstStyle/>
          <a:p>
            <a:endParaRPr lang="en-US"/>
          </a:p>
        </p:txBody>
      </p:sp>
      <p:sp>
        <p:nvSpPr>
          <p:cNvPr id="10" name="Text 8"/>
          <p:cNvSpPr/>
          <p:nvPr/>
        </p:nvSpPr>
        <p:spPr>
          <a:xfrm>
            <a:off x="850392" y="2779776"/>
            <a:ext cx="502920" cy="228600"/>
          </a:xfrm>
          <a:prstGeom prst="rect">
            <a:avLst/>
          </a:prstGeom>
          <a:noFill/>
          <a:ln/>
        </p:spPr>
        <p:txBody>
          <a:bodyPr wrap="square" lIns="0" tIns="0" rIns="0" bIns="0" rtlCol="0" anchor="ctr"/>
          <a:lstStyle/>
          <a:p>
            <a:pPr marL="0" indent="0" algn="ctr">
              <a:buNone/>
            </a:pPr>
            <a:r>
              <a:rPr lang="en-US" sz="1400" b="1" dirty="0">
                <a:solidFill>
                  <a:srgbClr val="FFFFFF"/>
                </a:solidFill>
              </a:rPr>
              <a:t>1</a:t>
            </a:r>
            <a:endParaRPr lang="en-US" sz="1400" dirty="0"/>
          </a:p>
        </p:txBody>
      </p:sp>
      <p:sp>
        <p:nvSpPr>
          <p:cNvPr id="11" name="Text 9"/>
          <p:cNvSpPr/>
          <p:nvPr/>
        </p:nvSpPr>
        <p:spPr>
          <a:xfrm>
            <a:off x="1508760" y="2679192"/>
            <a:ext cx="2560320" cy="384048"/>
          </a:xfrm>
          <a:prstGeom prst="rect">
            <a:avLst/>
          </a:prstGeom>
          <a:noFill/>
          <a:ln/>
        </p:spPr>
        <p:txBody>
          <a:bodyPr wrap="square" lIns="0" tIns="0" rIns="0" bIns="0" rtlCol="0" anchor="ctr">
            <a:normAutofit fontScale="92500"/>
          </a:bodyPr>
          <a:lstStyle/>
          <a:p>
            <a:pPr marL="0" indent="0">
              <a:buNone/>
            </a:pPr>
            <a:r>
              <a:rPr lang="en-US" sz="1600" b="1" dirty="0">
                <a:solidFill>
                  <a:srgbClr val="0B2E4A"/>
                </a:solidFill>
              </a:rPr>
              <a:t>Adult Education &amp; Literacy</a:t>
            </a:r>
            <a:endParaRPr lang="en-US" sz="1600" dirty="0"/>
          </a:p>
        </p:txBody>
      </p:sp>
      <p:sp>
        <p:nvSpPr>
          <p:cNvPr id="12" name="Text 10"/>
          <p:cNvSpPr/>
          <p:nvPr/>
        </p:nvSpPr>
        <p:spPr>
          <a:xfrm>
            <a:off x="1508760" y="3127248"/>
            <a:ext cx="2560320" cy="256032"/>
          </a:xfrm>
          <a:prstGeom prst="rect">
            <a:avLst/>
          </a:prstGeom>
          <a:noFill/>
          <a:ln/>
        </p:spPr>
        <p:txBody>
          <a:bodyPr wrap="square" lIns="0" tIns="0" rIns="0" bIns="0" rtlCol="0" anchor="ctr">
            <a:normAutofit fontScale="85000" lnSpcReduction="20000"/>
          </a:bodyPr>
          <a:lstStyle/>
          <a:p>
            <a:pPr marL="0" indent="0">
              <a:buNone/>
            </a:pPr>
            <a:r>
              <a:rPr lang="en-US" sz="1150" dirty="0">
                <a:solidFill>
                  <a:srgbClr val="6B7280"/>
                </a:solidFill>
              </a:rPr>
              <a:t>ABE, ASE, ESL/ELA, workplace literacy, Bridge and ICAPS</a:t>
            </a:r>
            <a:endParaRPr lang="en-US" sz="1150" dirty="0"/>
          </a:p>
        </p:txBody>
      </p:sp>
      <p:sp>
        <p:nvSpPr>
          <p:cNvPr id="13" name="Shape 11"/>
          <p:cNvSpPr/>
          <p:nvPr/>
        </p:nvSpPr>
        <p:spPr>
          <a:xfrm>
            <a:off x="4434840" y="2514600"/>
            <a:ext cx="3566160" cy="1234440"/>
          </a:xfrm>
          <a:prstGeom prst="roundRect">
            <a:avLst>
              <a:gd name="adj" fmla="val 8889"/>
            </a:avLst>
          </a:prstGeom>
          <a:solidFill>
            <a:srgbClr val="FFFFFF"/>
          </a:solidFill>
          <a:ln w="12700">
            <a:solidFill>
              <a:srgbClr val="D6E1E8"/>
            </a:solidFill>
            <a:prstDash val="solid"/>
          </a:ln>
        </p:spPr>
        <p:txBody>
          <a:bodyPr/>
          <a:lstStyle/>
          <a:p>
            <a:endParaRPr lang="en-US"/>
          </a:p>
        </p:txBody>
      </p:sp>
      <p:sp>
        <p:nvSpPr>
          <p:cNvPr id="14" name="Shape 12"/>
          <p:cNvSpPr/>
          <p:nvPr/>
        </p:nvSpPr>
        <p:spPr>
          <a:xfrm>
            <a:off x="4599432" y="2679192"/>
            <a:ext cx="502920" cy="502920"/>
          </a:xfrm>
          <a:prstGeom prst="roundRect">
            <a:avLst>
              <a:gd name="adj" fmla="val 21818"/>
            </a:avLst>
          </a:prstGeom>
          <a:solidFill>
            <a:srgbClr val="159A9C"/>
          </a:solidFill>
          <a:ln w="12700">
            <a:solidFill>
              <a:srgbClr val="159A9C"/>
            </a:solidFill>
            <a:prstDash val="solid"/>
          </a:ln>
        </p:spPr>
        <p:txBody>
          <a:bodyPr/>
          <a:lstStyle/>
          <a:p>
            <a:endParaRPr lang="en-US"/>
          </a:p>
        </p:txBody>
      </p:sp>
      <p:sp>
        <p:nvSpPr>
          <p:cNvPr id="15" name="Text 13"/>
          <p:cNvSpPr/>
          <p:nvPr/>
        </p:nvSpPr>
        <p:spPr>
          <a:xfrm>
            <a:off x="4599432" y="2779776"/>
            <a:ext cx="502920" cy="228600"/>
          </a:xfrm>
          <a:prstGeom prst="rect">
            <a:avLst/>
          </a:prstGeom>
          <a:noFill/>
          <a:ln/>
        </p:spPr>
        <p:txBody>
          <a:bodyPr wrap="square" lIns="0" tIns="0" rIns="0" bIns="0" rtlCol="0" anchor="ctr"/>
          <a:lstStyle/>
          <a:p>
            <a:pPr marL="0" indent="0" algn="ctr">
              <a:buNone/>
            </a:pPr>
            <a:r>
              <a:rPr lang="en-US" sz="1400" b="1" dirty="0">
                <a:solidFill>
                  <a:srgbClr val="FFFFFF"/>
                </a:solidFill>
              </a:rPr>
              <a:t>2</a:t>
            </a:r>
            <a:endParaRPr lang="en-US" sz="1400" dirty="0"/>
          </a:p>
        </p:txBody>
      </p:sp>
      <p:sp>
        <p:nvSpPr>
          <p:cNvPr id="16" name="Text 14"/>
          <p:cNvSpPr/>
          <p:nvPr/>
        </p:nvSpPr>
        <p:spPr>
          <a:xfrm>
            <a:off x="5257800" y="2679192"/>
            <a:ext cx="2560320" cy="384048"/>
          </a:xfrm>
          <a:prstGeom prst="rect">
            <a:avLst/>
          </a:prstGeom>
          <a:noFill/>
          <a:ln/>
        </p:spPr>
        <p:txBody>
          <a:bodyPr wrap="square" lIns="0" tIns="0" rIns="0" bIns="0" rtlCol="0" anchor="ctr">
            <a:normAutofit/>
          </a:bodyPr>
          <a:lstStyle/>
          <a:p>
            <a:pPr marL="0" indent="0">
              <a:buNone/>
            </a:pPr>
            <a:r>
              <a:rPr lang="en-US" sz="1600" b="1" dirty="0">
                <a:solidFill>
                  <a:srgbClr val="0B2E4A"/>
                </a:solidFill>
              </a:rPr>
              <a:t>Career Pathways</a:t>
            </a:r>
            <a:endParaRPr lang="en-US" sz="1600" dirty="0"/>
          </a:p>
        </p:txBody>
      </p:sp>
      <p:sp>
        <p:nvSpPr>
          <p:cNvPr id="17" name="Text 15"/>
          <p:cNvSpPr/>
          <p:nvPr/>
        </p:nvSpPr>
        <p:spPr>
          <a:xfrm>
            <a:off x="5257800" y="3127248"/>
            <a:ext cx="2560320" cy="256032"/>
          </a:xfrm>
          <a:prstGeom prst="rect">
            <a:avLst/>
          </a:prstGeom>
          <a:noFill/>
          <a:ln/>
        </p:spPr>
        <p:txBody>
          <a:bodyPr wrap="square" lIns="0" tIns="0" rIns="0" bIns="0" rtlCol="0" anchor="ctr">
            <a:normAutofit fontScale="85000" lnSpcReduction="20000"/>
          </a:bodyPr>
          <a:lstStyle/>
          <a:p>
            <a:pPr marL="0" indent="0">
              <a:buNone/>
            </a:pPr>
            <a:r>
              <a:rPr lang="en-US" sz="1150" dirty="0">
                <a:solidFill>
                  <a:srgbClr val="6B7280"/>
                </a:solidFill>
              </a:rPr>
              <a:t>Transitions to postsecondary education, training and employment</a:t>
            </a:r>
            <a:endParaRPr lang="en-US" sz="1150" dirty="0"/>
          </a:p>
        </p:txBody>
      </p:sp>
      <p:sp>
        <p:nvSpPr>
          <p:cNvPr id="18" name="Shape 16"/>
          <p:cNvSpPr/>
          <p:nvPr/>
        </p:nvSpPr>
        <p:spPr>
          <a:xfrm>
            <a:off x="8183880" y="2514600"/>
            <a:ext cx="3566160" cy="1234440"/>
          </a:xfrm>
          <a:prstGeom prst="roundRect">
            <a:avLst>
              <a:gd name="adj" fmla="val 8889"/>
            </a:avLst>
          </a:prstGeom>
          <a:solidFill>
            <a:srgbClr val="FFFFFF"/>
          </a:solidFill>
          <a:ln w="12700">
            <a:solidFill>
              <a:srgbClr val="D6E1E8"/>
            </a:solidFill>
            <a:prstDash val="solid"/>
          </a:ln>
        </p:spPr>
        <p:txBody>
          <a:bodyPr/>
          <a:lstStyle/>
          <a:p>
            <a:endParaRPr lang="en-US"/>
          </a:p>
        </p:txBody>
      </p:sp>
      <p:sp>
        <p:nvSpPr>
          <p:cNvPr id="19" name="Shape 17"/>
          <p:cNvSpPr/>
          <p:nvPr/>
        </p:nvSpPr>
        <p:spPr>
          <a:xfrm>
            <a:off x="8348472" y="2679192"/>
            <a:ext cx="502920" cy="502920"/>
          </a:xfrm>
          <a:prstGeom prst="roundRect">
            <a:avLst>
              <a:gd name="adj" fmla="val 21818"/>
            </a:avLst>
          </a:prstGeom>
          <a:solidFill>
            <a:srgbClr val="E7B33F"/>
          </a:solidFill>
          <a:ln w="12700">
            <a:solidFill>
              <a:srgbClr val="E7B33F"/>
            </a:solidFill>
            <a:prstDash val="solid"/>
          </a:ln>
        </p:spPr>
        <p:txBody>
          <a:bodyPr/>
          <a:lstStyle/>
          <a:p>
            <a:endParaRPr lang="en-US"/>
          </a:p>
        </p:txBody>
      </p:sp>
      <p:sp>
        <p:nvSpPr>
          <p:cNvPr id="20" name="Text 18"/>
          <p:cNvSpPr/>
          <p:nvPr/>
        </p:nvSpPr>
        <p:spPr>
          <a:xfrm>
            <a:off x="8348472" y="2779776"/>
            <a:ext cx="502920" cy="228600"/>
          </a:xfrm>
          <a:prstGeom prst="rect">
            <a:avLst/>
          </a:prstGeom>
          <a:noFill/>
          <a:ln/>
        </p:spPr>
        <p:txBody>
          <a:bodyPr wrap="square" lIns="0" tIns="0" rIns="0" bIns="0" rtlCol="0" anchor="ctr"/>
          <a:lstStyle/>
          <a:p>
            <a:pPr marL="0" indent="0" algn="ctr">
              <a:buNone/>
            </a:pPr>
            <a:r>
              <a:rPr lang="en-US" sz="1400" b="1" dirty="0">
                <a:solidFill>
                  <a:srgbClr val="FFFFFF"/>
                </a:solidFill>
              </a:rPr>
              <a:t>3</a:t>
            </a:r>
            <a:endParaRPr lang="en-US" sz="1400" dirty="0"/>
          </a:p>
        </p:txBody>
      </p:sp>
      <p:sp>
        <p:nvSpPr>
          <p:cNvPr id="21" name="Text 19"/>
          <p:cNvSpPr/>
          <p:nvPr/>
        </p:nvSpPr>
        <p:spPr>
          <a:xfrm>
            <a:off x="9006840" y="2679192"/>
            <a:ext cx="2560320" cy="384048"/>
          </a:xfrm>
          <a:prstGeom prst="rect">
            <a:avLst/>
          </a:prstGeom>
          <a:noFill/>
          <a:ln/>
        </p:spPr>
        <p:txBody>
          <a:bodyPr wrap="square" lIns="0" tIns="0" rIns="0" bIns="0" rtlCol="0" anchor="ctr">
            <a:normAutofit/>
          </a:bodyPr>
          <a:lstStyle/>
          <a:p>
            <a:pPr marL="0" indent="0">
              <a:buNone/>
            </a:pPr>
            <a:r>
              <a:rPr lang="en-US" sz="1600" b="1" dirty="0">
                <a:solidFill>
                  <a:srgbClr val="0B2E4A"/>
                </a:solidFill>
              </a:rPr>
              <a:t>Regional Alignment</a:t>
            </a:r>
            <a:endParaRPr lang="en-US" sz="1600" dirty="0"/>
          </a:p>
        </p:txBody>
      </p:sp>
      <p:sp>
        <p:nvSpPr>
          <p:cNvPr id="22" name="Text 20"/>
          <p:cNvSpPr/>
          <p:nvPr/>
        </p:nvSpPr>
        <p:spPr>
          <a:xfrm>
            <a:off x="9006840" y="3127248"/>
            <a:ext cx="2560320" cy="256032"/>
          </a:xfrm>
          <a:prstGeom prst="rect">
            <a:avLst/>
          </a:prstGeom>
          <a:noFill/>
          <a:ln/>
        </p:spPr>
        <p:txBody>
          <a:bodyPr wrap="square" lIns="0" tIns="0" rIns="0" bIns="0" rtlCol="0" anchor="ctr">
            <a:normAutofit fontScale="85000" lnSpcReduction="20000"/>
          </a:bodyPr>
          <a:lstStyle/>
          <a:p>
            <a:pPr marL="0" indent="0">
              <a:buNone/>
            </a:pPr>
            <a:r>
              <a:rPr lang="en-US" sz="1150" dirty="0">
                <a:solidFill>
                  <a:srgbClr val="6B7280"/>
                </a:solidFill>
              </a:rPr>
              <a:t>APC coordination, LWIA alignment and workforce demand</a:t>
            </a:r>
            <a:endParaRPr lang="en-US" sz="1150" dirty="0"/>
          </a:p>
        </p:txBody>
      </p:sp>
      <p:sp>
        <p:nvSpPr>
          <p:cNvPr id="23" name="Shape 21"/>
          <p:cNvSpPr/>
          <p:nvPr/>
        </p:nvSpPr>
        <p:spPr>
          <a:xfrm>
            <a:off x="1005840" y="4343400"/>
            <a:ext cx="10149840" cy="1280160"/>
          </a:xfrm>
          <a:prstGeom prst="roundRect">
            <a:avLst>
              <a:gd name="adj" fmla="val 10000"/>
            </a:avLst>
          </a:prstGeom>
          <a:solidFill>
            <a:srgbClr val="EAF4FA"/>
          </a:solidFill>
          <a:ln w="12700">
            <a:solidFill>
              <a:srgbClr val="CFE0EA"/>
            </a:solidFill>
            <a:prstDash val="solid"/>
          </a:ln>
        </p:spPr>
        <p:txBody>
          <a:bodyPr/>
          <a:lstStyle/>
          <a:p>
            <a:endParaRPr lang="en-US"/>
          </a:p>
        </p:txBody>
      </p:sp>
      <p:sp>
        <p:nvSpPr>
          <p:cNvPr id="24" name="Text 22"/>
          <p:cNvSpPr/>
          <p:nvPr/>
        </p:nvSpPr>
        <p:spPr>
          <a:xfrm>
            <a:off x="1280160" y="4599432"/>
            <a:ext cx="1371600" cy="256032"/>
          </a:xfrm>
          <a:prstGeom prst="rect">
            <a:avLst/>
          </a:prstGeom>
          <a:noFill/>
          <a:ln/>
        </p:spPr>
        <p:txBody>
          <a:bodyPr wrap="square" lIns="0" tIns="0" rIns="0" bIns="0" rtlCol="0" anchor="ctr"/>
          <a:lstStyle/>
          <a:p>
            <a:pPr marL="0" indent="0">
              <a:buNone/>
            </a:pPr>
            <a:r>
              <a:rPr lang="en-US" sz="1300" b="1" dirty="0">
                <a:solidFill>
                  <a:srgbClr val="0B6FA4"/>
                </a:solidFill>
              </a:rPr>
              <a:t>Key grant target:</a:t>
            </a:r>
            <a:endParaRPr lang="en-US" sz="1300" dirty="0"/>
          </a:p>
        </p:txBody>
      </p:sp>
      <p:sp>
        <p:nvSpPr>
          <p:cNvPr id="25" name="Text 23"/>
          <p:cNvSpPr/>
          <p:nvPr/>
        </p:nvSpPr>
        <p:spPr>
          <a:xfrm>
            <a:off x="3246120" y="4526280"/>
            <a:ext cx="7315200" cy="457200"/>
          </a:xfrm>
          <a:prstGeom prst="rect">
            <a:avLst/>
          </a:prstGeom>
          <a:noFill/>
          <a:ln/>
        </p:spPr>
        <p:txBody>
          <a:bodyPr wrap="square" lIns="254" tIns="254" rIns="254" bIns="254" rtlCol="0" anchor="ctr">
            <a:normAutofit lnSpcReduction="10000"/>
          </a:bodyPr>
          <a:lstStyle/>
          <a:p>
            <a:pPr marL="0" indent="0">
              <a:buNone/>
            </a:pPr>
            <a:r>
              <a:rPr lang="en-US" sz="1650" dirty="0">
                <a:solidFill>
                  <a:srgbClr val="0B2E4A"/>
                </a:solidFill>
              </a:rPr>
              <a:t>Strengthen adult education programming so services are coordinated regionally, connected to workforce need, and focused on measurable learner outcomes.</a:t>
            </a:r>
            <a:endParaRPr lang="en-US" sz="1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AFC"/>
        </a:solidFill>
        <a:effectLst/>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0B6FA4"/>
          </a:solidFill>
          <a:ln w="12700">
            <a:solidFill>
              <a:srgbClr val="0B6FA4">
                <a:alpha val="0"/>
              </a:srgbClr>
            </a:solidFill>
            <a:prstDash val="solid"/>
          </a:ln>
        </p:spPr>
        <p:txBody>
          <a:bodyPr/>
          <a:lstStyle/>
          <a:p>
            <a:endParaRPr lang="en-US"/>
          </a:p>
        </p:txBody>
      </p:sp>
      <p:sp>
        <p:nvSpPr>
          <p:cNvPr id="3" name="Text 1"/>
          <p:cNvSpPr/>
          <p:nvPr/>
        </p:nvSpPr>
        <p:spPr>
          <a:xfrm>
            <a:off x="502920" y="310896"/>
            <a:ext cx="5303520" cy="228600"/>
          </a:xfrm>
          <a:prstGeom prst="rect">
            <a:avLst/>
          </a:prstGeom>
          <a:noFill/>
          <a:ln/>
        </p:spPr>
        <p:txBody>
          <a:bodyPr wrap="square" lIns="0" tIns="0" rIns="0" bIns="0" rtlCol="0" anchor="ctr"/>
          <a:lstStyle/>
          <a:p>
            <a:pPr marL="0" indent="0">
              <a:buNone/>
            </a:pPr>
            <a:r>
              <a:rPr lang="en-US" sz="950" b="1" dirty="0">
                <a:solidFill>
                  <a:srgbClr val="159A9C"/>
                </a:solidFill>
                <a:latin typeface="Aptos" pitchFamily="34" charset="0"/>
                <a:ea typeface="Aptos" pitchFamily="34" charset="-122"/>
                <a:cs typeface="Aptos" pitchFamily="34" charset="-120"/>
              </a:rPr>
              <a:t>FY27 AEFLA Competitive Grant</a:t>
            </a:r>
            <a:endParaRPr lang="en-US" sz="950" dirty="0"/>
          </a:p>
        </p:txBody>
      </p:sp>
      <p:sp>
        <p:nvSpPr>
          <p:cNvPr id="4" name="Text 2"/>
          <p:cNvSpPr/>
          <p:nvPr/>
        </p:nvSpPr>
        <p:spPr>
          <a:xfrm>
            <a:off x="502920" y="566928"/>
            <a:ext cx="10927080" cy="502920"/>
          </a:xfrm>
          <a:prstGeom prst="rect">
            <a:avLst/>
          </a:prstGeom>
          <a:noFill/>
          <a:ln/>
        </p:spPr>
        <p:txBody>
          <a:bodyPr wrap="square" lIns="0" tIns="0" rIns="0" bIns="0" rtlCol="0" anchor="ctr">
            <a:normAutofit/>
          </a:bodyPr>
          <a:lstStyle/>
          <a:p>
            <a:pPr marL="0" indent="0">
              <a:buNone/>
            </a:pPr>
            <a:r>
              <a:rPr lang="en-US" sz="2600" b="1" dirty="0">
                <a:solidFill>
                  <a:srgbClr val="0B2E4A"/>
                </a:solidFill>
                <a:latin typeface="Aptos Display" pitchFamily="34" charset="0"/>
                <a:ea typeface="Aptos Display" pitchFamily="34" charset="-122"/>
                <a:cs typeface="Aptos Display" pitchFamily="34" charset="-120"/>
              </a:rPr>
              <a:t>What Applicants Are Expected to Demonstrate</a:t>
            </a:r>
            <a:endParaRPr lang="en-US" sz="2600" dirty="0"/>
          </a:p>
        </p:txBody>
      </p:sp>
      <p:sp>
        <p:nvSpPr>
          <p:cNvPr id="5" name="Shape 3"/>
          <p:cNvSpPr/>
          <p:nvPr/>
        </p:nvSpPr>
        <p:spPr>
          <a:xfrm>
            <a:off x="502920" y="1170432"/>
            <a:ext cx="11201400" cy="0"/>
          </a:xfrm>
          <a:prstGeom prst="line">
            <a:avLst/>
          </a:prstGeom>
          <a:noFill/>
          <a:ln w="12700">
            <a:solidFill>
              <a:srgbClr val="D5E4EC"/>
            </a:solidFill>
            <a:prstDash val="solid"/>
          </a:ln>
        </p:spPr>
        <p:txBody>
          <a:bodyPr/>
          <a:lstStyle/>
          <a:p>
            <a:endParaRPr lang="en-US"/>
          </a:p>
        </p:txBody>
      </p:sp>
      <p:sp>
        <p:nvSpPr>
          <p:cNvPr id="6" name="Text 4"/>
          <p:cNvSpPr/>
          <p:nvPr/>
        </p:nvSpPr>
        <p:spPr>
          <a:xfrm>
            <a:off x="502920" y="6446520"/>
            <a:ext cx="5669280" cy="228600"/>
          </a:xfrm>
          <a:prstGeom prst="rect">
            <a:avLst/>
          </a:prstGeom>
          <a:noFill/>
          <a:ln/>
        </p:spPr>
        <p:txBody>
          <a:bodyPr wrap="square" lIns="0" tIns="0" rIns="0" bIns="0" rtlCol="0" anchor="ctr"/>
          <a:lstStyle/>
          <a:p>
            <a:pPr marL="0" indent="0">
              <a:buNone/>
            </a:pPr>
            <a:r>
              <a:rPr lang="en-US" sz="850" dirty="0">
                <a:solidFill>
                  <a:srgbClr val="6B7280"/>
                </a:solidFill>
              </a:rPr>
              <a:t>LWIA/APC Narrative Review Training  |  3</a:t>
            </a:r>
            <a:endParaRPr lang="en-US" sz="850" dirty="0"/>
          </a:p>
        </p:txBody>
      </p:sp>
      <p:sp>
        <p:nvSpPr>
          <p:cNvPr id="7" name="Text 5"/>
          <p:cNvSpPr/>
          <p:nvPr/>
        </p:nvSpPr>
        <p:spPr>
          <a:xfrm>
            <a:off x="685800" y="1417320"/>
            <a:ext cx="10698480" cy="548640"/>
          </a:xfrm>
          <a:prstGeom prst="rect">
            <a:avLst/>
          </a:prstGeom>
          <a:noFill/>
          <a:ln/>
        </p:spPr>
        <p:txBody>
          <a:bodyPr wrap="square" lIns="0" tIns="0" rIns="0" bIns="0" rtlCol="0" anchor="ctr">
            <a:normAutofit lnSpcReduction="10000"/>
          </a:bodyPr>
          <a:lstStyle/>
          <a:p>
            <a:pPr marL="0" indent="0">
              <a:buNone/>
            </a:pPr>
            <a:r>
              <a:rPr lang="en-US" sz="1900" b="1" dirty="0">
                <a:solidFill>
                  <a:srgbClr val="0B2E4A"/>
                </a:solidFill>
              </a:rPr>
              <a:t>Applicants must show that adult education services are connected to regional priorities — not designed in isolation.</a:t>
            </a:r>
            <a:endParaRPr lang="en-US" sz="1900" dirty="0"/>
          </a:p>
        </p:txBody>
      </p:sp>
      <p:sp>
        <p:nvSpPr>
          <p:cNvPr id="8" name="Text 6"/>
          <p:cNvSpPr/>
          <p:nvPr/>
        </p:nvSpPr>
        <p:spPr>
          <a:xfrm>
            <a:off x="822960" y="2286000"/>
            <a:ext cx="384048" cy="310896"/>
          </a:xfrm>
          <a:prstGeom prst="ellipse">
            <a:avLst/>
          </a:prstGeom>
          <a:solidFill>
            <a:srgbClr val="0B6FA4"/>
          </a:solidFill>
          <a:ln/>
        </p:spPr>
        <p:txBody>
          <a:bodyPr wrap="square" lIns="0" tIns="0" rIns="0" bIns="0" rtlCol="0" anchor="ctr"/>
          <a:lstStyle/>
          <a:p>
            <a:pPr marL="0" indent="0" algn="ctr">
              <a:buNone/>
            </a:pPr>
            <a:r>
              <a:rPr lang="en-US" sz="1300" b="1" dirty="0">
                <a:solidFill>
                  <a:srgbClr val="FFFFFF"/>
                </a:solidFill>
              </a:rPr>
              <a:t>1</a:t>
            </a:r>
            <a:endParaRPr lang="en-US" sz="1300" dirty="0"/>
          </a:p>
        </p:txBody>
      </p:sp>
      <p:sp>
        <p:nvSpPr>
          <p:cNvPr id="9" name="Text 7"/>
          <p:cNvSpPr/>
          <p:nvPr/>
        </p:nvSpPr>
        <p:spPr>
          <a:xfrm>
            <a:off x="1417320" y="2240280"/>
            <a:ext cx="2286000" cy="329184"/>
          </a:xfrm>
          <a:prstGeom prst="rect">
            <a:avLst/>
          </a:prstGeom>
          <a:noFill/>
          <a:ln/>
        </p:spPr>
        <p:txBody>
          <a:bodyPr wrap="square" lIns="0" tIns="0" rIns="0" bIns="0" rtlCol="0" anchor="ctr"/>
          <a:lstStyle/>
          <a:p>
            <a:pPr marL="0" indent="0">
              <a:buNone/>
            </a:pPr>
            <a:r>
              <a:rPr lang="en-US" sz="1550" b="1" dirty="0">
                <a:solidFill>
                  <a:srgbClr val="0B2E4A"/>
                </a:solidFill>
              </a:rPr>
              <a:t>APC alignment</a:t>
            </a:r>
            <a:endParaRPr lang="en-US" sz="1550" dirty="0"/>
          </a:p>
        </p:txBody>
      </p:sp>
      <p:sp>
        <p:nvSpPr>
          <p:cNvPr id="10" name="Text 8"/>
          <p:cNvSpPr/>
          <p:nvPr/>
        </p:nvSpPr>
        <p:spPr>
          <a:xfrm>
            <a:off x="3840480" y="2240280"/>
            <a:ext cx="7269480" cy="329184"/>
          </a:xfrm>
          <a:prstGeom prst="rect">
            <a:avLst/>
          </a:prstGeom>
          <a:noFill/>
          <a:ln/>
        </p:spPr>
        <p:txBody>
          <a:bodyPr wrap="square" lIns="0" tIns="0" rIns="0" bIns="0" rtlCol="0" anchor="ctr">
            <a:normAutofit/>
          </a:bodyPr>
          <a:lstStyle/>
          <a:p>
            <a:pPr marL="0" indent="0">
              <a:buNone/>
            </a:pPr>
            <a:r>
              <a:rPr lang="en-US" sz="1450" dirty="0">
                <a:solidFill>
                  <a:srgbClr val="44546A"/>
                </a:solidFill>
              </a:rPr>
              <a:t>Connect proposed services to APC goals and regional outcomes.</a:t>
            </a:r>
            <a:endParaRPr lang="en-US" sz="1450" dirty="0"/>
          </a:p>
        </p:txBody>
      </p:sp>
      <p:sp>
        <p:nvSpPr>
          <p:cNvPr id="11" name="Text 9"/>
          <p:cNvSpPr/>
          <p:nvPr/>
        </p:nvSpPr>
        <p:spPr>
          <a:xfrm>
            <a:off x="822960" y="2962656"/>
            <a:ext cx="384048" cy="310896"/>
          </a:xfrm>
          <a:prstGeom prst="ellipse">
            <a:avLst/>
          </a:prstGeom>
          <a:solidFill>
            <a:srgbClr val="159A9C"/>
          </a:solidFill>
          <a:ln/>
        </p:spPr>
        <p:txBody>
          <a:bodyPr wrap="square" lIns="0" tIns="0" rIns="0" bIns="0" rtlCol="0" anchor="ctr"/>
          <a:lstStyle/>
          <a:p>
            <a:pPr marL="0" indent="0" algn="ctr">
              <a:buNone/>
            </a:pPr>
            <a:r>
              <a:rPr lang="en-US" sz="1300" b="1" dirty="0">
                <a:solidFill>
                  <a:srgbClr val="FFFFFF"/>
                </a:solidFill>
              </a:rPr>
              <a:t>2</a:t>
            </a:r>
            <a:endParaRPr lang="en-US" sz="1300" dirty="0"/>
          </a:p>
        </p:txBody>
      </p:sp>
      <p:sp>
        <p:nvSpPr>
          <p:cNvPr id="12" name="Text 10"/>
          <p:cNvSpPr/>
          <p:nvPr/>
        </p:nvSpPr>
        <p:spPr>
          <a:xfrm>
            <a:off x="1417320" y="2916936"/>
            <a:ext cx="2286000" cy="329184"/>
          </a:xfrm>
          <a:prstGeom prst="rect">
            <a:avLst/>
          </a:prstGeom>
          <a:noFill/>
          <a:ln/>
        </p:spPr>
        <p:txBody>
          <a:bodyPr wrap="square" lIns="0" tIns="0" rIns="0" bIns="0" rtlCol="0" anchor="ctr"/>
          <a:lstStyle/>
          <a:p>
            <a:pPr marL="0" indent="0">
              <a:buNone/>
            </a:pPr>
            <a:r>
              <a:rPr lang="en-US" sz="1550" b="1" dirty="0">
                <a:solidFill>
                  <a:srgbClr val="0B2E4A"/>
                </a:solidFill>
              </a:rPr>
              <a:t>LWIA coordination</a:t>
            </a:r>
            <a:endParaRPr lang="en-US" sz="1550" dirty="0"/>
          </a:p>
        </p:txBody>
      </p:sp>
      <p:sp>
        <p:nvSpPr>
          <p:cNvPr id="13" name="Text 11"/>
          <p:cNvSpPr/>
          <p:nvPr/>
        </p:nvSpPr>
        <p:spPr>
          <a:xfrm>
            <a:off x="3840480" y="2916936"/>
            <a:ext cx="7269480" cy="329184"/>
          </a:xfrm>
          <a:prstGeom prst="rect">
            <a:avLst/>
          </a:prstGeom>
          <a:noFill/>
          <a:ln/>
        </p:spPr>
        <p:txBody>
          <a:bodyPr wrap="square" lIns="0" tIns="0" rIns="0" bIns="0" rtlCol="0" anchor="ctr">
            <a:normAutofit/>
          </a:bodyPr>
          <a:lstStyle/>
          <a:p>
            <a:pPr marL="0" indent="0">
              <a:buNone/>
            </a:pPr>
            <a:r>
              <a:rPr lang="en-US" sz="1450" dirty="0">
                <a:solidFill>
                  <a:srgbClr val="44546A"/>
                </a:solidFill>
              </a:rPr>
              <a:t>Show meaningful workforce partner engagement and alignment with workforce needs.</a:t>
            </a:r>
            <a:endParaRPr lang="en-US" sz="1450" dirty="0"/>
          </a:p>
        </p:txBody>
      </p:sp>
      <p:sp>
        <p:nvSpPr>
          <p:cNvPr id="14" name="Text 12"/>
          <p:cNvSpPr/>
          <p:nvPr/>
        </p:nvSpPr>
        <p:spPr>
          <a:xfrm>
            <a:off x="822960" y="3639312"/>
            <a:ext cx="384048" cy="310896"/>
          </a:xfrm>
          <a:prstGeom prst="ellipse">
            <a:avLst/>
          </a:prstGeom>
          <a:solidFill>
            <a:srgbClr val="0B6FA4"/>
          </a:solidFill>
          <a:ln/>
        </p:spPr>
        <p:txBody>
          <a:bodyPr wrap="square" lIns="0" tIns="0" rIns="0" bIns="0" rtlCol="0" anchor="ctr"/>
          <a:lstStyle/>
          <a:p>
            <a:pPr marL="0" indent="0" algn="ctr">
              <a:buNone/>
            </a:pPr>
            <a:r>
              <a:rPr lang="en-US" sz="1300" b="1" dirty="0">
                <a:solidFill>
                  <a:srgbClr val="FFFFFF"/>
                </a:solidFill>
              </a:rPr>
              <a:t>3</a:t>
            </a:r>
            <a:endParaRPr lang="en-US" sz="1300" dirty="0"/>
          </a:p>
        </p:txBody>
      </p:sp>
      <p:sp>
        <p:nvSpPr>
          <p:cNvPr id="15" name="Text 13"/>
          <p:cNvSpPr/>
          <p:nvPr/>
        </p:nvSpPr>
        <p:spPr>
          <a:xfrm>
            <a:off x="1417320" y="3593592"/>
            <a:ext cx="2286000" cy="329184"/>
          </a:xfrm>
          <a:prstGeom prst="rect">
            <a:avLst/>
          </a:prstGeom>
          <a:noFill/>
          <a:ln/>
        </p:spPr>
        <p:txBody>
          <a:bodyPr wrap="square" lIns="0" tIns="0" rIns="0" bIns="0" rtlCol="0" anchor="ctr"/>
          <a:lstStyle/>
          <a:p>
            <a:pPr marL="0" indent="0">
              <a:buNone/>
            </a:pPr>
            <a:r>
              <a:rPr lang="en-US" sz="1550" b="1" dirty="0">
                <a:solidFill>
                  <a:srgbClr val="0B2E4A"/>
                </a:solidFill>
              </a:rPr>
              <a:t>Career pathways</a:t>
            </a:r>
            <a:endParaRPr lang="en-US" sz="1550" dirty="0"/>
          </a:p>
        </p:txBody>
      </p:sp>
      <p:sp>
        <p:nvSpPr>
          <p:cNvPr id="16" name="Text 14"/>
          <p:cNvSpPr/>
          <p:nvPr/>
        </p:nvSpPr>
        <p:spPr>
          <a:xfrm>
            <a:off x="3840480" y="3593592"/>
            <a:ext cx="7269480" cy="329184"/>
          </a:xfrm>
          <a:prstGeom prst="rect">
            <a:avLst/>
          </a:prstGeom>
          <a:noFill/>
          <a:ln/>
        </p:spPr>
        <p:txBody>
          <a:bodyPr wrap="square" lIns="0" tIns="0" rIns="0" bIns="0" rtlCol="0" anchor="ctr">
            <a:normAutofit/>
          </a:bodyPr>
          <a:lstStyle/>
          <a:p>
            <a:pPr marL="0" indent="0">
              <a:buNone/>
            </a:pPr>
            <a:r>
              <a:rPr lang="en-US" sz="1450" dirty="0">
                <a:solidFill>
                  <a:srgbClr val="44546A"/>
                </a:solidFill>
              </a:rPr>
              <a:t>Explain Bridge, ICAPS, workplace literacy, credentials and employment transitions.</a:t>
            </a:r>
            <a:endParaRPr lang="en-US" sz="1450" dirty="0"/>
          </a:p>
        </p:txBody>
      </p:sp>
      <p:sp>
        <p:nvSpPr>
          <p:cNvPr id="17" name="Text 15"/>
          <p:cNvSpPr/>
          <p:nvPr/>
        </p:nvSpPr>
        <p:spPr>
          <a:xfrm>
            <a:off x="822960" y="4315968"/>
            <a:ext cx="384048" cy="310896"/>
          </a:xfrm>
          <a:prstGeom prst="ellipse">
            <a:avLst/>
          </a:prstGeom>
          <a:solidFill>
            <a:srgbClr val="159A9C"/>
          </a:solidFill>
          <a:ln/>
        </p:spPr>
        <p:txBody>
          <a:bodyPr wrap="square" lIns="0" tIns="0" rIns="0" bIns="0" rtlCol="0" anchor="ctr"/>
          <a:lstStyle/>
          <a:p>
            <a:pPr marL="0" indent="0" algn="ctr">
              <a:buNone/>
            </a:pPr>
            <a:r>
              <a:rPr lang="en-US" sz="1300" b="1" dirty="0">
                <a:solidFill>
                  <a:srgbClr val="FFFFFF"/>
                </a:solidFill>
              </a:rPr>
              <a:t>4</a:t>
            </a:r>
            <a:endParaRPr lang="en-US" sz="1300" dirty="0"/>
          </a:p>
        </p:txBody>
      </p:sp>
      <p:sp>
        <p:nvSpPr>
          <p:cNvPr id="18" name="Text 16"/>
          <p:cNvSpPr/>
          <p:nvPr/>
        </p:nvSpPr>
        <p:spPr>
          <a:xfrm>
            <a:off x="1417320" y="4270248"/>
            <a:ext cx="2286000" cy="329184"/>
          </a:xfrm>
          <a:prstGeom prst="rect">
            <a:avLst/>
          </a:prstGeom>
          <a:noFill/>
          <a:ln/>
        </p:spPr>
        <p:txBody>
          <a:bodyPr wrap="square" lIns="0" tIns="0" rIns="0" bIns="0" rtlCol="0" anchor="ctr"/>
          <a:lstStyle/>
          <a:p>
            <a:pPr marL="0" indent="0">
              <a:buNone/>
            </a:pPr>
            <a:r>
              <a:rPr lang="en-US" sz="1550" b="1" dirty="0">
                <a:solidFill>
                  <a:srgbClr val="0B2E4A"/>
                </a:solidFill>
              </a:rPr>
              <a:t>Data use</a:t>
            </a:r>
            <a:endParaRPr lang="en-US" sz="1550" dirty="0"/>
          </a:p>
        </p:txBody>
      </p:sp>
      <p:sp>
        <p:nvSpPr>
          <p:cNvPr id="19" name="Text 17"/>
          <p:cNvSpPr/>
          <p:nvPr/>
        </p:nvSpPr>
        <p:spPr>
          <a:xfrm>
            <a:off x="3840480" y="4270248"/>
            <a:ext cx="7269480" cy="329184"/>
          </a:xfrm>
          <a:prstGeom prst="rect">
            <a:avLst/>
          </a:prstGeom>
          <a:noFill/>
          <a:ln/>
        </p:spPr>
        <p:txBody>
          <a:bodyPr wrap="square" lIns="0" tIns="0" rIns="0" bIns="0" rtlCol="0" anchor="ctr">
            <a:normAutofit/>
          </a:bodyPr>
          <a:lstStyle/>
          <a:p>
            <a:pPr marL="0" indent="0">
              <a:buNone/>
            </a:pPr>
            <a:r>
              <a:rPr lang="en-US" sz="1450" dirty="0">
                <a:solidFill>
                  <a:srgbClr val="44546A"/>
                </a:solidFill>
              </a:rPr>
              <a:t>Participate in data review and continuous improvement with partners.</a:t>
            </a:r>
            <a:endParaRPr lang="en-US" sz="1450" dirty="0"/>
          </a:p>
        </p:txBody>
      </p:sp>
      <p:sp>
        <p:nvSpPr>
          <p:cNvPr id="20" name="Text 18"/>
          <p:cNvSpPr/>
          <p:nvPr/>
        </p:nvSpPr>
        <p:spPr>
          <a:xfrm>
            <a:off x="822960" y="4992624"/>
            <a:ext cx="384048" cy="310896"/>
          </a:xfrm>
          <a:prstGeom prst="ellipse">
            <a:avLst/>
          </a:prstGeom>
          <a:solidFill>
            <a:srgbClr val="0B6FA4"/>
          </a:solidFill>
          <a:ln/>
        </p:spPr>
        <p:txBody>
          <a:bodyPr wrap="square" lIns="0" tIns="0" rIns="0" bIns="0" rtlCol="0" anchor="ctr"/>
          <a:lstStyle/>
          <a:p>
            <a:pPr marL="0" indent="0" algn="ctr">
              <a:buNone/>
            </a:pPr>
            <a:r>
              <a:rPr lang="en-US" sz="1300" b="1" dirty="0">
                <a:solidFill>
                  <a:srgbClr val="FFFFFF"/>
                </a:solidFill>
              </a:rPr>
              <a:t>5</a:t>
            </a:r>
            <a:endParaRPr lang="en-US" sz="1300" dirty="0"/>
          </a:p>
        </p:txBody>
      </p:sp>
      <p:sp>
        <p:nvSpPr>
          <p:cNvPr id="21" name="Text 19"/>
          <p:cNvSpPr/>
          <p:nvPr/>
        </p:nvSpPr>
        <p:spPr>
          <a:xfrm>
            <a:off x="1417320" y="4946904"/>
            <a:ext cx="2286000" cy="329184"/>
          </a:xfrm>
          <a:prstGeom prst="rect">
            <a:avLst/>
          </a:prstGeom>
          <a:noFill/>
          <a:ln/>
        </p:spPr>
        <p:txBody>
          <a:bodyPr wrap="square" lIns="0" tIns="0" rIns="0" bIns="0" rtlCol="0" anchor="ctr"/>
          <a:lstStyle/>
          <a:p>
            <a:pPr marL="0" indent="0">
              <a:buNone/>
            </a:pPr>
            <a:r>
              <a:rPr lang="en-US" sz="1550" b="1" dirty="0">
                <a:solidFill>
                  <a:srgbClr val="0B2E4A"/>
                </a:solidFill>
              </a:rPr>
              <a:t>Accountability</a:t>
            </a:r>
            <a:endParaRPr lang="en-US" sz="1550" dirty="0"/>
          </a:p>
        </p:txBody>
      </p:sp>
      <p:sp>
        <p:nvSpPr>
          <p:cNvPr id="22" name="Text 20"/>
          <p:cNvSpPr/>
          <p:nvPr/>
        </p:nvSpPr>
        <p:spPr>
          <a:xfrm>
            <a:off x="3840480" y="4946904"/>
            <a:ext cx="7269480" cy="329184"/>
          </a:xfrm>
          <a:prstGeom prst="rect">
            <a:avLst/>
          </a:prstGeom>
          <a:noFill/>
          <a:ln/>
        </p:spPr>
        <p:txBody>
          <a:bodyPr wrap="square" lIns="0" tIns="0" rIns="0" bIns="0" rtlCol="0" anchor="ctr">
            <a:normAutofit/>
          </a:bodyPr>
          <a:lstStyle/>
          <a:p>
            <a:pPr marL="0" indent="0">
              <a:buNone/>
            </a:pPr>
            <a:r>
              <a:rPr lang="en-US" sz="1450" dirty="0">
                <a:solidFill>
                  <a:srgbClr val="44546A"/>
                </a:solidFill>
              </a:rPr>
              <a:t>Identify staff and describe who is responsible for coordination and follow-through.</a:t>
            </a:r>
            <a:endParaRPr lang="en-US" sz="1450" dirty="0"/>
          </a:p>
        </p:txBody>
      </p:sp>
      <p:sp>
        <p:nvSpPr>
          <p:cNvPr id="23" name="Shape 21"/>
          <p:cNvSpPr/>
          <p:nvPr/>
        </p:nvSpPr>
        <p:spPr>
          <a:xfrm>
            <a:off x="1014984" y="2670048"/>
            <a:ext cx="0" cy="2743200"/>
          </a:xfrm>
          <a:prstGeom prst="line">
            <a:avLst/>
          </a:prstGeom>
          <a:noFill/>
          <a:ln w="12700">
            <a:solidFill>
              <a:srgbClr val="B9D8E3"/>
            </a:solidFill>
            <a:prstDash val="solid"/>
          </a:ln>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AFC"/>
        </a:solidFill>
        <a:effectLst/>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0B6FA4"/>
          </a:solidFill>
          <a:ln w="12700">
            <a:solidFill>
              <a:srgbClr val="0B6FA4">
                <a:alpha val="0"/>
              </a:srgbClr>
            </a:solidFill>
            <a:prstDash val="solid"/>
          </a:ln>
        </p:spPr>
        <p:txBody>
          <a:bodyPr/>
          <a:lstStyle/>
          <a:p>
            <a:endParaRPr lang="en-US"/>
          </a:p>
        </p:txBody>
      </p:sp>
      <p:sp>
        <p:nvSpPr>
          <p:cNvPr id="3" name="Text 1"/>
          <p:cNvSpPr/>
          <p:nvPr/>
        </p:nvSpPr>
        <p:spPr>
          <a:xfrm>
            <a:off x="502920" y="310896"/>
            <a:ext cx="5303520" cy="228600"/>
          </a:xfrm>
          <a:prstGeom prst="rect">
            <a:avLst/>
          </a:prstGeom>
          <a:noFill/>
          <a:ln/>
        </p:spPr>
        <p:txBody>
          <a:bodyPr wrap="square" lIns="0" tIns="0" rIns="0" bIns="0" rtlCol="0" anchor="ctr"/>
          <a:lstStyle/>
          <a:p>
            <a:pPr marL="0" indent="0">
              <a:buNone/>
            </a:pPr>
            <a:r>
              <a:rPr lang="en-US" sz="950" b="1" dirty="0">
                <a:solidFill>
                  <a:srgbClr val="159A9C"/>
                </a:solidFill>
                <a:latin typeface="Aptos" pitchFamily="34" charset="0"/>
                <a:ea typeface="Aptos" pitchFamily="34" charset="-122"/>
                <a:cs typeface="Aptos" pitchFamily="34" charset="-120"/>
              </a:rPr>
              <a:t>FY27 AEFLA Competitive Grant</a:t>
            </a:r>
            <a:endParaRPr lang="en-US" sz="950" dirty="0"/>
          </a:p>
        </p:txBody>
      </p:sp>
      <p:sp>
        <p:nvSpPr>
          <p:cNvPr id="4" name="Text 2"/>
          <p:cNvSpPr/>
          <p:nvPr/>
        </p:nvSpPr>
        <p:spPr>
          <a:xfrm>
            <a:off x="502920" y="566928"/>
            <a:ext cx="10927080" cy="502920"/>
          </a:xfrm>
          <a:prstGeom prst="rect">
            <a:avLst/>
          </a:prstGeom>
          <a:noFill/>
          <a:ln/>
        </p:spPr>
        <p:txBody>
          <a:bodyPr wrap="square" lIns="0" tIns="0" rIns="0" bIns="0" rtlCol="0" anchor="ctr">
            <a:normAutofit/>
          </a:bodyPr>
          <a:lstStyle/>
          <a:p>
            <a:pPr marL="0" indent="0">
              <a:buNone/>
            </a:pPr>
            <a:r>
              <a:rPr lang="en-US" sz="2600" b="1" dirty="0">
                <a:solidFill>
                  <a:srgbClr val="0B2E4A"/>
                </a:solidFill>
                <a:latin typeface="Aptos Display" pitchFamily="34" charset="0"/>
                <a:ea typeface="Aptos Display" pitchFamily="34" charset="-122"/>
                <a:cs typeface="Aptos Display" pitchFamily="34" charset="-120"/>
              </a:rPr>
              <a:t>Why LWIA/APC Review Matters</a:t>
            </a:r>
            <a:endParaRPr lang="en-US" sz="2600" dirty="0"/>
          </a:p>
        </p:txBody>
      </p:sp>
      <p:sp>
        <p:nvSpPr>
          <p:cNvPr id="5" name="Shape 3"/>
          <p:cNvSpPr/>
          <p:nvPr/>
        </p:nvSpPr>
        <p:spPr>
          <a:xfrm>
            <a:off x="502920" y="1170432"/>
            <a:ext cx="11201400" cy="0"/>
          </a:xfrm>
          <a:prstGeom prst="line">
            <a:avLst/>
          </a:prstGeom>
          <a:noFill/>
          <a:ln w="12700">
            <a:solidFill>
              <a:srgbClr val="D5E4EC"/>
            </a:solidFill>
            <a:prstDash val="solid"/>
          </a:ln>
        </p:spPr>
        <p:txBody>
          <a:bodyPr/>
          <a:lstStyle/>
          <a:p>
            <a:endParaRPr lang="en-US"/>
          </a:p>
        </p:txBody>
      </p:sp>
      <p:sp>
        <p:nvSpPr>
          <p:cNvPr id="6" name="Text 4"/>
          <p:cNvSpPr/>
          <p:nvPr/>
        </p:nvSpPr>
        <p:spPr>
          <a:xfrm>
            <a:off x="502920" y="6446520"/>
            <a:ext cx="5669280" cy="228600"/>
          </a:xfrm>
          <a:prstGeom prst="rect">
            <a:avLst/>
          </a:prstGeom>
          <a:noFill/>
          <a:ln/>
        </p:spPr>
        <p:txBody>
          <a:bodyPr wrap="square" lIns="0" tIns="0" rIns="0" bIns="0" rtlCol="0" anchor="ctr"/>
          <a:lstStyle/>
          <a:p>
            <a:pPr marL="0" indent="0">
              <a:buNone/>
            </a:pPr>
            <a:r>
              <a:rPr lang="en-US" sz="850" dirty="0">
                <a:solidFill>
                  <a:srgbClr val="6B7280"/>
                </a:solidFill>
              </a:rPr>
              <a:t>LWIA/APC Narrative Review Training  |  4</a:t>
            </a:r>
            <a:endParaRPr lang="en-US" sz="850" dirty="0"/>
          </a:p>
        </p:txBody>
      </p:sp>
      <p:sp>
        <p:nvSpPr>
          <p:cNvPr id="7" name="Text 5"/>
          <p:cNvSpPr/>
          <p:nvPr/>
        </p:nvSpPr>
        <p:spPr>
          <a:xfrm>
            <a:off x="685800" y="1417320"/>
            <a:ext cx="10607040" cy="530352"/>
          </a:xfrm>
          <a:prstGeom prst="rect">
            <a:avLst/>
          </a:prstGeom>
          <a:noFill/>
          <a:ln/>
        </p:spPr>
        <p:txBody>
          <a:bodyPr wrap="square" lIns="0" tIns="0" rIns="0" bIns="0" rtlCol="0" anchor="ctr">
            <a:normAutofit lnSpcReduction="10000"/>
          </a:bodyPr>
          <a:lstStyle/>
          <a:p>
            <a:pPr marL="0" indent="0">
              <a:buNone/>
            </a:pPr>
            <a:r>
              <a:rPr lang="en-US" sz="1900" b="1" dirty="0">
                <a:solidFill>
                  <a:srgbClr val="0B2E4A"/>
                </a:solidFill>
              </a:rPr>
              <a:t>LWIA/APC reviewers provide the regional perspective ICCB needs during the competitive review.</a:t>
            </a:r>
            <a:endParaRPr lang="en-US" sz="1900" dirty="0"/>
          </a:p>
        </p:txBody>
      </p:sp>
      <p:sp>
        <p:nvSpPr>
          <p:cNvPr id="8" name="Shape 6"/>
          <p:cNvSpPr/>
          <p:nvPr/>
        </p:nvSpPr>
        <p:spPr>
          <a:xfrm>
            <a:off x="777240" y="2331720"/>
            <a:ext cx="2971800" cy="2514600"/>
          </a:xfrm>
          <a:prstGeom prst="roundRect">
            <a:avLst>
              <a:gd name="adj" fmla="val 5455"/>
            </a:avLst>
          </a:prstGeom>
          <a:solidFill>
            <a:srgbClr val="EAF4FA"/>
          </a:solidFill>
          <a:ln w="12700">
            <a:solidFill>
              <a:srgbClr val="D3E3EE"/>
            </a:solidFill>
            <a:prstDash val="solid"/>
          </a:ln>
        </p:spPr>
        <p:txBody>
          <a:bodyPr/>
          <a:lstStyle/>
          <a:p>
            <a:endParaRPr lang="en-US"/>
          </a:p>
        </p:txBody>
      </p:sp>
      <p:sp>
        <p:nvSpPr>
          <p:cNvPr id="9" name="Text 7"/>
          <p:cNvSpPr/>
          <p:nvPr/>
        </p:nvSpPr>
        <p:spPr>
          <a:xfrm>
            <a:off x="1024128" y="2651760"/>
            <a:ext cx="2377440" cy="320040"/>
          </a:xfrm>
          <a:prstGeom prst="rect">
            <a:avLst/>
          </a:prstGeom>
          <a:noFill/>
          <a:ln/>
        </p:spPr>
        <p:txBody>
          <a:bodyPr wrap="square" lIns="0" tIns="0" rIns="0" bIns="0" rtlCol="0" anchor="ctr"/>
          <a:lstStyle/>
          <a:p>
            <a:pPr marL="0" indent="0" algn="ctr">
              <a:buNone/>
            </a:pPr>
            <a:r>
              <a:rPr lang="en-US" sz="1800" b="1" dirty="0">
                <a:solidFill>
                  <a:srgbClr val="0B6FA4"/>
                </a:solidFill>
              </a:rPr>
              <a:t>Regional Fit</a:t>
            </a:r>
            <a:endParaRPr lang="en-US" sz="1800" dirty="0"/>
          </a:p>
        </p:txBody>
      </p:sp>
      <p:sp>
        <p:nvSpPr>
          <p:cNvPr id="10" name="Text 8"/>
          <p:cNvSpPr/>
          <p:nvPr/>
        </p:nvSpPr>
        <p:spPr>
          <a:xfrm>
            <a:off x="1024128" y="3246120"/>
            <a:ext cx="2468880" cy="731520"/>
          </a:xfrm>
          <a:prstGeom prst="rect">
            <a:avLst/>
          </a:prstGeom>
          <a:noFill/>
          <a:ln/>
        </p:spPr>
        <p:txBody>
          <a:bodyPr wrap="square" lIns="254" tIns="254" rIns="254" bIns="254" rtlCol="0" anchor="ctr">
            <a:normAutofit/>
          </a:bodyPr>
          <a:lstStyle/>
          <a:p>
            <a:pPr marL="0" indent="0" algn="ctr">
              <a:buNone/>
            </a:pPr>
            <a:r>
              <a:rPr lang="en-US" sz="1500" dirty="0">
                <a:solidFill>
                  <a:srgbClr val="44546A"/>
                </a:solidFill>
              </a:rPr>
              <a:t>Does the applicant understand and support APC priorities and regional workforce demand?</a:t>
            </a:r>
            <a:endParaRPr lang="en-US" sz="1500" dirty="0"/>
          </a:p>
        </p:txBody>
      </p:sp>
      <p:sp>
        <p:nvSpPr>
          <p:cNvPr id="11" name="Shape 9"/>
          <p:cNvSpPr/>
          <p:nvPr/>
        </p:nvSpPr>
        <p:spPr>
          <a:xfrm>
            <a:off x="4617720" y="2331720"/>
            <a:ext cx="2971800" cy="2514600"/>
          </a:xfrm>
          <a:prstGeom prst="roundRect">
            <a:avLst>
              <a:gd name="adj" fmla="val 5455"/>
            </a:avLst>
          </a:prstGeom>
          <a:solidFill>
            <a:srgbClr val="EAF8F8"/>
          </a:solidFill>
          <a:ln w="12700">
            <a:solidFill>
              <a:srgbClr val="CFE7E7"/>
            </a:solidFill>
            <a:prstDash val="solid"/>
          </a:ln>
        </p:spPr>
        <p:txBody>
          <a:bodyPr/>
          <a:lstStyle/>
          <a:p>
            <a:endParaRPr lang="en-US"/>
          </a:p>
        </p:txBody>
      </p:sp>
      <p:sp>
        <p:nvSpPr>
          <p:cNvPr id="12" name="Text 10"/>
          <p:cNvSpPr/>
          <p:nvPr/>
        </p:nvSpPr>
        <p:spPr>
          <a:xfrm>
            <a:off x="4864608" y="2651760"/>
            <a:ext cx="2377440" cy="320040"/>
          </a:xfrm>
          <a:prstGeom prst="rect">
            <a:avLst/>
          </a:prstGeom>
          <a:noFill/>
          <a:ln/>
        </p:spPr>
        <p:txBody>
          <a:bodyPr wrap="square" lIns="0" tIns="0" rIns="0" bIns="0" rtlCol="0" anchor="ctr"/>
          <a:lstStyle/>
          <a:p>
            <a:pPr marL="0" indent="0" algn="ctr">
              <a:buNone/>
            </a:pPr>
            <a:r>
              <a:rPr lang="en-US" sz="1800" b="1" dirty="0">
                <a:solidFill>
                  <a:srgbClr val="159A9C"/>
                </a:solidFill>
              </a:rPr>
              <a:t>Coordination</a:t>
            </a:r>
            <a:endParaRPr lang="en-US" sz="1800" dirty="0"/>
          </a:p>
        </p:txBody>
      </p:sp>
      <p:sp>
        <p:nvSpPr>
          <p:cNvPr id="13" name="Text 11"/>
          <p:cNvSpPr/>
          <p:nvPr/>
        </p:nvSpPr>
        <p:spPr>
          <a:xfrm>
            <a:off x="4864608" y="3246120"/>
            <a:ext cx="2468880" cy="731520"/>
          </a:xfrm>
          <a:prstGeom prst="rect">
            <a:avLst/>
          </a:prstGeom>
          <a:noFill/>
          <a:ln/>
        </p:spPr>
        <p:txBody>
          <a:bodyPr wrap="square" lIns="254" tIns="254" rIns="254" bIns="254" rtlCol="0" anchor="ctr">
            <a:normAutofit fontScale="92500" lnSpcReduction="20000"/>
          </a:bodyPr>
          <a:lstStyle/>
          <a:p>
            <a:pPr marL="0" indent="0" algn="ctr">
              <a:buNone/>
            </a:pPr>
            <a:r>
              <a:rPr lang="en-US" sz="1500" dirty="0">
                <a:solidFill>
                  <a:srgbClr val="44546A"/>
                </a:solidFill>
              </a:rPr>
              <a:t>Does the applicant work with workforce, employer and postsecondary partners in a meaningful way?</a:t>
            </a:r>
            <a:endParaRPr lang="en-US" sz="1500" dirty="0"/>
          </a:p>
        </p:txBody>
      </p:sp>
      <p:sp>
        <p:nvSpPr>
          <p:cNvPr id="14" name="Shape 12"/>
          <p:cNvSpPr/>
          <p:nvPr/>
        </p:nvSpPr>
        <p:spPr>
          <a:xfrm>
            <a:off x="8458200" y="2331720"/>
            <a:ext cx="2971800" cy="2514600"/>
          </a:xfrm>
          <a:prstGeom prst="roundRect">
            <a:avLst>
              <a:gd name="adj" fmla="val 5455"/>
            </a:avLst>
          </a:prstGeom>
          <a:solidFill>
            <a:srgbClr val="FFF4DA"/>
          </a:solidFill>
          <a:ln w="12700">
            <a:solidFill>
              <a:srgbClr val="F1DEAB"/>
            </a:solidFill>
            <a:prstDash val="solid"/>
          </a:ln>
        </p:spPr>
        <p:txBody>
          <a:bodyPr/>
          <a:lstStyle/>
          <a:p>
            <a:endParaRPr lang="en-US"/>
          </a:p>
        </p:txBody>
      </p:sp>
      <p:sp>
        <p:nvSpPr>
          <p:cNvPr id="15" name="Text 13"/>
          <p:cNvSpPr/>
          <p:nvPr/>
        </p:nvSpPr>
        <p:spPr>
          <a:xfrm>
            <a:off x="8705088" y="2651760"/>
            <a:ext cx="2377440" cy="320040"/>
          </a:xfrm>
          <a:prstGeom prst="rect">
            <a:avLst/>
          </a:prstGeom>
          <a:noFill/>
          <a:ln/>
        </p:spPr>
        <p:txBody>
          <a:bodyPr wrap="square" lIns="0" tIns="0" rIns="0" bIns="0" rtlCol="0" anchor="ctr"/>
          <a:lstStyle/>
          <a:p>
            <a:pPr marL="0" indent="0" algn="ctr">
              <a:buNone/>
            </a:pPr>
            <a:r>
              <a:rPr lang="en-US" sz="1800" b="1" dirty="0">
                <a:solidFill>
                  <a:srgbClr val="A36B00"/>
                </a:solidFill>
              </a:rPr>
              <a:t>Accountability</a:t>
            </a:r>
            <a:endParaRPr lang="en-US" sz="1800" dirty="0"/>
          </a:p>
        </p:txBody>
      </p:sp>
      <p:sp>
        <p:nvSpPr>
          <p:cNvPr id="16" name="Text 14"/>
          <p:cNvSpPr/>
          <p:nvPr/>
        </p:nvSpPr>
        <p:spPr>
          <a:xfrm>
            <a:off x="8705088" y="3246120"/>
            <a:ext cx="2468880" cy="731520"/>
          </a:xfrm>
          <a:prstGeom prst="rect">
            <a:avLst/>
          </a:prstGeom>
          <a:noFill/>
          <a:ln/>
        </p:spPr>
        <p:txBody>
          <a:bodyPr wrap="square" lIns="254" tIns="254" rIns="254" bIns="254" rtlCol="0" anchor="ctr">
            <a:normAutofit fontScale="92500" lnSpcReduction="20000"/>
          </a:bodyPr>
          <a:lstStyle/>
          <a:p>
            <a:pPr marL="0" indent="0" algn="ctr">
              <a:buNone/>
            </a:pPr>
            <a:r>
              <a:rPr lang="en-US" sz="1500" dirty="0">
                <a:solidFill>
                  <a:srgbClr val="44546A"/>
                </a:solidFill>
              </a:rPr>
              <a:t>Does the applicant connect activities to shared outcomes, data review and continuous improvement?</a:t>
            </a:r>
            <a:endParaRPr lang="en-US" sz="1500" dirty="0"/>
          </a:p>
        </p:txBody>
      </p:sp>
      <p:sp>
        <p:nvSpPr>
          <p:cNvPr id="17" name="Text 15"/>
          <p:cNvSpPr/>
          <p:nvPr/>
        </p:nvSpPr>
        <p:spPr>
          <a:xfrm>
            <a:off x="777240" y="5394960"/>
            <a:ext cx="10652760" cy="411480"/>
          </a:xfrm>
          <a:prstGeom prst="rect">
            <a:avLst/>
          </a:prstGeom>
          <a:noFill/>
          <a:ln/>
        </p:spPr>
        <p:txBody>
          <a:bodyPr wrap="square" lIns="0" tIns="0" rIns="0" bIns="0" rtlCol="0" anchor="ctr">
            <a:normAutofit fontScale="92500"/>
          </a:bodyPr>
          <a:lstStyle/>
          <a:p>
            <a:pPr marL="0" indent="0" algn="ctr">
              <a:buNone/>
            </a:pPr>
            <a:r>
              <a:rPr lang="en-US" sz="1650" b="1" dirty="0">
                <a:solidFill>
                  <a:srgbClr val="0B2E4A"/>
                </a:solidFill>
              </a:rPr>
              <a:t>Your review aligns with Federal Law for a full LWIA review and helps confirms the narrative reflex true LWIA alignment </a:t>
            </a:r>
            <a:endParaRPr lang="en-US" sz="1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AFC"/>
        </a:solidFill>
        <a:effectLst/>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0B6FA4"/>
          </a:solidFill>
          <a:ln w="12700">
            <a:solidFill>
              <a:srgbClr val="0B6FA4">
                <a:alpha val="0"/>
              </a:srgbClr>
            </a:solidFill>
            <a:prstDash val="solid"/>
          </a:ln>
        </p:spPr>
        <p:txBody>
          <a:bodyPr/>
          <a:lstStyle/>
          <a:p>
            <a:endParaRPr lang="en-US"/>
          </a:p>
        </p:txBody>
      </p:sp>
      <p:sp>
        <p:nvSpPr>
          <p:cNvPr id="3" name="Text 1"/>
          <p:cNvSpPr/>
          <p:nvPr/>
        </p:nvSpPr>
        <p:spPr>
          <a:xfrm>
            <a:off x="502920" y="310896"/>
            <a:ext cx="5303520" cy="228600"/>
          </a:xfrm>
          <a:prstGeom prst="rect">
            <a:avLst/>
          </a:prstGeom>
          <a:noFill/>
          <a:ln/>
        </p:spPr>
        <p:txBody>
          <a:bodyPr wrap="square" lIns="0" tIns="0" rIns="0" bIns="0" rtlCol="0" anchor="ctr"/>
          <a:lstStyle/>
          <a:p>
            <a:pPr marL="0" indent="0">
              <a:buNone/>
            </a:pPr>
            <a:r>
              <a:rPr lang="en-US" sz="950" b="1" dirty="0">
                <a:solidFill>
                  <a:srgbClr val="159A9C"/>
                </a:solidFill>
                <a:latin typeface="Aptos" pitchFamily="34" charset="0"/>
                <a:ea typeface="Aptos" pitchFamily="34" charset="-122"/>
                <a:cs typeface="Aptos" pitchFamily="34" charset="-120"/>
              </a:rPr>
              <a:t>FY27 AEFLA Competitive Grant</a:t>
            </a:r>
            <a:endParaRPr lang="en-US" sz="950" dirty="0"/>
          </a:p>
        </p:txBody>
      </p:sp>
      <p:sp>
        <p:nvSpPr>
          <p:cNvPr id="4" name="Text 2"/>
          <p:cNvSpPr/>
          <p:nvPr/>
        </p:nvSpPr>
        <p:spPr>
          <a:xfrm>
            <a:off x="502920" y="566928"/>
            <a:ext cx="10927080" cy="502920"/>
          </a:xfrm>
          <a:prstGeom prst="rect">
            <a:avLst/>
          </a:prstGeom>
          <a:noFill/>
          <a:ln/>
        </p:spPr>
        <p:txBody>
          <a:bodyPr wrap="square" lIns="0" tIns="0" rIns="0" bIns="0" rtlCol="0" anchor="ctr">
            <a:normAutofit/>
          </a:bodyPr>
          <a:lstStyle/>
          <a:p>
            <a:pPr marL="0" indent="0">
              <a:buNone/>
            </a:pPr>
            <a:r>
              <a:rPr lang="en-US" sz="2600" b="1" dirty="0">
                <a:solidFill>
                  <a:srgbClr val="0B2E4A"/>
                </a:solidFill>
                <a:latin typeface="Aptos Display" pitchFamily="34" charset="0"/>
                <a:ea typeface="Aptos Display" pitchFamily="34" charset="-122"/>
                <a:cs typeface="Aptos Display" pitchFamily="34" charset="-120"/>
              </a:rPr>
              <a:t>Narrative Sections Assigned to LWIA Reviewers</a:t>
            </a:r>
            <a:endParaRPr lang="en-US" sz="2600" dirty="0"/>
          </a:p>
        </p:txBody>
      </p:sp>
      <p:sp>
        <p:nvSpPr>
          <p:cNvPr id="5" name="Shape 3"/>
          <p:cNvSpPr/>
          <p:nvPr/>
        </p:nvSpPr>
        <p:spPr>
          <a:xfrm>
            <a:off x="502920" y="1170432"/>
            <a:ext cx="11201400" cy="0"/>
          </a:xfrm>
          <a:prstGeom prst="line">
            <a:avLst/>
          </a:prstGeom>
          <a:noFill/>
          <a:ln w="12700">
            <a:solidFill>
              <a:srgbClr val="D5E4EC"/>
            </a:solidFill>
            <a:prstDash val="solid"/>
          </a:ln>
        </p:spPr>
        <p:txBody>
          <a:bodyPr/>
          <a:lstStyle/>
          <a:p>
            <a:endParaRPr lang="en-US"/>
          </a:p>
        </p:txBody>
      </p:sp>
      <p:sp>
        <p:nvSpPr>
          <p:cNvPr id="6" name="Text 4"/>
          <p:cNvSpPr/>
          <p:nvPr/>
        </p:nvSpPr>
        <p:spPr>
          <a:xfrm>
            <a:off x="502920" y="6446520"/>
            <a:ext cx="5669280" cy="228600"/>
          </a:xfrm>
          <a:prstGeom prst="rect">
            <a:avLst/>
          </a:prstGeom>
          <a:noFill/>
          <a:ln/>
        </p:spPr>
        <p:txBody>
          <a:bodyPr wrap="square" lIns="0" tIns="0" rIns="0" bIns="0" rtlCol="0" anchor="ctr"/>
          <a:lstStyle/>
          <a:p>
            <a:pPr marL="0" indent="0">
              <a:buNone/>
            </a:pPr>
            <a:r>
              <a:rPr lang="en-US" sz="850" dirty="0">
                <a:solidFill>
                  <a:srgbClr val="6B7280"/>
                </a:solidFill>
              </a:rPr>
              <a:t>LWIA/APC Narrative Review Training  |  5</a:t>
            </a:r>
            <a:endParaRPr lang="en-US" sz="850" dirty="0"/>
          </a:p>
        </p:txBody>
      </p:sp>
      <p:sp>
        <p:nvSpPr>
          <p:cNvPr id="7" name="Text 5"/>
          <p:cNvSpPr/>
          <p:nvPr/>
        </p:nvSpPr>
        <p:spPr>
          <a:xfrm>
            <a:off x="685800" y="1371600"/>
            <a:ext cx="10698480" cy="502920"/>
          </a:xfrm>
          <a:prstGeom prst="rect">
            <a:avLst/>
          </a:prstGeom>
          <a:noFill/>
          <a:ln/>
        </p:spPr>
        <p:txBody>
          <a:bodyPr wrap="square" lIns="0" tIns="0" rIns="0" bIns="0" rtlCol="0" anchor="ctr">
            <a:normAutofit/>
          </a:bodyPr>
          <a:lstStyle/>
          <a:p>
            <a:pPr marL="0" indent="0">
              <a:buNone/>
            </a:pPr>
            <a:r>
              <a:rPr lang="en-US" sz="1900" b="1" dirty="0">
                <a:solidFill>
                  <a:srgbClr val="0B2E4A"/>
                </a:solidFill>
              </a:rPr>
              <a:t>Reviewers should focus ONLY on the narrative sections that include LWIA-related alignment.</a:t>
            </a:r>
            <a:endParaRPr lang="en-US" sz="1900" dirty="0"/>
          </a:p>
        </p:txBody>
      </p:sp>
      <p:sp>
        <p:nvSpPr>
          <p:cNvPr id="8" name="Shape 6"/>
          <p:cNvSpPr/>
          <p:nvPr/>
        </p:nvSpPr>
        <p:spPr>
          <a:xfrm>
            <a:off x="777240" y="2148840"/>
            <a:ext cx="10698480" cy="1005840"/>
          </a:xfrm>
          <a:prstGeom prst="roundRect">
            <a:avLst>
              <a:gd name="adj" fmla="val 10909"/>
            </a:avLst>
          </a:prstGeom>
          <a:solidFill>
            <a:srgbClr val="FFFFFF"/>
          </a:solidFill>
          <a:ln w="12700">
            <a:solidFill>
              <a:srgbClr val="D6E1E8"/>
            </a:solidFill>
            <a:prstDash val="solid"/>
          </a:ln>
        </p:spPr>
        <p:txBody>
          <a:bodyPr/>
          <a:lstStyle/>
          <a:p>
            <a:endParaRPr lang="en-US"/>
          </a:p>
        </p:txBody>
      </p:sp>
      <p:sp>
        <p:nvSpPr>
          <p:cNvPr id="9" name="Shape 7"/>
          <p:cNvSpPr/>
          <p:nvPr/>
        </p:nvSpPr>
        <p:spPr>
          <a:xfrm>
            <a:off x="941832" y="2313432"/>
            <a:ext cx="502920" cy="502920"/>
          </a:xfrm>
          <a:prstGeom prst="roundRect">
            <a:avLst>
              <a:gd name="adj" fmla="val 21818"/>
            </a:avLst>
          </a:prstGeom>
          <a:solidFill>
            <a:srgbClr val="0B6FA4"/>
          </a:solidFill>
          <a:ln w="12700">
            <a:solidFill>
              <a:srgbClr val="0B6FA4"/>
            </a:solidFill>
            <a:prstDash val="solid"/>
          </a:ln>
        </p:spPr>
        <p:txBody>
          <a:bodyPr/>
          <a:lstStyle/>
          <a:p>
            <a:endParaRPr lang="en-US"/>
          </a:p>
        </p:txBody>
      </p:sp>
      <p:sp>
        <p:nvSpPr>
          <p:cNvPr id="10" name="Text 8"/>
          <p:cNvSpPr/>
          <p:nvPr/>
        </p:nvSpPr>
        <p:spPr>
          <a:xfrm>
            <a:off x="941832" y="2414016"/>
            <a:ext cx="502920" cy="228600"/>
          </a:xfrm>
          <a:prstGeom prst="rect">
            <a:avLst/>
          </a:prstGeom>
          <a:noFill/>
          <a:ln/>
        </p:spPr>
        <p:txBody>
          <a:bodyPr wrap="square" lIns="0" tIns="0" rIns="0" bIns="0" rtlCol="0" anchor="ctr"/>
          <a:lstStyle/>
          <a:p>
            <a:pPr marL="0" indent="0" algn="ctr">
              <a:buNone/>
            </a:pPr>
            <a:r>
              <a:rPr lang="en-US" sz="1400" b="1" dirty="0">
                <a:solidFill>
                  <a:srgbClr val="FFFFFF"/>
                </a:solidFill>
              </a:rPr>
              <a:t>1</a:t>
            </a:r>
            <a:endParaRPr lang="en-US" sz="1400" dirty="0"/>
          </a:p>
        </p:txBody>
      </p:sp>
      <p:sp>
        <p:nvSpPr>
          <p:cNvPr id="11" name="Text 9"/>
          <p:cNvSpPr/>
          <p:nvPr/>
        </p:nvSpPr>
        <p:spPr>
          <a:xfrm>
            <a:off x="1600200" y="2313432"/>
            <a:ext cx="9692640" cy="384048"/>
          </a:xfrm>
          <a:prstGeom prst="rect">
            <a:avLst/>
          </a:prstGeom>
          <a:noFill/>
          <a:ln/>
        </p:spPr>
        <p:txBody>
          <a:bodyPr wrap="square" lIns="0" tIns="0" rIns="0" bIns="0" rtlCol="0" anchor="ctr">
            <a:normAutofit/>
          </a:bodyPr>
          <a:lstStyle/>
          <a:p>
            <a:pPr marL="0" indent="0">
              <a:buNone/>
            </a:pPr>
            <a:r>
              <a:rPr lang="en-US" sz="1600" b="1" dirty="0">
                <a:solidFill>
                  <a:srgbClr val="0B2E4A"/>
                </a:solidFill>
              </a:rPr>
              <a:t>Section 1: APC Alignment &amp; Regional Accountability</a:t>
            </a:r>
            <a:endParaRPr lang="en-US" sz="1600" dirty="0"/>
          </a:p>
        </p:txBody>
      </p:sp>
      <p:sp>
        <p:nvSpPr>
          <p:cNvPr id="12" name="Text 10"/>
          <p:cNvSpPr/>
          <p:nvPr/>
        </p:nvSpPr>
        <p:spPr>
          <a:xfrm>
            <a:off x="1600200" y="2761488"/>
            <a:ext cx="9692640" cy="256032"/>
          </a:xfrm>
          <a:prstGeom prst="rect">
            <a:avLst/>
          </a:prstGeom>
          <a:noFill/>
          <a:ln/>
        </p:spPr>
        <p:txBody>
          <a:bodyPr wrap="square" lIns="0" tIns="0" rIns="0" bIns="0" rtlCol="0" anchor="ctr">
            <a:normAutofit/>
          </a:bodyPr>
          <a:lstStyle/>
          <a:p>
            <a:pPr marL="0" indent="0">
              <a:buNone/>
            </a:pPr>
            <a:r>
              <a:rPr lang="en-US" sz="1150" dirty="0">
                <a:solidFill>
                  <a:srgbClr val="6B7280"/>
                </a:solidFill>
              </a:rPr>
              <a:t>Full section | 20 points</a:t>
            </a:r>
            <a:endParaRPr lang="en-US" sz="1150" dirty="0"/>
          </a:p>
        </p:txBody>
      </p:sp>
      <p:sp>
        <p:nvSpPr>
          <p:cNvPr id="13" name="Shape 11"/>
          <p:cNvSpPr/>
          <p:nvPr/>
        </p:nvSpPr>
        <p:spPr>
          <a:xfrm>
            <a:off x="777240" y="3401568"/>
            <a:ext cx="10698480" cy="1005840"/>
          </a:xfrm>
          <a:prstGeom prst="roundRect">
            <a:avLst>
              <a:gd name="adj" fmla="val 10909"/>
            </a:avLst>
          </a:prstGeom>
          <a:solidFill>
            <a:srgbClr val="FFFFFF"/>
          </a:solidFill>
          <a:ln w="12700">
            <a:solidFill>
              <a:srgbClr val="D6E1E8"/>
            </a:solidFill>
            <a:prstDash val="solid"/>
          </a:ln>
        </p:spPr>
        <p:txBody>
          <a:bodyPr/>
          <a:lstStyle/>
          <a:p>
            <a:endParaRPr lang="en-US"/>
          </a:p>
        </p:txBody>
      </p:sp>
      <p:sp>
        <p:nvSpPr>
          <p:cNvPr id="14" name="Shape 12"/>
          <p:cNvSpPr/>
          <p:nvPr/>
        </p:nvSpPr>
        <p:spPr>
          <a:xfrm>
            <a:off x="941832" y="3566160"/>
            <a:ext cx="502920" cy="502920"/>
          </a:xfrm>
          <a:prstGeom prst="roundRect">
            <a:avLst>
              <a:gd name="adj" fmla="val 21818"/>
            </a:avLst>
          </a:prstGeom>
          <a:solidFill>
            <a:srgbClr val="159A9C"/>
          </a:solidFill>
          <a:ln w="12700">
            <a:solidFill>
              <a:srgbClr val="159A9C"/>
            </a:solidFill>
            <a:prstDash val="solid"/>
          </a:ln>
        </p:spPr>
        <p:txBody>
          <a:bodyPr/>
          <a:lstStyle/>
          <a:p>
            <a:endParaRPr lang="en-US"/>
          </a:p>
        </p:txBody>
      </p:sp>
      <p:sp>
        <p:nvSpPr>
          <p:cNvPr id="15" name="Text 13"/>
          <p:cNvSpPr/>
          <p:nvPr/>
        </p:nvSpPr>
        <p:spPr>
          <a:xfrm>
            <a:off x="941832" y="3666744"/>
            <a:ext cx="502920" cy="228600"/>
          </a:xfrm>
          <a:prstGeom prst="rect">
            <a:avLst/>
          </a:prstGeom>
          <a:noFill/>
          <a:ln/>
        </p:spPr>
        <p:txBody>
          <a:bodyPr wrap="square" lIns="0" tIns="0" rIns="0" bIns="0" rtlCol="0" anchor="ctr"/>
          <a:lstStyle/>
          <a:p>
            <a:pPr marL="0" indent="0" algn="ctr">
              <a:buNone/>
            </a:pPr>
            <a:r>
              <a:rPr lang="en-US" sz="1400" b="1" dirty="0">
                <a:solidFill>
                  <a:srgbClr val="FFFFFF"/>
                </a:solidFill>
              </a:rPr>
              <a:t>4</a:t>
            </a:r>
            <a:endParaRPr lang="en-US" sz="1400" dirty="0"/>
          </a:p>
        </p:txBody>
      </p:sp>
      <p:sp>
        <p:nvSpPr>
          <p:cNvPr id="16" name="Text 14"/>
          <p:cNvSpPr/>
          <p:nvPr/>
        </p:nvSpPr>
        <p:spPr>
          <a:xfrm>
            <a:off x="1600200" y="3566160"/>
            <a:ext cx="9692640" cy="384048"/>
          </a:xfrm>
          <a:prstGeom prst="rect">
            <a:avLst/>
          </a:prstGeom>
          <a:noFill/>
          <a:ln/>
        </p:spPr>
        <p:txBody>
          <a:bodyPr wrap="square" lIns="0" tIns="0" rIns="0" bIns="0" rtlCol="0" anchor="ctr">
            <a:normAutofit/>
          </a:bodyPr>
          <a:lstStyle/>
          <a:p>
            <a:pPr marL="0" indent="0">
              <a:buNone/>
            </a:pPr>
            <a:r>
              <a:rPr lang="en-US" sz="1600" b="1" dirty="0">
                <a:solidFill>
                  <a:srgbClr val="0B2E4A"/>
                </a:solidFill>
              </a:rPr>
              <a:t>Section 4: APC-Aligned Career Pathways, Bridge, ICAPS &amp; Workplace Literacy</a:t>
            </a:r>
            <a:endParaRPr lang="en-US" sz="1600" dirty="0"/>
          </a:p>
        </p:txBody>
      </p:sp>
      <p:sp>
        <p:nvSpPr>
          <p:cNvPr id="17" name="Text 15"/>
          <p:cNvSpPr/>
          <p:nvPr/>
        </p:nvSpPr>
        <p:spPr>
          <a:xfrm>
            <a:off x="1600200" y="4014216"/>
            <a:ext cx="9692640" cy="256032"/>
          </a:xfrm>
          <a:prstGeom prst="rect">
            <a:avLst/>
          </a:prstGeom>
          <a:noFill/>
          <a:ln/>
        </p:spPr>
        <p:txBody>
          <a:bodyPr wrap="square" lIns="0" tIns="0" rIns="0" bIns="0" rtlCol="0" anchor="ctr">
            <a:normAutofit/>
          </a:bodyPr>
          <a:lstStyle/>
          <a:p>
            <a:pPr marL="0" indent="0">
              <a:buNone/>
            </a:pPr>
            <a:r>
              <a:rPr lang="en-US" sz="1150" dirty="0">
                <a:solidFill>
                  <a:srgbClr val="6B7280"/>
                </a:solidFill>
              </a:rPr>
              <a:t>Full section | 15 points</a:t>
            </a:r>
            <a:endParaRPr lang="en-US" sz="1150" dirty="0"/>
          </a:p>
        </p:txBody>
      </p:sp>
      <p:sp>
        <p:nvSpPr>
          <p:cNvPr id="18" name="Shape 16"/>
          <p:cNvSpPr/>
          <p:nvPr/>
        </p:nvSpPr>
        <p:spPr>
          <a:xfrm>
            <a:off x="777240" y="4654296"/>
            <a:ext cx="10698480" cy="1005840"/>
          </a:xfrm>
          <a:prstGeom prst="roundRect">
            <a:avLst>
              <a:gd name="adj" fmla="val 10909"/>
            </a:avLst>
          </a:prstGeom>
          <a:solidFill>
            <a:srgbClr val="FFFFFF"/>
          </a:solidFill>
          <a:ln w="12700">
            <a:solidFill>
              <a:srgbClr val="D6E1E8"/>
            </a:solidFill>
            <a:prstDash val="solid"/>
          </a:ln>
        </p:spPr>
        <p:txBody>
          <a:bodyPr/>
          <a:lstStyle/>
          <a:p>
            <a:endParaRPr lang="en-US"/>
          </a:p>
        </p:txBody>
      </p:sp>
      <p:sp>
        <p:nvSpPr>
          <p:cNvPr id="19" name="Shape 17"/>
          <p:cNvSpPr/>
          <p:nvPr/>
        </p:nvSpPr>
        <p:spPr>
          <a:xfrm>
            <a:off x="941832" y="4818888"/>
            <a:ext cx="502920" cy="502920"/>
          </a:xfrm>
          <a:prstGeom prst="roundRect">
            <a:avLst>
              <a:gd name="adj" fmla="val 21818"/>
            </a:avLst>
          </a:prstGeom>
          <a:solidFill>
            <a:srgbClr val="E7B33F"/>
          </a:solidFill>
          <a:ln w="12700">
            <a:solidFill>
              <a:srgbClr val="E7B33F"/>
            </a:solidFill>
            <a:prstDash val="solid"/>
          </a:ln>
        </p:spPr>
        <p:txBody>
          <a:bodyPr/>
          <a:lstStyle/>
          <a:p>
            <a:endParaRPr lang="en-US"/>
          </a:p>
        </p:txBody>
      </p:sp>
      <p:sp>
        <p:nvSpPr>
          <p:cNvPr id="20" name="Text 18"/>
          <p:cNvSpPr/>
          <p:nvPr/>
        </p:nvSpPr>
        <p:spPr>
          <a:xfrm>
            <a:off x="941832" y="4919472"/>
            <a:ext cx="502920" cy="228600"/>
          </a:xfrm>
          <a:prstGeom prst="rect">
            <a:avLst/>
          </a:prstGeom>
          <a:noFill/>
          <a:ln/>
        </p:spPr>
        <p:txBody>
          <a:bodyPr wrap="square" lIns="0" tIns="0" rIns="0" bIns="0" rtlCol="0" anchor="ctr"/>
          <a:lstStyle/>
          <a:p>
            <a:pPr marL="0" indent="0" algn="ctr">
              <a:buNone/>
            </a:pPr>
            <a:r>
              <a:rPr lang="en-US" sz="1400" b="1" dirty="0">
                <a:solidFill>
                  <a:srgbClr val="FFFFFF"/>
                </a:solidFill>
              </a:rPr>
              <a:t>5</a:t>
            </a:r>
            <a:endParaRPr lang="en-US" sz="1400" dirty="0"/>
          </a:p>
        </p:txBody>
      </p:sp>
      <p:sp>
        <p:nvSpPr>
          <p:cNvPr id="21" name="Text 19"/>
          <p:cNvSpPr/>
          <p:nvPr/>
        </p:nvSpPr>
        <p:spPr>
          <a:xfrm>
            <a:off x="1600200" y="4818888"/>
            <a:ext cx="9692640" cy="384048"/>
          </a:xfrm>
          <a:prstGeom prst="rect">
            <a:avLst/>
          </a:prstGeom>
          <a:noFill/>
          <a:ln/>
        </p:spPr>
        <p:txBody>
          <a:bodyPr wrap="square" lIns="0" tIns="0" rIns="0" bIns="0" rtlCol="0" anchor="ctr">
            <a:normAutofit/>
          </a:bodyPr>
          <a:lstStyle/>
          <a:p>
            <a:pPr marL="0" indent="0">
              <a:buNone/>
            </a:pPr>
            <a:r>
              <a:rPr lang="en-US" sz="1600" b="1" dirty="0">
                <a:solidFill>
                  <a:srgbClr val="0B2E4A"/>
                </a:solidFill>
              </a:rPr>
              <a:t>Section 5: Data Management &amp; Continuous Improvement</a:t>
            </a:r>
            <a:endParaRPr lang="en-US" sz="1600" dirty="0"/>
          </a:p>
        </p:txBody>
      </p:sp>
      <p:sp>
        <p:nvSpPr>
          <p:cNvPr id="22" name="Text 20"/>
          <p:cNvSpPr/>
          <p:nvPr/>
        </p:nvSpPr>
        <p:spPr>
          <a:xfrm>
            <a:off x="1600200" y="5266944"/>
            <a:ext cx="9692640" cy="256032"/>
          </a:xfrm>
          <a:prstGeom prst="rect">
            <a:avLst/>
          </a:prstGeom>
          <a:noFill/>
          <a:ln/>
        </p:spPr>
        <p:txBody>
          <a:bodyPr wrap="square" lIns="0" tIns="0" rIns="0" bIns="0" rtlCol="0" anchor="ctr">
            <a:normAutofit/>
          </a:bodyPr>
          <a:lstStyle/>
          <a:p>
            <a:pPr marL="0" indent="0">
              <a:buNone/>
            </a:pPr>
            <a:r>
              <a:rPr lang="en-US" sz="1150" dirty="0">
                <a:solidFill>
                  <a:srgbClr val="6B7280"/>
                </a:solidFill>
              </a:rPr>
              <a:t>Only APC/LWIA-related data sharing and regional continuous improvement</a:t>
            </a:r>
            <a:endParaRPr lang="en-US" sz="1150" dirty="0"/>
          </a:p>
        </p:txBody>
      </p:sp>
      <p:sp>
        <p:nvSpPr>
          <p:cNvPr id="23" name="Text 21"/>
          <p:cNvSpPr/>
          <p:nvPr/>
        </p:nvSpPr>
        <p:spPr>
          <a:xfrm>
            <a:off x="868680" y="5897880"/>
            <a:ext cx="10332720" cy="292608"/>
          </a:xfrm>
          <a:prstGeom prst="rect">
            <a:avLst/>
          </a:prstGeom>
          <a:noFill/>
          <a:ln/>
        </p:spPr>
        <p:txBody>
          <a:bodyPr wrap="square" lIns="0" tIns="0" rIns="0" bIns="0" rtlCol="0" anchor="ctr"/>
          <a:lstStyle/>
          <a:p>
            <a:pPr marL="0" indent="0" algn="ctr">
              <a:buNone/>
            </a:pPr>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AFC"/>
        </a:solidFill>
        <a:effectLst/>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0B6FA4"/>
          </a:solidFill>
          <a:ln w="12700">
            <a:solidFill>
              <a:srgbClr val="0B6FA4">
                <a:alpha val="0"/>
              </a:srgbClr>
            </a:solidFill>
            <a:prstDash val="solid"/>
          </a:ln>
        </p:spPr>
        <p:txBody>
          <a:bodyPr/>
          <a:lstStyle/>
          <a:p>
            <a:endParaRPr lang="en-US"/>
          </a:p>
        </p:txBody>
      </p:sp>
      <p:sp>
        <p:nvSpPr>
          <p:cNvPr id="3" name="Text 1"/>
          <p:cNvSpPr/>
          <p:nvPr/>
        </p:nvSpPr>
        <p:spPr>
          <a:xfrm>
            <a:off x="502920" y="310896"/>
            <a:ext cx="5303520" cy="228600"/>
          </a:xfrm>
          <a:prstGeom prst="rect">
            <a:avLst/>
          </a:prstGeom>
          <a:noFill/>
          <a:ln/>
        </p:spPr>
        <p:txBody>
          <a:bodyPr wrap="square" lIns="0" tIns="0" rIns="0" bIns="0" rtlCol="0" anchor="ctr"/>
          <a:lstStyle/>
          <a:p>
            <a:pPr marL="0" indent="0">
              <a:buNone/>
            </a:pPr>
            <a:r>
              <a:rPr lang="en-US" sz="950" b="1" dirty="0">
                <a:solidFill>
                  <a:srgbClr val="159A9C"/>
                </a:solidFill>
                <a:latin typeface="Aptos" pitchFamily="34" charset="0"/>
                <a:ea typeface="Aptos" pitchFamily="34" charset="-122"/>
                <a:cs typeface="Aptos" pitchFamily="34" charset="-120"/>
              </a:rPr>
              <a:t>FY27 AEFLA Competitive Grant</a:t>
            </a:r>
            <a:endParaRPr lang="en-US" sz="950" dirty="0"/>
          </a:p>
        </p:txBody>
      </p:sp>
      <p:sp>
        <p:nvSpPr>
          <p:cNvPr id="4" name="Text 2"/>
          <p:cNvSpPr/>
          <p:nvPr/>
        </p:nvSpPr>
        <p:spPr>
          <a:xfrm>
            <a:off x="502920" y="566928"/>
            <a:ext cx="10927080" cy="502920"/>
          </a:xfrm>
          <a:prstGeom prst="rect">
            <a:avLst/>
          </a:prstGeom>
          <a:noFill/>
          <a:ln/>
        </p:spPr>
        <p:txBody>
          <a:bodyPr wrap="square" lIns="0" tIns="0" rIns="0" bIns="0" rtlCol="0" anchor="ctr">
            <a:normAutofit/>
          </a:bodyPr>
          <a:lstStyle/>
          <a:p>
            <a:pPr marL="0" indent="0">
              <a:buNone/>
            </a:pPr>
            <a:r>
              <a:rPr lang="en-US" sz="2600" b="1" dirty="0">
                <a:solidFill>
                  <a:srgbClr val="0B2E4A"/>
                </a:solidFill>
                <a:latin typeface="Aptos Display" pitchFamily="34" charset="0"/>
                <a:ea typeface="Aptos Display" pitchFamily="34" charset="-122"/>
                <a:cs typeface="Aptos Display" pitchFamily="34" charset="-120"/>
              </a:rPr>
              <a:t>What to Look For in the Assigned Narrative Sections</a:t>
            </a:r>
            <a:endParaRPr lang="en-US" sz="2600" dirty="0"/>
          </a:p>
        </p:txBody>
      </p:sp>
      <p:sp>
        <p:nvSpPr>
          <p:cNvPr id="5" name="Shape 3"/>
          <p:cNvSpPr/>
          <p:nvPr/>
        </p:nvSpPr>
        <p:spPr>
          <a:xfrm>
            <a:off x="502920" y="1170432"/>
            <a:ext cx="11201400" cy="0"/>
          </a:xfrm>
          <a:prstGeom prst="line">
            <a:avLst/>
          </a:prstGeom>
          <a:noFill/>
          <a:ln w="12700">
            <a:solidFill>
              <a:srgbClr val="D5E4EC"/>
            </a:solidFill>
            <a:prstDash val="solid"/>
          </a:ln>
        </p:spPr>
        <p:txBody>
          <a:bodyPr/>
          <a:lstStyle/>
          <a:p>
            <a:endParaRPr lang="en-US"/>
          </a:p>
        </p:txBody>
      </p:sp>
      <p:sp>
        <p:nvSpPr>
          <p:cNvPr id="6" name="Text 4"/>
          <p:cNvSpPr/>
          <p:nvPr/>
        </p:nvSpPr>
        <p:spPr>
          <a:xfrm>
            <a:off x="502920" y="6446520"/>
            <a:ext cx="5669280" cy="228600"/>
          </a:xfrm>
          <a:prstGeom prst="rect">
            <a:avLst/>
          </a:prstGeom>
          <a:noFill/>
          <a:ln/>
        </p:spPr>
        <p:txBody>
          <a:bodyPr wrap="square" lIns="0" tIns="0" rIns="0" bIns="0" rtlCol="0" anchor="ctr"/>
          <a:lstStyle/>
          <a:p>
            <a:pPr marL="0" indent="0">
              <a:buNone/>
            </a:pPr>
            <a:r>
              <a:rPr lang="en-US" sz="850" dirty="0">
                <a:solidFill>
                  <a:srgbClr val="6B7280"/>
                </a:solidFill>
              </a:rPr>
              <a:t>LWIA/APC Narrative Review Training  |  6</a:t>
            </a:r>
            <a:endParaRPr lang="en-US" sz="850" dirty="0"/>
          </a:p>
        </p:txBody>
      </p:sp>
      <p:sp>
        <p:nvSpPr>
          <p:cNvPr id="7" name="Text 5"/>
          <p:cNvSpPr/>
          <p:nvPr/>
        </p:nvSpPr>
        <p:spPr>
          <a:xfrm>
            <a:off x="685800" y="1371600"/>
            <a:ext cx="10744200" cy="502920"/>
          </a:xfrm>
          <a:prstGeom prst="rect">
            <a:avLst/>
          </a:prstGeom>
          <a:noFill/>
          <a:ln/>
        </p:spPr>
        <p:txBody>
          <a:bodyPr wrap="square" lIns="0" tIns="0" rIns="0" bIns="0" rtlCol="0" anchor="ctr">
            <a:normAutofit fontScale="92500"/>
          </a:bodyPr>
          <a:lstStyle/>
          <a:p>
            <a:pPr marL="0" indent="0">
              <a:buNone/>
            </a:pPr>
            <a:r>
              <a:rPr lang="en-US" sz="1900" b="1" dirty="0">
                <a:solidFill>
                  <a:srgbClr val="0B2E4A"/>
                </a:solidFill>
              </a:rPr>
              <a:t>Strong responses should be specific, regional, evidence-based and connected to workforce outcomes.</a:t>
            </a:r>
            <a:endParaRPr lang="en-US" sz="1900" dirty="0"/>
          </a:p>
        </p:txBody>
      </p:sp>
      <p:sp>
        <p:nvSpPr>
          <p:cNvPr id="8" name="Text 6"/>
          <p:cNvSpPr/>
          <p:nvPr/>
        </p:nvSpPr>
        <p:spPr>
          <a:xfrm>
            <a:off x="822960" y="2148840"/>
            <a:ext cx="4754880" cy="365760"/>
          </a:xfrm>
          <a:prstGeom prst="rect">
            <a:avLst/>
          </a:prstGeom>
          <a:noFill/>
          <a:ln/>
        </p:spPr>
        <p:txBody>
          <a:bodyPr wrap="square" lIns="0" tIns="0" rIns="0" bIns="0" rtlCol="0" anchor="ctr"/>
          <a:lstStyle/>
          <a:p>
            <a:pPr marL="0" indent="0">
              <a:buNone/>
            </a:pPr>
            <a:r>
              <a:rPr lang="en-US" sz="1800" b="1" dirty="0">
                <a:solidFill>
                  <a:srgbClr val="159A9C"/>
                </a:solidFill>
              </a:rPr>
              <a:t>Strong evidence</a:t>
            </a:r>
            <a:endParaRPr lang="en-US" sz="1800" dirty="0"/>
          </a:p>
        </p:txBody>
      </p:sp>
      <p:sp>
        <p:nvSpPr>
          <p:cNvPr id="9" name="Text 7"/>
          <p:cNvSpPr/>
          <p:nvPr/>
        </p:nvSpPr>
        <p:spPr>
          <a:xfrm>
            <a:off x="6492240" y="2148840"/>
            <a:ext cx="4389120" cy="365760"/>
          </a:xfrm>
          <a:prstGeom prst="rect">
            <a:avLst/>
          </a:prstGeom>
          <a:noFill/>
          <a:ln/>
        </p:spPr>
        <p:txBody>
          <a:bodyPr wrap="square" lIns="0" tIns="0" rIns="0" bIns="0" rtlCol="0" anchor="ctr"/>
          <a:lstStyle/>
          <a:p>
            <a:pPr marL="0" indent="0">
              <a:buNone/>
            </a:pPr>
            <a:r>
              <a:rPr lang="en-US" sz="1800" b="1" dirty="0">
                <a:solidFill>
                  <a:srgbClr val="A36B00"/>
                </a:solidFill>
              </a:rPr>
              <a:t>Red flags</a:t>
            </a:r>
            <a:endParaRPr lang="en-US" sz="1800" dirty="0"/>
          </a:p>
        </p:txBody>
      </p:sp>
      <p:sp>
        <p:nvSpPr>
          <p:cNvPr id="10" name="Text 8"/>
          <p:cNvSpPr/>
          <p:nvPr/>
        </p:nvSpPr>
        <p:spPr>
          <a:xfrm>
            <a:off x="960120" y="2697480"/>
            <a:ext cx="4846320" cy="347472"/>
          </a:xfrm>
          <a:prstGeom prst="rect">
            <a:avLst/>
          </a:prstGeom>
          <a:noFill/>
          <a:ln/>
        </p:spPr>
        <p:txBody>
          <a:bodyPr wrap="square" lIns="381" tIns="381" rIns="381" bIns="381" rtlCol="0" anchor="ctr">
            <a:normAutofit/>
          </a:bodyPr>
          <a:lstStyle/>
          <a:p>
            <a:r>
              <a:rPr lang="en-US" sz="1450" dirty="0">
                <a:solidFill>
                  <a:srgbClr val="44546A"/>
                </a:solidFill>
              </a:rPr>
              <a:t>Names LWIA priorities and regional goals</a:t>
            </a:r>
            <a:endParaRPr lang="en-US" sz="1450" dirty="0"/>
          </a:p>
        </p:txBody>
      </p:sp>
      <p:sp>
        <p:nvSpPr>
          <p:cNvPr id="11" name="Text 9"/>
          <p:cNvSpPr/>
          <p:nvPr/>
        </p:nvSpPr>
        <p:spPr>
          <a:xfrm>
            <a:off x="960120" y="3200400"/>
            <a:ext cx="4846320" cy="347472"/>
          </a:xfrm>
          <a:prstGeom prst="rect">
            <a:avLst/>
          </a:prstGeom>
          <a:noFill/>
          <a:ln/>
        </p:spPr>
        <p:txBody>
          <a:bodyPr wrap="square" lIns="381" tIns="381" rIns="381" bIns="381" rtlCol="0" anchor="ctr">
            <a:normAutofit/>
          </a:bodyPr>
          <a:lstStyle/>
          <a:p>
            <a:r>
              <a:rPr lang="en-US" sz="1450" dirty="0">
                <a:solidFill>
                  <a:srgbClr val="44546A"/>
                </a:solidFill>
              </a:rPr>
              <a:t>Describes specific LWIA/workforce partnerships</a:t>
            </a:r>
            <a:endParaRPr lang="en-US" sz="1450" dirty="0"/>
          </a:p>
        </p:txBody>
      </p:sp>
      <p:sp>
        <p:nvSpPr>
          <p:cNvPr id="12" name="Text 10"/>
          <p:cNvSpPr/>
          <p:nvPr/>
        </p:nvSpPr>
        <p:spPr>
          <a:xfrm>
            <a:off x="960120" y="3703320"/>
            <a:ext cx="4846320" cy="347472"/>
          </a:xfrm>
          <a:prstGeom prst="rect">
            <a:avLst/>
          </a:prstGeom>
          <a:noFill/>
          <a:ln/>
        </p:spPr>
        <p:txBody>
          <a:bodyPr wrap="square" lIns="381" tIns="381" rIns="381" bIns="381" rtlCol="0" anchor="ctr">
            <a:normAutofit/>
          </a:bodyPr>
          <a:lstStyle/>
          <a:p>
            <a:r>
              <a:rPr lang="en-US" sz="1450" dirty="0">
                <a:solidFill>
                  <a:srgbClr val="44546A"/>
                </a:solidFill>
              </a:rPr>
              <a:t>Connects Bridge/ICAPS to sectors and employment</a:t>
            </a:r>
            <a:endParaRPr lang="en-US" sz="1450" dirty="0"/>
          </a:p>
        </p:txBody>
      </p:sp>
      <p:sp>
        <p:nvSpPr>
          <p:cNvPr id="13" name="Text 11"/>
          <p:cNvSpPr/>
          <p:nvPr/>
        </p:nvSpPr>
        <p:spPr>
          <a:xfrm>
            <a:off x="960120" y="4206240"/>
            <a:ext cx="4846320" cy="347472"/>
          </a:xfrm>
          <a:prstGeom prst="rect">
            <a:avLst/>
          </a:prstGeom>
          <a:noFill/>
          <a:ln/>
        </p:spPr>
        <p:txBody>
          <a:bodyPr wrap="square" lIns="381" tIns="381" rIns="381" bIns="381" rtlCol="0" anchor="ctr">
            <a:normAutofit/>
          </a:bodyPr>
          <a:lstStyle/>
          <a:p>
            <a:r>
              <a:rPr lang="en-US" sz="1450" dirty="0">
                <a:solidFill>
                  <a:srgbClr val="44546A"/>
                </a:solidFill>
              </a:rPr>
              <a:t>Explains LWIA data review and shared accountability</a:t>
            </a:r>
            <a:endParaRPr lang="en-US" sz="1450" dirty="0"/>
          </a:p>
        </p:txBody>
      </p:sp>
      <p:sp>
        <p:nvSpPr>
          <p:cNvPr id="14" name="Text 12"/>
          <p:cNvSpPr/>
          <p:nvPr/>
        </p:nvSpPr>
        <p:spPr>
          <a:xfrm>
            <a:off x="960120" y="4709160"/>
            <a:ext cx="4846320" cy="347472"/>
          </a:xfrm>
          <a:prstGeom prst="rect">
            <a:avLst/>
          </a:prstGeom>
          <a:noFill/>
          <a:ln/>
        </p:spPr>
        <p:txBody>
          <a:bodyPr wrap="square" lIns="381" tIns="381" rIns="381" bIns="381" rtlCol="0" anchor="ctr">
            <a:normAutofit/>
          </a:bodyPr>
          <a:lstStyle/>
          <a:p>
            <a:r>
              <a:rPr lang="en-US" sz="1450" dirty="0">
                <a:solidFill>
                  <a:srgbClr val="44546A"/>
                </a:solidFill>
              </a:rPr>
              <a:t>Identifies staff responsible for coordination</a:t>
            </a:r>
            <a:endParaRPr lang="en-US" sz="1450" dirty="0"/>
          </a:p>
        </p:txBody>
      </p:sp>
      <p:sp>
        <p:nvSpPr>
          <p:cNvPr id="15" name="Text 13"/>
          <p:cNvSpPr/>
          <p:nvPr/>
        </p:nvSpPr>
        <p:spPr>
          <a:xfrm>
            <a:off x="6629400" y="2697480"/>
            <a:ext cx="4800600" cy="347472"/>
          </a:xfrm>
          <a:prstGeom prst="rect">
            <a:avLst/>
          </a:prstGeom>
          <a:noFill/>
          <a:ln/>
        </p:spPr>
        <p:txBody>
          <a:bodyPr wrap="square" lIns="381" tIns="381" rIns="381" bIns="381" rtlCol="0" anchor="ctr">
            <a:normAutofit/>
          </a:bodyPr>
          <a:lstStyle/>
          <a:p>
            <a:r>
              <a:rPr lang="en-US" sz="1450" dirty="0">
                <a:solidFill>
                  <a:srgbClr val="44546A"/>
                </a:solidFill>
              </a:rPr>
              <a:t>Generic statements with no LWIA specifics</a:t>
            </a:r>
            <a:endParaRPr lang="en-US" sz="1450" dirty="0"/>
          </a:p>
        </p:txBody>
      </p:sp>
      <p:sp>
        <p:nvSpPr>
          <p:cNvPr id="16" name="Text 14"/>
          <p:cNvSpPr/>
          <p:nvPr/>
        </p:nvSpPr>
        <p:spPr>
          <a:xfrm>
            <a:off x="6629400" y="3200400"/>
            <a:ext cx="4800600" cy="347472"/>
          </a:xfrm>
          <a:prstGeom prst="rect">
            <a:avLst/>
          </a:prstGeom>
          <a:noFill/>
          <a:ln/>
        </p:spPr>
        <p:txBody>
          <a:bodyPr wrap="square" lIns="381" tIns="381" rIns="381" bIns="381" rtlCol="0" anchor="ctr">
            <a:normAutofit/>
          </a:bodyPr>
          <a:lstStyle/>
          <a:p>
            <a:r>
              <a:rPr lang="en-US" sz="1450" dirty="0">
                <a:solidFill>
                  <a:srgbClr val="44546A"/>
                </a:solidFill>
              </a:rPr>
              <a:t>Mentions partners but gives no role or purpose</a:t>
            </a:r>
            <a:endParaRPr lang="en-US" sz="1450" dirty="0"/>
          </a:p>
        </p:txBody>
      </p:sp>
      <p:sp>
        <p:nvSpPr>
          <p:cNvPr id="17" name="Text 15"/>
          <p:cNvSpPr/>
          <p:nvPr/>
        </p:nvSpPr>
        <p:spPr>
          <a:xfrm>
            <a:off x="6629400" y="3703320"/>
            <a:ext cx="4800600" cy="347472"/>
          </a:xfrm>
          <a:prstGeom prst="rect">
            <a:avLst/>
          </a:prstGeom>
          <a:noFill/>
          <a:ln/>
        </p:spPr>
        <p:txBody>
          <a:bodyPr wrap="square" lIns="381" tIns="381" rIns="381" bIns="381" rtlCol="0" anchor="ctr">
            <a:normAutofit/>
          </a:bodyPr>
          <a:lstStyle/>
          <a:p>
            <a:r>
              <a:rPr lang="en-US" sz="1450" dirty="0">
                <a:solidFill>
                  <a:srgbClr val="44546A"/>
                </a:solidFill>
              </a:rPr>
              <a:t>Career pathways not connected to workforce demand</a:t>
            </a:r>
            <a:endParaRPr lang="en-US" sz="1450" dirty="0"/>
          </a:p>
        </p:txBody>
      </p:sp>
      <p:sp>
        <p:nvSpPr>
          <p:cNvPr id="18" name="Text 16"/>
          <p:cNvSpPr/>
          <p:nvPr/>
        </p:nvSpPr>
        <p:spPr>
          <a:xfrm>
            <a:off x="6629400" y="4206240"/>
            <a:ext cx="4800600" cy="347472"/>
          </a:xfrm>
          <a:prstGeom prst="rect">
            <a:avLst/>
          </a:prstGeom>
          <a:noFill/>
          <a:ln/>
        </p:spPr>
        <p:txBody>
          <a:bodyPr wrap="square" lIns="381" tIns="381" rIns="381" bIns="381" rtlCol="0" anchor="ctr">
            <a:normAutofit/>
          </a:bodyPr>
          <a:lstStyle/>
          <a:p>
            <a:r>
              <a:rPr lang="en-US" sz="1450" dirty="0">
                <a:solidFill>
                  <a:srgbClr val="44546A"/>
                </a:solidFill>
              </a:rPr>
              <a:t>No explanation of data sharing or follow-up</a:t>
            </a:r>
            <a:endParaRPr lang="en-US" sz="1450" dirty="0"/>
          </a:p>
        </p:txBody>
      </p:sp>
      <p:sp>
        <p:nvSpPr>
          <p:cNvPr id="19" name="Text 17"/>
          <p:cNvSpPr/>
          <p:nvPr/>
        </p:nvSpPr>
        <p:spPr>
          <a:xfrm>
            <a:off x="6629400" y="4709160"/>
            <a:ext cx="4800600" cy="347472"/>
          </a:xfrm>
          <a:prstGeom prst="rect">
            <a:avLst/>
          </a:prstGeom>
          <a:noFill/>
          <a:ln/>
        </p:spPr>
        <p:txBody>
          <a:bodyPr wrap="square" lIns="381" tIns="381" rIns="381" bIns="381" rtlCol="0" anchor="ctr">
            <a:normAutofit/>
          </a:bodyPr>
          <a:lstStyle/>
          <a:p>
            <a:r>
              <a:rPr lang="en-US" sz="1450" dirty="0">
                <a:solidFill>
                  <a:srgbClr val="44546A"/>
                </a:solidFill>
              </a:rPr>
              <a:t>No staff accountability or unclear responsibility</a:t>
            </a:r>
            <a:endParaRPr lang="en-US" sz="1450" dirty="0"/>
          </a:p>
        </p:txBody>
      </p:sp>
      <p:sp>
        <p:nvSpPr>
          <p:cNvPr id="20" name="Shape 18"/>
          <p:cNvSpPr/>
          <p:nvPr/>
        </p:nvSpPr>
        <p:spPr>
          <a:xfrm>
            <a:off x="6080760" y="2148840"/>
            <a:ext cx="0" cy="3246120"/>
          </a:xfrm>
          <a:prstGeom prst="line">
            <a:avLst/>
          </a:prstGeom>
          <a:noFill/>
          <a:ln w="15875">
            <a:solidFill>
              <a:srgbClr val="D5E4EC"/>
            </a:solidFill>
            <a:prstDash val="solid"/>
          </a:ln>
        </p:spPr>
        <p:txBody>
          <a:bodyPr/>
          <a:lstStyle/>
          <a:p>
            <a:endParaRPr lang="en-US"/>
          </a:p>
        </p:txBody>
      </p:sp>
      <p:sp>
        <p:nvSpPr>
          <p:cNvPr id="21" name="Shape 19"/>
          <p:cNvSpPr/>
          <p:nvPr/>
        </p:nvSpPr>
        <p:spPr>
          <a:xfrm>
            <a:off x="1005840" y="5650992"/>
            <a:ext cx="10149840" cy="530352"/>
          </a:xfrm>
          <a:prstGeom prst="roundRect">
            <a:avLst>
              <a:gd name="adj" fmla="val 20690"/>
            </a:avLst>
          </a:prstGeom>
          <a:solidFill>
            <a:srgbClr val="0B2E4A"/>
          </a:solidFill>
          <a:ln w="12700">
            <a:solidFill>
              <a:srgbClr val="0B2E4A"/>
            </a:solidFill>
            <a:prstDash val="solid"/>
          </a:ln>
        </p:spPr>
        <p:txBody>
          <a:bodyPr/>
          <a:lstStyle/>
          <a:p>
            <a:endParaRPr lang="en-US"/>
          </a:p>
        </p:txBody>
      </p:sp>
      <p:sp>
        <p:nvSpPr>
          <p:cNvPr id="22" name="Text 20"/>
          <p:cNvSpPr/>
          <p:nvPr/>
        </p:nvSpPr>
        <p:spPr>
          <a:xfrm>
            <a:off x="1143000" y="5815584"/>
            <a:ext cx="9875520" cy="219456"/>
          </a:xfrm>
          <a:prstGeom prst="rect">
            <a:avLst/>
          </a:prstGeom>
          <a:noFill/>
          <a:ln/>
        </p:spPr>
        <p:txBody>
          <a:bodyPr wrap="square" lIns="0" tIns="0" rIns="0" bIns="0" rtlCol="0" anchor="ctr"/>
          <a:lstStyle/>
          <a:p>
            <a:pPr marL="0" indent="0" algn="ctr">
              <a:buNone/>
            </a:pP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AFC"/>
        </a:solidFill>
        <a:effectLst/>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0B6FA4"/>
          </a:solidFill>
          <a:ln w="12700">
            <a:solidFill>
              <a:srgbClr val="0B6FA4">
                <a:alpha val="0"/>
              </a:srgbClr>
            </a:solidFill>
            <a:prstDash val="solid"/>
          </a:ln>
        </p:spPr>
        <p:txBody>
          <a:bodyPr/>
          <a:lstStyle/>
          <a:p>
            <a:endParaRPr lang="en-US"/>
          </a:p>
        </p:txBody>
      </p:sp>
      <p:sp>
        <p:nvSpPr>
          <p:cNvPr id="3" name="Text 1"/>
          <p:cNvSpPr/>
          <p:nvPr/>
        </p:nvSpPr>
        <p:spPr>
          <a:xfrm>
            <a:off x="502920" y="310896"/>
            <a:ext cx="5303520" cy="228600"/>
          </a:xfrm>
          <a:prstGeom prst="rect">
            <a:avLst/>
          </a:prstGeom>
          <a:noFill/>
          <a:ln/>
        </p:spPr>
        <p:txBody>
          <a:bodyPr wrap="square" lIns="0" tIns="0" rIns="0" bIns="0" rtlCol="0" anchor="ctr"/>
          <a:lstStyle/>
          <a:p>
            <a:pPr marL="0" indent="0">
              <a:buNone/>
            </a:pPr>
            <a:r>
              <a:rPr lang="en-US" sz="950" b="1" dirty="0">
                <a:solidFill>
                  <a:srgbClr val="159A9C"/>
                </a:solidFill>
                <a:latin typeface="Aptos" pitchFamily="34" charset="0"/>
                <a:ea typeface="Aptos" pitchFamily="34" charset="-122"/>
                <a:cs typeface="Aptos" pitchFamily="34" charset="-120"/>
              </a:rPr>
              <a:t>FY27 AEFLA Competitive Grant</a:t>
            </a:r>
            <a:endParaRPr lang="en-US" sz="950" dirty="0"/>
          </a:p>
        </p:txBody>
      </p:sp>
      <p:sp>
        <p:nvSpPr>
          <p:cNvPr id="4" name="Text 2"/>
          <p:cNvSpPr/>
          <p:nvPr/>
        </p:nvSpPr>
        <p:spPr>
          <a:xfrm>
            <a:off x="502920" y="566928"/>
            <a:ext cx="10927080" cy="502920"/>
          </a:xfrm>
          <a:prstGeom prst="rect">
            <a:avLst/>
          </a:prstGeom>
          <a:noFill/>
          <a:ln/>
        </p:spPr>
        <p:txBody>
          <a:bodyPr wrap="square" lIns="0" tIns="0" rIns="0" bIns="0" rtlCol="0" anchor="ctr">
            <a:normAutofit/>
          </a:bodyPr>
          <a:lstStyle/>
          <a:p>
            <a:pPr marL="0" indent="0">
              <a:buNone/>
            </a:pPr>
            <a:r>
              <a:rPr lang="en-US" sz="2600" b="1" dirty="0">
                <a:solidFill>
                  <a:srgbClr val="0B2E4A"/>
                </a:solidFill>
                <a:latin typeface="Aptos Display" pitchFamily="34" charset="0"/>
                <a:ea typeface="Aptos Display" pitchFamily="34" charset="-122"/>
                <a:cs typeface="Aptos Display" pitchFamily="34" charset="-120"/>
              </a:rPr>
              <a:t>Final Reviewer Reminders</a:t>
            </a:r>
            <a:endParaRPr lang="en-US" sz="2600" dirty="0"/>
          </a:p>
        </p:txBody>
      </p:sp>
      <p:sp>
        <p:nvSpPr>
          <p:cNvPr id="5" name="Shape 3"/>
          <p:cNvSpPr/>
          <p:nvPr/>
        </p:nvSpPr>
        <p:spPr>
          <a:xfrm>
            <a:off x="502920" y="1170432"/>
            <a:ext cx="11201400" cy="0"/>
          </a:xfrm>
          <a:prstGeom prst="line">
            <a:avLst/>
          </a:prstGeom>
          <a:noFill/>
          <a:ln w="12700">
            <a:solidFill>
              <a:srgbClr val="D5E4EC"/>
            </a:solidFill>
            <a:prstDash val="solid"/>
          </a:ln>
        </p:spPr>
        <p:txBody>
          <a:bodyPr/>
          <a:lstStyle/>
          <a:p>
            <a:endParaRPr lang="en-US"/>
          </a:p>
        </p:txBody>
      </p:sp>
      <p:sp>
        <p:nvSpPr>
          <p:cNvPr id="6" name="Text 4"/>
          <p:cNvSpPr/>
          <p:nvPr/>
        </p:nvSpPr>
        <p:spPr>
          <a:xfrm>
            <a:off x="502920" y="6446520"/>
            <a:ext cx="5669280" cy="228600"/>
          </a:xfrm>
          <a:prstGeom prst="rect">
            <a:avLst/>
          </a:prstGeom>
          <a:noFill/>
          <a:ln/>
        </p:spPr>
        <p:txBody>
          <a:bodyPr wrap="square" lIns="0" tIns="0" rIns="0" bIns="0" rtlCol="0" anchor="ctr"/>
          <a:lstStyle/>
          <a:p>
            <a:pPr marL="0" indent="0">
              <a:buNone/>
            </a:pPr>
            <a:r>
              <a:rPr lang="en-US" sz="850" dirty="0">
                <a:solidFill>
                  <a:srgbClr val="6B7280"/>
                </a:solidFill>
              </a:rPr>
              <a:t>LWIA/APC Narrative Review Training  |  7</a:t>
            </a:r>
            <a:endParaRPr lang="en-US" sz="850" dirty="0"/>
          </a:p>
        </p:txBody>
      </p:sp>
      <p:sp>
        <p:nvSpPr>
          <p:cNvPr id="7" name="Text 5"/>
          <p:cNvSpPr/>
          <p:nvPr/>
        </p:nvSpPr>
        <p:spPr>
          <a:xfrm>
            <a:off x="685800" y="1371600"/>
            <a:ext cx="10744200" cy="502920"/>
          </a:xfrm>
          <a:prstGeom prst="rect">
            <a:avLst/>
          </a:prstGeom>
          <a:noFill/>
          <a:ln/>
        </p:spPr>
        <p:txBody>
          <a:bodyPr wrap="square" lIns="0" tIns="0" rIns="0" bIns="0" rtlCol="0" anchor="ctr">
            <a:normAutofit/>
          </a:bodyPr>
          <a:lstStyle/>
          <a:p>
            <a:pPr marL="0" indent="0">
              <a:buNone/>
            </a:pPr>
            <a:r>
              <a:rPr lang="en-US" sz="2000" b="1" dirty="0">
                <a:solidFill>
                  <a:srgbClr val="0B2E4A"/>
                </a:solidFill>
              </a:rPr>
              <a:t>This review is intentionally narrow: narrative sections tied to LWIA alignment only.</a:t>
            </a:r>
            <a:endParaRPr lang="en-US" sz="2000" dirty="0"/>
          </a:p>
        </p:txBody>
      </p:sp>
      <p:sp>
        <p:nvSpPr>
          <p:cNvPr id="8" name="Shape 6"/>
          <p:cNvSpPr/>
          <p:nvPr/>
        </p:nvSpPr>
        <p:spPr>
          <a:xfrm>
            <a:off x="868680" y="2148840"/>
            <a:ext cx="10378440" cy="749808"/>
          </a:xfrm>
          <a:prstGeom prst="roundRect">
            <a:avLst>
              <a:gd name="adj" fmla="val 12195"/>
            </a:avLst>
          </a:prstGeom>
          <a:solidFill>
            <a:srgbClr val="FFFFFF"/>
          </a:solidFill>
          <a:ln w="12700">
            <a:solidFill>
              <a:srgbClr val="D6E1E8"/>
            </a:solidFill>
            <a:prstDash val="solid"/>
          </a:ln>
        </p:spPr>
        <p:txBody>
          <a:bodyPr/>
          <a:lstStyle/>
          <a:p>
            <a:endParaRPr lang="en-US"/>
          </a:p>
        </p:txBody>
      </p:sp>
      <p:sp>
        <p:nvSpPr>
          <p:cNvPr id="9" name="Text 7"/>
          <p:cNvSpPr/>
          <p:nvPr/>
        </p:nvSpPr>
        <p:spPr>
          <a:xfrm>
            <a:off x="1143000" y="2313432"/>
            <a:ext cx="3063240" cy="256032"/>
          </a:xfrm>
          <a:prstGeom prst="rect">
            <a:avLst/>
          </a:prstGeom>
          <a:noFill/>
          <a:ln/>
        </p:spPr>
        <p:txBody>
          <a:bodyPr wrap="square" lIns="0" tIns="0" rIns="0" bIns="0" rtlCol="0" anchor="ctr"/>
          <a:lstStyle/>
          <a:p>
            <a:pPr marL="0" indent="0">
              <a:buNone/>
            </a:pPr>
            <a:r>
              <a:rPr lang="en-US" sz="1500" b="1" dirty="0">
                <a:solidFill>
                  <a:srgbClr val="0B2E4A"/>
                </a:solidFill>
              </a:rPr>
              <a:t>Review only the assigned narrative sections</a:t>
            </a:r>
            <a:endParaRPr lang="en-US" sz="1500" dirty="0"/>
          </a:p>
        </p:txBody>
      </p:sp>
      <p:sp>
        <p:nvSpPr>
          <p:cNvPr id="10" name="Text 8"/>
          <p:cNvSpPr/>
          <p:nvPr/>
        </p:nvSpPr>
        <p:spPr>
          <a:xfrm>
            <a:off x="4343400" y="2313432"/>
            <a:ext cx="6446520" cy="329184"/>
          </a:xfrm>
          <a:prstGeom prst="rect">
            <a:avLst/>
          </a:prstGeom>
          <a:noFill/>
          <a:ln/>
        </p:spPr>
        <p:txBody>
          <a:bodyPr wrap="square" lIns="0" tIns="0" rIns="0" bIns="0" rtlCol="0" anchor="ctr">
            <a:normAutofit fontScale="92500" lnSpcReduction="20000"/>
          </a:bodyPr>
          <a:lstStyle/>
          <a:p>
            <a:pPr marL="0" indent="0">
              <a:buNone/>
            </a:pPr>
            <a:r>
              <a:rPr lang="en-US" sz="1380" dirty="0">
                <a:solidFill>
                  <a:srgbClr val="44546A"/>
                </a:solidFill>
              </a:rPr>
              <a:t>Sections 1 and 4 in full; Section 5 only for APC/LWIA-related data sharing and continuous improvement.</a:t>
            </a:r>
            <a:endParaRPr lang="en-US" sz="1380" dirty="0"/>
          </a:p>
        </p:txBody>
      </p:sp>
      <p:sp>
        <p:nvSpPr>
          <p:cNvPr id="12" name="Text 10"/>
          <p:cNvSpPr/>
          <p:nvPr/>
        </p:nvSpPr>
        <p:spPr>
          <a:xfrm>
            <a:off x="1143000" y="3246120"/>
            <a:ext cx="3063240" cy="256032"/>
          </a:xfrm>
          <a:prstGeom prst="rect">
            <a:avLst/>
          </a:prstGeom>
          <a:noFill/>
          <a:ln/>
        </p:spPr>
        <p:txBody>
          <a:bodyPr wrap="square" lIns="0" tIns="0" rIns="0" bIns="0" rtlCol="0" anchor="ctr"/>
          <a:lstStyle/>
          <a:p>
            <a:pPr marL="0" indent="0">
              <a:buNone/>
            </a:pPr>
            <a:endParaRPr lang="en-US" sz="1500" dirty="0"/>
          </a:p>
        </p:txBody>
      </p:sp>
      <p:sp>
        <p:nvSpPr>
          <p:cNvPr id="13" name="Text 11"/>
          <p:cNvSpPr/>
          <p:nvPr/>
        </p:nvSpPr>
        <p:spPr>
          <a:xfrm>
            <a:off x="4343400" y="3246120"/>
            <a:ext cx="6446520" cy="329184"/>
          </a:xfrm>
          <a:prstGeom prst="rect">
            <a:avLst/>
          </a:prstGeom>
          <a:noFill/>
          <a:ln/>
        </p:spPr>
        <p:txBody>
          <a:bodyPr wrap="square" lIns="0" tIns="0" rIns="0" bIns="0" rtlCol="0" anchor="ctr">
            <a:normAutofit/>
          </a:bodyPr>
          <a:lstStyle/>
          <a:p>
            <a:pPr marL="0" indent="0">
              <a:buNone/>
            </a:pPr>
            <a:endParaRPr lang="en-US" sz="1380" dirty="0"/>
          </a:p>
        </p:txBody>
      </p:sp>
      <p:sp>
        <p:nvSpPr>
          <p:cNvPr id="15" name="Text 13"/>
          <p:cNvSpPr/>
          <p:nvPr/>
        </p:nvSpPr>
        <p:spPr>
          <a:xfrm>
            <a:off x="1143000" y="4178808"/>
            <a:ext cx="3063240" cy="256032"/>
          </a:xfrm>
          <a:prstGeom prst="rect">
            <a:avLst/>
          </a:prstGeom>
          <a:noFill/>
          <a:ln/>
        </p:spPr>
        <p:txBody>
          <a:bodyPr wrap="square" lIns="0" tIns="0" rIns="0" bIns="0" rtlCol="0" anchor="ctr"/>
          <a:lstStyle/>
          <a:p>
            <a:pPr marL="0" indent="0">
              <a:buNone/>
            </a:pPr>
            <a:endParaRPr lang="en-US" sz="1500" dirty="0"/>
          </a:p>
        </p:txBody>
      </p:sp>
      <p:sp>
        <p:nvSpPr>
          <p:cNvPr id="16" name="Text 14"/>
          <p:cNvSpPr/>
          <p:nvPr/>
        </p:nvSpPr>
        <p:spPr>
          <a:xfrm>
            <a:off x="4343400" y="4178808"/>
            <a:ext cx="6446520" cy="329184"/>
          </a:xfrm>
          <a:prstGeom prst="rect">
            <a:avLst/>
          </a:prstGeom>
          <a:noFill/>
          <a:ln/>
        </p:spPr>
        <p:txBody>
          <a:bodyPr wrap="square" lIns="0" tIns="0" rIns="0" bIns="0" rtlCol="0" anchor="ctr">
            <a:normAutofit/>
          </a:bodyPr>
          <a:lstStyle/>
          <a:p>
            <a:pPr marL="0" indent="0">
              <a:buNone/>
            </a:pPr>
            <a:endParaRPr lang="en-US" sz="1380" dirty="0"/>
          </a:p>
        </p:txBody>
      </p:sp>
      <p:sp>
        <p:nvSpPr>
          <p:cNvPr id="17" name="Shape 15"/>
          <p:cNvSpPr/>
          <p:nvPr/>
        </p:nvSpPr>
        <p:spPr>
          <a:xfrm>
            <a:off x="868680" y="4946904"/>
            <a:ext cx="10378440" cy="749808"/>
          </a:xfrm>
          <a:prstGeom prst="roundRect">
            <a:avLst>
              <a:gd name="adj" fmla="val 12195"/>
            </a:avLst>
          </a:prstGeom>
          <a:solidFill>
            <a:srgbClr val="EAF4FA"/>
          </a:solidFill>
          <a:ln w="12700">
            <a:solidFill>
              <a:srgbClr val="D6E1E8"/>
            </a:solidFill>
            <a:prstDash val="solid"/>
          </a:ln>
        </p:spPr>
        <p:txBody>
          <a:bodyPr/>
          <a:lstStyle/>
          <a:p>
            <a:endParaRPr lang="en-US"/>
          </a:p>
        </p:txBody>
      </p:sp>
      <p:sp>
        <p:nvSpPr>
          <p:cNvPr id="18" name="Text 16"/>
          <p:cNvSpPr/>
          <p:nvPr/>
        </p:nvSpPr>
        <p:spPr>
          <a:xfrm>
            <a:off x="1143000" y="5111496"/>
            <a:ext cx="3063240" cy="256032"/>
          </a:xfrm>
          <a:prstGeom prst="rect">
            <a:avLst/>
          </a:prstGeom>
          <a:noFill/>
          <a:ln/>
        </p:spPr>
        <p:txBody>
          <a:bodyPr wrap="square" lIns="0" tIns="0" rIns="0" bIns="0" rtlCol="0" anchor="ctr"/>
          <a:lstStyle/>
          <a:p>
            <a:pPr marL="0" indent="0">
              <a:buNone/>
            </a:pPr>
            <a:r>
              <a:rPr lang="en-US" sz="1500" b="1" dirty="0">
                <a:solidFill>
                  <a:srgbClr val="0B2E4A"/>
                </a:solidFill>
              </a:rPr>
              <a:t>Be evidence-based and consistent</a:t>
            </a:r>
            <a:endParaRPr lang="en-US" sz="1500" dirty="0"/>
          </a:p>
        </p:txBody>
      </p:sp>
      <p:sp>
        <p:nvSpPr>
          <p:cNvPr id="19" name="Text 17"/>
          <p:cNvSpPr/>
          <p:nvPr/>
        </p:nvSpPr>
        <p:spPr>
          <a:xfrm>
            <a:off x="4343400" y="5111496"/>
            <a:ext cx="6446520" cy="329184"/>
          </a:xfrm>
          <a:prstGeom prst="rect">
            <a:avLst/>
          </a:prstGeom>
          <a:noFill/>
          <a:ln/>
        </p:spPr>
        <p:txBody>
          <a:bodyPr wrap="square" lIns="0" tIns="0" rIns="0" bIns="0" rtlCol="0" anchor="ctr">
            <a:normAutofit/>
          </a:bodyPr>
          <a:lstStyle/>
          <a:p>
            <a:pPr marL="0" indent="0">
              <a:buNone/>
            </a:pPr>
            <a:r>
              <a:rPr lang="en-US" sz="1380" dirty="0">
                <a:solidFill>
                  <a:srgbClr val="44546A"/>
                </a:solidFill>
              </a:rPr>
              <a:t>Do not assume missing information or rely on reputation or prior knowledge.</a:t>
            </a:r>
            <a:endParaRPr lang="en-US" sz="1380" dirty="0"/>
          </a:p>
        </p:txBody>
      </p:sp>
      <p:sp>
        <p:nvSpPr>
          <p:cNvPr id="20" name="Text 18"/>
          <p:cNvSpPr/>
          <p:nvPr/>
        </p:nvSpPr>
        <p:spPr>
          <a:xfrm>
            <a:off x="1005840" y="5989320"/>
            <a:ext cx="10149840" cy="347472"/>
          </a:xfrm>
          <a:prstGeom prst="rect">
            <a:avLst/>
          </a:prstGeom>
          <a:noFill/>
          <a:ln/>
        </p:spPr>
        <p:txBody>
          <a:bodyPr wrap="square" lIns="0" tIns="0" rIns="0" bIns="0" rtlCol="0" anchor="ctr"/>
          <a:lstStyle/>
          <a:p>
            <a:pPr marL="0" indent="0" algn="ctr">
              <a:buNone/>
            </a:pPr>
            <a:r>
              <a:rPr lang="en-US" sz="1650" b="1" dirty="0">
                <a:solidFill>
                  <a:srgbClr val="0B6FA4"/>
                </a:solidFill>
              </a:rPr>
              <a:t>Thank you for supporting a fair and consistent FY27 AEFLA competitive review.</a:t>
            </a:r>
            <a:endParaRPr lang="en-US" sz="16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Graphic 5" descr="Magnifying glass">
            <a:extLst>
              <a:ext uri="{FF2B5EF4-FFF2-40B4-BE49-F238E27FC236}">
                <a16:creationId xmlns:a16="http://schemas.microsoft.com/office/drawing/2014/main" id="{F1673517-0865-804F-6612-B5BCDCE7987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307911" y="2604714"/>
            <a:ext cx="1648572" cy="1648572"/>
          </a:xfrm>
          <a:prstGeom prst="rect">
            <a:avLst/>
          </a:prstGeom>
        </p:spPr>
      </p:pic>
      <p:graphicFrame>
        <p:nvGraphicFramePr>
          <p:cNvPr id="8" name="TextBox 1">
            <a:extLst>
              <a:ext uri="{FF2B5EF4-FFF2-40B4-BE49-F238E27FC236}">
                <a16:creationId xmlns:a16="http://schemas.microsoft.com/office/drawing/2014/main" id="{6C952517-DC15-E3ED-CDA2-C3AAD50269A5}"/>
              </a:ext>
            </a:extLst>
          </p:cNvPr>
          <p:cNvGraphicFramePr/>
          <p:nvPr>
            <p:extLst>
              <p:ext uri="{D42A27DB-BD31-4B8C-83A1-F6EECF244321}">
                <p14:modId xmlns:p14="http://schemas.microsoft.com/office/powerpoint/2010/main" val="1824339978"/>
              </p:ext>
            </p:extLst>
          </p:nvPr>
        </p:nvGraphicFramePr>
        <p:xfrm>
          <a:off x="634275" y="640080"/>
          <a:ext cx="7438120" cy="462402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708402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500"/>
                                  </p:stCondLst>
                                  <p:iterate>
                                    <p:tmPct val="10000"/>
                                  </p:iterate>
                                  <p:childTnLst>
                                    <p:set>
                                      <p:cBhvr>
                                        <p:cTn id="6" dur="1" fill="hold">
                                          <p:stCondLst>
                                            <p:cond delay="0"/>
                                          </p:stCondLst>
                                        </p:cTn>
                                        <p:tgtEl>
                                          <p:spTgt spid="6"/>
                                        </p:tgtEl>
                                        <p:attrNameLst>
                                          <p:attrName>style.visibility</p:attrName>
                                        </p:attrNameLst>
                                      </p:cBhvr>
                                      <p:to>
                                        <p:strVal val="visible"/>
                                      </p:to>
                                    </p:set>
                                    <p:animEffect transition="in" filter="fade">
                                      <p:cBhvr>
                                        <p:cTn id="7" dur="7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Gallery</Template>
  <TotalTime>15</TotalTime>
  <Words>1609</Words>
  <Application>Microsoft Office PowerPoint</Application>
  <PresentationFormat>Widescreen</PresentationFormat>
  <Paragraphs>106</Paragraphs>
  <Slides>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Aptos Display</vt:lpstr>
      <vt:lpstr>Arial</vt:lpstr>
      <vt:lpstr>Gill Sans MT</vt:lpstr>
      <vt:lpstr>Gallery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Illinois Community College Board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FY27 AEFLA Competitive Grant - LWIA/APC Narrative Review</dc:title>
  <dc:subject>FY27 AEFLA LWIA/APC Readers Training</dc:subject>
  <dc:creator>Illinois Community College Board</dc:creator>
  <cp:lastModifiedBy>Sameer, Rupa</cp:lastModifiedBy>
  <cp:revision>4</cp:revision>
  <dcterms:created xsi:type="dcterms:W3CDTF">2026-05-19T00:58:49Z</dcterms:created>
  <dcterms:modified xsi:type="dcterms:W3CDTF">2026-05-31T21:55:28Z</dcterms:modified>
</cp:coreProperties>
</file>