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60" r:id="rId5"/>
    <p:sldId id="263" r:id="rId6"/>
    <p:sldId id="265" r:id="rId7"/>
    <p:sldId id="331" r:id="rId8"/>
    <p:sldId id="264" r:id="rId9"/>
    <p:sldId id="262" r:id="rId10"/>
    <p:sldId id="261" r:id="rId11"/>
    <p:sldId id="259" r:id="rId12"/>
    <p:sldId id="290" r:id="rId13"/>
    <p:sldId id="300" r:id="rId14"/>
    <p:sldId id="298" r:id="rId15"/>
    <p:sldId id="301" r:id="rId16"/>
    <p:sldId id="344" r:id="rId17"/>
    <p:sldId id="341" r:id="rId18"/>
    <p:sldId id="343" r:id="rId19"/>
    <p:sldId id="286" r:id="rId20"/>
    <p:sldId id="342" r:id="rId21"/>
    <p:sldId id="350" r:id="rId22"/>
    <p:sldId id="360" r:id="rId23"/>
    <p:sldId id="352" r:id="rId24"/>
    <p:sldId id="359" r:id="rId25"/>
    <p:sldId id="357" r:id="rId26"/>
    <p:sldId id="358" r:id="rId27"/>
    <p:sldId id="355" r:id="rId28"/>
    <p:sldId id="356" r:id="rId29"/>
    <p:sldId id="354" r:id="rId30"/>
    <p:sldId id="351" r:id="rId31"/>
    <p:sldId id="345" r:id="rId32"/>
    <p:sldId id="347" r:id="rId33"/>
    <p:sldId id="348" r:id="rId34"/>
    <p:sldId id="267" r:id="rId35"/>
    <p:sldId id="278" r:id="rId36"/>
    <p:sldId id="279" r:id="rId37"/>
    <p:sldId id="270" r:id="rId38"/>
    <p:sldId id="288"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21965F-681D-4095-AB8C-158FCAE42B26}" type="doc">
      <dgm:prSet loTypeId="urn:microsoft.com/office/officeart/2005/8/layout/process4" loCatId="process" qsTypeId="urn:microsoft.com/office/officeart/2005/8/quickstyle/simple4" qsCatId="simple" csTypeId="urn:microsoft.com/office/officeart/2005/8/colors/accent0_3" csCatId="mainScheme" phldr="1"/>
      <dgm:spPr/>
      <dgm:t>
        <a:bodyPr/>
        <a:lstStyle/>
        <a:p>
          <a:endParaRPr lang="en-US"/>
        </a:p>
      </dgm:t>
    </dgm:pt>
    <dgm:pt modelId="{8DCE8BC8-7165-41F0-9750-67CF7C57EC80}">
      <dgm:prSet custT="1"/>
      <dgm:spPr/>
      <dgm:t>
        <a:bodyPr/>
        <a:lstStyle/>
        <a:p>
          <a:r>
            <a:rPr lang="en-US" sz="1600" b="1" dirty="0"/>
            <a:t>Activities include:</a:t>
          </a:r>
        </a:p>
      </dgm:t>
    </dgm:pt>
    <dgm:pt modelId="{8FE0C781-04F4-498A-ABA2-5C25C5782896}" type="parTrans" cxnId="{0B469716-299B-4416-98F0-7DC51EBF6E17}">
      <dgm:prSet/>
      <dgm:spPr/>
      <dgm:t>
        <a:bodyPr/>
        <a:lstStyle/>
        <a:p>
          <a:endParaRPr lang="en-US"/>
        </a:p>
      </dgm:t>
    </dgm:pt>
    <dgm:pt modelId="{C5662A9A-FAA6-4292-8008-009D16104CCF}" type="sibTrans" cxnId="{0B469716-299B-4416-98F0-7DC51EBF6E17}">
      <dgm:prSet/>
      <dgm:spPr/>
      <dgm:t>
        <a:bodyPr/>
        <a:lstStyle/>
        <a:p>
          <a:endParaRPr lang="en-US"/>
        </a:p>
      </dgm:t>
    </dgm:pt>
    <dgm:pt modelId="{948ECA01-6A16-46AD-8B25-4FDE61AA3B0D}">
      <dgm:prSet/>
      <dgm:spPr/>
      <dgm:t>
        <a:bodyPr/>
        <a:lstStyle/>
        <a:p>
          <a:r>
            <a:rPr lang="en-US" b="1"/>
            <a:t>consider and recommend updates to the MPA and its associated exhibits.</a:t>
          </a:r>
        </a:p>
      </dgm:t>
    </dgm:pt>
    <dgm:pt modelId="{72D78D0C-3167-4DE5-83C3-2D803F980B1D}" type="parTrans" cxnId="{5CB388E0-E45C-4BC7-9BD5-43CB907FBC5A}">
      <dgm:prSet/>
      <dgm:spPr/>
      <dgm:t>
        <a:bodyPr/>
        <a:lstStyle/>
        <a:p>
          <a:endParaRPr lang="en-US"/>
        </a:p>
      </dgm:t>
    </dgm:pt>
    <dgm:pt modelId="{06ECE738-0E9A-4172-987B-37493CFC6DFB}" type="sibTrans" cxnId="{5CB388E0-E45C-4BC7-9BD5-43CB907FBC5A}">
      <dgm:prSet/>
      <dgm:spPr/>
      <dgm:t>
        <a:bodyPr/>
        <a:lstStyle/>
        <a:p>
          <a:endParaRPr lang="en-US"/>
        </a:p>
      </dgm:t>
    </dgm:pt>
    <dgm:pt modelId="{45B45D3B-379C-4D49-A24E-3D238A4C8ACA}">
      <dgm:prSet/>
      <dgm:spPr/>
      <dgm:t>
        <a:bodyPr/>
        <a:lstStyle/>
        <a:p>
          <a:r>
            <a:rPr lang="en-US" b="1"/>
            <a:t>leverage the expertise of leading experts and policy makers in the field of dual credit and concurrent enrollment when making MPA recommendations.</a:t>
          </a:r>
        </a:p>
      </dgm:t>
    </dgm:pt>
    <dgm:pt modelId="{542BD42F-C221-49FB-B644-9864C369DE0A}" type="parTrans" cxnId="{62B96F5D-1B3B-4FB1-AF24-A0263F2C7780}">
      <dgm:prSet/>
      <dgm:spPr/>
      <dgm:t>
        <a:bodyPr/>
        <a:lstStyle/>
        <a:p>
          <a:endParaRPr lang="en-US"/>
        </a:p>
      </dgm:t>
    </dgm:pt>
    <dgm:pt modelId="{4F0119D5-35CF-4AF4-9580-30F4A532F4B4}" type="sibTrans" cxnId="{62B96F5D-1B3B-4FB1-AF24-A0263F2C7780}">
      <dgm:prSet/>
      <dgm:spPr/>
      <dgm:t>
        <a:bodyPr/>
        <a:lstStyle/>
        <a:p>
          <a:endParaRPr lang="en-US"/>
        </a:p>
      </dgm:t>
    </dgm:pt>
    <dgm:pt modelId="{C0285199-08E8-4755-A5F0-C5D2DF851F89}">
      <dgm:prSet/>
      <dgm:spPr/>
      <dgm:t>
        <a:bodyPr/>
        <a:lstStyle/>
        <a:p>
          <a:r>
            <a:rPr lang="en-US" b="1"/>
            <a:t>consult relevant dual credit and concurrent enrollment scholarship and research findings in developing recommendations.</a:t>
          </a:r>
        </a:p>
      </dgm:t>
    </dgm:pt>
    <dgm:pt modelId="{452CFEDA-7FC1-4D73-BE86-8DC73D8D068A}" type="parTrans" cxnId="{8F373693-7815-4380-B001-B9E9EDF13C58}">
      <dgm:prSet/>
      <dgm:spPr/>
      <dgm:t>
        <a:bodyPr/>
        <a:lstStyle/>
        <a:p>
          <a:endParaRPr lang="en-US"/>
        </a:p>
      </dgm:t>
    </dgm:pt>
    <dgm:pt modelId="{51F90828-87EC-48DB-9509-1AF40BA7B63C}" type="sibTrans" cxnId="{8F373693-7815-4380-B001-B9E9EDF13C58}">
      <dgm:prSet/>
      <dgm:spPr/>
      <dgm:t>
        <a:bodyPr/>
        <a:lstStyle/>
        <a:p>
          <a:endParaRPr lang="en-US"/>
        </a:p>
      </dgm:t>
    </dgm:pt>
    <dgm:pt modelId="{E00ECEA3-7ECC-43BE-B7C2-0DB3C51FF5E8}">
      <dgm:prSet/>
      <dgm:spPr/>
      <dgm:t>
        <a:bodyPr/>
        <a:lstStyle/>
        <a:p>
          <a:r>
            <a:rPr lang="en-US" b="1"/>
            <a:t>invite the feedback and insights of Illinois’ practitioners and other secondary and postsecondary stakeholders when developing its recommendations.</a:t>
          </a:r>
        </a:p>
      </dgm:t>
    </dgm:pt>
    <dgm:pt modelId="{049FFB31-7808-4F92-8D15-416D566BA897}" type="parTrans" cxnId="{19EA3E5B-FD5F-4860-931A-74041B4177F8}">
      <dgm:prSet/>
      <dgm:spPr/>
      <dgm:t>
        <a:bodyPr/>
        <a:lstStyle/>
        <a:p>
          <a:endParaRPr lang="en-US"/>
        </a:p>
      </dgm:t>
    </dgm:pt>
    <dgm:pt modelId="{3BDCD225-5948-421C-9DEA-8DB9A23613CB}" type="sibTrans" cxnId="{19EA3E5B-FD5F-4860-931A-74041B4177F8}">
      <dgm:prSet/>
      <dgm:spPr/>
      <dgm:t>
        <a:bodyPr/>
        <a:lstStyle/>
        <a:p>
          <a:endParaRPr lang="en-US"/>
        </a:p>
      </dgm:t>
    </dgm:pt>
    <dgm:pt modelId="{41ED0F10-7C84-4974-A7AE-76EFDC810737}">
      <dgm:prSet/>
      <dgm:spPr/>
      <dgm:t>
        <a:bodyPr/>
        <a:lstStyle/>
        <a:p>
          <a:r>
            <a:rPr lang="en-US" b="1"/>
            <a:t>make recommendations but not take binding action.</a:t>
          </a:r>
        </a:p>
      </dgm:t>
    </dgm:pt>
    <dgm:pt modelId="{C6D88CFF-F2B8-4283-9E1D-9163E242CFEE}" type="parTrans" cxnId="{30110B10-2BB9-4728-A103-00E98FE646EE}">
      <dgm:prSet/>
      <dgm:spPr/>
      <dgm:t>
        <a:bodyPr/>
        <a:lstStyle/>
        <a:p>
          <a:endParaRPr lang="en-US"/>
        </a:p>
      </dgm:t>
    </dgm:pt>
    <dgm:pt modelId="{C157A250-647B-4509-9C90-37FA54540D74}" type="sibTrans" cxnId="{30110B10-2BB9-4728-A103-00E98FE646EE}">
      <dgm:prSet/>
      <dgm:spPr/>
      <dgm:t>
        <a:bodyPr/>
        <a:lstStyle/>
        <a:p>
          <a:endParaRPr lang="en-US"/>
        </a:p>
      </dgm:t>
    </dgm:pt>
    <dgm:pt modelId="{7389F308-A865-4FE6-93D1-89034D6823E9}" type="pres">
      <dgm:prSet presAssocID="{ED21965F-681D-4095-AB8C-158FCAE42B26}" presName="Name0" presStyleCnt="0">
        <dgm:presLayoutVars>
          <dgm:dir/>
          <dgm:animLvl val="lvl"/>
          <dgm:resizeHandles val="exact"/>
        </dgm:presLayoutVars>
      </dgm:prSet>
      <dgm:spPr/>
    </dgm:pt>
    <dgm:pt modelId="{EC49A07A-C46B-43BC-8F95-B6B2F45CF204}" type="pres">
      <dgm:prSet presAssocID="{41ED0F10-7C84-4974-A7AE-76EFDC810737}" presName="boxAndChildren" presStyleCnt="0"/>
      <dgm:spPr/>
    </dgm:pt>
    <dgm:pt modelId="{F00CD760-BF26-438D-A4A7-6EC12C02C69A}" type="pres">
      <dgm:prSet presAssocID="{41ED0F10-7C84-4974-A7AE-76EFDC810737}" presName="parentTextBox" presStyleLbl="node1" presStyleIdx="0" presStyleCnt="6"/>
      <dgm:spPr/>
    </dgm:pt>
    <dgm:pt modelId="{EA06CF9E-205C-495C-8AF4-0CD5F43DCFC2}" type="pres">
      <dgm:prSet presAssocID="{3BDCD225-5948-421C-9DEA-8DB9A23613CB}" presName="sp" presStyleCnt="0"/>
      <dgm:spPr/>
    </dgm:pt>
    <dgm:pt modelId="{D172B327-B6FB-441C-B60A-823F353829A7}" type="pres">
      <dgm:prSet presAssocID="{E00ECEA3-7ECC-43BE-B7C2-0DB3C51FF5E8}" presName="arrowAndChildren" presStyleCnt="0"/>
      <dgm:spPr/>
    </dgm:pt>
    <dgm:pt modelId="{51000704-8D10-4D5C-A46D-2156C663983D}" type="pres">
      <dgm:prSet presAssocID="{E00ECEA3-7ECC-43BE-B7C2-0DB3C51FF5E8}" presName="parentTextArrow" presStyleLbl="node1" presStyleIdx="1" presStyleCnt="6"/>
      <dgm:spPr/>
    </dgm:pt>
    <dgm:pt modelId="{6CBD8ABA-5143-494F-9610-532966B19510}" type="pres">
      <dgm:prSet presAssocID="{51F90828-87EC-48DB-9509-1AF40BA7B63C}" presName="sp" presStyleCnt="0"/>
      <dgm:spPr/>
    </dgm:pt>
    <dgm:pt modelId="{DAFA789A-276D-4D7B-BFA9-968ED71830F4}" type="pres">
      <dgm:prSet presAssocID="{C0285199-08E8-4755-A5F0-C5D2DF851F89}" presName="arrowAndChildren" presStyleCnt="0"/>
      <dgm:spPr/>
    </dgm:pt>
    <dgm:pt modelId="{A16D655B-00A4-4278-AD08-6D266088AB36}" type="pres">
      <dgm:prSet presAssocID="{C0285199-08E8-4755-A5F0-C5D2DF851F89}" presName="parentTextArrow" presStyleLbl="node1" presStyleIdx="2" presStyleCnt="6"/>
      <dgm:spPr/>
    </dgm:pt>
    <dgm:pt modelId="{E40B0758-5048-45A1-960D-2D3DA172520C}" type="pres">
      <dgm:prSet presAssocID="{4F0119D5-35CF-4AF4-9580-30F4A532F4B4}" presName="sp" presStyleCnt="0"/>
      <dgm:spPr/>
    </dgm:pt>
    <dgm:pt modelId="{A6001D7C-220E-47DE-832E-3F82BF8C1753}" type="pres">
      <dgm:prSet presAssocID="{45B45D3B-379C-4D49-A24E-3D238A4C8ACA}" presName="arrowAndChildren" presStyleCnt="0"/>
      <dgm:spPr/>
    </dgm:pt>
    <dgm:pt modelId="{F3D84A61-2881-481F-9203-BBA4EF4B7961}" type="pres">
      <dgm:prSet presAssocID="{45B45D3B-379C-4D49-A24E-3D238A4C8ACA}" presName="parentTextArrow" presStyleLbl="node1" presStyleIdx="3" presStyleCnt="6"/>
      <dgm:spPr/>
    </dgm:pt>
    <dgm:pt modelId="{55A53501-E098-4B86-9B76-A784F2C20961}" type="pres">
      <dgm:prSet presAssocID="{06ECE738-0E9A-4172-987B-37493CFC6DFB}" presName="sp" presStyleCnt="0"/>
      <dgm:spPr/>
    </dgm:pt>
    <dgm:pt modelId="{4A0107AF-AA27-4764-A27C-0EBD1A8FA991}" type="pres">
      <dgm:prSet presAssocID="{948ECA01-6A16-46AD-8B25-4FDE61AA3B0D}" presName="arrowAndChildren" presStyleCnt="0"/>
      <dgm:spPr/>
    </dgm:pt>
    <dgm:pt modelId="{66CA2670-A72C-4CE4-8584-E8BF854645C7}" type="pres">
      <dgm:prSet presAssocID="{948ECA01-6A16-46AD-8B25-4FDE61AA3B0D}" presName="parentTextArrow" presStyleLbl="node1" presStyleIdx="4" presStyleCnt="6"/>
      <dgm:spPr/>
    </dgm:pt>
    <dgm:pt modelId="{0D1EEB59-8720-46EE-8CDD-C16CB2C08FBD}" type="pres">
      <dgm:prSet presAssocID="{C5662A9A-FAA6-4292-8008-009D16104CCF}" presName="sp" presStyleCnt="0"/>
      <dgm:spPr/>
    </dgm:pt>
    <dgm:pt modelId="{04617ECB-2C4F-44F9-98A1-F6827EB5550D}" type="pres">
      <dgm:prSet presAssocID="{8DCE8BC8-7165-41F0-9750-67CF7C57EC80}" presName="arrowAndChildren" presStyleCnt="0"/>
      <dgm:spPr/>
    </dgm:pt>
    <dgm:pt modelId="{76C3C225-2671-47DC-8345-13C34ECAA125}" type="pres">
      <dgm:prSet presAssocID="{8DCE8BC8-7165-41F0-9750-67CF7C57EC80}" presName="parentTextArrow" presStyleLbl="node1" presStyleIdx="5" presStyleCnt="6"/>
      <dgm:spPr/>
    </dgm:pt>
  </dgm:ptLst>
  <dgm:cxnLst>
    <dgm:cxn modelId="{30110B10-2BB9-4728-A103-00E98FE646EE}" srcId="{ED21965F-681D-4095-AB8C-158FCAE42B26}" destId="{41ED0F10-7C84-4974-A7AE-76EFDC810737}" srcOrd="5" destOrd="0" parTransId="{C6D88CFF-F2B8-4283-9E1D-9163E242CFEE}" sibTransId="{C157A250-647B-4509-9C90-37FA54540D74}"/>
    <dgm:cxn modelId="{C290BB12-9F41-48A5-8F25-073EB17A7CDD}" type="presOf" srcId="{ED21965F-681D-4095-AB8C-158FCAE42B26}" destId="{7389F308-A865-4FE6-93D1-89034D6823E9}" srcOrd="0" destOrd="0" presId="urn:microsoft.com/office/officeart/2005/8/layout/process4"/>
    <dgm:cxn modelId="{8DAB5413-706F-46E7-87F3-B3C883347CE5}" type="presOf" srcId="{C0285199-08E8-4755-A5F0-C5D2DF851F89}" destId="{A16D655B-00A4-4278-AD08-6D266088AB36}" srcOrd="0" destOrd="0" presId="urn:microsoft.com/office/officeart/2005/8/layout/process4"/>
    <dgm:cxn modelId="{0B469716-299B-4416-98F0-7DC51EBF6E17}" srcId="{ED21965F-681D-4095-AB8C-158FCAE42B26}" destId="{8DCE8BC8-7165-41F0-9750-67CF7C57EC80}" srcOrd="0" destOrd="0" parTransId="{8FE0C781-04F4-498A-ABA2-5C25C5782896}" sibTransId="{C5662A9A-FAA6-4292-8008-009D16104CCF}"/>
    <dgm:cxn modelId="{B688AC37-647D-428D-8DB2-5800951AC886}" type="presOf" srcId="{948ECA01-6A16-46AD-8B25-4FDE61AA3B0D}" destId="{66CA2670-A72C-4CE4-8584-E8BF854645C7}" srcOrd="0" destOrd="0" presId="urn:microsoft.com/office/officeart/2005/8/layout/process4"/>
    <dgm:cxn modelId="{19EA3E5B-FD5F-4860-931A-74041B4177F8}" srcId="{ED21965F-681D-4095-AB8C-158FCAE42B26}" destId="{E00ECEA3-7ECC-43BE-B7C2-0DB3C51FF5E8}" srcOrd="4" destOrd="0" parTransId="{049FFB31-7808-4F92-8D15-416D566BA897}" sibTransId="{3BDCD225-5948-421C-9DEA-8DB9A23613CB}"/>
    <dgm:cxn modelId="{62B96F5D-1B3B-4FB1-AF24-A0263F2C7780}" srcId="{ED21965F-681D-4095-AB8C-158FCAE42B26}" destId="{45B45D3B-379C-4D49-A24E-3D238A4C8ACA}" srcOrd="2" destOrd="0" parTransId="{542BD42F-C221-49FB-B644-9864C369DE0A}" sibTransId="{4F0119D5-35CF-4AF4-9580-30F4A532F4B4}"/>
    <dgm:cxn modelId="{D39DA283-C3FA-4DA4-8459-0EA49CB97620}" type="presOf" srcId="{8DCE8BC8-7165-41F0-9750-67CF7C57EC80}" destId="{76C3C225-2671-47DC-8345-13C34ECAA125}" srcOrd="0" destOrd="0" presId="urn:microsoft.com/office/officeart/2005/8/layout/process4"/>
    <dgm:cxn modelId="{8F373693-7815-4380-B001-B9E9EDF13C58}" srcId="{ED21965F-681D-4095-AB8C-158FCAE42B26}" destId="{C0285199-08E8-4755-A5F0-C5D2DF851F89}" srcOrd="3" destOrd="0" parTransId="{452CFEDA-7FC1-4D73-BE86-8DC73D8D068A}" sibTransId="{51F90828-87EC-48DB-9509-1AF40BA7B63C}"/>
    <dgm:cxn modelId="{F4211C9A-D9D0-424D-8A7B-E9FD69D277C2}" type="presOf" srcId="{45B45D3B-379C-4D49-A24E-3D238A4C8ACA}" destId="{F3D84A61-2881-481F-9203-BBA4EF4B7961}" srcOrd="0" destOrd="0" presId="urn:microsoft.com/office/officeart/2005/8/layout/process4"/>
    <dgm:cxn modelId="{3590F8A4-0A3D-4DEA-8C52-070E11170FF8}" type="presOf" srcId="{E00ECEA3-7ECC-43BE-B7C2-0DB3C51FF5E8}" destId="{51000704-8D10-4D5C-A46D-2156C663983D}" srcOrd="0" destOrd="0" presId="urn:microsoft.com/office/officeart/2005/8/layout/process4"/>
    <dgm:cxn modelId="{5CB388E0-E45C-4BC7-9BD5-43CB907FBC5A}" srcId="{ED21965F-681D-4095-AB8C-158FCAE42B26}" destId="{948ECA01-6A16-46AD-8B25-4FDE61AA3B0D}" srcOrd="1" destOrd="0" parTransId="{72D78D0C-3167-4DE5-83C3-2D803F980B1D}" sibTransId="{06ECE738-0E9A-4172-987B-37493CFC6DFB}"/>
    <dgm:cxn modelId="{3CFE62E3-70BA-4A2E-90C4-7CCE519E96D5}" type="presOf" srcId="{41ED0F10-7C84-4974-A7AE-76EFDC810737}" destId="{F00CD760-BF26-438D-A4A7-6EC12C02C69A}" srcOrd="0" destOrd="0" presId="urn:microsoft.com/office/officeart/2005/8/layout/process4"/>
    <dgm:cxn modelId="{331A081B-297C-45D0-9727-F72F41DBEA97}" type="presParOf" srcId="{7389F308-A865-4FE6-93D1-89034D6823E9}" destId="{EC49A07A-C46B-43BC-8F95-B6B2F45CF204}" srcOrd="0" destOrd="0" presId="urn:microsoft.com/office/officeart/2005/8/layout/process4"/>
    <dgm:cxn modelId="{AE022156-78F0-4010-810F-A568F2E1E417}" type="presParOf" srcId="{EC49A07A-C46B-43BC-8F95-B6B2F45CF204}" destId="{F00CD760-BF26-438D-A4A7-6EC12C02C69A}" srcOrd="0" destOrd="0" presId="urn:microsoft.com/office/officeart/2005/8/layout/process4"/>
    <dgm:cxn modelId="{07037CB1-AC39-4594-80DA-8E9FD08D0D30}" type="presParOf" srcId="{7389F308-A865-4FE6-93D1-89034D6823E9}" destId="{EA06CF9E-205C-495C-8AF4-0CD5F43DCFC2}" srcOrd="1" destOrd="0" presId="urn:microsoft.com/office/officeart/2005/8/layout/process4"/>
    <dgm:cxn modelId="{4AA9DF2F-24FE-4CEE-9F84-169D4DF7D1E7}" type="presParOf" srcId="{7389F308-A865-4FE6-93D1-89034D6823E9}" destId="{D172B327-B6FB-441C-B60A-823F353829A7}" srcOrd="2" destOrd="0" presId="urn:microsoft.com/office/officeart/2005/8/layout/process4"/>
    <dgm:cxn modelId="{8C3FBC09-1ACA-453C-8D4F-3E8911F3F084}" type="presParOf" srcId="{D172B327-B6FB-441C-B60A-823F353829A7}" destId="{51000704-8D10-4D5C-A46D-2156C663983D}" srcOrd="0" destOrd="0" presId="urn:microsoft.com/office/officeart/2005/8/layout/process4"/>
    <dgm:cxn modelId="{7CB56534-7617-4C27-BC64-94572F9DF79C}" type="presParOf" srcId="{7389F308-A865-4FE6-93D1-89034D6823E9}" destId="{6CBD8ABA-5143-494F-9610-532966B19510}" srcOrd="3" destOrd="0" presId="urn:microsoft.com/office/officeart/2005/8/layout/process4"/>
    <dgm:cxn modelId="{529F36FD-8268-4721-B652-EB8689757F3C}" type="presParOf" srcId="{7389F308-A865-4FE6-93D1-89034D6823E9}" destId="{DAFA789A-276D-4D7B-BFA9-968ED71830F4}" srcOrd="4" destOrd="0" presId="urn:microsoft.com/office/officeart/2005/8/layout/process4"/>
    <dgm:cxn modelId="{BB2021DD-5311-49E8-8A8B-8E5F40E2C419}" type="presParOf" srcId="{DAFA789A-276D-4D7B-BFA9-968ED71830F4}" destId="{A16D655B-00A4-4278-AD08-6D266088AB36}" srcOrd="0" destOrd="0" presId="urn:microsoft.com/office/officeart/2005/8/layout/process4"/>
    <dgm:cxn modelId="{59AF37CE-FB89-4283-83D8-7FBE9E1DC9DD}" type="presParOf" srcId="{7389F308-A865-4FE6-93D1-89034D6823E9}" destId="{E40B0758-5048-45A1-960D-2D3DA172520C}" srcOrd="5" destOrd="0" presId="urn:microsoft.com/office/officeart/2005/8/layout/process4"/>
    <dgm:cxn modelId="{446E4C6B-D5A1-4312-B1F3-83C352E778A5}" type="presParOf" srcId="{7389F308-A865-4FE6-93D1-89034D6823E9}" destId="{A6001D7C-220E-47DE-832E-3F82BF8C1753}" srcOrd="6" destOrd="0" presId="urn:microsoft.com/office/officeart/2005/8/layout/process4"/>
    <dgm:cxn modelId="{720CA89E-E2FA-4DCB-A816-15978FAAC930}" type="presParOf" srcId="{A6001D7C-220E-47DE-832E-3F82BF8C1753}" destId="{F3D84A61-2881-481F-9203-BBA4EF4B7961}" srcOrd="0" destOrd="0" presId="urn:microsoft.com/office/officeart/2005/8/layout/process4"/>
    <dgm:cxn modelId="{3A053FDE-4BD5-418F-9F0A-D2FD21BC8522}" type="presParOf" srcId="{7389F308-A865-4FE6-93D1-89034D6823E9}" destId="{55A53501-E098-4B86-9B76-A784F2C20961}" srcOrd="7" destOrd="0" presId="urn:microsoft.com/office/officeart/2005/8/layout/process4"/>
    <dgm:cxn modelId="{B8EC5A41-D8F1-4129-92F9-0DFC4EFEAD8B}" type="presParOf" srcId="{7389F308-A865-4FE6-93D1-89034D6823E9}" destId="{4A0107AF-AA27-4764-A27C-0EBD1A8FA991}" srcOrd="8" destOrd="0" presId="urn:microsoft.com/office/officeart/2005/8/layout/process4"/>
    <dgm:cxn modelId="{0FA707F6-844F-4087-AA2F-A565F01A9405}" type="presParOf" srcId="{4A0107AF-AA27-4764-A27C-0EBD1A8FA991}" destId="{66CA2670-A72C-4CE4-8584-E8BF854645C7}" srcOrd="0" destOrd="0" presId="urn:microsoft.com/office/officeart/2005/8/layout/process4"/>
    <dgm:cxn modelId="{86D4EF07-DFE1-45E2-8A27-EBB80147EEEE}" type="presParOf" srcId="{7389F308-A865-4FE6-93D1-89034D6823E9}" destId="{0D1EEB59-8720-46EE-8CDD-C16CB2C08FBD}" srcOrd="9" destOrd="0" presId="urn:microsoft.com/office/officeart/2005/8/layout/process4"/>
    <dgm:cxn modelId="{FF548463-4412-4D89-B444-DC3EA3068EE3}" type="presParOf" srcId="{7389F308-A865-4FE6-93D1-89034D6823E9}" destId="{04617ECB-2C4F-44F9-98A1-F6827EB5550D}" srcOrd="10" destOrd="0" presId="urn:microsoft.com/office/officeart/2005/8/layout/process4"/>
    <dgm:cxn modelId="{E5DC24E9-5E9E-4CB5-8E38-DD04808D7EF3}" type="presParOf" srcId="{04617ECB-2C4F-44F9-98A1-F6827EB5550D}" destId="{76C3C225-2671-47DC-8345-13C34ECAA125}" srcOrd="0" destOrd="0" presId="urn:microsoft.com/office/officeart/2005/8/layout/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E11DCB-7B87-4653-BBC1-5A564BA9EBC9}" type="doc">
      <dgm:prSet loTypeId="urn:microsoft.com/office/officeart/2005/8/layout/hierarchy1" loCatId="hierarchy" qsTypeId="urn:microsoft.com/office/officeart/2005/8/quickstyle/simple5" qsCatId="simple" csTypeId="urn:microsoft.com/office/officeart/2005/8/colors/colorful1" csCatId="colorful" phldr="1"/>
      <dgm:spPr/>
      <dgm:t>
        <a:bodyPr/>
        <a:lstStyle/>
        <a:p>
          <a:endParaRPr lang="en-US"/>
        </a:p>
      </dgm:t>
    </dgm:pt>
    <dgm:pt modelId="{730BFE2F-FC4E-40B6-90EF-0DF79060AB13}">
      <dgm:prSet/>
      <dgm:spPr/>
      <dgm:t>
        <a:bodyPr/>
        <a:lstStyle/>
        <a:p>
          <a:r>
            <a:rPr lang="en-US"/>
            <a:t>In 2019, ISBE and ICCB jointly adopted the Model Partnership Agreement to support high‑quality dual credit implementation statewide.</a:t>
          </a:r>
        </a:p>
      </dgm:t>
    </dgm:pt>
    <dgm:pt modelId="{D7253DB1-D68B-4E22-A47D-F3CD1A3743AA}" type="parTrans" cxnId="{068397B4-B882-41CA-8F5C-81D3053AAE90}">
      <dgm:prSet/>
      <dgm:spPr/>
      <dgm:t>
        <a:bodyPr/>
        <a:lstStyle/>
        <a:p>
          <a:endParaRPr lang="en-US"/>
        </a:p>
      </dgm:t>
    </dgm:pt>
    <dgm:pt modelId="{1E34A5E5-CEE7-4E68-808D-067B1269BFE3}" type="sibTrans" cxnId="{068397B4-B882-41CA-8F5C-81D3053AAE90}">
      <dgm:prSet/>
      <dgm:spPr/>
      <dgm:t>
        <a:bodyPr/>
        <a:lstStyle/>
        <a:p>
          <a:endParaRPr lang="en-US"/>
        </a:p>
      </dgm:t>
    </dgm:pt>
    <dgm:pt modelId="{7977D59D-E975-4F53-A597-AAA1FAF5ABFC}">
      <dgm:prSet/>
      <dgm:spPr/>
      <dgm:t>
        <a:bodyPr/>
        <a:lstStyle/>
        <a:p>
          <a:r>
            <a:rPr lang="en-US"/>
            <a:t>Developed with support from EdSystems, the MPA offers a shared framework for structuring strong, equitable dual credit partnerships.</a:t>
          </a:r>
        </a:p>
      </dgm:t>
    </dgm:pt>
    <dgm:pt modelId="{5A02168A-1178-4C41-8695-7F2A427D6853}" type="parTrans" cxnId="{9E4B8220-A0E9-48CC-B4C9-710113C13B7E}">
      <dgm:prSet/>
      <dgm:spPr/>
      <dgm:t>
        <a:bodyPr/>
        <a:lstStyle/>
        <a:p>
          <a:endParaRPr lang="en-US"/>
        </a:p>
      </dgm:t>
    </dgm:pt>
    <dgm:pt modelId="{EA90B396-F135-43DD-94DD-E43AF7ACC101}" type="sibTrans" cxnId="{9E4B8220-A0E9-48CC-B4C9-710113C13B7E}">
      <dgm:prSet/>
      <dgm:spPr/>
      <dgm:t>
        <a:bodyPr/>
        <a:lstStyle/>
        <a:p>
          <a:endParaRPr lang="en-US"/>
        </a:p>
      </dgm:t>
    </dgm:pt>
    <dgm:pt modelId="{BDF92FE7-EDD0-4D01-91DB-07DA03492E0D}" type="pres">
      <dgm:prSet presAssocID="{BDE11DCB-7B87-4653-BBC1-5A564BA9EBC9}" presName="hierChild1" presStyleCnt="0">
        <dgm:presLayoutVars>
          <dgm:chPref val="1"/>
          <dgm:dir/>
          <dgm:animOne val="branch"/>
          <dgm:animLvl val="lvl"/>
          <dgm:resizeHandles/>
        </dgm:presLayoutVars>
      </dgm:prSet>
      <dgm:spPr/>
    </dgm:pt>
    <dgm:pt modelId="{DEAF08AF-612A-49CC-A574-CD6B0EC6D37D}" type="pres">
      <dgm:prSet presAssocID="{730BFE2F-FC4E-40B6-90EF-0DF79060AB13}" presName="hierRoot1" presStyleCnt="0"/>
      <dgm:spPr/>
    </dgm:pt>
    <dgm:pt modelId="{5438555E-FA9B-4DFE-A57C-3B484AE1F92E}" type="pres">
      <dgm:prSet presAssocID="{730BFE2F-FC4E-40B6-90EF-0DF79060AB13}" presName="composite" presStyleCnt="0"/>
      <dgm:spPr/>
    </dgm:pt>
    <dgm:pt modelId="{0F56FA8F-5041-4B37-8B2B-064C40F60F02}" type="pres">
      <dgm:prSet presAssocID="{730BFE2F-FC4E-40B6-90EF-0DF79060AB13}" presName="background" presStyleLbl="node0" presStyleIdx="0" presStyleCnt="2"/>
      <dgm:spPr/>
    </dgm:pt>
    <dgm:pt modelId="{DC2CC7A8-14F2-4EB1-A41E-3543EE67F3BE}" type="pres">
      <dgm:prSet presAssocID="{730BFE2F-FC4E-40B6-90EF-0DF79060AB13}" presName="text" presStyleLbl="fgAcc0" presStyleIdx="0" presStyleCnt="2">
        <dgm:presLayoutVars>
          <dgm:chPref val="3"/>
        </dgm:presLayoutVars>
      </dgm:prSet>
      <dgm:spPr/>
    </dgm:pt>
    <dgm:pt modelId="{A35BFD12-D8B2-452B-B753-38E733CCD2B7}" type="pres">
      <dgm:prSet presAssocID="{730BFE2F-FC4E-40B6-90EF-0DF79060AB13}" presName="hierChild2" presStyleCnt="0"/>
      <dgm:spPr/>
    </dgm:pt>
    <dgm:pt modelId="{B1D7C6AD-8689-4BA0-81A0-663ACBF999CF}" type="pres">
      <dgm:prSet presAssocID="{7977D59D-E975-4F53-A597-AAA1FAF5ABFC}" presName="hierRoot1" presStyleCnt="0"/>
      <dgm:spPr/>
    </dgm:pt>
    <dgm:pt modelId="{0292F2E2-A85B-4CD9-89C7-05CF618EB4A8}" type="pres">
      <dgm:prSet presAssocID="{7977D59D-E975-4F53-A597-AAA1FAF5ABFC}" presName="composite" presStyleCnt="0"/>
      <dgm:spPr/>
    </dgm:pt>
    <dgm:pt modelId="{E8897EDD-5C59-4E6E-8D3A-C136F173933C}" type="pres">
      <dgm:prSet presAssocID="{7977D59D-E975-4F53-A597-AAA1FAF5ABFC}" presName="background" presStyleLbl="node0" presStyleIdx="1" presStyleCnt="2"/>
      <dgm:spPr/>
    </dgm:pt>
    <dgm:pt modelId="{9AF3FF10-DF84-4E5A-BF86-DDE2BF8CD1FF}" type="pres">
      <dgm:prSet presAssocID="{7977D59D-E975-4F53-A597-AAA1FAF5ABFC}" presName="text" presStyleLbl="fgAcc0" presStyleIdx="1" presStyleCnt="2">
        <dgm:presLayoutVars>
          <dgm:chPref val="3"/>
        </dgm:presLayoutVars>
      </dgm:prSet>
      <dgm:spPr/>
    </dgm:pt>
    <dgm:pt modelId="{AE57D5D1-495D-4ED7-92AD-7203766D4FE0}" type="pres">
      <dgm:prSet presAssocID="{7977D59D-E975-4F53-A597-AAA1FAF5ABFC}" presName="hierChild2" presStyleCnt="0"/>
      <dgm:spPr/>
    </dgm:pt>
  </dgm:ptLst>
  <dgm:cxnLst>
    <dgm:cxn modelId="{9620BC17-7880-453E-8FA1-FFD1D5A444C5}" type="presOf" srcId="{7977D59D-E975-4F53-A597-AAA1FAF5ABFC}" destId="{9AF3FF10-DF84-4E5A-BF86-DDE2BF8CD1FF}" srcOrd="0" destOrd="0" presId="urn:microsoft.com/office/officeart/2005/8/layout/hierarchy1"/>
    <dgm:cxn modelId="{9E4B8220-A0E9-48CC-B4C9-710113C13B7E}" srcId="{BDE11DCB-7B87-4653-BBC1-5A564BA9EBC9}" destId="{7977D59D-E975-4F53-A597-AAA1FAF5ABFC}" srcOrd="1" destOrd="0" parTransId="{5A02168A-1178-4C41-8695-7F2A427D6853}" sibTransId="{EA90B396-F135-43DD-94DD-E43AF7ACC101}"/>
    <dgm:cxn modelId="{7506D161-C2E2-4C27-B2AE-E0D54406D774}" type="presOf" srcId="{730BFE2F-FC4E-40B6-90EF-0DF79060AB13}" destId="{DC2CC7A8-14F2-4EB1-A41E-3543EE67F3BE}" srcOrd="0" destOrd="0" presId="urn:microsoft.com/office/officeart/2005/8/layout/hierarchy1"/>
    <dgm:cxn modelId="{068397B4-B882-41CA-8F5C-81D3053AAE90}" srcId="{BDE11DCB-7B87-4653-BBC1-5A564BA9EBC9}" destId="{730BFE2F-FC4E-40B6-90EF-0DF79060AB13}" srcOrd="0" destOrd="0" parTransId="{D7253DB1-D68B-4E22-A47D-F3CD1A3743AA}" sibTransId="{1E34A5E5-CEE7-4E68-808D-067B1269BFE3}"/>
    <dgm:cxn modelId="{6E687FE3-ED8B-4328-9D32-CD99DC8490CB}" type="presOf" srcId="{BDE11DCB-7B87-4653-BBC1-5A564BA9EBC9}" destId="{BDF92FE7-EDD0-4D01-91DB-07DA03492E0D}" srcOrd="0" destOrd="0" presId="urn:microsoft.com/office/officeart/2005/8/layout/hierarchy1"/>
    <dgm:cxn modelId="{6293E695-A56C-4706-81F3-4EB7610D2F08}" type="presParOf" srcId="{BDF92FE7-EDD0-4D01-91DB-07DA03492E0D}" destId="{DEAF08AF-612A-49CC-A574-CD6B0EC6D37D}" srcOrd="0" destOrd="0" presId="urn:microsoft.com/office/officeart/2005/8/layout/hierarchy1"/>
    <dgm:cxn modelId="{3CBE24A5-D21F-433C-A4C1-4F85D87FBE7F}" type="presParOf" srcId="{DEAF08AF-612A-49CC-A574-CD6B0EC6D37D}" destId="{5438555E-FA9B-4DFE-A57C-3B484AE1F92E}" srcOrd="0" destOrd="0" presId="urn:microsoft.com/office/officeart/2005/8/layout/hierarchy1"/>
    <dgm:cxn modelId="{4FD082B9-1DA7-40DA-8142-4D3574522B86}" type="presParOf" srcId="{5438555E-FA9B-4DFE-A57C-3B484AE1F92E}" destId="{0F56FA8F-5041-4B37-8B2B-064C40F60F02}" srcOrd="0" destOrd="0" presId="urn:microsoft.com/office/officeart/2005/8/layout/hierarchy1"/>
    <dgm:cxn modelId="{14F0787D-68D8-477D-A936-8C7222DB92BD}" type="presParOf" srcId="{5438555E-FA9B-4DFE-A57C-3B484AE1F92E}" destId="{DC2CC7A8-14F2-4EB1-A41E-3543EE67F3BE}" srcOrd="1" destOrd="0" presId="urn:microsoft.com/office/officeart/2005/8/layout/hierarchy1"/>
    <dgm:cxn modelId="{41ECAC30-ED5E-40B8-AD7B-2A6296C58E2F}" type="presParOf" srcId="{DEAF08AF-612A-49CC-A574-CD6B0EC6D37D}" destId="{A35BFD12-D8B2-452B-B753-38E733CCD2B7}" srcOrd="1" destOrd="0" presId="urn:microsoft.com/office/officeart/2005/8/layout/hierarchy1"/>
    <dgm:cxn modelId="{21B1B866-3A32-4475-95DA-CCB6A069A018}" type="presParOf" srcId="{BDF92FE7-EDD0-4D01-91DB-07DA03492E0D}" destId="{B1D7C6AD-8689-4BA0-81A0-663ACBF999CF}" srcOrd="1" destOrd="0" presId="urn:microsoft.com/office/officeart/2005/8/layout/hierarchy1"/>
    <dgm:cxn modelId="{67A8BC5A-ED11-4FE5-BFE2-CA1938FEF63E}" type="presParOf" srcId="{B1D7C6AD-8689-4BA0-81A0-663ACBF999CF}" destId="{0292F2E2-A85B-4CD9-89C7-05CF618EB4A8}" srcOrd="0" destOrd="0" presId="urn:microsoft.com/office/officeart/2005/8/layout/hierarchy1"/>
    <dgm:cxn modelId="{59BDCCC2-46EC-43C0-8693-CE6044DBFE5E}" type="presParOf" srcId="{0292F2E2-A85B-4CD9-89C7-05CF618EB4A8}" destId="{E8897EDD-5C59-4E6E-8D3A-C136F173933C}" srcOrd="0" destOrd="0" presId="urn:microsoft.com/office/officeart/2005/8/layout/hierarchy1"/>
    <dgm:cxn modelId="{0972CCB7-2A52-4CC1-816A-84169CCADC4F}" type="presParOf" srcId="{0292F2E2-A85B-4CD9-89C7-05CF618EB4A8}" destId="{9AF3FF10-DF84-4E5A-BF86-DDE2BF8CD1FF}" srcOrd="1" destOrd="0" presId="urn:microsoft.com/office/officeart/2005/8/layout/hierarchy1"/>
    <dgm:cxn modelId="{CB107B79-0094-4019-9F9F-568469CF5028}" type="presParOf" srcId="{B1D7C6AD-8689-4BA0-81A0-663ACBF999CF}" destId="{AE57D5D1-495D-4ED7-92AD-7203766D4FE0}"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62F9FD0-7FD7-DC4C-9AE5-FB01FF8B4721}" type="doc">
      <dgm:prSet loTypeId="urn:microsoft.com/office/officeart/2024/3/layout/SimpleTimeline" loCatId="Timeline" qsTypeId="urn:microsoft.com/office/officeart/2005/8/quickstyle/simple2" qsCatId="simple" csTypeId="urn:microsoft.com/office/officeart/2005/8/colors/accent6_2" csCatId="accent6" phldr="1"/>
      <dgm:spPr/>
      <dgm:t>
        <a:bodyPr/>
        <a:lstStyle/>
        <a:p>
          <a:endParaRPr lang="en-US"/>
        </a:p>
      </dgm:t>
    </dgm:pt>
    <dgm:pt modelId="{56E65EBE-99CF-4444-A747-023E2996393F}">
      <dgm:prSet/>
      <dgm:spPr/>
      <dgm:t>
        <a:bodyPr/>
        <a:lstStyle/>
        <a:p>
          <a:pPr>
            <a:defRPr b="1"/>
          </a:pPr>
          <a:r>
            <a:rPr lang="en-US" dirty="0"/>
            <a:t>Subcommittee meetings</a:t>
          </a:r>
        </a:p>
      </dgm:t>
    </dgm:pt>
    <dgm:pt modelId="{31C89B40-4D34-874F-919D-8154488EBF92}" type="parTrans" cxnId="{1CD6EA72-B7EA-EA40-AE63-81376191F16C}">
      <dgm:prSet/>
      <dgm:spPr/>
      <dgm:t>
        <a:bodyPr/>
        <a:lstStyle/>
        <a:p>
          <a:endParaRPr lang="en-US"/>
        </a:p>
      </dgm:t>
    </dgm:pt>
    <dgm:pt modelId="{8F5F7959-EC19-C541-A334-F2742F30959E}" type="sibTrans" cxnId="{1CD6EA72-B7EA-EA40-AE63-81376191F16C}">
      <dgm:prSet/>
      <dgm:spPr/>
      <dgm:t>
        <a:bodyPr/>
        <a:lstStyle/>
        <a:p>
          <a:endParaRPr lang="en-US"/>
        </a:p>
      </dgm:t>
    </dgm:pt>
    <dgm:pt modelId="{19B4BBE7-BD3E-C245-93CA-B5A168BE52E3}">
      <dgm:prSet/>
      <dgm:spPr/>
      <dgm:t>
        <a:bodyPr/>
        <a:lstStyle/>
        <a:p>
          <a:r>
            <a:rPr lang="en-US" u="sng" dirty="0"/>
            <a:t>March 5: </a:t>
          </a:r>
          <a:r>
            <a:rPr lang="en-US" dirty="0"/>
            <a:t>Course Equivalency, Rigor and Partnership Agreements</a:t>
          </a:r>
        </a:p>
        <a:p>
          <a:r>
            <a:rPr lang="en-US" u="sng" dirty="0"/>
            <a:t>March 6: </a:t>
          </a:r>
          <a:r>
            <a:rPr lang="en-US" dirty="0"/>
            <a:t>Faculty Qualifications and Student Eligibility, Supports</a:t>
          </a:r>
        </a:p>
      </dgm:t>
    </dgm:pt>
    <dgm:pt modelId="{345374A9-FDD4-5849-882D-E9DA792152E8}" type="parTrans" cxnId="{01A47E3D-9FBF-AB4B-A4AA-A2107FC082BC}">
      <dgm:prSet/>
      <dgm:spPr/>
      <dgm:t>
        <a:bodyPr/>
        <a:lstStyle/>
        <a:p>
          <a:endParaRPr lang="en-US"/>
        </a:p>
      </dgm:t>
    </dgm:pt>
    <dgm:pt modelId="{53ABDE43-5E64-FB48-ABFB-F7B35B673463}" type="sibTrans" cxnId="{01A47E3D-9FBF-AB4B-A4AA-A2107FC082BC}">
      <dgm:prSet/>
      <dgm:spPr/>
      <dgm:t>
        <a:bodyPr/>
        <a:lstStyle/>
        <a:p>
          <a:endParaRPr lang="en-US"/>
        </a:p>
      </dgm:t>
    </dgm:pt>
    <dgm:pt modelId="{E4214EE1-BC9E-5C49-BE43-0FC5F23FD0F0}">
      <dgm:prSet/>
      <dgm:spPr/>
      <dgm:t>
        <a:bodyPr/>
        <a:lstStyle/>
        <a:p>
          <a:pPr>
            <a:defRPr b="1"/>
          </a:pPr>
          <a:endParaRPr lang="en-US" dirty="0"/>
        </a:p>
        <a:p>
          <a:pPr>
            <a:defRPr b="1"/>
          </a:pPr>
          <a:r>
            <a:rPr lang="en-US" dirty="0"/>
            <a:t>Notes compiled</a:t>
          </a:r>
        </a:p>
      </dgm:t>
    </dgm:pt>
    <dgm:pt modelId="{FB1C2BD0-3C82-3A41-A749-78BF68860D9B}" type="parTrans" cxnId="{B6090D7E-796B-934D-9918-BE0E597E7DB6}">
      <dgm:prSet/>
      <dgm:spPr/>
      <dgm:t>
        <a:bodyPr/>
        <a:lstStyle/>
        <a:p>
          <a:endParaRPr lang="en-US"/>
        </a:p>
      </dgm:t>
    </dgm:pt>
    <dgm:pt modelId="{E176518D-844B-4940-A2CB-2686612949DE}" type="sibTrans" cxnId="{B6090D7E-796B-934D-9918-BE0E597E7DB6}">
      <dgm:prSet/>
      <dgm:spPr/>
      <dgm:t>
        <a:bodyPr/>
        <a:lstStyle/>
        <a:p>
          <a:endParaRPr lang="en-US"/>
        </a:p>
      </dgm:t>
    </dgm:pt>
    <dgm:pt modelId="{6F3BFF21-4D55-3B44-90C8-A37691C664B5}">
      <dgm:prSet/>
      <dgm:spPr/>
      <dgm:t>
        <a:bodyPr/>
        <a:lstStyle/>
        <a:p>
          <a:r>
            <a:rPr lang="en-US" u="sng" dirty="0"/>
            <a:t>March 12, 13:</a:t>
          </a:r>
        </a:p>
        <a:p>
          <a:r>
            <a:rPr lang="en-US" dirty="0"/>
            <a:t>Notes sharing between subcommittee members; sub-committee presenters selected</a:t>
          </a:r>
        </a:p>
      </dgm:t>
    </dgm:pt>
    <dgm:pt modelId="{600514B8-F2A7-D744-8ED2-E4B21AC1D315}" type="parTrans" cxnId="{DE30FB94-55BA-F342-8837-028988B88D81}">
      <dgm:prSet/>
      <dgm:spPr/>
      <dgm:t>
        <a:bodyPr/>
        <a:lstStyle/>
        <a:p>
          <a:endParaRPr lang="en-US"/>
        </a:p>
      </dgm:t>
    </dgm:pt>
    <dgm:pt modelId="{947F8F71-226A-2F41-9E38-4A24AEC64573}" type="sibTrans" cxnId="{DE30FB94-55BA-F342-8837-028988B88D81}">
      <dgm:prSet/>
      <dgm:spPr/>
      <dgm:t>
        <a:bodyPr/>
        <a:lstStyle/>
        <a:p>
          <a:endParaRPr lang="en-US"/>
        </a:p>
      </dgm:t>
    </dgm:pt>
    <dgm:pt modelId="{3A8FBE2B-146E-8D43-8C50-152B7871BB9B}">
      <dgm:prSet/>
      <dgm:spPr/>
      <dgm:t>
        <a:bodyPr/>
        <a:lstStyle/>
        <a:p>
          <a:pPr>
            <a:defRPr b="1"/>
          </a:pPr>
          <a:r>
            <a:rPr lang="en-US" dirty="0"/>
            <a:t>Draft summary</a:t>
          </a:r>
        </a:p>
      </dgm:t>
    </dgm:pt>
    <dgm:pt modelId="{25BCEA03-429C-4844-896F-2C133D157DF5}" type="parTrans" cxnId="{75911D7C-4419-AC41-859E-2B6FAB9FC47C}">
      <dgm:prSet/>
      <dgm:spPr/>
      <dgm:t>
        <a:bodyPr/>
        <a:lstStyle/>
        <a:p>
          <a:endParaRPr lang="en-US"/>
        </a:p>
      </dgm:t>
    </dgm:pt>
    <dgm:pt modelId="{06B184BA-CE4E-7F42-9C3A-88DDA1966160}" type="sibTrans" cxnId="{75911D7C-4419-AC41-859E-2B6FAB9FC47C}">
      <dgm:prSet/>
      <dgm:spPr/>
      <dgm:t>
        <a:bodyPr/>
        <a:lstStyle/>
        <a:p>
          <a:endParaRPr lang="en-US"/>
        </a:p>
      </dgm:t>
    </dgm:pt>
    <dgm:pt modelId="{FDF49C38-DBD2-1B40-8A49-7695E202B939}">
      <dgm:prSet/>
      <dgm:spPr/>
      <dgm:t>
        <a:bodyPr/>
        <a:lstStyle/>
        <a:p>
          <a:r>
            <a:rPr lang="en-US" u="sng" dirty="0"/>
            <a:t>March 26, 27:</a:t>
          </a:r>
        </a:p>
        <a:p>
          <a:r>
            <a:rPr lang="en-US" u="none" dirty="0"/>
            <a:t>Draft summary of key issues raised and discussed from each subcommittee shared with committee members </a:t>
          </a:r>
        </a:p>
      </dgm:t>
    </dgm:pt>
    <dgm:pt modelId="{43A43719-DBB1-3F43-8C99-8D6058AE88B2}" type="parTrans" cxnId="{0FCE19BF-A386-5E41-B3D8-02257548D7B2}">
      <dgm:prSet/>
      <dgm:spPr/>
      <dgm:t>
        <a:bodyPr/>
        <a:lstStyle/>
        <a:p>
          <a:endParaRPr lang="en-US"/>
        </a:p>
      </dgm:t>
    </dgm:pt>
    <dgm:pt modelId="{92F6616C-1B07-2B4F-822C-D829E3C87276}" type="sibTrans" cxnId="{0FCE19BF-A386-5E41-B3D8-02257548D7B2}">
      <dgm:prSet/>
      <dgm:spPr/>
      <dgm:t>
        <a:bodyPr/>
        <a:lstStyle/>
        <a:p>
          <a:endParaRPr lang="en-US"/>
        </a:p>
      </dgm:t>
    </dgm:pt>
    <dgm:pt modelId="{D83F28F6-2A42-8547-A17D-470AB7DF94F1}">
      <dgm:prSet/>
      <dgm:spPr/>
      <dgm:t>
        <a:bodyPr/>
        <a:lstStyle/>
        <a:p>
          <a:pPr>
            <a:defRPr b="1"/>
          </a:pPr>
          <a:r>
            <a:rPr lang="en-US" dirty="0"/>
            <a:t>Committee feedback</a:t>
          </a:r>
        </a:p>
      </dgm:t>
    </dgm:pt>
    <dgm:pt modelId="{3296608F-F387-934B-97E5-8EE65DA2916C}" type="parTrans" cxnId="{130AE873-8F66-AC49-A439-08232D0FF206}">
      <dgm:prSet/>
      <dgm:spPr/>
      <dgm:t>
        <a:bodyPr/>
        <a:lstStyle/>
        <a:p>
          <a:endParaRPr lang="en-US"/>
        </a:p>
      </dgm:t>
    </dgm:pt>
    <dgm:pt modelId="{C1867AE0-5FBD-244E-B0C6-6072E9DC48AF}" type="sibTrans" cxnId="{130AE873-8F66-AC49-A439-08232D0FF206}">
      <dgm:prSet/>
      <dgm:spPr/>
      <dgm:t>
        <a:bodyPr/>
        <a:lstStyle/>
        <a:p>
          <a:endParaRPr lang="en-US"/>
        </a:p>
      </dgm:t>
    </dgm:pt>
    <dgm:pt modelId="{125E6C37-8877-6D47-89E8-C5EDE3C692F1}">
      <dgm:prSet/>
      <dgm:spPr/>
      <dgm:t>
        <a:bodyPr/>
        <a:lstStyle/>
        <a:p>
          <a:r>
            <a:rPr lang="en-US" u="sng" dirty="0"/>
            <a:t>April 8: </a:t>
          </a:r>
          <a:r>
            <a:rPr lang="en-US" dirty="0"/>
            <a:t>Circulate summary of key issues raised with full committee, assign sub-committee presenters</a:t>
          </a:r>
        </a:p>
      </dgm:t>
    </dgm:pt>
    <dgm:pt modelId="{8566A1A5-0CAF-F84A-BF8B-87B78F43E0CE}" type="parTrans" cxnId="{F81E1731-A53E-0444-B77C-47BB45A5B49D}">
      <dgm:prSet/>
      <dgm:spPr/>
      <dgm:t>
        <a:bodyPr/>
        <a:lstStyle/>
        <a:p>
          <a:endParaRPr lang="en-US"/>
        </a:p>
      </dgm:t>
    </dgm:pt>
    <dgm:pt modelId="{D04A758F-2823-DB43-B470-685DD4176B20}" type="sibTrans" cxnId="{F81E1731-A53E-0444-B77C-47BB45A5B49D}">
      <dgm:prSet/>
      <dgm:spPr/>
      <dgm:t>
        <a:bodyPr/>
        <a:lstStyle/>
        <a:p>
          <a:endParaRPr lang="en-US"/>
        </a:p>
      </dgm:t>
    </dgm:pt>
    <dgm:pt modelId="{45D2F1C0-E9F6-DC4D-BB3F-BA4101C6FDF1}">
      <dgm:prSet/>
      <dgm:spPr/>
      <dgm:t>
        <a:bodyPr/>
        <a:lstStyle/>
        <a:p>
          <a:pPr>
            <a:defRPr b="1"/>
          </a:pPr>
          <a:r>
            <a:rPr lang="en-US" dirty="0"/>
            <a:t>Committee meeting</a:t>
          </a:r>
        </a:p>
      </dgm:t>
    </dgm:pt>
    <dgm:pt modelId="{8ED9D48B-2EA3-E042-AA23-5709E848455C}" type="parTrans" cxnId="{AD4A4CFB-992A-EF4A-8411-551D56450A63}">
      <dgm:prSet/>
      <dgm:spPr/>
      <dgm:t>
        <a:bodyPr/>
        <a:lstStyle/>
        <a:p>
          <a:endParaRPr lang="en-US"/>
        </a:p>
      </dgm:t>
    </dgm:pt>
    <dgm:pt modelId="{65C13411-56C0-DD41-A281-C772069CF6E6}" type="sibTrans" cxnId="{AD4A4CFB-992A-EF4A-8411-551D56450A63}">
      <dgm:prSet/>
      <dgm:spPr/>
      <dgm:t>
        <a:bodyPr/>
        <a:lstStyle/>
        <a:p>
          <a:endParaRPr lang="en-US"/>
        </a:p>
      </dgm:t>
    </dgm:pt>
    <dgm:pt modelId="{06F1B3AA-EB7A-114A-80E5-FEDF83B92440}">
      <dgm:prSet/>
      <dgm:spPr/>
      <dgm:t>
        <a:bodyPr/>
        <a:lstStyle/>
        <a:p>
          <a:r>
            <a:rPr lang="en-US" u="sng" dirty="0"/>
            <a:t>April 16: </a:t>
          </a:r>
          <a:r>
            <a:rPr lang="en-US" dirty="0"/>
            <a:t>Subcommittee presenters lead sessions, solicit  feedback from committee members</a:t>
          </a:r>
        </a:p>
      </dgm:t>
    </dgm:pt>
    <dgm:pt modelId="{FFC22AB5-5F4B-5F45-8BF1-32AB53A582D5}" type="parTrans" cxnId="{E56B5AE3-CEDB-E94B-8D09-0997C32FF41B}">
      <dgm:prSet/>
      <dgm:spPr/>
      <dgm:t>
        <a:bodyPr/>
        <a:lstStyle/>
        <a:p>
          <a:endParaRPr lang="en-US"/>
        </a:p>
      </dgm:t>
    </dgm:pt>
    <dgm:pt modelId="{574BDD2E-52C2-3F47-862C-68501978BD62}" type="sibTrans" cxnId="{E56B5AE3-CEDB-E94B-8D09-0997C32FF41B}">
      <dgm:prSet/>
      <dgm:spPr/>
      <dgm:t>
        <a:bodyPr/>
        <a:lstStyle/>
        <a:p>
          <a:endParaRPr lang="en-US"/>
        </a:p>
      </dgm:t>
    </dgm:pt>
    <dgm:pt modelId="{E707CB5A-C22C-49E6-BD23-E41B7D16477F}" type="pres">
      <dgm:prSet presAssocID="{562F9FD0-7FD7-DC4C-9AE5-FB01FF8B4721}" presName="root" presStyleCnt="0">
        <dgm:presLayoutVars>
          <dgm:chMax/>
          <dgm:chPref/>
          <dgm:animLvl val="lvl"/>
        </dgm:presLayoutVars>
      </dgm:prSet>
      <dgm:spPr/>
    </dgm:pt>
    <dgm:pt modelId="{77BEAC31-FB5F-49AD-86A0-18E466DF4951}" type="pres">
      <dgm:prSet presAssocID="{562F9FD0-7FD7-DC4C-9AE5-FB01FF8B4721}" presName="divider" presStyleLbl="fgAcc1" presStyleIdx="0" presStyleCnt="6"/>
      <dgm:spPr>
        <a:solidFill>
          <a:schemeClr val="lt1">
            <a:alpha val="90000"/>
            <a:hueOff val="0"/>
            <a:satOff val="0"/>
            <a:lumOff val="0"/>
            <a:alphaOff val="0"/>
          </a:schemeClr>
        </a:solidFill>
        <a:ln w="12050" cap="flat" cmpd="sng" algn="ctr">
          <a:solidFill>
            <a:schemeClr val="accent6">
              <a:hueOff val="0"/>
              <a:satOff val="0"/>
              <a:lumOff val="0"/>
              <a:alphaOff val="0"/>
            </a:schemeClr>
          </a:solidFill>
          <a:prstDash val="solid"/>
          <a:miter lim="800000"/>
          <a:tailEnd type="arrow" w="med" len="med"/>
        </a:ln>
        <a:effectLst/>
      </dgm:spPr>
    </dgm:pt>
    <dgm:pt modelId="{9CF8684C-6F6F-4A18-ACF8-8B0282043236}" type="pres">
      <dgm:prSet presAssocID="{562F9FD0-7FD7-DC4C-9AE5-FB01FF8B4721}" presName="nodes" presStyleCnt="0">
        <dgm:presLayoutVars>
          <dgm:chMax/>
          <dgm:chPref/>
          <dgm:animLvl val="lvl"/>
        </dgm:presLayoutVars>
      </dgm:prSet>
      <dgm:spPr/>
    </dgm:pt>
    <dgm:pt modelId="{8A86C001-9A4D-4ECD-B77C-4BEC7A10DF04}" type="pres">
      <dgm:prSet presAssocID="{56E65EBE-99CF-4444-A747-023E2996393F}" presName="composite" presStyleCnt="0"/>
      <dgm:spPr/>
    </dgm:pt>
    <dgm:pt modelId="{BAD66304-EE47-4AAD-8C04-00B9C54B57BD}" type="pres">
      <dgm:prSet presAssocID="{56E65EBE-99CF-4444-A747-023E2996393F}" presName="ConnectorPoint" presStyleLbl="lnNode1" presStyleIdx="0" presStyleCnt="5"/>
      <dgm:spPr>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B902BB2F-6963-4CFC-8E56-E92629FB8527}" type="pres">
      <dgm:prSet presAssocID="{56E65EBE-99CF-4444-A747-023E2996393F}" presName="DropPinPlaceHolder" presStyleCnt="0"/>
      <dgm:spPr/>
    </dgm:pt>
    <dgm:pt modelId="{51F27CD1-9E17-46DD-BC0D-C7202D506EA8}" type="pres">
      <dgm:prSet presAssocID="{56E65EBE-99CF-4444-A747-023E2996393F}" presName="DropPin" presStyleLbl="alignNode1" presStyleIdx="0" presStyleCnt="5"/>
      <dgm:spPr/>
    </dgm:pt>
    <dgm:pt modelId="{62D8304A-6E5E-494C-8FB7-A4F3FCB9E412}" type="pres">
      <dgm:prSet presAssocID="{56E65EBE-99CF-4444-A747-023E2996393F}" presName="Ellipse" presStyleLbl="fgAcc1" presStyleIdx="1" presStyleCnt="6"/>
      <dgm:spPr>
        <a:solidFill>
          <a:schemeClr val="lt1">
            <a:alpha val="90000"/>
            <a:hueOff val="0"/>
            <a:satOff val="0"/>
            <a:lumOff val="0"/>
            <a:alphaOff val="0"/>
          </a:schemeClr>
        </a:solidFill>
        <a:ln w="19050" cap="flat" cmpd="sng" algn="ctr">
          <a:noFill/>
          <a:prstDash val="solid"/>
          <a:miter lim="800000"/>
        </a:ln>
        <a:effectLst/>
      </dgm:spPr>
    </dgm:pt>
    <dgm:pt modelId="{7D3B5E12-E210-470F-A67E-7294A2DDDD55}" type="pres">
      <dgm:prSet presAssocID="{56E65EBE-99CF-4444-A747-023E2996393F}" presName="L2TextContainer" presStyleLbl="revTx" presStyleIdx="0" presStyleCnt="10">
        <dgm:presLayoutVars>
          <dgm:bulletEnabled val="1"/>
        </dgm:presLayoutVars>
      </dgm:prSet>
      <dgm:spPr/>
    </dgm:pt>
    <dgm:pt modelId="{AA1168E8-D0B2-4467-9634-675D533819DC}" type="pres">
      <dgm:prSet presAssocID="{56E65EBE-99CF-4444-A747-023E2996393F}" presName="L1TextContainer" presStyleLbl="revTx" presStyleIdx="1" presStyleCnt="10">
        <dgm:presLayoutVars>
          <dgm:chMax val="1"/>
          <dgm:chPref val="1"/>
          <dgm:bulletEnabled val="1"/>
        </dgm:presLayoutVars>
      </dgm:prSet>
      <dgm:spPr/>
    </dgm:pt>
    <dgm:pt modelId="{42052C3C-A1DE-4F3C-81BF-42CA7B28238C}" type="pres">
      <dgm:prSet presAssocID="{56E65EBE-99CF-4444-A747-023E2996393F}" presName="ConnectLine" presStyleLbl="sibTrans1D1" presStyleIdx="0" presStyleCnt="5"/>
      <dgm:spPr/>
    </dgm:pt>
    <dgm:pt modelId="{90EB409E-C109-4B8F-AB9F-B122DAE811D4}" type="pres">
      <dgm:prSet presAssocID="{56E65EBE-99CF-4444-A747-023E2996393F}" presName="EmptyPlaceHolder" presStyleCnt="0"/>
      <dgm:spPr/>
    </dgm:pt>
    <dgm:pt modelId="{6211E1D3-4031-4CFA-A9A1-2B950017BF29}" type="pres">
      <dgm:prSet presAssocID="{8F5F7959-EC19-C541-A334-F2742F30959E}" presName="spaceBetweenRectangles" presStyleCnt="0"/>
      <dgm:spPr/>
    </dgm:pt>
    <dgm:pt modelId="{2429016D-F9E1-4D1D-A249-29A7473BC6D4}" type="pres">
      <dgm:prSet presAssocID="{E4214EE1-BC9E-5C49-BE43-0FC5F23FD0F0}" presName="composite" presStyleCnt="0"/>
      <dgm:spPr/>
    </dgm:pt>
    <dgm:pt modelId="{E116ED9A-CD64-4976-B78C-EE2FE23AEAB5}" type="pres">
      <dgm:prSet presAssocID="{E4214EE1-BC9E-5C49-BE43-0FC5F23FD0F0}" presName="ConnectorPoint" presStyleLbl="lnNode1" presStyleIdx="1" presStyleCnt="5"/>
      <dgm:spPr>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1536178F-8076-4A37-A006-D694EBB6C8C3}" type="pres">
      <dgm:prSet presAssocID="{E4214EE1-BC9E-5C49-BE43-0FC5F23FD0F0}" presName="DropPinPlaceHolder" presStyleCnt="0"/>
      <dgm:spPr/>
    </dgm:pt>
    <dgm:pt modelId="{10D03801-5791-4501-AE77-B2DDFB557CD6}" type="pres">
      <dgm:prSet presAssocID="{E4214EE1-BC9E-5C49-BE43-0FC5F23FD0F0}" presName="DropPin" presStyleLbl="alignNode1" presStyleIdx="1" presStyleCnt="5"/>
      <dgm:spPr/>
    </dgm:pt>
    <dgm:pt modelId="{A4412583-A503-419E-BD0A-5616D42B9712}" type="pres">
      <dgm:prSet presAssocID="{E4214EE1-BC9E-5C49-BE43-0FC5F23FD0F0}" presName="Ellipse" presStyleLbl="fgAcc1" presStyleIdx="2" presStyleCnt="6"/>
      <dgm:spPr>
        <a:solidFill>
          <a:schemeClr val="lt1">
            <a:alpha val="90000"/>
            <a:hueOff val="0"/>
            <a:satOff val="0"/>
            <a:lumOff val="0"/>
            <a:alphaOff val="0"/>
          </a:schemeClr>
        </a:solidFill>
        <a:ln w="19050" cap="flat" cmpd="sng" algn="ctr">
          <a:noFill/>
          <a:prstDash val="solid"/>
          <a:miter lim="800000"/>
        </a:ln>
        <a:effectLst/>
      </dgm:spPr>
    </dgm:pt>
    <dgm:pt modelId="{9136B313-892B-46BF-98AB-62485DF11AD2}" type="pres">
      <dgm:prSet presAssocID="{E4214EE1-BC9E-5C49-BE43-0FC5F23FD0F0}" presName="L2TextContainer" presStyleLbl="revTx" presStyleIdx="2" presStyleCnt="10">
        <dgm:presLayoutVars>
          <dgm:bulletEnabled val="1"/>
        </dgm:presLayoutVars>
      </dgm:prSet>
      <dgm:spPr/>
    </dgm:pt>
    <dgm:pt modelId="{FDCEECBF-2B04-4C8F-892C-85BED1A2E921}" type="pres">
      <dgm:prSet presAssocID="{E4214EE1-BC9E-5C49-BE43-0FC5F23FD0F0}" presName="L1TextContainer" presStyleLbl="revTx" presStyleIdx="3" presStyleCnt="10">
        <dgm:presLayoutVars>
          <dgm:chMax val="1"/>
          <dgm:chPref val="1"/>
          <dgm:bulletEnabled val="1"/>
        </dgm:presLayoutVars>
      </dgm:prSet>
      <dgm:spPr/>
    </dgm:pt>
    <dgm:pt modelId="{64268232-626B-4D05-8E11-B544A2956B68}" type="pres">
      <dgm:prSet presAssocID="{E4214EE1-BC9E-5C49-BE43-0FC5F23FD0F0}" presName="ConnectLine" presStyleLbl="sibTrans1D1" presStyleIdx="1" presStyleCnt="5"/>
      <dgm:spPr/>
    </dgm:pt>
    <dgm:pt modelId="{EC30883F-1280-4F11-A1F3-433C537841A5}" type="pres">
      <dgm:prSet presAssocID="{E4214EE1-BC9E-5C49-BE43-0FC5F23FD0F0}" presName="EmptyPlaceHolder" presStyleCnt="0"/>
      <dgm:spPr/>
    </dgm:pt>
    <dgm:pt modelId="{5BFE63B8-08E5-4C23-B2D8-FB978BC9AB81}" type="pres">
      <dgm:prSet presAssocID="{E176518D-844B-4940-A2CB-2686612949DE}" presName="spaceBetweenRectangles" presStyleCnt="0"/>
      <dgm:spPr/>
    </dgm:pt>
    <dgm:pt modelId="{A933CE11-4259-4928-86E3-808ADF8DC083}" type="pres">
      <dgm:prSet presAssocID="{3A8FBE2B-146E-8D43-8C50-152B7871BB9B}" presName="composite" presStyleCnt="0"/>
      <dgm:spPr/>
    </dgm:pt>
    <dgm:pt modelId="{781FB839-14E7-4A2F-82EC-68560CBFB464}" type="pres">
      <dgm:prSet presAssocID="{3A8FBE2B-146E-8D43-8C50-152B7871BB9B}" presName="ConnectorPoint" presStyleLbl="lnNode1" presStyleIdx="2" presStyleCnt="5"/>
      <dgm:spPr>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25010B23-4BF1-46D2-B7AE-0B3BF068B13E}" type="pres">
      <dgm:prSet presAssocID="{3A8FBE2B-146E-8D43-8C50-152B7871BB9B}" presName="DropPinPlaceHolder" presStyleCnt="0"/>
      <dgm:spPr/>
    </dgm:pt>
    <dgm:pt modelId="{308E0438-CAFF-429D-9281-C0730937F973}" type="pres">
      <dgm:prSet presAssocID="{3A8FBE2B-146E-8D43-8C50-152B7871BB9B}" presName="DropPin" presStyleLbl="alignNode1" presStyleIdx="2" presStyleCnt="5"/>
      <dgm:spPr/>
    </dgm:pt>
    <dgm:pt modelId="{D42F7062-E809-4E6B-82CB-067FF8D70AEC}" type="pres">
      <dgm:prSet presAssocID="{3A8FBE2B-146E-8D43-8C50-152B7871BB9B}" presName="Ellipse" presStyleLbl="fgAcc1" presStyleIdx="3" presStyleCnt="6"/>
      <dgm:spPr>
        <a:solidFill>
          <a:schemeClr val="lt1">
            <a:alpha val="90000"/>
            <a:hueOff val="0"/>
            <a:satOff val="0"/>
            <a:lumOff val="0"/>
            <a:alphaOff val="0"/>
          </a:schemeClr>
        </a:solidFill>
        <a:ln w="19050" cap="flat" cmpd="sng" algn="ctr">
          <a:noFill/>
          <a:prstDash val="solid"/>
          <a:miter lim="800000"/>
        </a:ln>
        <a:effectLst/>
      </dgm:spPr>
    </dgm:pt>
    <dgm:pt modelId="{AA8A640D-75A2-47DD-8602-3D035FA7195C}" type="pres">
      <dgm:prSet presAssocID="{3A8FBE2B-146E-8D43-8C50-152B7871BB9B}" presName="L2TextContainer" presStyleLbl="revTx" presStyleIdx="4" presStyleCnt="10">
        <dgm:presLayoutVars>
          <dgm:bulletEnabled val="1"/>
        </dgm:presLayoutVars>
      </dgm:prSet>
      <dgm:spPr/>
    </dgm:pt>
    <dgm:pt modelId="{320140C4-D34D-45D1-9BB5-A3860F4EBA69}" type="pres">
      <dgm:prSet presAssocID="{3A8FBE2B-146E-8D43-8C50-152B7871BB9B}" presName="L1TextContainer" presStyleLbl="revTx" presStyleIdx="5" presStyleCnt="10">
        <dgm:presLayoutVars>
          <dgm:chMax val="1"/>
          <dgm:chPref val="1"/>
          <dgm:bulletEnabled val="1"/>
        </dgm:presLayoutVars>
      </dgm:prSet>
      <dgm:spPr/>
    </dgm:pt>
    <dgm:pt modelId="{BA81D414-2FDF-4913-B97C-6E3BBBEB05CE}" type="pres">
      <dgm:prSet presAssocID="{3A8FBE2B-146E-8D43-8C50-152B7871BB9B}" presName="ConnectLine" presStyleLbl="sibTrans1D1" presStyleIdx="2" presStyleCnt="5"/>
      <dgm:spPr/>
    </dgm:pt>
    <dgm:pt modelId="{4DF81018-0B39-4706-B5DB-A8B77A7920B7}" type="pres">
      <dgm:prSet presAssocID="{3A8FBE2B-146E-8D43-8C50-152B7871BB9B}" presName="EmptyPlaceHolder" presStyleCnt="0"/>
      <dgm:spPr/>
    </dgm:pt>
    <dgm:pt modelId="{5897E834-B8D2-4F79-8C8A-E8780878ADDF}" type="pres">
      <dgm:prSet presAssocID="{06B184BA-CE4E-7F42-9C3A-88DDA1966160}" presName="spaceBetweenRectangles" presStyleCnt="0"/>
      <dgm:spPr/>
    </dgm:pt>
    <dgm:pt modelId="{12CFA071-56D8-48DE-910A-3653C9DC7129}" type="pres">
      <dgm:prSet presAssocID="{D83F28F6-2A42-8547-A17D-470AB7DF94F1}" presName="composite" presStyleCnt="0"/>
      <dgm:spPr/>
    </dgm:pt>
    <dgm:pt modelId="{68813B3E-8365-47BC-B040-3D1FE24EBCAC}" type="pres">
      <dgm:prSet presAssocID="{D83F28F6-2A42-8547-A17D-470AB7DF94F1}" presName="ConnectorPoint" presStyleLbl="lnNode1" presStyleIdx="3" presStyleCnt="5"/>
      <dgm:spPr>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D609BD76-9E07-4FBA-9B46-FD2DD0E30A92}" type="pres">
      <dgm:prSet presAssocID="{D83F28F6-2A42-8547-A17D-470AB7DF94F1}" presName="DropPinPlaceHolder" presStyleCnt="0"/>
      <dgm:spPr/>
    </dgm:pt>
    <dgm:pt modelId="{A376FF85-24D4-474F-BD35-FB19C31FC80A}" type="pres">
      <dgm:prSet presAssocID="{D83F28F6-2A42-8547-A17D-470AB7DF94F1}" presName="DropPin" presStyleLbl="alignNode1" presStyleIdx="3" presStyleCnt="5"/>
      <dgm:spPr/>
    </dgm:pt>
    <dgm:pt modelId="{AFCD69D4-A897-4C5D-9644-5B5DDA6C994B}" type="pres">
      <dgm:prSet presAssocID="{D83F28F6-2A42-8547-A17D-470AB7DF94F1}" presName="Ellipse" presStyleLbl="fgAcc1" presStyleIdx="4" presStyleCnt="6"/>
      <dgm:spPr>
        <a:solidFill>
          <a:schemeClr val="lt1">
            <a:alpha val="90000"/>
            <a:hueOff val="0"/>
            <a:satOff val="0"/>
            <a:lumOff val="0"/>
            <a:alphaOff val="0"/>
          </a:schemeClr>
        </a:solidFill>
        <a:ln w="19050" cap="flat" cmpd="sng" algn="ctr">
          <a:noFill/>
          <a:prstDash val="solid"/>
          <a:miter lim="800000"/>
        </a:ln>
        <a:effectLst/>
      </dgm:spPr>
    </dgm:pt>
    <dgm:pt modelId="{9ABB66B3-288A-4755-9230-6B1FD4435BB5}" type="pres">
      <dgm:prSet presAssocID="{D83F28F6-2A42-8547-A17D-470AB7DF94F1}" presName="L2TextContainer" presStyleLbl="revTx" presStyleIdx="6" presStyleCnt="10">
        <dgm:presLayoutVars>
          <dgm:bulletEnabled val="1"/>
        </dgm:presLayoutVars>
      </dgm:prSet>
      <dgm:spPr/>
    </dgm:pt>
    <dgm:pt modelId="{368A9071-C0DA-4DB5-9C51-2A70DC18A299}" type="pres">
      <dgm:prSet presAssocID="{D83F28F6-2A42-8547-A17D-470AB7DF94F1}" presName="L1TextContainer" presStyleLbl="revTx" presStyleIdx="7" presStyleCnt="10">
        <dgm:presLayoutVars>
          <dgm:chMax val="1"/>
          <dgm:chPref val="1"/>
          <dgm:bulletEnabled val="1"/>
        </dgm:presLayoutVars>
      </dgm:prSet>
      <dgm:spPr/>
    </dgm:pt>
    <dgm:pt modelId="{37CC165B-8B50-42CF-AC1D-E68D628EC5FA}" type="pres">
      <dgm:prSet presAssocID="{D83F28F6-2A42-8547-A17D-470AB7DF94F1}" presName="ConnectLine" presStyleLbl="sibTrans1D1" presStyleIdx="3" presStyleCnt="5"/>
      <dgm:spPr/>
    </dgm:pt>
    <dgm:pt modelId="{385257B1-F07B-4737-B702-43D4574241C8}" type="pres">
      <dgm:prSet presAssocID="{D83F28F6-2A42-8547-A17D-470AB7DF94F1}" presName="EmptyPlaceHolder" presStyleCnt="0"/>
      <dgm:spPr/>
    </dgm:pt>
    <dgm:pt modelId="{639335B1-D093-40A3-9A27-98793DDA3019}" type="pres">
      <dgm:prSet presAssocID="{C1867AE0-5FBD-244E-B0C6-6072E9DC48AF}" presName="spaceBetweenRectangles" presStyleCnt="0"/>
      <dgm:spPr/>
    </dgm:pt>
    <dgm:pt modelId="{D4FD4426-5475-4521-9603-29040E703FA4}" type="pres">
      <dgm:prSet presAssocID="{45D2F1C0-E9F6-DC4D-BB3F-BA4101C6FDF1}" presName="composite" presStyleCnt="0"/>
      <dgm:spPr/>
    </dgm:pt>
    <dgm:pt modelId="{2D1DC21C-6A9D-46FE-A9E5-AA5D78D087FB}" type="pres">
      <dgm:prSet presAssocID="{45D2F1C0-E9F6-DC4D-BB3F-BA4101C6FDF1}" presName="ConnectorPoint" presStyleLbl="lnNode1" presStyleIdx="4" presStyleCnt="5"/>
      <dgm:spPr>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7A69BD4E-4E4D-4BE4-8452-62CE48AADBE6}" type="pres">
      <dgm:prSet presAssocID="{45D2F1C0-E9F6-DC4D-BB3F-BA4101C6FDF1}" presName="DropPinPlaceHolder" presStyleCnt="0"/>
      <dgm:spPr/>
    </dgm:pt>
    <dgm:pt modelId="{DDE3B504-2695-4B47-86CA-97005A282331}" type="pres">
      <dgm:prSet presAssocID="{45D2F1C0-E9F6-DC4D-BB3F-BA4101C6FDF1}" presName="DropPin" presStyleLbl="alignNode1" presStyleIdx="4" presStyleCnt="5"/>
      <dgm:spPr/>
    </dgm:pt>
    <dgm:pt modelId="{A13FF748-3526-407E-AF03-AA45B6C7498E}" type="pres">
      <dgm:prSet presAssocID="{45D2F1C0-E9F6-DC4D-BB3F-BA4101C6FDF1}" presName="Ellipse" presStyleLbl="fgAcc1" presStyleIdx="5" presStyleCnt="6"/>
      <dgm:spPr>
        <a:solidFill>
          <a:schemeClr val="lt1">
            <a:alpha val="90000"/>
            <a:hueOff val="0"/>
            <a:satOff val="0"/>
            <a:lumOff val="0"/>
            <a:alphaOff val="0"/>
          </a:schemeClr>
        </a:solidFill>
        <a:ln w="19050" cap="flat" cmpd="sng" algn="ctr">
          <a:noFill/>
          <a:prstDash val="solid"/>
          <a:miter lim="800000"/>
        </a:ln>
        <a:effectLst/>
      </dgm:spPr>
    </dgm:pt>
    <dgm:pt modelId="{F1AB9BFC-103F-47FB-A7F4-AD2A6888A9C2}" type="pres">
      <dgm:prSet presAssocID="{45D2F1C0-E9F6-DC4D-BB3F-BA4101C6FDF1}" presName="L2TextContainer" presStyleLbl="revTx" presStyleIdx="8" presStyleCnt="10">
        <dgm:presLayoutVars>
          <dgm:bulletEnabled val="1"/>
        </dgm:presLayoutVars>
      </dgm:prSet>
      <dgm:spPr/>
    </dgm:pt>
    <dgm:pt modelId="{4D851BB1-FCAF-42BB-9E94-327144BC96A0}" type="pres">
      <dgm:prSet presAssocID="{45D2F1C0-E9F6-DC4D-BB3F-BA4101C6FDF1}" presName="L1TextContainer" presStyleLbl="revTx" presStyleIdx="9" presStyleCnt="10">
        <dgm:presLayoutVars>
          <dgm:chMax val="1"/>
          <dgm:chPref val="1"/>
          <dgm:bulletEnabled val="1"/>
        </dgm:presLayoutVars>
      </dgm:prSet>
      <dgm:spPr/>
    </dgm:pt>
    <dgm:pt modelId="{C7514A81-AB82-4362-B2F2-94F6CF8C3946}" type="pres">
      <dgm:prSet presAssocID="{45D2F1C0-E9F6-DC4D-BB3F-BA4101C6FDF1}" presName="ConnectLine" presStyleLbl="sibTrans1D1" presStyleIdx="4" presStyleCnt="5"/>
      <dgm:spPr/>
    </dgm:pt>
    <dgm:pt modelId="{82101F31-DE4E-433B-8181-8594B17BA269}" type="pres">
      <dgm:prSet presAssocID="{45D2F1C0-E9F6-DC4D-BB3F-BA4101C6FDF1}" presName="EmptyPlaceHolder" presStyleCnt="0"/>
      <dgm:spPr/>
    </dgm:pt>
  </dgm:ptLst>
  <dgm:cxnLst>
    <dgm:cxn modelId="{F81E1731-A53E-0444-B77C-47BB45A5B49D}" srcId="{D83F28F6-2A42-8547-A17D-470AB7DF94F1}" destId="{125E6C37-8877-6D47-89E8-C5EDE3C692F1}" srcOrd="0" destOrd="0" parTransId="{8566A1A5-0CAF-F84A-BF8B-87B78F43E0CE}" sibTransId="{D04A758F-2823-DB43-B470-685DD4176B20}"/>
    <dgm:cxn modelId="{01A47E3D-9FBF-AB4B-A4AA-A2107FC082BC}" srcId="{56E65EBE-99CF-4444-A747-023E2996393F}" destId="{19B4BBE7-BD3E-C245-93CA-B5A168BE52E3}" srcOrd="0" destOrd="0" parTransId="{345374A9-FDD4-5849-882D-E9DA792152E8}" sibTransId="{53ABDE43-5E64-FB48-ABFB-F7B35B673463}"/>
    <dgm:cxn modelId="{96C40D43-3C2C-4C09-98BA-EA5124D8AAF4}" type="presOf" srcId="{125E6C37-8877-6D47-89E8-C5EDE3C692F1}" destId="{9ABB66B3-288A-4755-9230-6B1FD4435BB5}" srcOrd="0" destOrd="0" presId="urn:microsoft.com/office/officeart/2024/3/layout/SimpleTimeline"/>
    <dgm:cxn modelId="{56695D69-6B21-4EAB-A79D-2D64CE3E23CA}" type="presOf" srcId="{6F3BFF21-4D55-3B44-90C8-A37691C664B5}" destId="{9136B313-892B-46BF-98AB-62485DF11AD2}" srcOrd="0" destOrd="0" presId="urn:microsoft.com/office/officeart/2024/3/layout/SimpleTimeline"/>
    <dgm:cxn modelId="{1CD6EA72-B7EA-EA40-AE63-81376191F16C}" srcId="{562F9FD0-7FD7-DC4C-9AE5-FB01FF8B4721}" destId="{56E65EBE-99CF-4444-A747-023E2996393F}" srcOrd="0" destOrd="0" parTransId="{31C89B40-4D34-874F-919D-8154488EBF92}" sibTransId="{8F5F7959-EC19-C541-A334-F2742F30959E}"/>
    <dgm:cxn modelId="{130AE873-8F66-AC49-A439-08232D0FF206}" srcId="{562F9FD0-7FD7-DC4C-9AE5-FB01FF8B4721}" destId="{D83F28F6-2A42-8547-A17D-470AB7DF94F1}" srcOrd="3" destOrd="0" parTransId="{3296608F-F387-934B-97E5-8EE65DA2916C}" sibTransId="{C1867AE0-5FBD-244E-B0C6-6072E9DC48AF}"/>
    <dgm:cxn modelId="{CF1FFB79-A8F9-4FFC-B545-4B85775E25D1}" type="presOf" srcId="{06F1B3AA-EB7A-114A-80E5-FEDF83B92440}" destId="{F1AB9BFC-103F-47FB-A7F4-AD2A6888A9C2}" srcOrd="0" destOrd="0" presId="urn:microsoft.com/office/officeart/2024/3/layout/SimpleTimeline"/>
    <dgm:cxn modelId="{75911D7C-4419-AC41-859E-2B6FAB9FC47C}" srcId="{562F9FD0-7FD7-DC4C-9AE5-FB01FF8B4721}" destId="{3A8FBE2B-146E-8D43-8C50-152B7871BB9B}" srcOrd="2" destOrd="0" parTransId="{25BCEA03-429C-4844-896F-2C133D157DF5}" sibTransId="{06B184BA-CE4E-7F42-9C3A-88DDA1966160}"/>
    <dgm:cxn modelId="{B6090D7E-796B-934D-9918-BE0E597E7DB6}" srcId="{562F9FD0-7FD7-DC4C-9AE5-FB01FF8B4721}" destId="{E4214EE1-BC9E-5C49-BE43-0FC5F23FD0F0}" srcOrd="1" destOrd="0" parTransId="{FB1C2BD0-3C82-3A41-A749-78BF68860D9B}" sibTransId="{E176518D-844B-4940-A2CB-2686612949DE}"/>
    <dgm:cxn modelId="{2090CB89-88A0-4225-B711-C1CBFCA6EEE0}" type="presOf" srcId="{45D2F1C0-E9F6-DC4D-BB3F-BA4101C6FDF1}" destId="{4D851BB1-FCAF-42BB-9E94-327144BC96A0}" srcOrd="0" destOrd="0" presId="urn:microsoft.com/office/officeart/2024/3/layout/SimpleTimeline"/>
    <dgm:cxn modelId="{DE30FB94-55BA-F342-8837-028988B88D81}" srcId="{E4214EE1-BC9E-5C49-BE43-0FC5F23FD0F0}" destId="{6F3BFF21-4D55-3B44-90C8-A37691C664B5}" srcOrd="0" destOrd="0" parTransId="{600514B8-F2A7-D744-8ED2-E4B21AC1D315}" sibTransId="{947F8F71-226A-2F41-9E38-4A24AEC64573}"/>
    <dgm:cxn modelId="{E06B6696-EE08-4ECA-BDDE-D67036CCDE05}" type="presOf" srcId="{FDF49C38-DBD2-1B40-8A49-7695E202B939}" destId="{AA8A640D-75A2-47DD-8602-3D035FA7195C}" srcOrd="0" destOrd="0" presId="urn:microsoft.com/office/officeart/2024/3/layout/SimpleTimeline"/>
    <dgm:cxn modelId="{7EEA0F99-8ABC-4D98-ADDA-C6DF43884F93}" type="presOf" srcId="{562F9FD0-7FD7-DC4C-9AE5-FB01FF8B4721}" destId="{E707CB5A-C22C-49E6-BD23-E41B7D16477F}" srcOrd="0" destOrd="0" presId="urn:microsoft.com/office/officeart/2024/3/layout/SimpleTimeline"/>
    <dgm:cxn modelId="{AD7524B4-7C37-44F8-854C-687C172C8B6C}" type="presOf" srcId="{3A8FBE2B-146E-8D43-8C50-152B7871BB9B}" destId="{320140C4-D34D-45D1-9BB5-A3860F4EBA69}" srcOrd="0" destOrd="0" presId="urn:microsoft.com/office/officeart/2024/3/layout/SimpleTimeline"/>
    <dgm:cxn modelId="{0FCE19BF-A386-5E41-B3D8-02257548D7B2}" srcId="{3A8FBE2B-146E-8D43-8C50-152B7871BB9B}" destId="{FDF49C38-DBD2-1B40-8A49-7695E202B939}" srcOrd="0" destOrd="0" parTransId="{43A43719-DBB1-3F43-8C99-8D6058AE88B2}" sibTransId="{92F6616C-1B07-2B4F-822C-D829E3C87276}"/>
    <dgm:cxn modelId="{A4AC9FC2-E5E3-448D-9B0F-4E05EE96E934}" type="presOf" srcId="{56E65EBE-99CF-4444-A747-023E2996393F}" destId="{AA1168E8-D0B2-4467-9634-675D533819DC}" srcOrd="0" destOrd="0" presId="urn:microsoft.com/office/officeart/2024/3/layout/SimpleTimeline"/>
    <dgm:cxn modelId="{822A0FC8-4A05-42B3-8C1D-A36D664E86C4}" type="presOf" srcId="{E4214EE1-BC9E-5C49-BE43-0FC5F23FD0F0}" destId="{FDCEECBF-2B04-4C8F-892C-85BED1A2E921}" srcOrd="0" destOrd="0" presId="urn:microsoft.com/office/officeart/2024/3/layout/SimpleTimeline"/>
    <dgm:cxn modelId="{B52545E0-8845-4F87-BC31-10C08D4A34CF}" type="presOf" srcId="{D83F28F6-2A42-8547-A17D-470AB7DF94F1}" destId="{368A9071-C0DA-4DB5-9C51-2A70DC18A299}" srcOrd="0" destOrd="0" presId="urn:microsoft.com/office/officeart/2024/3/layout/SimpleTimeline"/>
    <dgm:cxn modelId="{E56B5AE3-CEDB-E94B-8D09-0997C32FF41B}" srcId="{45D2F1C0-E9F6-DC4D-BB3F-BA4101C6FDF1}" destId="{06F1B3AA-EB7A-114A-80E5-FEDF83B92440}" srcOrd="0" destOrd="0" parTransId="{FFC22AB5-5F4B-5F45-8BF1-32AB53A582D5}" sibTransId="{574BDD2E-52C2-3F47-862C-68501978BD62}"/>
    <dgm:cxn modelId="{610B0EEE-51E0-4183-BB74-0AEF22AC075E}" type="presOf" srcId="{19B4BBE7-BD3E-C245-93CA-B5A168BE52E3}" destId="{7D3B5E12-E210-470F-A67E-7294A2DDDD55}" srcOrd="0" destOrd="0" presId="urn:microsoft.com/office/officeart/2024/3/layout/SimpleTimeline"/>
    <dgm:cxn modelId="{AD4A4CFB-992A-EF4A-8411-551D56450A63}" srcId="{562F9FD0-7FD7-DC4C-9AE5-FB01FF8B4721}" destId="{45D2F1C0-E9F6-DC4D-BB3F-BA4101C6FDF1}" srcOrd="4" destOrd="0" parTransId="{8ED9D48B-2EA3-E042-AA23-5709E848455C}" sibTransId="{65C13411-56C0-DD41-A281-C772069CF6E6}"/>
    <dgm:cxn modelId="{B3853E2D-69B1-4C69-A6CB-33D00CBDFAF1}" type="presParOf" srcId="{E707CB5A-C22C-49E6-BD23-E41B7D16477F}" destId="{77BEAC31-FB5F-49AD-86A0-18E466DF4951}" srcOrd="0" destOrd="0" presId="urn:microsoft.com/office/officeart/2024/3/layout/SimpleTimeline"/>
    <dgm:cxn modelId="{6695742C-8463-4E43-8394-180D07FF8C4C}" type="presParOf" srcId="{E707CB5A-C22C-49E6-BD23-E41B7D16477F}" destId="{9CF8684C-6F6F-4A18-ACF8-8B0282043236}" srcOrd="1" destOrd="0" presId="urn:microsoft.com/office/officeart/2024/3/layout/SimpleTimeline"/>
    <dgm:cxn modelId="{28FC4FDF-8399-46A2-98CC-07ADAFFA8293}" type="presParOf" srcId="{9CF8684C-6F6F-4A18-ACF8-8B0282043236}" destId="{8A86C001-9A4D-4ECD-B77C-4BEC7A10DF04}" srcOrd="0" destOrd="0" presId="urn:microsoft.com/office/officeart/2024/3/layout/SimpleTimeline"/>
    <dgm:cxn modelId="{277C7FD9-C8B5-46A9-A97B-2911E9E0A13B}" type="presParOf" srcId="{8A86C001-9A4D-4ECD-B77C-4BEC7A10DF04}" destId="{BAD66304-EE47-4AAD-8C04-00B9C54B57BD}" srcOrd="0" destOrd="0" presId="urn:microsoft.com/office/officeart/2024/3/layout/SimpleTimeline"/>
    <dgm:cxn modelId="{D43E3427-D5CA-44BB-9A1E-C521A4E0DA69}" type="presParOf" srcId="{8A86C001-9A4D-4ECD-B77C-4BEC7A10DF04}" destId="{B902BB2F-6963-4CFC-8E56-E92629FB8527}" srcOrd="1" destOrd="0" presId="urn:microsoft.com/office/officeart/2024/3/layout/SimpleTimeline"/>
    <dgm:cxn modelId="{ADC1FA79-E41D-462F-8DCE-B418AC757EB2}" type="presParOf" srcId="{B902BB2F-6963-4CFC-8E56-E92629FB8527}" destId="{51F27CD1-9E17-46DD-BC0D-C7202D506EA8}" srcOrd="0" destOrd="0" presId="urn:microsoft.com/office/officeart/2024/3/layout/SimpleTimeline"/>
    <dgm:cxn modelId="{798E008C-66F2-4148-8168-20EDEF306038}" type="presParOf" srcId="{B902BB2F-6963-4CFC-8E56-E92629FB8527}" destId="{62D8304A-6E5E-494C-8FB7-A4F3FCB9E412}" srcOrd="1" destOrd="0" presId="urn:microsoft.com/office/officeart/2024/3/layout/SimpleTimeline"/>
    <dgm:cxn modelId="{38FCF15E-6AB2-44AD-9890-229EC1A75CC2}" type="presParOf" srcId="{8A86C001-9A4D-4ECD-B77C-4BEC7A10DF04}" destId="{7D3B5E12-E210-470F-A67E-7294A2DDDD55}" srcOrd="2" destOrd="0" presId="urn:microsoft.com/office/officeart/2024/3/layout/SimpleTimeline"/>
    <dgm:cxn modelId="{EBFBF4BD-6B34-4987-A61E-323A3BF78007}" type="presParOf" srcId="{8A86C001-9A4D-4ECD-B77C-4BEC7A10DF04}" destId="{AA1168E8-D0B2-4467-9634-675D533819DC}" srcOrd="3" destOrd="0" presId="urn:microsoft.com/office/officeart/2024/3/layout/SimpleTimeline"/>
    <dgm:cxn modelId="{9035A59E-A89C-441C-8C10-3E5B7B62ADEB}" type="presParOf" srcId="{8A86C001-9A4D-4ECD-B77C-4BEC7A10DF04}" destId="{42052C3C-A1DE-4F3C-81BF-42CA7B28238C}" srcOrd="4" destOrd="0" presId="urn:microsoft.com/office/officeart/2024/3/layout/SimpleTimeline"/>
    <dgm:cxn modelId="{21A27B3C-0832-4739-AFB5-FB71A5050CF5}" type="presParOf" srcId="{8A86C001-9A4D-4ECD-B77C-4BEC7A10DF04}" destId="{90EB409E-C109-4B8F-AB9F-B122DAE811D4}" srcOrd="5" destOrd="0" presId="urn:microsoft.com/office/officeart/2024/3/layout/SimpleTimeline"/>
    <dgm:cxn modelId="{97F6A90F-3674-4A0F-AB30-2569FDC14F4C}" type="presParOf" srcId="{9CF8684C-6F6F-4A18-ACF8-8B0282043236}" destId="{6211E1D3-4031-4CFA-A9A1-2B950017BF29}" srcOrd="1" destOrd="0" presId="urn:microsoft.com/office/officeart/2024/3/layout/SimpleTimeline"/>
    <dgm:cxn modelId="{0E041837-41C0-42C1-B2F4-F3AD9EF796BF}" type="presParOf" srcId="{9CF8684C-6F6F-4A18-ACF8-8B0282043236}" destId="{2429016D-F9E1-4D1D-A249-29A7473BC6D4}" srcOrd="2" destOrd="0" presId="urn:microsoft.com/office/officeart/2024/3/layout/SimpleTimeline"/>
    <dgm:cxn modelId="{5B13BF96-ADA8-42B1-B029-5B980525BD84}" type="presParOf" srcId="{2429016D-F9E1-4D1D-A249-29A7473BC6D4}" destId="{E116ED9A-CD64-4976-B78C-EE2FE23AEAB5}" srcOrd="0" destOrd="0" presId="urn:microsoft.com/office/officeart/2024/3/layout/SimpleTimeline"/>
    <dgm:cxn modelId="{6600BBF4-3689-4287-9C2A-6FD69E7713B2}" type="presParOf" srcId="{2429016D-F9E1-4D1D-A249-29A7473BC6D4}" destId="{1536178F-8076-4A37-A006-D694EBB6C8C3}" srcOrd="1" destOrd="0" presId="urn:microsoft.com/office/officeart/2024/3/layout/SimpleTimeline"/>
    <dgm:cxn modelId="{EC922E3C-805C-4654-BBD6-C1626E05A906}" type="presParOf" srcId="{1536178F-8076-4A37-A006-D694EBB6C8C3}" destId="{10D03801-5791-4501-AE77-B2DDFB557CD6}" srcOrd="0" destOrd="0" presId="urn:microsoft.com/office/officeart/2024/3/layout/SimpleTimeline"/>
    <dgm:cxn modelId="{A5611918-D8C7-4894-8F64-87222DEE2952}" type="presParOf" srcId="{1536178F-8076-4A37-A006-D694EBB6C8C3}" destId="{A4412583-A503-419E-BD0A-5616D42B9712}" srcOrd="1" destOrd="0" presId="urn:microsoft.com/office/officeart/2024/3/layout/SimpleTimeline"/>
    <dgm:cxn modelId="{12C42540-6E3E-404F-BD69-8C8859A48BB1}" type="presParOf" srcId="{2429016D-F9E1-4D1D-A249-29A7473BC6D4}" destId="{9136B313-892B-46BF-98AB-62485DF11AD2}" srcOrd="2" destOrd="0" presId="urn:microsoft.com/office/officeart/2024/3/layout/SimpleTimeline"/>
    <dgm:cxn modelId="{5F6D79F1-9D03-4270-9C82-D6EBE22F965B}" type="presParOf" srcId="{2429016D-F9E1-4D1D-A249-29A7473BC6D4}" destId="{FDCEECBF-2B04-4C8F-892C-85BED1A2E921}" srcOrd="3" destOrd="0" presId="urn:microsoft.com/office/officeart/2024/3/layout/SimpleTimeline"/>
    <dgm:cxn modelId="{D58BD6D9-9937-4F02-81AF-A467A598DBF3}" type="presParOf" srcId="{2429016D-F9E1-4D1D-A249-29A7473BC6D4}" destId="{64268232-626B-4D05-8E11-B544A2956B68}" srcOrd="4" destOrd="0" presId="urn:microsoft.com/office/officeart/2024/3/layout/SimpleTimeline"/>
    <dgm:cxn modelId="{0B771E72-AD0C-47FE-979D-820F7063FE57}" type="presParOf" srcId="{2429016D-F9E1-4D1D-A249-29A7473BC6D4}" destId="{EC30883F-1280-4F11-A1F3-433C537841A5}" srcOrd="5" destOrd="0" presId="urn:microsoft.com/office/officeart/2024/3/layout/SimpleTimeline"/>
    <dgm:cxn modelId="{4246D013-7D4F-4608-8A1C-7286C73B3F14}" type="presParOf" srcId="{9CF8684C-6F6F-4A18-ACF8-8B0282043236}" destId="{5BFE63B8-08E5-4C23-B2D8-FB978BC9AB81}" srcOrd="3" destOrd="0" presId="urn:microsoft.com/office/officeart/2024/3/layout/SimpleTimeline"/>
    <dgm:cxn modelId="{3236B7AF-1B28-44E0-B790-822937001807}" type="presParOf" srcId="{9CF8684C-6F6F-4A18-ACF8-8B0282043236}" destId="{A933CE11-4259-4928-86E3-808ADF8DC083}" srcOrd="4" destOrd="0" presId="urn:microsoft.com/office/officeart/2024/3/layout/SimpleTimeline"/>
    <dgm:cxn modelId="{8FDCA948-DA4E-4DD4-82E3-1EBC0A9DB4C7}" type="presParOf" srcId="{A933CE11-4259-4928-86E3-808ADF8DC083}" destId="{781FB839-14E7-4A2F-82EC-68560CBFB464}" srcOrd="0" destOrd="0" presId="urn:microsoft.com/office/officeart/2024/3/layout/SimpleTimeline"/>
    <dgm:cxn modelId="{54E8FA13-6290-49B3-BE95-487A162B6832}" type="presParOf" srcId="{A933CE11-4259-4928-86E3-808ADF8DC083}" destId="{25010B23-4BF1-46D2-B7AE-0B3BF068B13E}" srcOrd="1" destOrd="0" presId="urn:microsoft.com/office/officeart/2024/3/layout/SimpleTimeline"/>
    <dgm:cxn modelId="{13A361DB-9604-434B-9BF7-C8F86DA59CC9}" type="presParOf" srcId="{25010B23-4BF1-46D2-B7AE-0B3BF068B13E}" destId="{308E0438-CAFF-429D-9281-C0730937F973}" srcOrd="0" destOrd="0" presId="urn:microsoft.com/office/officeart/2024/3/layout/SimpleTimeline"/>
    <dgm:cxn modelId="{1A095486-B369-4E50-A91C-A2EF6E3FD728}" type="presParOf" srcId="{25010B23-4BF1-46D2-B7AE-0B3BF068B13E}" destId="{D42F7062-E809-4E6B-82CB-067FF8D70AEC}" srcOrd="1" destOrd="0" presId="urn:microsoft.com/office/officeart/2024/3/layout/SimpleTimeline"/>
    <dgm:cxn modelId="{F8322E42-208D-4041-A877-FEAF284B786C}" type="presParOf" srcId="{A933CE11-4259-4928-86E3-808ADF8DC083}" destId="{AA8A640D-75A2-47DD-8602-3D035FA7195C}" srcOrd="2" destOrd="0" presId="urn:microsoft.com/office/officeart/2024/3/layout/SimpleTimeline"/>
    <dgm:cxn modelId="{3C234BD6-A785-4BBC-B583-092A20CBA24A}" type="presParOf" srcId="{A933CE11-4259-4928-86E3-808ADF8DC083}" destId="{320140C4-D34D-45D1-9BB5-A3860F4EBA69}" srcOrd="3" destOrd="0" presId="urn:microsoft.com/office/officeart/2024/3/layout/SimpleTimeline"/>
    <dgm:cxn modelId="{0323796D-E314-4DDB-9F45-5A7B211C61B8}" type="presParOf" srcId="{A933CE11-4259-4928-86E3-808ADF8DC083}" destId="{BA81D414-2FDF-4913-B97C-6E3BBBEB05CE}" srcOrd="4" destOrd="0" presId="urn:microsoft.com/office/officeart/2024/3/layout/SimpleTimeline"/>
    <dgm:cxn modelId="{EA14820C-8898-4DFF-96FF-A3E8991FF323}" type="presParOf" srcId="{A933CE11-4259-4928-86E3-808ADF8DC083}" destId="{4DF81018-0B39-4706-B5DB-A8B77A7920B7}" srcOrd="5" destOrd="0" presId="urn:microsoft.com/office/officeart/2024/3/layout/SimpleTimeline"/>
    <dgm:cxn modelId="{A5E26516-11DE-45C5-9A86-C075162216F4}" type="presParOf" srcId="{9CF8684C-6F6F-4A18-ACF8-8B0282043236}" destId="{5897E834-B8D2-4F79-8C8A-E8780878ADDF}" srcOrd="5" destOrd="0" presId="urn:microsoft.com/office/officeart/2024/3/layout/SimpleTimeline"/>
    <dgm:cxn modelId="{101DE166-A2E2-4E2A-A631-D19133E22FAE}" type="presParOf" srcId="{9CF8684C-6F6F-4A18-ACF8-8B0282043236}" destId="{12CFA071-56D8-48DE-910A-3653C9DC7129}" srcOrd="6" destOrd="0" presId="urn:microsoft.com/office/officeart/2024/3/layout/SimpleTimeline"/>
    <dgm:cxn modelId="{94FEAB74-A3C7-41F5-A40F-95B5FAD4A10A}" type="presParOf" srcId="{12CFA071-56D8-48DE-910A-3653C9DC7129}" destId="{68813B3E-8365-47BC-B040-3D1FE24EBCAC}" srcOrd="0" destOrd="0" presId="urn:microsoft.com/office/officeart/2024/3/layout/SimpleTimeline"/>
    <dgm:cxn modelId="{FB128B27-F64A-41FD-866D-56C6D8BF328C}" type="presParOf" srcId="{12CFA071-56D8-48DE-910A-3653C9DC7129}" destId="{D609BD76-9E07-4FBA-9B46-FD2DD0E30A92}" srcOrd="1" destOrd="0" presId="urn:microsoft.com/office/officeart/2024/3/layout/SimpleTimeline"/>
    <dgm:cxn modelId="{B4C0437E-797E-463A-8FD7-360F6BE6A4EF}" type="presParOf" srcId="{D609BD76-9E07-4FBA-9B46-FD2DD0E30A92}" destId="{A376FF85-24D4-474F-BD35-FB19C31FC80A}" srcOrd="0" destOrd="0" presId="urn:microsoft.com/office/officeart/2024/3/layout/SimpleTimeline"/>
    <dgm:cxn modelId="{E07EC721-D075-451C-BA54-92F1EA2E6C06}" type="presParOf" srcId="{D609BD76-9E07-4FBA-9B46-FD2DD0E30A92}" destId="{AFCD69D4-A897-4C5D-9644-5B5DDA6C994B}" srcOrd="1" destOrd="0" presId="urn:microsoft.com/office/officeart/2024/3/layout/SimpleTimeline"/>
    <dgm:cxn modelId="{1E03E5E6-3435-48A0-9573-C7AF4CB73595}" type="presParOf" srcId="{12CFA071-56D8-48DE-910A-3653C9DC7129}" destId="{9ABB66B3-288A-4755-9230-6B1FD4435BB5}" srcOrd="2" destOrd="0" presId="urn:microsoft.com/office/officeart/2024/3/layout/SimpleTimeline"/>
    <dgm:cxn modelId="{3379CBD8-4820-4858-97F9-B0444AE1E855}" type="presParOf" srcId="{12CFA071-56D8-48DE-910A-3653C9DC7129}" destId="{368A9071-C0DA-4DB5-9C51-2A70DC18A299}" srcOrd="3" destOrd="0" presId="urn:microsoft.com/office/officeart/2024/3/layout/SimpleTimeline"/>
    <dgm:cxn modelId="{B3C235AA-EDDB-4228-8A1A-5B0F38E4BFDC}" type="presParOf" srcId="{12CFA071-56D8-48DE-910A-3653C9DC7129}" destId="{37CC165B-8B50-42CF-AC1D-E68D628EC5FA}" srcOrd="4" destOrd="0" presId="urn:microsoft.com/office/officeart/2024/3/layout/SimpleTimeline"/>
    <dgm:cxn modelId="{37FA814B-525D-4E88-A84C-503F150B5271}" type="presParOf" srcId="{12CFA071-56D8-48DE-910A-3653C9DC7129}" destId="{385257B1-F07B-4737-B702-43D4574241C8}" srcOrd="5" destOrd="0" presId="urn:microsoft.com/office/officeart/2024/3/layout/SimpleTimeline"/>
    <dgm:cxn modelId="{B863B0FD-097A-4B90-A87A-8093FC76F6E7}" type="presParOf" srcId="{9CF8684C-6F6F-4A18-ACF8-8B0282043236}" destId="{639335B1-D093-40A3-9A27-98793DDA3019}" srcOrd="7" destOrd="0" presId="urn:microsoft.com/office/officeart/2024/3/layout/SimpleTimeline"/>
    <dgm:cxn modelId="{53779F49-433D-49AC-9395-C2697E3464E7}" type="presParOf" srcId="{9CF8684C-6F6F-4A18-ACF8-8B0282043236}" destId="{D4FD4426-5475-4521-9603-29040E703FA4}" srcOrd="8" destOrd="0" presId="urn:microsoft.com/office/officeart/2024/3/layout/SimpleTimeline"/>
    <dgm:cxn modelId="{34F37555-1B86-421B-A408-9F9672CB0643}" type="presParOf" srcId="{D4FD4426-5475-4521-9603-29040E703FA4}" destId="{2D1DC21C-6A9D-46FE-A9E5-AA5D78D087FB}" srcOrd="0" destOrd="0" presId="urn:microsoft.com/office/officeart/2024/3/layout/SimpleTimeline"/>
    <dgm:cxn modelId="{BCD8A5E6-089E-45FD-B4FD-6584FC1F2381}" type="presParOf" srcId="{D4FD4426-5475-4521-9603-29040E703FA4}" destId="{7A69BD4E-4E4D-4BE4-8452-62CE48AADBE6}" srcOrd="1" destOrd="0" presId="urn:microsoft.com/office/officeart/2024/3/layout/SimpleTimeline"/>
    <dgm:cxn modelId="{DBAA8827-6913-4557-91B3-1C600458AC94}" type="presParOf" srcId="{7A69BD4E-4E4D-4BE4-8452-62CE48AADBE6}" destId="{DDE3B504-2695-4B47-86CA-97005A282331}" srcOrd="0" destOrd="0" presId="urn:microsoft.com/office/officeart/2024/3/layout/SimpleTimeline"/>
    <dgm:cxn modelId="{8533DEA8-1A7D-408A-B01A-0C588C6B8280}" type="presParOf" srcId="{7A69BD4E-4E4D-4BE4-8452-62CE48AADBE6}" destId="{A13FF748-3526-407E-AF03-AA45B6C7498E}" srcOrd="1" destOrd="0" presId="urn:microsoft.com/office/officeart/2024/3/layout/SimpleTimeline"/>
    <dgm:cxn modelId="{D788C3E9-5F91-4CB5-AD71-9681D15A8099}" type="presParOf" srcId="{D4FD4426-5475-4521-9603-29040E703FA4}" destId="{F1AB9BFC-103F-47FB-A7F4-AD2A6888A9C2}" srcOrd="2" destOrd="0" presId="urn:microsoft.com/office/officeart/2024/3/layout/SimpleTimeline"/>
    <dgm:cxn modelId="{801FF69B-8BF5-48EB-B43F-527F9CBD81DB}" type="presParOf" srcId="{D4FD4426-5475-4521-9603-29040E703FA4}" destId="{4D851BB1-FCAF-42BB-9E94-327144BC96A0}" srcOrd="3" destOrd="0" presId="urn:microsoft.com/office/officeart/2024/3/layout/SimpleTimeline"/>
    <dgm:cxn modelId="{D70CC15B-BF42-47C8-B04F-4C763403AC05}" type="presParOf" srcId="{D4FD4426-5475-4521-9603-29040E703FA4}" destId="{C7514A81-AB82-4362-B2F2-94F6CF8C3946}" srcOrd="4" destOrd="0" presId="urn:microsoft.com/office/officeart/2024/3/layout/SimpleTimeline"/>
    <dgm:cxn modelId="{67B02D1D-CCCA-4B61-A6AC-28D2ADA11609}" type="presParOf" srcId="{D4FD4426-5475-4521-9603-29040E703FA4}" destId="{82101F31-DE4E-433B-8181-8594B17BA269}" srcOrd="5" destOrd="0" presId="urn:microsoft.com/office/officeart/2024/3/layout/SimpleTimeline"/>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0CD760-BF26-438D-A4A7-6EC12C02C69A}">
      <dsp:nvSpPr>
        <dsp:cNvPr id="0" name=""/>
        <dsp:cNvSpPr/>
      </dsp:nvSpPr>
      <dsp:spPr>
        <a:xfrm>
          <a:off x="0" y="4013748"/>
          <a:ext cx="10128205" cy="526802"/>
        </a:xfrm>
        <a:prstGeom prst="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a:t>make recommendations but not take binding action.</a:t>
          </a:r>
        </a:p>
      </dsp:txBody>
      <dsp:txXfrm>
        <a:off x="0" y="4013748"/>
        <a:ext cx="10128205" cy="526802"/>
      </dsp:txXfrm>
    </dsp:sp>
    <dsp:sp modelId="{51000704-8D10-4D5C-A46D-2156C663983D}">
      <dsp:nvSpPr>
        <dsp:cNvPr id="0" name=""/>
        <dsp:cNvSpPr/>
      </dsp:nvSpPr>
      <dsp:spPr>
        <a:xfrm rot="10800000">
          <a:off x="0" y="3211428"/>
          <a:ext cx="10128205" cy="810222"/>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a:t>invite the feedback and insights of Illinois’ practitioners and other secondary and postsecondary stakeholders when developing its recommendations.</a:t>
          </a:r>
        </a:p>
      </dsp:txBody>
      <dsp:txXfrm rot="10800000">
        <a:off x="0" y="3211428"/>
        <a:ext cx="10128205" cy="526458"/>
      </dsp:txXfrm>
    </dsp:sp>
    <dsp:sp modelId="{A16D655B-00A4-4278-AD08-6D266088AB36}">
      <dsp:nvSpPr>
        <dsp:cNvPr id="0" name=""/>
        <dsp:cNvSpPr/>
      </dsp:nvSpPr>
      <dsp:spPr>
        <a:xfrm rot="10800000">
          <a:off x="0" y="2409108"/>
          <a:ext cx="10128205" cy="810222"/>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a:t>consult relevant dual credit and concurrent enrollment scholarship and research findings in developing recommendations.</a:t>
          </a:r>
        </a:p>
      </dsp:txBody>
      <dsp:txXfrm rot="10800000">
        <a:off x="0" y="2409108"/>
        <a:ext cx="10128205" cy="526458"/>
      </dsp:txXfrm>
    </dsp:sp>
    <dsp:sp modelId="{F3D84A61-2881-481F-9203-BBA4EF4B7961}">
      <dsp:nvSpPr>
        <dsp:cNvPr id="0" name=""/>
        <dsp:cNvSpPr/>
      </dsp:nvSpPr>
      <dsp:spPr>
        <a:xfrm rot="10800000">
          <a:off x="0" y="1606788"/>
          <a:ext cx="10128205" cy="810222"/>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a:t>leverage the expertise of leading experts and policy makers in the field of dual credit and concurrent enrollment when making MPA recommendations.</a:t>
          </a:r>
        </a:p>
      </dsp:txBody>
      <dsp:txXfrm rot="10800000">
        <a:off x="0" y="1606788"/>
        <a:ext cx="10128205" cy="526458"/>
      </dsp:txXfrm>
    </dsp:sp>
    <dsp:sp modelId="{66CA2670-A72C-4CE4-8584-E8BF854645C7}">
      <dsp:nvSpPr>
        <dsp:cNvPr id="0" name=""/>
        <dsp:cNvSpPr/>
      </dsp:nvSpPr>
      <dsp:spPr>
        <a:xfrm rot="10800000">
          <a:off x="0" y="804468"/>
          <a:ext cx="10128205" cy="810222"/>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a:t>consider and recommend updates to the MPA and its associated exhibits.</a:t>
          </a:r>
        </a:p>
      </dsp:txBody>
      <dsp:txXfrm rot="10800000">
        <a:off x="0" y="804468"/>
        <a:ext cx="10128205" cy="526458"/>
      </dsp:txXfrm>
    </dsp:sp>
    <dsp:sp modelId="{76C3C225-2671-47DC-8345-13C34ECAA125}">
      <dsp:nvSpPr>
        <dsp:cNvPr id="0" name=""/>
        <dsp:cNvSpPr/>
      </dsp:nvSpPr>
      <dsp:spPr>
        <a:xfrm rot="10800000">
          <a:off x="0" y="2148"/>
          <a:ext cx="10128205" cy="810222"/>
        </a:xfrm>
        <a:prstGeom prst="upArrowCallou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t>Activities include:</a:t>
          </a:r>
        </a:p>
      </dsp:txBody>
      <dsp:txXfrm rot="10800000">
        <a:off x="0" y="2148"/>
        <a:ext cx="10128205" cy="5264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56FA8F-5041-4B37-8B2B-064C40F60F02}">
      <dsp:nvSpPr>
        <dsp:cNvPr id="0" name=""/>
        <dsp:cNvSpPr/>
      </dsp:nvSpPr>
      <dsp:spPr>
        <a:xfrm>
          <a:off x="761" y="751696"/>
          <a:ext cx="2674304" cy="169818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C2CC7A8-14F2-4EB1-A41E-3543EE67F3BE}">
      <dsp:nvSpPr>
        <dsp:cNvPr id="0" name=""/>
        <dsp:cNvSpPr/>
      </dsp:nvSpPr>
      <dsp:spPr>
        <a:xfrm>
          <a:off x="297906" y="1033984"/>
          <a:ext cx="2674304" cy="169818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In 2019, ISBE and ICCB jointly adopted the Model Partnership Agreement to support high‑quality dual credit implementation statewide.</a:t>
          </a:r>
        </a:p>
      </dsp:txBody>
      <dsp:txXfrm>
        <a:off x="347644" y="1083722"/>
        <a:ext cx="2574828" cy="1598707"/>
      </dsp:txXfrm>
    </dsp:sp>
    <dsp:sp modelId="{E8897EDD-5C59-4E6E-8D3A-C136F173933C}">
      <dsp:nvSpPr>
        <dsp:cNvPr id="0" name=""/>
        <dsp:cNvSpPr/>
      </dsp:nvSpPr>
      <dsp:spPr>
        <a:xfrm>
          <a:off x="3269356" y="751696"/>
          <a:ext cx="2674304" cy="169818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AF3FF10-DF84-4E5A-BF86-DDE2BF8CD1FF}">
      <dsp:nvSpPr>
        <dsp:cNvPr id="0" name=""/>
        <dsp:cNvSpPr/>
      </dsp:nvSpPr>
      <dsp:spPr>
        <a:xfrm>
          <a:off x="3566501" y="1033984"/>
          <a:ext cx="2674304" cy="169818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Developed with support from EdSystems, the MPA offers a shared framework for structuring strong, equitable dual credit partnerships.</a:t>
          </a:r>
        </a:p>
      </dsp:txBody>
      <dsp:txXfrm>
        <a:off x="3616239" y="1083722"/>
        <a:ext cx="2574828" cy="15987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BEAC31-FB5F-49AD-86A0-18E466DF4951}">
      <dsp:nvSpPr>
        <dsp:cNvPr id="0" name=""/>
        <dsp:cNvSpPr/>
      </dsp:nvSpPr>
      <dsp:spPr>
        <a:xfrm>
          <a:off x="0" y="1741932"/>
          <a:ext cx="6894576" cy="0"/>
        </a:xfrm>
        <a:prstGeom prst="line">
          <a:avLst/>
        </a:prstGeom>
        <a:solidFill>
          <a:schemeClr val="lt1">
            <a:alpha val="90000"/>
            <a:hueOff val="0"/>
            <a:satOff val="0"/>
            <a:lumOff val="0"/>
            <a:alphaOff val="0"/>
          </a:schemeClr>
        </a:solidFill>
        <a:ln w="12050" cap="flat" cmpd="sng" algn="ctr">
          <a:solidFill>
            <a:schemeClr val="accent6">
              <a:hueOff val="0"/>
              <a:satOff val="0"/>
              <a:lumOff val="0"/>
              <a:alphaOff val="0"/>
            </a:schemeClr>
          </a:solidFill>
          <a:prstDash val="solid"/>
          <a:miter lim="800000"/>
          <a:tailEnd type="arrow" w="med" len="med"/>
        </a:ln>
        <a:effectLst/>
      </dsp:spPr>
      <dsp:style>
        <a:lnRef idx="2">
          <a:scrgbClr r="0" g="0" b="0"/>
        </a:lnRef>
        <a:fillRef idx="1">
          <a:scrgbClr r="0" g="0" b="0"/>
        </a:fillRef>
        <a:effectRef idx="0">
          <a:scrgbClr r="0" g="0" b="0"/>
        </a:effectRef>
        <a:fontRef idx="minor"/>
      </dsp:style>
    </dsp:sp>
    <dsp:sp modelId="{7D3B5E12-E210-470F-A67E-7294A2DDDD55}">
      <dsp:nvSpPr>
        <dsp:cNvPr id="0" name=""/>
        <dsp:cNvSpPr/>
      </dsp:nvSpPr>
      <dsp:spPr>
        <a:xfrm>
          <a:off x="363216" y="844488"/>
          <a:ext cx="1922401" cy="897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March 5: </a:t>
          </a:r>
          <a:r>
            <a:rPr lang="en-US" sz="1100" kern="1200" dirty="0"/>
            <a:t>Course Equivalency, Rigor and Partnership Agreements</a:t>
          </a:r>
        </a:p>
        <a:p>
          <a:pPr marL="0" lvl="0" indent="0" algn="l" defTabSz="488950">
            <a:lnSpc>
              <a:spcPct val="90000"/>
            </a:lnSpc>
            <a:spcBef>
              <a:spcPct val="0"/>
            </a:spcBef>
            <a:spcAft>
              <a:spcPct val="35000"/>
            </a:spcAft>
            <a:buNone/>
          </a:pPr>
          <a:r>
            <a:rPr lang="en-US" sz="1100" u="sng" kern="1200" dirty="0"/>
            <a:t>March 6: </a:t>
          </a:r>
          <a:r>
            <a:rPr lang="en-US" sz="1100" kern="1200" dirty="0"/>
            <a:t>Faculty Qualifications and Student Eligibility, Supports</a:t>
          </a:r>
        </a:p>
      </dsp:txBody>
      <dsp:txXfrm>
        <a:off x="363216" y="844488"/>
        <a:ext cx="1922401" cy="897443"/>
      </dsp:txXfrm>
    </dsp:sp>
    <dsp:sp modelId="{AA1168E8-D0B2-4467-9634-675D533819DC}">
      <dsp:nvSpPr>
        <dsp:cNvPr id="0" name=""/>
        <dsp:cNvSpPr/>
      </dsp:nvSpPr>
      <dsp:spPr>
        <a:xfrm>
          <a:off x="363216" y="376257"/>
          <a:ext cx="1922401" cy="468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defRPr b="1"/>
          </a:pPr>
          <a:r>
            <a:rPr lang="en-US" sz="1400" kern="1200" dirty="0"/>
            <a:t>Subcommittee meetings</a:t>
          </a:r>
        </a:p>
      </dsp:txBody>
      <dsp:txXfrm>
        <a:off x="363216" y="376257"/>
        <a:ext cx="1922401" cy="468231"/>
      </dsp:txXfrm>
    </dsp:sp>
    <dsp:sp modelId="{42052C3C-A1DE-4F3C-81BF-42CA7B28238C}">
      <dsp:nvSpPr>
        <dsp:cNvPr id="0" name=""/>
        <dsp:cNvSpPr/>
      </dsp:nvSpPr>
      <dsp:spPr>
        <a:xfrm>
          <a:off x="182055" y="348386"/>
          <a:ext cx="0" cy="1393545"/>
        </a:xfrm>
        <a:prstGeom prst="line">
          <a:avLst/>
        </a:prstGeom>
        <a:noFill/>
        <a:ln w="1270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AD66304-EE47-4AAD-8C04-00B9C54B57BD}">
      <dsp:nvSpPr>
        <dsp:cNvPr id="0" name=""/>
        <dsp:cNvSpPr/>
      </dsp:nvSpPr>
      <dsp:spPr>
        <a:xfrm>
          <a:off x="140388" y="1700264"/>
          <a:ext cx="83334" cy="83334"/>
        </a:xfrm>
        <a:prstGeom prst="ellipse">
          <a:avLst/>
        </a:prstGeom>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9136B313-892B-46BF-98AB-62485DF11AD2}">
      <dsp:nvSpPr>
        <dsp:cNvPr id="0" name=""/>
        <dsp:cNvSpPr/>
      </dsp:nvSpPr>
      <dsp:spPr>
        <a:xfrm>
          <a:off x="1521290" y="2377388"/>
          <a:ext cx="1910853" cy="758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March 12, 13:</a:t>
          </a:r>
        </a:p>
        <a:p>
          <a:pPr marL="0" lvl="0" indent="0" algn="l" defTabSz="488950">
            <a:lnSpc>
              <a:spcPct val="90000"/>
            </a:lnSpc>
            <a:spcBef>
              <a:spcPct val="0"/>
            </a:spcBef>
            <a:spcAft>
              <a:spcPct val="35000"/>
            </a:spcAft>
            <a:buNone/>
          </a:pPr>
          <a:r>
            <a:rPr lang="en-US" sz="1100" kern="1200" dirty="0"/>
            <a:t>Notes sharing between subcommittee members; sub-committee presenters selected</a:t>
          </a:r>
        </a:p>
      </dsp:txBody>
      <dsp:txXfrm>
        <a:off x="1521290" y="2377388"/>
        <a:ext cx="1910853" cy="758088"/>
      </dsp:txXfrm>
    </dsp:sp>
    <dsp:sp modelId="{FDCEECBF-2B04-4C8F-892C-85BED1A2E921}">
      <dsp:nvSpPr>
        <dsp:cNvPr id="0" name=""/>
        <dsp:cNvSpPr/>
      </dsp:nvSpPr>
      <dsp:spPr>
        <a:xfrm>
          <a:off x="1521290" y="1881286"/>
          <a:ext cx="1910853" cy="496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defRPr b="1"/>
          </a:pPr>
          <a:endParaRPr lang="en-US" sz="1400" kern="1200" dirty="0"/>
        </a:p>
        <a:p>
          <a:pPr marL="0" lvl="0" indent="0" algn="l" defTabSz="622300">
            <a:lnSpc>
              <a:spcPct val="90000"/>
            </a:lnSpc>
            <a:spcBef>
              <a:spcPct val="0"/>
            </a:spcBef>
            <a:spcAft>
              <a:spcPct val="35000"/>
            </a:spcAft>
            <a:buNone/>
            <a:defRPr b="1"/>
          </a:pPr>
          <a:r>
            <a:rPr lang="en-US" sz="1400" kern="1200" dirty="0"/>
            <a:t>Notes compiled</a:t>
          </a:r>
        </a:p>
      </dsp:txBody>
      <dsp:txXfrm>
        <a:off x="1521290" y="1881286"/>
        <a:ext cx="1910853" cy="496102"/>
      </dsp:txXfrm>
    </dsp:sp>
    <dsp:sp modelId="{64268232-626B-4D05-8E11-B544A2956B68}">
      <dsp:nvSpPr>
        <dsp:cNvPr id="0" name=""/>
        <dsp:cNvSpPr/>
      </dsp:nvSpPr>
      <dsp:spPr>
        <a:xfrm>
          <a:off x="1340129" y="1741932"/>
          <a:ext cx="0" cy="1393545"/>
        </a:xfrm>
        <a:prstGeom prst="line">
          <a:avLst/>
        </a:prstGeom>
        <a:noFill/>
        <a:ln w="1270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116ED9A-CD64-4976-B78C-EE2FE23AEAB5}">
      <dsp:nvSpPr>
        <dsp:cNvPr id="0" name=""/>
        <dsp:cNvSpPr/>
      </dsp:nvSpPr>
      <dsp:spPr>
        <a:xfrm>
          <a:off x="1297373" y="1700264"/>
          <a:ext cx="83334" cy="83334"/>
        </a:xfrm>
        <a:prstGeom prst="ellipse">
          <a:avLst/>
        </a:prstGeom>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AA8A640D-75A2-47DD-8602-3D035FA7195C}">
      <dsp:nvSpPr>
        <dsp:cNvPr id="0" name=""/>
        <dsp:cNvSpPr/>
      </dsp:nvSpPr>
      <dsp:spPr>
        <a:xfrm>
          <a:off x="2665449" y="844488"/>
          <a:ext cx="1910853" cy="897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March 26, 27:</a:t>
          </a:r>
        </a:p>
        <a:p>
          <a:pPr marL="0" lvl="0" indent="0" algn="l" defTabSz="488950">
            <a:lnSpc>
              <a:spcPct val="90000"/>
            </a:lnSpc>
            <a:spcBef>
              <a:spcPct val="0"/>
            </a:spcBef>
            <a:spcAft>
              <a:spcPct val="35000"/>
            </a:spcAft>
            <a:buNone/>
          </a:pPr>
          <a:r>
            <a:rPr lang="en-US" sz="1100" u="none" kern="1200" dirty="0"/>
            <a:t>Draft summary of key issues raised and discussed from each subcommittee shared with committee members </a:t>
          </a:r>
        </a:p>
      </dsp:txBody>
      <dsp:txXfrm>
        <a:off x="2665449" y="844488"/>
        <a:ext cx="1910853" cy="897443"/>
      </dsp:txXfrm>
    </dsp:sp>
    <dsp:sp modelId="{320140C4-D34D-45D1-9BB5-A3860F4EBA69}">
      <dsp:nvSpPr>
        <dsp:cNvPr id="0" name=""/>
        <dsp:cNvSpPr/>
      </dsp:nvSpPr>
      <dsp:spPr>
        <a:xfrm>
          <a:off x="2665449" y="376257"/>
          <a:ext cx="1910853" cy="468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defRPr b="1"/>
          </a:pPr>
          <a:r>
            <a:rPr lang="en-US" sz="1400" kern="1200" dirty="0"/>
            <a:t>Draft summary</a:t>
          </a:r>
        </a:p>
      </dsp:txBody>
      <dsp:txXfrm>
        <a:off x="2665449" y="376257"/>
        <a:ext cx="1910853" cy="468231"/>
      </dsp:txXfrm>
    </dsp:sp>
    <dsp:sp modelId="{BA81D414-2FDF-4913-B97C-6E3BBBEB05CE}">
      <dsp:nvSpPr>
        <dsp:cNvPr id="0" name=""/>
        <dsp:cNvSpPr/>
      </dsp:nvSpPr>
      <dsp:spPr>
        <a:xfrm>
          <a:off x="2484289" y="348386"/>
          <a:ext cx="0" cy="1393545"/>
        </a:xfrm>
        <a:prstGeom prst="line">
          <a:avLst/>
        </a:prstGeom>
        <a:noFill/>
        <a:ln w="1270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81FB839-14E7-4A2F-82EC-68560CBFB464}">
      <dsp:nvSpPr>
        <dsp:cNvPr id="0" name=""/>
        <dsp:cNvSpPr/>
      </dsp:nvSpPr>
      <dsp:spPr>
        <a:xfrm>
          <a:off x="2441533" y="1700264"/>
          <a:ext cx="83334" cy="83334"/>
        </a:xfrm>
        <a:prstGeom prst="ellipse">
          <a:avLst/>
        </a:prstGeom>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9ABB66B3-288A-4755-9230-6B1FD4435BB5}">
      <dsp:nvSpPr>
        <dsp:cNvPr id="0" name=""/>
        <dsp:cNvSpPr/>
      </dsp:nvSpPr>
      <dsp:spPr>
        <a:xfrm>
          <a:off x="3809609" y="2377388"/>
          <a:ext cx="1910853" cy="758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April 8: </a:t>
          </a:r>
          <a:r>
            <a:rPr lang="en-US" sz="1100" kern="1200" dirty="0"/>
            <a:t>Circulate summary of key issues raised with full committee, assign sub-committee presenters</a:t>
          </a:r>
        </a:p>
      </dsp:txBody>
      <dsp:txXfrm>
        <a:off x="3809609" y="2377388"/>
        <a:ext cx="1910853" cy="758088"/>
      </dsp:txXfrm>
    </dsp:sp>
    <dsp:sp modelId="{368A9071-C0DA-4DB5-9C51-2A70DC18A299}">
      <dsp:nvSpPr>
        <dsp:cNvPr id="0" name=""/>
        <dsp:cNvSpPr/>
      </dsp:nvSpPr>
      <dsp:spPr>
        <a:xfrm>
          <a:off x="3809609" y="1881286"/>
          <a:ext cx="1910853" cy="496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defRPr b="1"/>
          </a:pPr>
          <a:r>
            <a:rPr lang="en-US" sz="1400" kern="1200" dirty="0"/>
            <a:t>Committee feedback</a:t>
          </a:r>
        </a:p>
      </dsp:txBody>
      <dsp:txXfrm>
        <a:off x="3809609" y="1881286"/>
        <a:ext cx="1910853" cy="496102"/>
      </dsp:txXfrm>
    </dsp:sp>
    <dsp:sp modelId="{37CC165B-8B50-42CF-AC1D-E68D628EC5FA}">
      <dsp:nvSpPr>
        <dsp:cNvPr id="0" name=""/>
        <dsp:cNvSpPr/>
      </dsp:nvSpPr>
      <dsp:spPr>
        <a:xfrm>
          <a:off x="3628448" y="1741932"/>
          <a:ext cx="0" cy="1393545"/>
        </a:xfrm>
        <a:prstGeom prst="line">
          <a:avLst/>
        </a:prstGeom>
        <a:noFill/>
        <a:ln w="1270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8813B3E-8365-47BC-B040-3D1FE24EBCAC}">
      <dsp:nvSpPr>
        <dsp:cNvPr id="0" name=""/>
        <dsp:cNvSpPr/>
      </dsp:nvSpPr>
      <dsp:spPr>
        <a:xfrm>
          <a:off x="3585693" y="1700264"/>
          <a:ext cx="83334" cy="83334"/>
        </a:xfrm>
        <a:prstGeom prst="ellipse">
          <a:avLst/>
        </a:prstGeom>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F1AB9BFC-103F-47FB-A7F4-AD2A6888A9C2}">
      <dsp:nvSpPr>
        <dsp:cNvPr id="0" name=""/>
        <dsp:cNvSpPr/>
      </dsp:nvSpPr>
      <dsp:spPr>
        <a:xfrm>
          <a:off x="4953769" y="844488"/>
          <a:ext cx="1910853" cy="897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April 16: </a:t>
          </a:r>
          <a:r>
            <a:rPr lang="en-US" sz="1100" kern="1200" dirty="0"/>
            <a:t>Subcommittee presenters lead sessions, solicit  feedback from committee members</a:t>
          </a:r>
        </a:p>
      </dsp:txBody>
      <dsp:txXfrm>
        <a:off x="4953769" y="844488"/>
        <a:ext cx="1910853" cy="897443"/>
      </dsp:txXfrm>
    </dsp:sp>
    <dsp:sp modelId="{4D851BB1-FCAF-42BB-9E94-327144BC96A0}">
      <dsp:nvSpPr>
        <dsp:cNvPr id="0" name=""/>
        <dsp:cNvSpPr/>
      </dsp:nvSpPr>
      <dsp:spPr>
        <a:xfrm>
          <a:off x="4953769" y="376257"/>
          <a:ext cx="1910853" cy="468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defRPr b="1"/>
          </a:pPr>
          <a:r>
            <a:rPr lang="en-US" sz="1400" kern="1200" dirty="0"/>
            <a:t>Committee meeting</a:t>
          </a:r>
        </a:p>
      </dsp:txBody>
      <dsp:txXfrm>
        <a:off x="4953769" y="376257"/>
        <a:ext cx="1910853" cy="468231"/>
      </dsp:txXfrm>
    </dsp:sp>
    <dsp:sp modelId="{C7514A81-AB82-4362-B2F2-94F6CF8C3946}">
      <dsp:nvSpPr>
        <dsp:cNvPr id="0" name=""/>
        <dsp:cNvSpPr/>
      </dsp:nvSpPr>
      <dsp:spPr>
        <a:xfrm>
          <a:off x="4772608" y="348386"/>
          <a:ext cx="0" cy="1393545"/>
        </a:xfrm>
        <a:prstGeom prst="line">
          <a:avLst/>
        </a:prstGeom>
        <a:noFill/>
        <a:ln w="1270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D1DC21C-6A9D-46FE-A9E5-AA5D78D087FB}">
      <dsp:nvSpPr>
        <dsp:cNvPr id="0" name=""/>
        <dsp:cNvSpPr/>
      </dsp:nvSpPr>
      <dsp:spPr>
        <a:xfrm>
          <a:off x="4729853" y="1700264"/>
          <a:ext cx="83334" cy="83334"/>
        </a:xfrm>
        <a:prstGeom prst="ellipse">
          <a:avLst/>
        </a:prstGeom>
        <a:solidFill>
          <a:schemeClr val="accent6">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24/3/layout/SimpleTimeline">
  <dgm:title val="Simple Timeline"/>
  <dgm:desc val="Displays events in chronological order. Each event should have a date or name up to medium length and the option to add a description that can be medium or a bit longer in length."/>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2050">
                    <a:solidFill>
                      <a:srgbClr val="000000"/>
                    </a:solidFill>
                    <a:tailEnd type="arrow" w="med" len="med"/>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arrow" w="med" len="med"/>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fact="0"/>
                  <dgm:constr type="h" for="ch" forName="DropPin1" refType="h" fact="0"/>
                  <dgm:constr type="ctrX" for="ch" forName="DropPin1" refType="w" fact="0"/>
                  <dgm:constr type="ctrY" for="ch" forName="DropPin1" refType="h" fact="0"/>
                  <dgm:constr type="w" for="ch" forName="Ellipse1" refType="w" refFor="ch" refForName="DropPin1" fact="0"/>
                  <dgm:constr type="h" for="ch" forName="Ellipse1" refType="w" refFor="ch" refForName="DropPin1" fact="0"/>
                  <dgm:constr type="ctrX" for="ch" forName="Ellipse1" refType="ctrX" refFor="ch" refForName="DropPin1" fact="0"/>
                  <dgm:constr type="ctrY" for="ch" forName="Ellipse1" refType="ctrY" refFor="ch" refForName="DropPin1" fact="0"/>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1" styleLbl="sibTrans1D1">
                <dgm:alg type="sp"/>
                <dgm:shape xmlns:r="http://schemas.openxmlformats.org/officeDocument/2006/relationships" type="line" r:blip="">
                  <dgm:adj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fact="2"/>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fact="0"/>
                  <dgm:constr type="h" for="ch" forName="DropPin" refType="h" fact="0"/>
                  <dgm:constr type="ctrX" for="ch" forName="DropPin" refType="w" fact="0"/>
                  <dgm:constr type="ctrY" for="ch" forName="DropPin" refType="h" fact="0"/>
                  <dgm:constr type="w" for="ch" forName="Ellipse" refType="w" refFor="ch" refForName="DropPin" fact="0"/>
                  <dgm:constr type="h" for="ch" forName="Ellipse" refType="w" refFor="ch" refForName="DropPin" fact="0"/>
                  <dgm:constr type="ctrX" for="ch" forName="Ellipse" refType="ctrX" refFor="ch" refForName="DropPin" fact="0"/>
                  <dgm:constr type="ctrY" for="ch" forName="Ellipse" refType="ctrY" refFor="ch" refForName="DropPin" fact="0"/>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 styleLbl="sibTrans1D1">
                <dgm:alg type="sp"/>
                <dgm:shape xmlns:r="http://schemas.openxmlformats.org/officeDocument/2006/relationships" type="line" r:blip="">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0ACF0-464C-D763-2167-D9CCED0961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191DC6-6A67-17D9-19F4-36B906B39B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5A0B6F-2593-69C5-0DA3-FC2CA307869B}"/>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88E2EBFB-0887-3C5B-8B72-F902B5D85F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58B268-6483-BA38-4251-CA82B6B8AE70}"/>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060181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7AD86-8049-F54E-864F-380B3BB02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69E2DF-1AF2-9404-0B2F-722F9C79D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86F6AE-2310-523C-A27A-D3D3A79F114F}"/>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4D956A3C-9D2A-91F8-47F4-170CD3473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CA399-07CA-607B-E33A-817364114EE0}"/>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3290644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19EB7D-B8BF-7D62-13D1-EADAD12CD6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E926A4-0008-3A40-4DA6-C5AE347289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36DBA6-5BE8-8246-A31A-6A332919AEBF}"/>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7D8D701A-6747-385B-3118-3150E2BD2E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1ED964-7068-5428-A68E-2C4F0434D3B1}"/>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362846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D5ACF-3718-33DA-9BC5-6AE66D5402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210AC2-6386-8763-5815-ED4DF457B3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F6E6B3-4B16-21C4-8064-45393B2B7AEC}"/>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601CEC61-B351-2804-3F8A-BD9F05EED3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80EE5-EFA4-C86C-9C18-842E587E97FF}"/>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4245398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C295C-FF5A-1C01-237C-22E37450D4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804A7E-88BD-D260-0D0A-370E953775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441E28-545A-9841-8B5F-F14CCAB53B86}"/>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D4E7EAA5-5D23-11FB-58C2-2568275BAE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D4291-17A3-096B-F0BF-62982160091B}"/>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78516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2144C-FB5B-3E59-DC56-AE9584621A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B4D56B-6647-B379-AAC0-DE1C294B5C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911CD5-B4B5-C0CE-8655-9F954848BF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96DAD5-5BF2-76A4-2396-0224820AFD78}"/>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6" name="Footer Placeholder 5">
            <a:extLst>
              <a:ext uri="{FF2B5EF4-FFF2-40B4-BE49-F238E27FC236}">
                <a16:creationId xmlns:a16="http://schemas.microsoft.com/office/drawing/2014/main" id="{E73BD7BB-9A67-2572-8D62-8690E10D74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6147D3-324F-EAA7-7C00-613AB66900EE}"/>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49242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47697-6125-4565-871B-81CF7C1679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4AEA2-9D63-CB6E-E8B5-AA78F4E181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38FCAF-7607-E18E-70D0-76A38D843B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9B0FD2-BE32-3292-13C4-9E37842E2B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DB59E0-314E-B004-54D2-055AD45638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B98146-6386-81F0-B18C-BCF68E995B2E}"/>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8" name="Footer Placeholder 7">
            <a:extLst>
              <a:ext uri="{FF2B5EF4-FFF2-40B4-BE49-F238E27FC236}">
                <a16:creationId xmlns:a16="http://schemas.microsoft.com/office/drawing/2014/main" id="{041D03EC-8FD6-0D7C-E300-2688F42808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B79035-ED89-440F-5A2F-754AA0F78A0C}"/>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420270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6BC90-AA7F-4450-97D0-C399A303A8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EA6BD1-BAFC-F41C-8C16-DE17DE2809A3}"/>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4" name="Footer Placeholder 3">
            <a:extLst>
              <a:ext uri="{FF2B5EF4-FFF2-40B4-BE49-F238E27FC236}">
                <a16:creationId xmlns:a16="http://schemas.microsoft.com/office/drawing/2014/main" id="{9B48E4AA-8352-DD27-4104-C6788C4CD2E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232974-AC6E-FDAB-310A-8FB32FC5C4E1}"/>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85336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D2242-A8C6-3049-7C08-D78591317C99}"/>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3" name="Footer Placeholder 2">
            <a:extLst>
              <a:ext uri="{FF2B5EF4-FFF2-40B4-BE49-F238E27FC236}">
                <a16:creationId xmlns:a16="http://schemas.microsoft.com/office/drawing/2014/main" id="{7C2C0019-EA1F-4295-4BB9-AEE6392269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6FF716-5771-2384-A15F-9E71B9B1C684}"/>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925129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6BD17-D4C1-F582-E7A1-8DB4A3EF1B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57E696-518D-7E1A-CA4E-7577521700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036A99-E4E6-F369-8693-8A6BD5996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A764F9-B697-5089-59B7-9BEEF6DEAAFF}"/>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6" name="Footer Placeholder 5">
            <a:extLst>
              <a:ext uri="{FF2B5EF4-FFF2-40B4-BE49-F238E27FC236}">
                <a16:creationId xmlns:a16="http://schemas.microsoft.com/office/drawing/2014/main" id="{123EFC97-85D0-F668-71D9-352AF7937F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919375-59D6-5F3C-8137-5A7E2589DBDF}"/>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4239245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C8763-69BF-1A06-F885-E57E2AF07C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3F29CE-2C5C-C65F-8B59-0F11D19E06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FE1DEB-DC7E-E79B-E827-122F20A159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A2766B-1CE0-B6E4-660E-CBA2EEBF52BE}"/>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6" name="Footer Placeholder 5">
            <a:extLst>
              <a:ext uri="{FF2B5EF4-FFF2-40B4-BE49-F238E27FC236}">
                <a16:creationId xmlns:a16="http://schemas.microsoft.com/office/drawing/2014/main" id="{AA220E33-3D95-355B-07C2-F0A20546BC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A931DD-9DBB-35B3-24AC-71D4223019E3}"/>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597513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E56788-075C-0197-65C0-CC9B79C6E4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B957EF-7C68-41E6-4D75-0B87CB073A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EE9743-42A9-CBA7-73CC-852F692353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A7CFAB7C-3E8F-A700-BC4E-90FEC3AD2B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0DD456B-8EB4-3F40-8A5A-B6F86BA6DB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6F85C5-EFC6-9248-BB4F-7DEF2445E2EA}" type="slidenum">
              <a:rPr lang="en-US" smtClean="0"/>
              <a:t>‹#›</a:t>
            </a:fld>
            <a:endParaRPr lang="en-US"/>
          </a:p>
        </p:txBody>
      </p:sp>
    </p:spTree>
    <p:extLst>
      <p:ext uri="{BB962C8B-B14F-4D97-AF65-F5344CB8AC3E}">
        <p14:creationId xmlns:p14="http://schemas.microsoft.com/office/powerpoint/2010/main" val="2276765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5.png"/><Relationship Id="rId7" Type="http://schemas.openxmlformats.org/officeDocument/2006/relationships/diagramColors" Target="../diagrams/colors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CDE7497-CCCB-5C6A-43C8-6ED5B69D0721}"/>
              </a:ext>
            </a:extLst>
          </p:cNvPr>
          <p:cNvSpPr>
            <a:spLocks noGrp="1"/>
          </p:cNvSpPr>
          <p:nvPr>
            <p:ph type="ctrTitle"/>
          </p:nvPr>
        </p:nvSpPr>
        <p:spPr>
          <a:xfrm>
            <a:off x="123731" y="1080172"/>
            <a:ext cx="7205850" cy="2665918"/>
          </a:xfrm>
        </p:spPr>
        <p:txBody>
          <a:bodyPr>
            <a:normAutofit/>
          </a:bodyPr>
          <a:lstStyle/>
          <a:p>
            <a:pPr algn="l"/>
            <a:r>
              <a:rPr lang="en-US" sz="4400" dirty="0">
                <a:solidFill>
                  <a:srgbClr val="FFFFFF"/>
                </a:solidFill>
              </a:rPr>
              <a:t>Dual Credit Quality Act (DCQA)</a:t>
            </a:r>
            <a:br>
              <a:rPr lang="en-US" sz="4400" dirty="0">
                <a:solidFill>
                  <a:srgbClr val="FFFFFF"/>
                </a:solidFill>
              </a:rPr>
            </a:br>
            <a:br>
              <a:rPr lang="en-US" sz="4400" dirty="0">
                <a:solidFill>
                  <a:srgbClr val="FFFFFF"/>
                </a:solidFill>
              </a:rPr>
            </a:br>
            <a:r>
              <a:rPr lang="en-US" sz="4400" dirty="0">
                <a:solidFill>
                  <a:srgbClr val="FFFFFF"/>
                </a:solidFill>
              </a:rPr>
              <a:t>Subcommittee Meeting: </a:t>
            </a:r>
            <a:br>
              <a:rPr lang="en-US" sz="4400" dirty="0">
                <a:solidFill>
                  <a:srgbClr val="FFFFFF"/>
                </a:solidFill>
              </a:rPr>
            </a:br>
            <a:r>
              <a:rPr lang="en-US" sz="4400" dirty="0">
                <a:solidFill>
                  <a:srgbClr val="FFFFFF"/>
                </a:solidFill>
              </a:rPr>
              <a:t>Student Eligibility and Supports</a:t>
            </a:r>
          </a:p>
        </p:txBody>
      </p:sp>
      <p:sp>
        <p:nvSpPr>
          <p:cNvPr id="3" name="Subtitle 2">
            <a:extLst>
              <a:ext uri="{FF2B5EF4-FFF2-40B4-BE49-F238E27FC236}">
                <a16:creationId xmlns:a16="http://schemas.microsoft.com/office/drawing/2014/main" id="{7982A023-558A-C6AE-BC42-856C36F6D5B3}"/>
              </a:ext>
            </a:extLst>
          </p:cNvPr>
          <p:cNvSpPr>
            <a:spLocks noGrp="1"/>
          </p:cNvSpPr>
          <p:nvPr>
            <p:ph type="subTitle" idx="1"/>
          </p:nvPr>
        </p:nvSpPr>
        <p:spPr>
          <a:xfrm>
            <a:off x="838200" y="4480560"/>
            <a:ext cx="6081713" cy="1572768"/>
          </a:xfrm>
        </p:spPr>
        <p:txBody>
          <a:bodyPr>
            <a:normAutofit/>
          </a:bodyPr>
          <a:lstStyle/>
          <a:p>
            <a:pPr algn="l"/>
            <a:r>
              <a:rPr lang="en-US">
                <a:solidFill>
                  <a:srgbClr val="FFFFFF"/>
                </a:solidFill>
              </a:rPr>
              <a:t>Friday, March 6, 2026</a:t>
            </a:r>
          </a:p>
          <a:p>
            <a:pPr algn="l"/>
            <a:r>
              <a:rPr lang="en-US">
                <a:solidFill>
                  <a:srgbClr val="FFFFFF"/>
                </a:solidFill>
              </a:rPr>
              <a:t>1:00 p.m. – 3:00 p.m.</a:t>
            </a:r>
          </a:p>
        </p:txBody>
      </p:sp>
      <p:pic>
        <p:nvPicPr>
          <p:cNvPr id="4" name="Picture 3">
            <a:extLst>
              <a:ext uri="{FF2B5EF4-FFF2-40B4-BE49-F238E27FC236}">
                <a16:creationId xmlns:a16="http://schemas.microsoft.com/office/drawing/2014/main" id="{0866CEE4-D881-FC42-0C68-9798908F3D91}"/>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34"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ext">
            <a:extLst>
              <a:ext uri="{FF2B5EF4-FFF2-40B4-BE49-F238E27FC236}">
                <a16:creationId xmlns:a16="http://schemas.microsoft.com/office/drawing/2014/main" id="{A34F84A2-B217-BF1D-1AD9-FC5E3D73F8BA}"/>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1806624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3C0902-0375-0580-A351-0FF628F7E3EE}"/>
              </a:ext>
            </a:extLst>
          </p:cNvPr>
          <p:cNvSpPr>
            <a:spLocks noGrp="1"/>
          </p:cNvSpPr>
          <p:nvPr>
            <p:ph type="title"/>
          </p:nvPr>
        </p:nvSpPr>
        <p:spPr>
          <a:xfrm>
            <a:off x="640080" y="329184"/>
            <a:ext cx="10149864" cy="1133168"/>
          </a:xfrm>
        </p:spPr>
        <p:txBody>
          <a:bodyPr anchor="b">
            <a:normAutofit fontScale="90000"/>
          </a:bodyPr>
          <a:lstStyle/>
          <a:p>
            <a:pPr algn="ctr"/>
            <a:br>
              <a:rPr lang="en-US" sz="3400" dirty="0"/>
            </a:br>
            <a:r>
              <a:rPr lang="en-US" sz="3400" dirty="0"/>
              <a:t>DCQA Subcommittee review of the </a:t>
            </a:r>
            <a:br>
              <a:rPr lang="en-US" sz="3400" dirty="0"/>
            </a:br>
            <a:r>
              <a:rPr lang="en-US" sz="3400" dirty="0"/>
              <a:t>Model Partnership Agreement (MPA)</a:t>
            </a:r>
          </a:p>
        </p:txBody>
      </p:sp>
      <p:sp>
        <p:nvSpPr>
          <p:cNvPr id="50"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6B85667-7692-C327-695D-A89ACA48FA47}"/>
              </a:ext>
            </a:extLst>
          </p:cNvPr>
          <p:cNvPicPr>
            <a:picLocks noChangeAspect="1"/>
          </p:cNvPicPr>
          <p:nvPr/>
        </p:nvPicPr>
        <p:blipFill>
          <a:blip r:embed="rId2"/>
          <a:stretch>
            <a:fillRect/>
          </a:stretch>
        </p:blipFill>
        <p:spPr>
          <a:xfrm>
            <a:off x="9516323" y="92138"/>
            <a:ext cx="2035598" cy="940249"/>
          </a:xfrm>
          <a:prstGeom prst="rect">
            <a:avLst/>
          </a:prstGeom>
        </p:spPr>
      </p:pic>
      <p:pic>
        <p:nvPicPr>
          <p:cNvPr id="3" name="Picture 2" descr="Text">
            <a:extLst>
              <a:ext uri="{FF2B5EF4-FFF2-40B4-BE49-F238E27FC236}">
                <a16:creationId xmlns:a16="http://schemas.microsoft.com/office/drawing/2014/main" id="{BB6A38D5-9DB0-27C6-4005-467AD5B3A640}"/>
              </a:ext>
            </a:extLst>
          </p:cNvPr>
          <p:cNvPicPr>
            <a:picLocks noChangeAspect="1"/>
          </p:cNvPicPr>
          <p:nvPr/>
        </p:nvPicPr>
        <p:blipFill>
          <a:blip r:embed="rId3"/>
          <a:stretch>
            <a:fillRect/>
          </a:stretch>
        </p:blipFill>
        <p:spPr>
          <a:xfrm>
            <a:off x="9813157" y="895768"/>
            <a:ext cx="1953571" cy="771548"/>
          </a:xfrm>
          <a:prstGeom prst="rect">
            <a:avLst/>
          </a:prstGeom>
        </p:spPr>
      </p:pic>
      <p:graphicFrame>
        <p:nvGraphicFramePr>
          <p:cNvPr id="12" name="Content Placeholder 2">
            <a:extLst>
              <a:ext uri="{FF2B5EF4-FFF2-40B4-BE49-F238E27FC236}">
                <a16:creationId xmlns:a16="http://schemas.microsoft.com/office/drawing/2014/main" id="{4B5EC7DB-AB39-565A-FDBE-17308A8BCC61}"/>
              </a:ext>
            </a:extLst>
          </p:cNvPr>
          <p:cNvGraphicFramePr>
            <a:graphicFrameLocks noGrp="1"/>
          </p:cNvGraphicFramePr>
          <p:nvPr>
            <p:ph idx="1"/>
            <p:extLst>
              <p:ext uri="{D42A27DB-BD31-4B8C-83A1-F6EECF244321}">
                <p14:modId xmlns:p14="http://schemas.microsoft.com/office/powerpoint/2010/main" val="3232262679"/>
              </p:ext>
            </p:extLst>
          </p:nvPr>
        </p:nvGraphicFramePr>
        <p:xfrm>
          <a:off x="661738" y="2005780"/>
          <a:ext cx="10128205" cy="45427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61192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Shape 53">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C8EF471-A9F7-CF90-1633-2E2953B4D58A}"/>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dirty="0">
                <a:solidFill>
                  <a:srgbClr val="FFFFFF"/>
                </a:solidFill>
              </a:rPr>
              <a:t>Overview of MPA</a:t>
            </a:r>
          </a:p>
        </p:txBody>
      </p:sp>
      <p:pic>
        <p:nvPicPr>
          <p:cNvPr id="4" name="Picture 3">
            <a:extLst>
              <a:ext uri="{FF2B5EF4-FFF2-40B4-BE49-F238E27FC236}">
                <a16:creationId xmlns:a16="http://schemas.microsoft.com/office/drawing/2014/main" id="{43FD7308-F914-0417-61F1-8B73AF34AB32}"/>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56"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Text">
            <a:extLst>
              <a:ext uri="{FF2B5EF4-FFF2-40B4-BE49-F238E27FC236}">
                <a16:creationId xmlns:a16="http://schemas.microsoft.com/office/drawing/2014/main" id="{7531A56E-664D-5862-CD43-1BA2EB9C007C}"/>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422004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Shape 43">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5D986E4-8297-3AE0-F3D5-072CDCC4C16B}"/>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The Role of the MPA</a:t>
            </a:r>
          </a:p>
        </p:txBody>
      </p:sp>
      <p:sp>
        <p:nvSpPr>
          <p:cNvPr id="46"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1316A99B-F971-0A91-B3A9-EA20DF543559}"/>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3" name="Picture 2" descr="Text">
            <a:extLst>
              <a:ext uri="{FF2B5EF4-FFF2-40B4-BE49-F238E27FC236}">
                <a16:creationId xmlns:a16="http://schemas.microsoft.com/office/drawing/2014/main" id="{EBF989B0-6BC7-2C1C-6B9D-E72DB5B5FFCA}"/>
              </a:ext>
            </a:extLst>
          </p:cNvPr>
          <p:cNvPicPr>
            <a:picLocks noChangeAspect="1"/>
          </p:cNvPicPr>
          <p:nvPr/>
        </p:nvPicPr>
        <p:blipFill>
          <a:blip r:embed="rId3"/>
          <a:stretch>
            <a:fillRect/>
          </a:stretch>
        </p:blipFill>
        <p:spPr>
          <a:xfrm>
            <a:off x="7834304" y="4036858"/>
            <a:ext cx="4014216" cy="1645824"/>
          </a:xfrm>
          <a:prstGeom prst="rect">
            <a:avLst/>
          </a:prstGeom>
        </p:spPr>
      </p:pic>
      <p:graphicFrame>
        <p:nvGraphicFramePr>
          <p:cNvPr id="5" name="Content Placeholder 2">
            <a:extLst>
              <a:ext uri="{FF2B5EF4-FFF2-40B4-BE49-F238E27FC236}">
                <a16:creationId xmlns:a16="http://schemas.microsoft.com/office/drawing/2014/main" id="{8A919B68-DE26-406F-8E22-85911580E6F8}"/>
              </a:ext>
            </a:extLst>
          </p:cNvPr>
          <p:cNvGraphicFramePr>
            <a:graphicFrameLocks noGrp="1"/>
          </p:cNvGraphicFramePr>
          <p:nvPr>
            <p:ph idx="1"/>
            <p:extLst>
              <p:ext uri="{D42A27DB-BD31-4B8C-83A1-F6EECF244321}">
                <p14:modId xmlns:p14="http://schemas.microsoft.com/office/powerpoint/2010/main" val="636923520"/>
              </p:ext>
            </p:extLst>
          </p:nvPr>
        </p:nvGraphicFramePr>
        <p:xfrm>
          <a:off x="640081" y="2706624"/>
          <a:ext cx="6241568"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39457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9F2C07-5489-B3ED-BEBE-1E7701D928B0}"/>
            </a:ext>
          </a:extLst>
        </p:cNvPr>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Shape 57">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EC11ACF-8395-EE68-7E31-60FC836488FA}"/>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The Role of the MPA</a:t>
            </a:r>
          </a:p>
        </p:txBody>
      </p:sp>
      <p:sp>
        <p:nvSpPr>
          <p:cNvPr id="60"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6113D2BA-5A5D-7C4F-137A-B6E87D57D404}"/>
              </a:ext>
            </a:extLst>
          </p:cNvPr>
          <p:cNvSpPr>
            <a:spLocks noGrp="1"/>
          </p:cNvSpPr>
          <p:nvPr>
            <p:ph idx="1"/>
          </p:nvPr>
        </p:nvSpPr>
        <p:spPr>
          <a:xfrm>
            <a:off x="640081" y="2706624"/>
            <a:ext cx="6241568" cy="3483864"/>
          </a:xfrm>
        </p:spPr>
        <p:txBody>
          <a:bodyPr>
            <a:normAutofit/>
          </a:bodyPr>
          <a:lstStyle/>
          <a:p>
            <a:r>
              <a:rPr lang="en-US" sz="2200">
                <a:solidFill>
                  <a:srgbClr val="FFFFFF"/>
                </a:solidFill>
              </a:rPr>
              <a:t>MPA Provides</a:t>
            </a:r>
          </a:p>
          <a:p>
            <a:pPr lvl="1">
              <a:buFont typeface="Courier New" panose="02070309020205020404" pitchFamily="49" charset="0"/>
              <a:buChar char="o"/>
            </a:pPr>
            <a:r>
              <a:rPr lang="en-US" sz="2200">
                <a:solidFill>
                  <a:srgbClr val="FFFFFF"/>
                </a:solidFill>
              </a:rPr>
              <a:t>Common expectations dual credit course quality and instructor approval</a:t>
            </a:r>
          </a:p>
          <a:p>
            <a:pPr lvl="1">
              <a:buFont typeface="Courier New" panose="02070309020205020404" pitchFamily="49" charset="0"/>
              <a:buChar char="o"/>
            </a:pPr>
            <a:r>
              <a:rPr lang="en-US" sz="2200">
                <a:solidFill>
                  <a:srgbClr val="FFFFFF"/>
                </a:solidFill>
              </a:rPr>
              <a:t>Guidance on student supports and academic readiness</a:t>
            </a:r>
          </a:p>
          <a:p>
            <a:pPr lvl="1">
              <a:buFont typeface="Courier New" panose="02070309020205020404" pitchFamily="49" charset="0"/>
              <a:buChar char="o"/>
            </a:pPr>
            <a:r>
              <a:rPr lang="en-US" sz="2200">
                <a:solidFill>
                  <a:srgbClr val="FFFFFF"/>
                </a:solidFill>
              </a:rPr>
              <a:t>Templates for data sharing, communication, and governance</a:t>
            </a:r>
          </a:p>
          <a:p>
            <a:pPr lvl="1">
              <a:buFont typeface="Courier New" panose="02070309020205020404" pitchFamily="49" charset="0"/>
              <a:buChar char="o"/>
            </a:pPr>
            <a:r>
              <a:rPr lang="en-US" sz="2200">
                <a:solidFill>
                  <a:srgbClr val="FFFFFF"/>
                </a:solidFill>
              </a:rPr>
              <a:t>A consistent structure that reduces ambiguity during negotiations</a:t>
            </a:r>
          </a:p>
          <a:p>
            <a:endParaRPr lang="en-US" sz="2200">
              <a:solidFill>
                <a:srgbClr val="FFFFFF"/>
              </a:solidFill>
            </a:endParaRPr>
          </a:p>
        </p:txBody>
      </p:sp>
      <p:pic>
        <p:nvPicPr>
          <p:cNvPr id="5" name="Picture 4">
            <a:extLst>
              <a:ext uri="{FF2B5EF4-FFF2-40B4-BE49-F238E27FC236}">
                <a16:creationId xmlns:a16="http://schemas.microsoft.com/office/drawing/2014/main" id="{64113373-7F40-AAA9-CA31-2A5FA3B5E06E}"/>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3" name="Picture 2" descr="Text">
            <a:extLst>
              <a:ext uri="{FF2B5EF4-FFF2-40B4-BE49-F238E27FC236}">
                <a16:creationId xmlns:a16="http://schemas.microsoft.com/office/drawing/2014/main" id="{D170C926-3370-4558-C6C4-7A2403D0C9A6}"/>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64686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E89D50-30A8-5273-086D-F6DA43AD37BC}"/>
              </a:ext>
            </a:extLst>
          </p:cNvPr>
          <p:cNvSpPr>
            <a:spLocks noGrp="1"/>
          </p:cNvSpPr>
          <p:nvPr>
            <p:ph type="title"/>
          </p:nvPr>
        </p:nvSpPr>
        <p:spPr>
          <a:xfrm>
            <a:off x="284448" y="2233494"/>
            <a:ext cx="3613925" cy="1507128"/>
          </a:xfrm>
        </p:spPr>
        <p:txBody>
          <a:bodyPr vert="horz" lIns="91440" tIns="45720" rIns="91440" bIns="45720" rtlCol="0" anchor="b">
            <a:normAutofit fontScale="90000"/>
          </a:bodyPr>
          <a:lstStyle/>
          <a:p>
            <a:pPr algn="ctr"/>
            <a:r>
              <a:rPr lang="en-US" sz="3200" kern="1200" dirty="0">
                <a:solidFill>
                  <a:schemeClr val="tx1"/>
                </a:solidFill>
                <a:latin typeface="+mj-lt"/>
                <a:ea typeface="+mj-ea"/>
                <a:cs typeface="+mj-cs"/>
              </a:rPr>
              <a:t>Shift of MPA Under</a:t>
            </a:r>
            <a:br>
              <a:rPr lang="en-US" sz="3200" kern="1200" dirty="0">
                <a:solidFill>
                  <a:schemeClr val="tx1"/>
                </a:solidFill>
                <a:latin typeface="+mj-lt"/>
                <a:ea typeface="+mj-ea"/>
                <a:cs typeface="+mj-cs"/>
              </a:rPr>
            </a:br>
            <a:r>
              <a:rPr lang="en-US" sz="3200" kern="1200" dirty="0">
                <a:solidFill>
                  <a:schemeClr val="tx1"/>
                </a:solidFill>
                <a:latin typeface="+mj-lt"/>
                <a:ea typeface="+mj-ea"/>
                <a:cs typeface="+mj-cs"/>
              </a:rPr>
              <a:t>Public Act 104‑0012</a:t>
            </a:r>
            <a:br>
              <a:rPr lang="en-US" sz="3200" kern="1200" dirty="0">
                <a:solidFill>
                  <a:schemeClr val="tx1"/>
                </a:solidFill>
                <a:latin typeface="+mj-lt"/>
                <a:ea typeface="+mj-ea"/>
                <a:cs typeface="+mj-cs"/>
              </a:rPr>
            </a:br>
            <a:r>
              <a:rPr lang="en-US" sz="3200" kern="1200" dirty="0">
                <a:solidFill>
                  <a:schemeClr val="tx1"/>
                </a:solidFill>
                <a:latin typeface="+mj-lt"/>
                <a:ea typeface="+mj-ea"/>
                <a:cs typeface="+mj-cs"/>
              </a:rPr>
              <a:t>(Effective July 1, 2025)</a:t>
            </a:r>
          </a:p>
        </p:txBody>
      </p:sp>
      <p:sp>
        <p:nvSpPr>
          <p:cNvPr id="14"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id="{846BEFE4-7DB5-437B-E870-ABE9319A45DC}"/>
              </a:ext>
            </a:extLst>
          </p:cNvPr>
          <p:cNvGraphicFramePr>
            <a:graphicFrameLocks noGrp="1"/>
          </p:cNvGraphicFramePr>
          <p:nvPr>
            <p:ph idx="1"/>
            <p:extLst>
              <p:ext uri="{D42A27DB-BD31-4B8C-83A1-F6EECF244321}">
                <p14:modId xmlns:p14="http://schemas.microsoft.com/office/powerpoint/2010/main" val="1389788983"/>
              </p:ext>
            </p:extLst>
          </p:nvPr>
        </p:nvGraphicFramePr>
        <p:xfrm>
          <a:off x="4072129" y="719644"/>
          <a:ext cx="7946115" cy="5678915"/>
        </p:xfrm>
        <a:graphic>
          <a:graphicData uri="http://schemas.openxmlformats.org/drawingml/2006/table">
            <a:tbl>
              <a:tblPr>
                <a:tableStyleId>{5C22544A-7EE6-4342-B048-85BDC9FD1C3A}</a:tableStyleId>
              </a:tblPr>
              <a:tblGrid>
                <a:gridCol w="7946115">
                  <a:extLst>
                    <a:ext uri="{9D8B030D-6E8A-4147-A177-3AD203B41FA5}">
                      <a16:colId xmlns:a16="http://schemas.microsoft.com/office/drawing/2014/main" val="1967580155"/>
                    </a:ext>
                  </a:extLst>
                </a:gridCol>
              </a:tblGrid>
              <a:tr h="5678915">
                <a:tc>
                  <a:txBody>
                    <a:bodyPr/>
                    <a:lstStyle/>
                    <a:p>
                      <a:pPr marL="0" marR="0">
                        <a:spcBef>
                          <a:spcPts val="300"/>
                        </a:spcBef>
                        <a:spcAft>
                          <a:spcPts val="400"/>
                        </a:spcAft>
                        <a:buNone/>
                      </a:pPr>
                      <a:r>
                        <a:rPr lang="en-US" sz="1800" b="1" dirty="0">
                          <a:solidFill>
                            <a:srgbClr val="1F3864"/>
                          </a:solidFill>
                          <a:effectLst/>
                        </a:rPr>
                        <a:t>Key Partnership Agreement Changes Under PA 104-0012 — At a Glance</a:t>
                      </a:r>
                      <a:endParaRPr lang="en-US" sz="18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New 60-day negotiation deadline: both parties must designate a liaison and begin negotiations within 60 calendar days of a school district's initial written request.</a:t>
                      </a:r>
                      <a:endParaRPr lang="en-US" sz="18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No longer the 180-day impasse resolution and default agreement</a:t>
                      </a: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New §16.10 right of first refusal: before seeking any non-community-college provider, school districts must first negotiate with their local community college.</a:t>
                      </a:r>
                      <a:endParaRPr lang="en-US" sz="18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New out-of-state provider restriction: districts must now demonstrate to ICCB — not just notify IBHE — that in-state options were considered before signing out-of-state contracts.</a:t>
                      </a:r>
                      <a:endParaRPr lang="en-US" sz="18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Expanded required agreement content: eleven enumerated items must be addressed in every partnership agreement, including disability access, disaggregated data, fees, and mixed-enrollment.</a:t>
                      </a:r>
                      <a:endParaRPr lang="en-US" sz="18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New standing Dual Credit Committee: an ICCB-ISBE joint committee with authority to update the MPA and assess program quality, convening within 60 days of the effective date.</a:t>
                      </a:r>
                      <a:endParaRPr lang="en-US" sz="18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Five-year ICCB impact study due October 1, 2030.</a:t>
                      </a:r>
                      <a:endParaRPr lang="en-US" sz="1800" dirty="0">
                        <a:effectLst/>
                        <a:latin typeface="Arial" panose="020B0604020202020204" pitchFamily="34" charset="0"/>
                        <a:ea typeface="Arial" panose="020B0604020202020204" pitchFamily="34" charset="0"/>
                      </a:endParaRPr>
                    </a:p>
                  </a:txBody>
                  <a:tcPr marL="154421" marR="154421" marT="84230" marB="84230"/>
                </a:tc>
                <a:extLst>
                  <a:ext uri="{0D108BD9-81ED-4DB2-BD59-A6C34878D82A}">
                    <a16:rowId xmlns:a16="http://schemas.microsoft.com/office/drawing/2014/main" val="259778811"/>
                  </a:ext>
                </a:extLst>
              </a:tr>
            </a:tbl>
          </a:graphicData>
        </a:graphic>
      </p:graphicFrame>
      <p:pic>
        <p:nvPicPr>
          <p:cNvPr id="3" name="Picture 2" descr="Text">
            <a:extLst>
              <a:ext uri="{FF2B5EF4-FFF2-40B4-BE49-F238E27FC236}">
                <a16:creationId xmlns:a16="http://schemas.microsoft.com/office/drawing/2014/main" id="{2087EA07-94BA-1C46-5E9C-31CAAD68ECD3}"/>
              </a:ext>
            </a:extLst>
          </p:cNvPr>
          <p:cNvPicPr>
            <a:picLocks noChangeAspect="1"/>
          </p:cNvPicPr>
          <p:nvPr/>
        </p:nvPicPr>
        <p:blipFill>
          <a:blip r:embed="rId2"/>
          <a:stretch>
            <a:fillRect/>
          </a:stretch>
        </p:blipFill>
        <p:spPr>
          <a:xfrm>
            <a:off x="1003027" y="5787080"/>
            <a:ext cx="2176765" cy="861530"/>
          </a:xfrm>
          <a:prstGeom prst="rect">
            <a:avLst/>
          </a:prstGeom>
        </p:spPr>
      </p:pic>
      <p:pic>
        <p:nvPicPr>
          <p:cNvPr id="4" name="Picture 3">
            <a:extLst>
              <a:ext uri="{FF2B5EF4-FFF2-40B4-BE49-F238E27FC236}">
                <a16:creationId xmlns:a16="http://schemas.microsoft.com/office/drawing/2014/main" id="{AA90C8AA-648A-BCA1-E0AE-C61CED64CBF8}"/>
              </a:ext>
            </a:extLst>
          </p:cNvPr>
          <p:cNvPicPr>
            <a:picLocks noChangeAspect="1"/>
          </p:cNvPicPr>
          <p:nvPr/>
        </p:nvPicPr>
        <p:blipFill>
          <a:blip r:embed="rId3"/>
          <a:stretch>
            <a:fillRect/>
          </a:stretch>
        </p:blipFill>
        <p:spPr>
          <a:xfrm>
            <a:off x="1150450" y="4875470"/>
            <a:ext cx="1771230" cy="702220"/>
          </a:xfrm>
          <a:prstGeom prst="rect">
            <a:avLst/>
          </a:prstGeom>
        </p:spPr>
      </p:pic>
    </p:spTree>
    <p:extLst>
      <p:ext uri="{BB962C8B-B14F-4D97-AF65-F5344CB8AC3E}">
        <p14:creationId xmlns:p14="http://schemas.microsoft.com/office/powerpoint/2010/main" val="4175671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FB2F08-8C8D-5A70-CDDC-77E3C905E6A3}"/>
            </a:ext>
          </a:extLst>
        </p:cNvPr>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AE6CA01B-0DEB-4E9A-9768-B728DA42C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F34967-BB75-C306-C1E6-161C7A8ADA0D}"/>
              </a:ext>
            </a:extLst>
          </p:cNvPr>
          <p:cNvSpPr>
            <a:spLocks noGrp="1"/>
          </p:cNvSpPr>
          <p:nvPr>
            <p:ph type="title"/>
          </p:nvPr>
        </p:nvSpPr>
        <p:spPr>
          <a:xfrm>
            <a:off x="804672" y="802955"/>
            <a:ext cx="6318649" cy="1454051"/>
          </a:xfrm>
        </p:spPr>
        <p:txBody>
          <a:bodyPr anchor="b">
            <a:normAutofit/>
          </a:bodyPr>
          <a:lstStyle/>
          <a:p>
            <a:r>
              <a:rPr lang="en-US" sz="3300" dirty="0">
                <a:solidFill>
                  <a:schemeClr val="tx2"/>
                </a:solidFill>
              </a:rPr>
              <a:t>Student Eligibility: Public Act 104‑0012 (Effective July 1, 2025)</a:t>
            </a:r>
            <a:br>
              <a:rPr lang="en-US" sz="3300" dirty="0">
                <a:solidFill>
                  <a:schemeClr val="tx2"/>
                </a:solidFill>
              </a:rPr>
            </a:br>
            <a:endParaRPr lang="en-US" sz="3300" dirty="0">
              <a:solidFill>
                <a:schemeClr val="tx2"/>
              </a:solidFill>
            </a:endParaRPr>
          </a:p>
        </p:txBody>
      </p:sp>
      <p:grpSp>
        <p:nvGrpSpPr>
          <p:cNvPr id="42" name="Group 41">
            <a:extLst>
              <a:ext uri="{FF2B5EF4-FFF2-40B4-BE49-F238E27FC236}">
                <a16:creationId xmlns:a16="http://schemas.microsoft.com/office/drawing/2014/main" id="{A57D8C8E-634E-4E83-9657-225A4DFE47E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155"/>
            <a:ext cx="2514948" cy="2174333"/>
            <a:chOff x="-305" y="-4155"/>
            <a:chExt cx="2514948" cy="2174333"/>
          </a:xfrm>
        </p:grpSpPr>
        <p:sp>
          <p:nvSpPr>
            <p:cNvPr id="43" name="Freeform: Shape 42">
              <a:extLst>
                <a:ext uri="{FF2B5EF4-FFF2-40B4-BE49-F238E27FC236}">
                  <a16:creationId xmlns:a16="http://schemas.microsoft.com/office/drawing/2014/main" id="{9D5D1578-BE90-4A7E-9856-BB4025E5AE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Shape 43">
              <a:extLst>
                <a:ext uri="{FF2B5EF4-FFF2-40B4-BE49-F238E27FC236}">
                  <a16:creationId xmlns:a16="http://schemas.microsoft.com/office/drawing/2014/main" id="{18ADDDE1-EC05-4BE5-9866-89714E0B73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Shape 44">
              <a:extLst>
                <a:ext uri="{FF2B5EF4-FFF2-40B4-BE49-F238E27FC236}">
                  <a16:creationId xmlns:a16="http://schemas.microsoft.com/office/drawing/2014/main" id="{0A118A52-E1FF-455C-B1A1-1CF50EE05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46" name="Freeform: Shape 45">
              <a:extLst>
                <a:ext uri="{FF2B5EF4-FFF2-40B4-BE49-F238E27FC236}">
                  <a16:creationId xmlns:a16="http://schemas.microsoft.com/office/drawing/2014/main" id="{30E1677B-677B-48F1-971D-9E7F3CA512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4" name="Picture 13" descr="Hand holding a pen shading number on a sheet">
            <a:extLst>
              <a:ext uri="{FF2B5EF4-FFF2-40B4-BE49-F238E27FC236}">
                <a16:creationId xmlns:a16="http://schemas.microsoft.com/office/drawing/2014/main" id="{48B828EC-2526-DF93-27A1-9E5C0930569C}"/>
              </a:ext>
            </a:extLst>
          </p:cNvPr>
          <p:cNvPicPr>
            <a:picLocks noChangeAspect="1"/>
          </p:cNvPicPr>
          <p:nvPr/>
        </p:nvPicPr>
        <p:blipFill>
          <a:blip r:embed="rId2"/>
          <a:srcRect l="53447" r="6817" b="-1"/>
          <a:stretch>
            <a:fillRect/>
          </a:stretch>
        </p:blipFill>
        <p:spPr>
          <a:xfrm>
            <a:off x="9381509" y="451945"/>
            <a:ext cx="1134811" cy="1906317"/>
          </a:xfrm>
          <a:prstGeom prst="rect">
            <a:avLst/>
          </a:prstGeom>
        </p:spPr>
      </p:pic>
      <p:sp>
        <p:nvSpPr>
          <p:cNvPr id="3" name="Content Placeholder 2">
            <a:extLst>
              <a:ext uri="{FF2B5EF4-FFF2-40B4-BE49-F238E27FC236}">
                <a16:creationId xmlns:a16="http://schemas.microsoft.com/office/drawing/2014/main" id="{E0B8EEA4-95FA-CE39-92A2-0AB79521E993}"/>
              </a:ext>
            </a:extLst>
          </p:cNvPr>
          <p:cNvSpPr>
            <a:spLocks noGrp="1"/>
          </p:cNvSpPr>
          <p:nvPr>
            <p:ph idx="1"/>
          </p:nvPr>
        </p:nvSpPr>
        <p:spPr>
          <a:xfrm>
            <a:off x="804672" y="2421682"/>
            <a:ext cx="5829808" cy="3887678"/>
          </a:xfrm>
        </p:spPr>
        <p:txBody>
          <a:bodyPr anchor="ctr">
            <a:normAutofit/>
          </a:bodyPr>
          <a:lstStyle/>
          <a:p>
            <a:r>
              <a:rPr lang="en-US" sz="2400" dirty="0">
                <a:solidFill>
                  <a:schemeClr val="tx2"/>
                </a:solidFill>
              </a:rPr>
              <a:t>Eligibility must be based on evidence of readiness, not a single measure.</a:t>
            </a:r>
          </a:p>
          <a:p>
            <a:r>
              <a:rPr lang="en-US" sz="2400" dirty="0">
                <a:solidFill>
                  <a:schemeClr val="tx2"/>
                </a:solidFill>
              </a:rPr>
              <a:t>Multiple measures may include GPA, course grades, placement indicators, writing samples, or other locally approved evidence.</a:t>
            </a:r>
          </a:p>
          <a:p>
            <a:r>
              <a:rPr lang="en-US" sz="2400" dirty="0">
                <a:solidFill>
                  <a:schemeClr val="tx2"/>
                </a:solidFill>
              </a:rPr>
              <a:t>Eligibility decisions must be documented and aligned with the college’s standards for the equivalent on‑campus course.</a:t>
            </a:r>
          </a:p>
          <a:p>
            <a:endParaRPr lang="en-US" sz="1800" dirty="0">
              <a:solidFill>
                <a:schemeClr val="tx2"/>
              </a:solidFill>
            </a:endParaRPr>
          </a:p>
        </p:txBody>
      </p:sp>
      <p:pic>
        <p:nvPicPr>
          <p:cNvPr id="5" name="Picture 4">
            <a:extLst>
              <a:ext uri="{FF2B5EF4-FFF2-40B4-BE49-F238E27FC236}">
                <a16:creationId xmlns:a16="http://schemas.microsoft.com/office/drawing/2014/main" id="{885BD9F3-4938-0C2E-D2DA-17F1B1C3FE44}"/>
              </a:ext>
            </a:extLst>
          </p:cNvPr>
          <p:cNvPicPr>
            <a:picLocks noChangeAspect="1"/>
          </p:cNvPicPr>
          <p:nvPr/>
        </p:nvPicPr>
        <p:blipFill>
          <a:blip r:embed="rId3"/>
          <a:stretch>
            <a:fillRect/>
          </a:stretch>
        </p:blipFill>
        <p:spPr>
          <a:xfrm>
            <a:off x="8061435" y="2444051"/>
            <a:ext cx="3774960" cy="1783669"/>
          </a:xfrm>
          <a:prstGeom prst="rect">
            <a:avLst/>
          </a:prstGeom>
        </p:spPr>
      </p:pic>
      <p:pic>
        <p:nvPicPr>
          <p:cNvPr id="4" name="Picture 3" descr="Text">
            <a:extLst>
              <a:ext uri="{FF2B5EF4-FFF2-40B4-BE49-F238E27FC236}">
                <a16:creationId xmlns:a16="http://schemas.microsoft.com/office/drawing/2014/main" id="{16E0600F-CA7E-D53D-A67A-99C8E5B1ED90}"/>
              </a:ext>
            </a:extLst>
          </p:cNvPr>
          <p:cNvPicPr>
            <a:picLocks noChangeAspect="1"/>
          </p:cNvPicPr>
          <p:nvPr/>
        </p:nvPicPr>
        <p:blipFill>
          <a:blip r:embed="rId4"/>
          <a:stretch>
            <a:fillRect/>
          </a:stretch>
        </p:blipFill>
        <p:spPr>
          <a:xfrm>
            <a:off x="8061435" y="4492801"/>
            <a:ext cx="3774960" cy="1547730"/>
          </a:xfrm>
          <a:prstGeom prst="rect">
            <a:avLst/>
          </a:prstGeom>
        </p:spPr>
      </p:pic>
    </p:spTree>
    <p:extLst>
      <p:ext uri="{BB962C8B-B14F-4D97-AF65-F5344CB8AC3E}">
        <p14:creationId xmlns:p14="http://schemas.microsoft.com/office/powerpoint/2010/main" val="2080338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4FB82E-4A1D-89E3-1407-689F57A24A94}"/>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EFD36FA-F340-017C-F987-1C34712BCE60}"/>
              </a:ext>
            </a:extLst>
          </p:cNvPr>
          <p:cNvSpPr>
            <a:spLocks noGrp="1"/>
          </p:cNvSpPr>
          <p:nvPr>
            <p:ph type="title"/>
          </p:nvPr>
        </p:nvSpPr>
        <p:spPr>
          <a:xfrm>
            <a:off x="838200" y="1412488"/>
            <a:ext cx="2899189" cy="4363844"/>
          </a:xfrm>
        </p:spPr>
        <p:txBody>
          <a:bodyPr anchor="t">
            <a:normAutofit fontScale="90000"/>
          </a:bodyPr>
          <a:lstStyle/>
          <a:p>
            <a:r>
              <a:rPr lang="en-US" sz="4000" dirty="0">
                <a:solidFill>
                  <a:srgbClr val="FFFFFF"/>
                </a:solidFill>
              </a:rPr>
              <a:t>Student Eligibility and Supports: Public Act 104‑0012 (Effective July 1, 2025)</a:t>
            </a:r>
            <a:br>
              <a:rPr lang="en-US" sz="4000" dirty="0">
                <a:solidFill>
                  <a:srgbClr val="FFFFFF"/>
                </a:solidFill>
              </a:rPr>
            </a:br>
            <a:endParaRPr lang="en-US" sz="4000" dirty="0">
              <a:solidFill>
                <a:srgbClr val="FFFFFF"/>
              </a:solidFill>
            </a:endParaRPr>
          </a:p>
        </p:txBody>
      </p:sp>
      <p:sp>
        <p:nvSpPr>
          <p:cNvPr id="3" name="Content Placeholder 2">
            <a:extLst>
              <a:ext uri="{FF2B5EF4-FFF2-40B4-BE49-F238E27FC236}">
                <a16:creationId xmlns:a16="http://schemas.microsoft.com/office/drawing/2014/main" id="{3375ADBF-2C78-3AF7-2FA1-0B1C8B650369}"/>
              </a:ext>
            </a:extLst>
          </p:cNvPr>
          <p:cNvSpPr>
            <a:spLocks noGrp="1"/>
          </p:cNvSpPr>
          <p:nvPr>
            <p:ph sz="half" idx="1"/>
          </p:nvPr>
        </p:nvSpPr>
        <p:spPr>
          <a:xfrm>
            <a:off x="4380855" y="902043"/>
            <a:ext cx="3427283" cy="4874290"/>
          </a:xfrm>
        </p:spPr>
        <p:txBody>
          <a:bodyPr>
            <a:noAutofit/>
          </a:bodyPr>
          <a:lstStyle/>
          <a:p>
            <a:r>
              <a:rPr lang="en-US" sz="1500" dirty="0"/>
              <a:t>(a) §16(b)(3) — the academic criteria for student eligibility must now be evidence-based and include multiple appropriate measures, prohibiting single-measure eligibility determinations and requiring that criteria predict college readiness; </a:t>
            </a:r>
          </a:p>
          <a:p>
            <a:r>
              <a:rPr lang="en-US" sz="1500" dirty="0"/>
              <a:t>(b) §15 — the college must make publicly available and provide to each enrolled student all institutional policies on academic standing, including late withdrawal and pass-fail options; </a:t>
            </a:r>
          </a:p>
          <a:p>
            <a:r>
              <a:rPr lang="en-US" sz="1500" dirty="0"/>
              <a:t>(c) §16(b)(8.5) — the new disability access collaborative process requires every partnership agreement to address how students with IEPs and 504 plans can access dual credit courses if they meet entry criteria, with accommodation responsibility allocated by course location; </a:t>
            </a:r>
          </a:p>
        </p:txBody>
      </p:sp>
      <p:cxnSp>
        <p:nvCxnSpPr>
          <p:cNvPr id="18" name="Straight Connector 17">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8E0D64D8-7D96-A7C6-EE3E-44BB840336CA}"/>
              </a:ext>
            </a:extLst>
          </p:cNvPr>
          <p:cNvSpPr>
            <a:spLocks noGrp="1"/>
          </p:cNvSpPr>
          <p:nvPr>
            <p:ph sz="half" idx="2"/>
          </p:nvPr>
        </p:nvSpPr>
        <p:spPr>
          <a:xfrm>
            <a:off x="8451604" y="902043"/>
            <a:ext cx="3197701" cy="4874290"/>
          </a:xfrm>
        </p:spPr>
        <p:txBody>
          <a:bodyPr>
            <a:normAutofit/>
          </a:bodyPr>
          <a:lstStyle/>
          <a:p>
            <a:r>
              <a:rPr lang="en-US" sz="1600" dirty="0"/>
              <a:t>(d) §10(6) — the Act adds a new purpose: ensuring dual credit is used as a strategic tool for closing opportunity gaps by increasing postsecondary completion for underserved students;</a:t>
            </a:r>
          </a:p>
          <a:p>
            <a:r>
              <a:rPr lang="en-US" sz="1600" dirty="0"/>
              <a:t>(e) §16(b)(11) — the annual disaggregated data assessment must include analysis by gender, race/ethnicity, and low-income status; and </a:t>
            </a:r>
          </a:p>
          <a:p>
            <a:r>
              <a:rPr lang="en-US" sz="1600" dirty="0"/>
              <a:t>(f) §16.5 — mixed-enrollment provisions continued: non-qualified students may take the course for high school credit only, with required pre-enrollment notification.</a:t>
            </a:r>
          </a:p>
          <a:p>
            <a:pPr marL="0" indent="0">
              <a:buNone/>
            </a:pPr>
            <a:endParaRPr lang="en-US" sz="1600" dirty="0"/>
          </a:p>
          <a:p>
            <a:pPr marL="0" indent="0">
              <a:buNone/>
            </a:pPr>
            <a:endParaRPr lang="en-US" sz="1600" dirty="0"/>
          </a:p>
        </p:txBody>
      </p:sp>
      <p:pic>
        <p:nvPicPr>
          <p:cNvPr id="5" name="Picture 4" descr="Text">
            <a:extLst>
              <a:ext uri="{FF2B5EF4-FFF2-40B4-BE49-F238E27FC236}">
                <a16:creationId xmlns:a16="http://schemas.microsoft.com/office/drawing/2014/main" id="{800F0EC6-BE22-12F3-602A-EE43490ABF02}"/>
              </a:ext>
            </a:extLst>
          </p:cNvPr>
          <p:cNvPicPr>
            <a:picLocks noChangeAspect="1"/>
          </p:cNvPicPr>
          <p:nvPr/>
        </p:nvPicPr>
        <p:blipFill>
          <a:blip r:embed="rId2"/>
          <a:stretch>
            <a:fillRect/>
          </a:stretch>
        </p:blipFill>
        <p:spPr>
          <a:xfrm>
            <a:off x="127130" y="5070088"/>
            <a:ext cx="3931920" cy="1612083"/>
          </a:xfrm>
          <a:prstGeom prst="rect">
            <a:avLst/>
          </a:prstGeom>
        </p:spPr>
      </p:pic>
      <p:pic>
        <p:nvPicPr>
          <p:cNvPr id="6" name="Picture 5">
            <a:extLst>
              <a:ext uri="{FF2B5EF4-FFF2-40B4-BE49-F238E27FC236}">
                <a16:creationId xmlns:a16="http://schemas.microsoft.com/office/drawing/2014/main" id="{9FE5EDC3-60E1-02AD-9F3D-9158FBC3C691}"/>
              </a:ext>
            </a:extLst>
          </p:cNvPr>
          <p:cNvPicPr>
            <a:picLocks noChangeAspect="1"/>
          </p:cNvPicPr>
          <p:nvPr/>
        </p:nvPicPr>
        <p:blipFill>
          <a:blip r:embed="rId3"/>
          <a:stretch>
            <a:fillRect/>
          </a:stretch>
        </p:blipFill>
        <p:spPr>
          <a:xfrm>
            <a:off x="127130" y="30653"/>
            <a:ext cx="2859647" cy="1351183"/>
          </a:xfrm>
          <a:prstGeom prst="rect">
            <a:avLst/>
          </a:prstGeom>
        </p:spPr>
      </p:pic>
    </p:spTree>
    <p:extLst>
      <p:ext uri="{BB962C8B-B14F-4D97-AF65-F5344CB8AC3E}">
        <p14:creationId xmlns:p14="http://schemas.microsoft.com/office/powerpoint/2010/main" val="1401055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C919684-7706-5EC7-AC69-368B717DC218}"/>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3F9545E-A4EB-2B5D-71CC-A502BE0223E3}"/>
              </a:ext>
            </a:extLst>
          </p:cNvPr>
          <p:cNvSpPr>
            <a:spLocks noGrp="1"/>
          </p:cNvSpPr>
          <p:nvPr>
            <p:ph type="title"/>
          </p:nvPr>
        </p:nvSpPr>
        <p:spPr>
          <a:xfrm>
            <a:off x="542696" y="1412488"/>
            <a:ext cx="3194694" cy="4363844"/>
          </a:xfrm>
        </p:spPr>
        <p:txBody>
          <a:bodyPr anchor="t">
            <a:normAutofit fontScale="90000"/>
          </a:bodyPr>
          <a:lstStyle/>
          <a:p>
            <a:r>
              <a:rPr lang="en-US" sz="4000" dirty="0">
                <a:solidFill>
                  <a:srgbClr val="FFFFFF"/>
                </a:solidFill>
              </a:rPr>
              <a:t>Student Eligibility for Districts and Colleges: Public Act 104‑0012 (Effective July 1, 2025)</a:t>
            </a:r>
            <a:br>
              <a:rPr lang="en-US" sz="4000" dirty="0">
                <a:solidFill>
                  <a:srgbClr val="FFFFFF"/>
                </a:solidFill>
              </a:rPr>
            </a:br>
            <a:endParaRPr lang="en-US" sz="4000" dirty="0">
              <a:solidFill>
                <a:srgbClr val="FFFFFF"/>
              </a:solidFill>
            </a:endParaRPr>
          </a:p>
        </p:txBody>
      </p:sp>
      <p:sp>
        <p:nvSpPr>
          <p:cNvPr id="3" name="Content Placeholder 2">
            <a:extLst>
              <a:ext uri="{FF2B5EF4-FFF2-40B4-BE49-F238E27FC236}">
                <a16:creationId xmlns:a16="http://schemas.microsoft.com/office/drawing/2014/main" id="{C0010E9C-CDC5-822A-E1BE-4518B4CB0155}"/>
              </a:ext>
            </a:extLst>
          </p:cNvPr>
          <p:cNvSpPr>
            <a:spLocks noGrp="1"/>
          </p:cNvSpPr>
          <p:nvPr>
            <p:ph sz="half" idx="1"/>
          </p:nvPr>
        </p:nvSpPr>
        <p:spPr>
          <a:xfrm>
            <a:off x="4380855" y="1412489"/>
            <a:ext cx="3427283" cy="4363844"/>
          </a:xfrm>
        </p:spPr>
        <p:txBody>
          <a:bodyPr>
            <a:normAutofit/>
          </a:bodyPr>
          <a:lstStyle/>
          <a:p>
            <a:pPr marL="0" indent="0">
              <a:buNone/>
            </a:pPr>
            <a:r>
              <a:rPr lang="en-US" sz="1700" dirty="0"/>
              <a:t>District Responsibilities in Eligibility</a:t>
            </a:r>
          </a:p>
          <a:p>
            <a:r>
              <a:rPr lang="en-US" sz="1700" dirty="0"/>
              <a:t>Collect and provide evidence of student readiness using agreed‑upon measures.</a:t>
            </a:r>
          </a:p>
          <a:p>
            <a:r>
              <a:rPr lang="en-US" sz="1700" dirty="0"/>
              <a:t>Ensure students and families understand expectations, prerequisites, and course demands.</a:t>
            </a:r>
          </a:p>
          <a:p>
            <a:r>
              <a:rPr lang="en-US" sz="1700" dirty="0"/>
              <a:t>Coordinate with the college on placement decisions and appeals.</a:t>
            </a:r>
          </a:p>
          <a:p>
            <a:r>
              <a:rPr lang="en-US" sz="1700" dirty="0"/>
              <a:t>Maintain documentation for audits, evaluation, and partnership review.</a:t>
            </a:r>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F4D17DA2-AB16-76B7-3D8A-75D85287EBC9}"/>
              </a:ext>
            </a:extLst>
          </p:cNvPr>
          <p:cNvSpPr>
            <a:spLocks noGrp="1"/>
          </p:cNvSpPr>
          <p:nvPr>
            <p:ph sz="half" idx="2"/>
          </p:nvPr>
        </p:nvSpPr>
        <p:spPr>
          <a:xfrm>
            <a:off x="8451604" y="1412489"/>
            <a:ext cx="3197701" cy="4363844"/>
          </a:xfrm>
        </p:spPr>
        <p:txBody>
          <a:bodyPr>
            <a:normAutofit/>
          </a:bodyPr>
          <a:lstStyle/>
          <a:p>
            <a:pPr marL="0" indent="0">
              <a:buNone/>
            </a:pPr>
            <a:r>
              <a:rPr lang="en-US" sz="1700" dirty="0"/>
              <a:t>Community College Responsibilities in Eligibility</a:t>
            </a:r>
          </a:p>
          <a:p>
            <a:r>
              <a:rPr lang="en-US" sz="1700" dirty="0"/>
              <a:t>Define the academic readiness standards for each dual credit course.</a:t>
            </a:r>
          </a:p>
          <a:p>
            <a:r>
              <a:rPr lang="en-US" sz="1700" dirty="0"/>
              <a:t>Approve the multiple measures that may be used to demonstrate readiness.</a:t>
            </a:r>
          </a:p>
          <a:p>
            <a:r>
              <a:rPr lang="en-US" sz="1700" dirty="0"/>
              <a:t>Review eligibility documentation and make final determinations when needed.</a:t>
            </a:r>
          </a:p>
          <a:p>
            <a:r>
              <a:rPr lang="en-US" sz="1700" dirty="0"/>
              <a:t>Ensure readiness criteria align with on‑campus expectations and program pathways.</a:t>
            </a:r>
          </a:p>
        </p:txBody>
      </p:sp>
      <p:pic>
        <p:nvPicPr>
          <p:cNvPr id="5" name="Picture 4" descr="Text">
            <a:extLst>
              <a:ext uri="{FF2B5EF4-FFF2-40B4-BE49-F238E27FC236}">
                <a16:creationId xmlns:a16="http://schemas.microsoft.com/office/drawing/2014/main" id="{7BA8E154-2B33-35EB-F484-33C27B5673B3}"/>
              </a:ext>
            </a:extLst>
          </p:cNvPr>
          <p:cNvPicPr>
            <a:picLocks noChangeAspect="1"/>
          </p:cNvPicPr>
          <p:nvPr/>
        </p:nvPicPr>
        <p:blipFill>
          <a:blip r:embed="rId2"/>
          <a:stretch>
            <a:fillRect/>
          </a:stretch>
        </p:blipFill>
        <p:spPr>
          <a:xfrm>
            <a:off x="196580" y="4970290"/>
            <a:ext cx="3931920" cy="1612083"/>
          </a:xfrm>
          <a:prstGeom prst="rect">
            <a:avLst/>
          </a:prstGeom>
        </p:spPr>
      </p:pic>
      <p:pic>
        <p:nvPicPr>
          <p:cNvPr id="6" name="Picture 5">
            <a:extLst>
              <a:ext uri="{FF2B5EF4-FFF2-40B4-BE49-F238E27FC236}">
                <a16:creationId xmlns:a16="http://schemas.microsoft.com/office/drawing/2014/main" id="{35A8A9AC-1084-3E4A-6BAF-D9A97D60DFF5}"/>
              </a:ext>
            </a:extLst>
          </p:cNvPr>
          <p:cNvPicPr>
            <a:picLocks noChangeAspect="1"/>
          </p:cNvPicPr>
          <p:nvPr/>
        </p:nvPicPr>
        <p:blipFill>
          <a:blip r:embed="rId3"/>
          <a:stretch>
            <a:fillRect/>
          </a:stretch>
        </p:blipFill>
        <p:spPr>
          <a:xfrm>
            <a:off x="0" y="24559"/>
            <a:ext cx="2885440" cy="1363370"/>
          </a:xfrm>
          <a:prstGeom prst="rect">
            <a:avLst/>
          </a:prstGeom>
        </p:spPr>
      </p:pic>
    </p:spTree>
    <p:extLst>
      <p:ext uri="{BB962C8B-B14F-4D97-AF65-F5344CB8AC3E}">
        <p14:creationId xmlns:p14="http://schemas.microsoft.com/office/powerpoint/2010/main" val="515775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82836E-2094-B5B0-DCDD-2106EFF059DC}"/>
            </a:ext>
          </a:extLst>
        </p:cNvPr>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D75A5B51-0925-4835-8511-A0DD17EAA9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8AAC4B-B1CE-50CF-B8AB-7983F1220247}"/>
              </a:ext>
            </a:extLst>
          </p:cNvPr>
          <p:cNvSpPr>
            <a:spLocks noGrp="1"/>
          </p:cNvSpPr>
          <p:nvPr>
            <p:ph type="title"/>
          </p:nvPr>
        </p:nvSpPr>
        <p:spPr>
          <a:xfrm>
            <a:off x="612648" y="365125"/>
            <a:ext cx="5295015" cy="2063808"/>
          </a:xfrm>
        </p:spPr>
        <p:txBody>
          <a:bodyPr anchor="b">
            <a:normAutofit/>
          </a:bodyPr>
          <a:lstStyle/>
          <a:p>
            <a:br>
              <a:rPr lang="en-US" sz="2600" dirty="0"/>
            </a:br>
            <a:r>
              <a:rPr lang="en-US" sz="2600" dirty="0"/>
              <a:t>Student Supports Required Under the Amended Law: Public Act 104‑0012 (Effective July 1, 2025)</a:t>
            </a:r>
            <a:br>
              <a:rPr lang="en-US" sz="2600" dirty="0"/>
            </a:br>
            <a:endParaRPr lang="en-US" sz="2600" dirty="0"/>
          </a:p>
        </p:txBody>
      </p:sp>
      <p:sp>
        <p:nvSpPr>
          <p:cNvPr id="58" name="Sketch line">
            <a:extLst>
              <a:ext uri="{FF2B5EF4-FFF2-40B4-BE49-F238E27FC236}">
                <a16:creationId xmlns:a16="http://schemas.microsoft.com/office/drawing/2014/main" id="{5CDFD20D-8E4F-4E3A-AF87-93F23E0D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265018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71A4593-C542-97B3-2E6E-CD49A4AE86C9}"/>
              </a:ext>
            </a:extLst>
          </p:cNvPr>
          <p:cNvSpPr>
            <a:spLocks noGrp="1"/>
          </p:cNvSpPr>
          <p:nvPr>
            <p:ph idx="1"/>
          </p:nvPr>
        </p:nvSpPr>
        <p:spPr>
          <a:xfrm>
            <a:off x="612648" y="2908005"/>
            <a:ext cx="5295015" cy="3268957"/>
          </a:xfrm>
        </p:spPr>
        <p:txBody>
          <a:bodyPr>
            <a:normAutofit/>
          </a:bodyPr>
          <a:lstStyle/>
          <a:p>
            <a:r>
              <a:rPr lang="en-US" sz="2200" dirty="0"/>
              <a:t>Academic supports such as tutoring, advising, and early alerts.</a:t>
            </a:r>
          </a:p>
          <a:p>
            <a:r>
              <a:rPr lang="en-US" sz="2200" dirty="0"/>
              <a:t>Access to college resources (library, LMS, writing centers, etc.).</a:t>
            </a:r>
          </a:p>
          <a:p>
            <a:r>
              <a:rPr lang="en-US" sz="2200" dirty="0"/>
              <a:t>Clear communication about expectations, deadlines, and grading.</a:t>
            </a:r>
          </a:p>
          <a:p>
            <a:r>
              <a:rPr lang="en-US" sz="2200" dirty="0"/>
              <a:t>Supports must be aligned with the rigor of the college course.</a:t>
            </a:r>
          </a:p>
          <a:p>
            <a:endParaRPr lang="en-US" sz="2200" dirty="0"/>
          </a:p>
        </p:txBody>
      </p:sp>
      <p:pic>
        <p:nvPicPr>
          <p:cNvPr id="14" name="Picture 13" descr="Hand holding a pen shading number on a sheet">
            <a:extLst>
              <a:ext uri="{FF2B5EF4-FFF2-40B4-BE49-F238E27FC236}">
                <a16:creationId xmlns:a16="http://schemas.microsoft.com/office/drawing/2014/main" id="{690FB99D-D0A2-A229-D2C7-9C1B031CCB67}"/>
              </a:ext>
            </a:extLst>
          </p:cNvPr>
          <p:cNvPicPr>
            <a:picLocks noChangeAspect="1"/>
          </p:cNvPicPr>
          <p:nvPr/>
        </p:nvPicPr>
        <p:blipFill>
          <a:blip r:embed="rId2"/>
          <a:srcRect l="53447" r="6817" b="-1"/>
          <a:stretch>
            <a:fillRect/>
          </a:stretch>
        </p:blipFill>
        <p:spPr>
          <a:xfrm>
            <a:off x="6839646" y="362384"/>
            <a:ext cx="1717107" cy="2884488"/>
          </a:xfrm>
          <a:prstGeom prst="rect">
            <a:avLst/>
          </a:prstGeom>
        </p:spPr>
      </p:pic>
      <p:pic>
        <p:nvPicPr>
          <p:cNvPr id="5" name="Picture 4">
            <a:extLst>
              <a:ext uri="{FF2B5EF4-FFF2-40B4-BE49-F238E27FC236}">
                <a16:creationId xmlns:a16="http://schemas.microsoft.com/office/drawing/2014/main" id="{3036DD55-30C6-9797-4F82-C4D88A2E42AE}"/>
              </a:ext>
            </a:extLst>
          </p:cNvPr>
          <p:cNvPicPr>
            <a:picLocks noChangeAspect="1"/>
          </p:cNvPicPr>
          <p:nvPr/>
        </p:nvPicPr>
        <p:blipFill>
          <a:blip r:embed="rId3"/>
          <a:stretch>
            <a:fillRect/>
          </a:stretch>
        </p:blipFill>
        <p:spPr>
          <a:xfrm>
            <a:off x="9224328" y="1189526"/>
            <a:ext cx="2603605" cy="1230203"/>
          </a:xfrm>
          <a:prstGeom prst="rect">
            <a:avLst/>
          </a:prstGeom>
        </p:spPr>
      </p:pic>
      <p:pic>
        <p:nvPicPr>
          <p:cNvPr id="4" name="Picture 3" descr="Text">
            <a:extLst>
              <a:ext uri="{FF2B5EF4-FFF2-40B4-BE49-F238E27FC236}">
                <a16:creationId xmlns:a16="http://schemas.microsoft.com/office/drawing/2014/main" id="{4941B90D-01FF-7FE2-CFA0-FFA68AE805F2}"/>
              </a:ext>
            </a:extLst>
          </p:cNvPr>
          <p:cNvPicPr>
            <a:picLocks noChangeAspect="1"/>
          </p:cNvPicPr>
          <p:nvPr/>
        </p:nvPicPr>
        <p:blipFill>
          <a:blip r:embed="rId4"/>
          <a:stretch>
            <a:fillRect/>
          </a:stretch>
        </p:blipFill>
        <p:spPr>
          <a:xfrm>
            <a:off x="6396397" y="3688148"/>
            <a:ext cx="5431536" cy="2226924"/>
          </a:xfrm>
          <a:prstGeom prst="rect">
            <a:avLst/>
          </a:prstGeom>
        </p:spPr>
      </p:pic>
    </p:spTree>
    <p:extLst>
      <p:ext uri="{BB962C8B-B14F-4D97-AF65-F5344CB8AC3E}">
        <p14:creationId xmlns:p14="http://schemas.microsoft.com/office/powerpoint/2010/main" val="862728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839466-57CB-5B1C-D338-0C9F4B8D5C6B}"/>
            </a:ext>
          </a:extLst>
        </p:cNvPr>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65D0DE8-09D6-DFE6-DD80-47C94B617B4B}"/>
              </a:ext>
            </a:extLst>
          </p:cNvPr>
          <p:cNvSpPr>
            <a:spLocks noGrp="1"/>
          </p:cNvSpPr>
          <p:nvPr>
            <p:ph type="title"/>
          </p:nvPr>
        </p:nvSpPr>
        <p:spPr>
          <a:xfrm>
            <a:off x="1690902" y="843372"/>
            <a:ext cx="8718755" cy="815654"/>
          </a:xfrm>
        </p:spPr>
        <p:txBody>
          <a:bodyPr>
            <a:normAutofit fontScale="90000"/>
          </a:bodyPr>
          <a:lstStyle/>
          <a:p>
            <a:pPr algn="ctr"/>
            <a:r>
              <a:rPr lang="en-US" sz="5400" b="1" dirty="0"/>
              <a:t>Student Eligibility and Supports</a:t>
            </a:r>
          </a:p>
        </p:txBody>
      </p:sp>
      <p:sp>
        <p:nvSpPr>
          <p:cNvPr id="44"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id="{D3F0BAB9-E929-8B40-E602-D361F0A8D6D6}"/>
              </a:ext>
            </a:extLst>
          </p:cNvPr>
          <p:cNvGraphicFramePr>
            <a:graphicFrameLocks noGrp="1"/>
          </p:cNvGraphicFramePr>
          <p:nvPr>
            <p:ph idx="1"/>
            <p:extLst>
              <p:ext uri="{D42A27DB-BD31-4B8C-83A1-F6EECF244321}">
                <p14:modId xmlns:p14="http://schemas.microsoft.com/office/powerpoint/2010/main" val="3166019289"/>
              </p:ext>
            </p:extLst>
          </p:nvPr>
        </p:nvGraphicFramePr>
        <p:xfrm>
          <a:off x="1140247" y="2194437"/>
          <a:ext cx="9908458" cy="3632565"/>
        </p:xfrm>
        <a:graphic>
          <a:graphicData uri="http://schemas.openxmlformats.org/drawingml/2006/table">
            <a:tbl>
              <a:tblPr/>
              <a:tblGrid>
                <a:gridCol w="9908458">
                  <a:extLst>
                    <a:ext uri="{9D8B030D-6E8A-4147-A177-3AD203B41FA5}">
                      <a16:colId xmlns:a16="http://schemas.microsoft.com/office/drawing/2014/main" val="1170364813"/>
                    </a:ext>
                  </a:extLst>
                </a:gridCol>
              </a:tblGrid>
              <a:tr h="3632565">
                <a:tc>
                  <a:txBody>
                    <a:bodyPr/>
                    <a:lstStyle/>
                    <a:p>
                      <a:pPr marL="0" marR="0" algn="l" fontAlgn="t">
                        <a:spcBef>
                          <a:spcPts val="400"/>
                        </a:spcBef>
                        <a:spcAft>
                          <a:spcPts val="400"/>
                        </a:spcAft>
                        <a:buNone/>
                      </a:pPr>
                      <a:r>
                        <a:rPr lang="en-US" sz="3100" b="0" i="0" u="none" strike="noStrike" dirty="0">
                          <a:effectLst/>
                          <a:latin typeface="Arial" panose="020B0604020202020204" pitchFamily="34" charset="0"/>
                        </a:rPr>
                        <a:t>Shared Principles: </a:t>
                      </a:r>
                    </a:p>
                    <a:p>
                      <a:pPr marL="457200" marR="0" indent="-457200" algn="l" fontAlgn="t">
                        <a:spcBef>
                          <a:spcPts val="400"/>
                        </a:spcBef>
                        <a:spcAft>
                          <a:spcPts val="400"/>
                        </a:spcAft>
                        <a:buFont typeface="Arial" panose="020B0604020202020204" pitchFamily="34" charset="0"/>
                        <a:buChar char="•"/>
                      </a:pPr>
                      <a:r>
                        <a:rPr lang="en-US" sz="2400" b="0" i="0" u="none" strike="noStrike" dirty="0">
                          <a:effectLst/>
                          <a:latin typeface="Arial" panose="020B0604020202020204" pitchFamily="34" charset="0"/>
                        </a:rPr>
                        <a:t>Decisions must promote equitable access while maintaining academic rigor.</a:t>
                      </a:r>
                    </a:p>
                    <a:p>
                      <a:pPr marL="457200" marR="0" indent="-457200" algn="l" fontAlgn="t">
                        <a:spcBef>
                          <a:spcPts val="400"/>
                        </a:spcBef>
                        <a:spcAft>
                          <a:spcPts val="400"/>
                        </a:spcAft>
                        <a:buFont typeface="Arial" panose="020B0604020202020204" pitchFamily="34" charset="0"/>
                        <a:buChar char="•"/>
                      </a:pPr>
                      <a:r>
                        <a:rPr lang="en-US" sz="2400" b="0" i="0" u="none" strike="noStrike" dirty="0">
                          <a:effectLst/>
                          <a:latin typeface="Arial" panose="020B0604020202020204" pitchFamily="34" charset="0"/>
                        </a:rPr>
                        <a:t>Eligibility processes must be transparent, consistently applied, and communicated to students and families.</a:t>
                      </a:r>
                    </a:p>
                    <a:p>
                      <a:pPr marL="457200" marR="0" indent="-457200" algn="l" fontAlgn="t">
                        <a:spcBef>
                          <a:spcPts val="400"/>
                        </a:spcBef>
                        <a:spcAft>
                          <a:spcPts val="400"/>
                        </a:spcAft>
                        <a:buFont typeface="Arial" panose="020B0604020202020204" pitchFamily="34" charset="0"/>
                        <a:buChar char="•"/>
                      </a:pPr>
                      <a:r>
                        <a:rPr lang="en-US" sz="2400" b="0" i="0" u="none" strike="noStrike" dirty="0">
                          <a:effectLst/>
                          <a:latin typeface="Arial" panose="020B0604020202020204" pitchFamily="34" charset="0"/>
                        </a:rPr>
                        <a:t>Districts and colleges share responsibility for ensuring readiness criteria do not create unnecessary barriers.</a:t>
                      </a:r>
                    </a:p>
                  </a:txBody>
                  <a:tcPr marL="221439" marR="221439" marT="132864" marB="132864">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D6E4F7"/>
                    </a:solidFill>
                  </a:tcPr>
                </a:tc>
                <a:extLst>
                  <a:ext uri="{0D108BD9-81ED-4DB2-BD59-A6C34878D82A}">
                    <a16:rowId xmlns:a16="http://schemas.microsoft.com/office/drawing/2014/main" val="1748988236"/>
                  </a:ext>
                </a:extLst>
              </a:tr>
            </a:tbl>
          </a:graphicData>
        </a:graphic>
      </p:graphicFrame>
      <p:pic>
        <p:nvPicPr>
          <p:cNvPr id="2" name="Picture 1" descr="Text">
            <a:extLst>
              <a:ext uri="{FF2B5EF4-FFF2-40B4-BE49-F238E27FC236}">
                <a16:creationId xmlns:a16="http://schemas.microsoft.com/office/drawing/2014/main" id="{AA71EEFF-BDBF-12E1-8531-E13619CB7491}"/>
              </a:ext>
            </a:extLst>
          </p:cNvPr>
          <p:cNvPicPr>
            <a:picLocks noChangeAspect="1"/>
          </p:cNvPicPr>
          <p:nvPr/>
        </p:nvPicPr>
        <p:blipFill>
          <a:blip r:embed="rId2"/>
          <a:stretch>
            <a:fillRect/>
          </a:stretch>
        </p:blipFill>
        <p:spPr>
          <a:xfrm>
            <a:off x="1810021" y="6137838"/>
            <a:ext cx="1759089" cy="650040"/>
          </a:xfrm>
          <a:prstGeom prst="rect">
            <a:avLst/>
          </a:prstGeom>
        </p:spPr>
      </p:pic>
      <p:pic>
        <p:nvPicPr>
          <p:cNvPr id="3" name="Picture 2">
            <a:extLst>
              <a:ext uri="{FF2B5EF4-FFF2-40B4-BE49-F238E27FC236}">
                <a16:creationId xmlns:a16="http://schemas.microsoft.com/office/drawing/2014/main" id="{45E057B3-C09B-E6C0-E1BD-AB8552AA0AF3}"/>
              </a:ext>
            </a:extLst>
          </p:cNvPr>
          <p:cNvPicPr>
            <a:picLocks noChangeAspect="1"/>
          </p:cNvPicPr>
          <p:nvPr/>
        </p:nvPicPr>
        <p:blipFill>
          <a:blip r:embed="rId3"/>
          <a:stretch>
            <a:fillRect/>
          </a:stretch>
        </p:blipFill>
        <p:spPr>
          <a:xfrm>
            <a:off x="398503" y="6101893"/>
            <a:ext cx="1194324" cy="732249"/>
          </a:xfrm>
          <a:prstGeom prst="rect">
            <a:avLst/>
          </a:prstGeom>
        </p:spPr>
      </p:pic>
    </p:spTree>
    <p:extLst>
      <p:ext uri="{BB962C8B-B14F-4D97-AF65-F5344CB8AC3E}">
        <p14:creationId xmlns:p14="http://schemas.microsoft.com/office/powerpoint/2010/main" val="3981371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Freeform: Shape 4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9" name="Rectangle 4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ACE461-FE3E-60D6-42EF-8877F1E3C762}"/>
              </a:ext>
            </a:extLst>
          </p:cNvPr>
          <p:cNvSpPr>
            <a:spLocks noGrp="1"/>
          </p:cNvSpPr>
          <p:nvPr>
            <p:ph type="title"/>
          </p:nvPr>
        </p:nvSpPr>
        <p:spPr>
          <a:xfrm>
            <a:off x="643750" y="2623023"/>
            <a:ext cx="3115265" cy="805973"/>
          </a:xfrm>
        </p:spPr>
        <p:txBody>
          <a:bodyPr anchor="b">
            <a:normAutofit/>
          </a:bodyPr>
          <a:lstStyle/>
          <a:p>
            <a:pPr algn="r"/>
            <a:r>
              <a:rPr lang="en-US" sz="4000" dirty="0">
                <a:solidFill>
                  <a:srgbClr val="FFFFFF"/>
                </a:solidFill>
              </a:rPr>
              <a:t>Agenda</a:t>
            </a:r>
          </a:p>
        </p:txBody>
      </p:sp>
      <p:graphicFrame>
        <p:nvGraphicFramePr>
          <p:cNvPr id="5" name="Content Placeholder 4">
            <a:extLst>
              <a:ext uri="{FF2B5EF4-FFF2-40B4-BE49-F238E27FC236}">
                <a16:creationId xmlns:a16="http://schemas.microsoft.com/office/drawing/2014/main" id="{E28764B7-5C39-B8B3-8CDB-B05836C09677}"/>
              </a:ext>
            </a:extLst>
          </p:cNvPr>
          <p:cNvGraphicFramePr>
            <a:graphicFrameLocks noGrp="1"/>
          </p:cNvGraphicFramePr>
          <p:nvPr>
            <p:ph idx="1"/>
            <p:extLst>
              <p:ext uri="{D42A27DB-BD31-4B8C-83A1-F6EECF244321}">
                <p14:modId xmlns:p14="http://schemas.microsoft.com/office/powerpoint/2010/main" val="82254741"/>
              </p:ext>
              <p:ext uri="{E7BDC344-281C-4309-B0C6-D0EE65EED2A8}">
                <p202:designPr xmlns:p202="http://schemas.microsoft.com/office/powerpoint/2020/02/main">
                  <p202:designTagLst>
                    <p202:designTag name="ARCH:1:CLS" val="StackedSequentialRowTable"/>
                  </p202:designTagLst>
                </p202:designPr>
              </p:ext>
            </p:extLst>
          </p:nvPr>
        </p:nvGraphicFramePr>
        <p:xfrm>
          <a:off x="5657565" y="1198544"/>
          <a:ext cx="5161807" cy="4557715"/>
        </p:xfrm>
        <a:graphic>
          <a:graphicData uri="http://schemas.openxmlformats.org/drawingml/2006/table">
            <a:tbl>
              <a:tblPr bandRow="1">
                <a:noFill/>
                <a:tableStyleId>{5C22544A-7EE6-4342-B048-85BDC9FD1C3A}</a:tableStyleId>
              </a:tblPr>
              <a:tblGrid>
                <a:gridCol w="934790">
                  <a:extLst>
                    <a:ext uri="{9D8B030D-6E8A-4147-A177-3AD203B41FA5}">
                      <a16:colId xmlns:a16="http://schemas.microsoft.com/office/drawing/2014/main" val="3212463008"/>
                    </a:ext>
                  </a:extLst>
                </a:gridCol>
                <a:gridCol w="4227017">
                  <a:extLst>
                    <a:ext uri="{9D8B030D-6E8A-4147-A177-3AD203B41FA5}">
                      <a16:colId xmlns:a16="http://schemas.microsoft.com/office/drawing/2014/main" val="1963327608"/>
                    </a:ext>
                  </a:extLst>
                </a:gridCol>
              </a:tblGrid>
              <a:tr h="823532">
                <a:tc>
                  <a:txBody>
                    <a:bodyPr/>
                    <a:lstStyle/>
                    <a:p>
                      <a:pPr algn="ctr">
                        <a:buNone/>
                      </a:pPr>
                      <a:r>
                        <a:rPr lang="en-US" sz="3300" b="1" cap="none" spc="0">
                          <a:solidFill>
                            <a:schemeClr val="bg1"/>
                          </a:solidFill>
                        </a:rPr>
                        <a:t>01</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Overview of MPA</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1545307393"/>
                  </a:ext>
                </a:extLst>
              </a:tr>
              <a:tr h="1263587">
                <a:tc>
                  <a:txBody>
                    <a:bodyPr/>
                    <a:lstStyle/>
                    <a:p>
                      <a:pPr algn="ctr">
                        <a:buNone/>
                      </a:pPr>
                      <a:r>
                        <a:rPr lang="en-US" sz="3300" b="1" cap="none" spc="0">
                          <a:solidFill>
                            <a:schemeClr val="bg1"/>
                          </a:solidFill>
                        </a:rPr>
                        <a:t>02</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Student Eligibility and Supports: Community Colleges and School Districts</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734361767"/>
                  </a:ext>
                </a:extLst>
              </a:tr>
              <a:tr h="823532">
                <a:tc>
                  <a:txBody>
                    <a:bodyPr/>
                    <a:lstStyle/>
                    <a:p>
                      <a:pPr algn="ctr">
                        <a:buNone/>
                      </a:pPr>
                      <a:r>
                        <a:rPr lang="en-US" sz="3300" b="1" cap="none" spc="0">
                          <a:solidFill>
                            <a:schemeClr val="bg1"/>
                          </a:solidFill>
                        </a:rPr>
                        <a:t>03</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Committee Discussion</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1229034491"/>
                  </a:ext>
                </a:extLst>
              </a:tr>
              <a:tr h="823532">
                <a:tc>
                  <a:txBody>
                    <a:bodyPr/>
                    <a:lstStyle/>
                    <a:p>
                      <a:pPr algn="ctr">
                        <a:buNone/>
                      </a:pPr>
                      <a:r>
                        <a:rPr lang="en-US" sz="3300" b="1" cap="none" spc="0">
                          <a:solidFill>
                            <a:schemeClr val="bg1"/>
                          </a:solidFill>
                        </a:rPr>
                        <a:t>04</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Public Comment</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737209548"/>
                  </a:ext>
                </a:extLst>
              </a:tr>
              <a:tr h="823532">
                <a:tc>
                  <a:txBody>
                    <a:bodyPr/>
                    <a:lstStyle/>
                    <a:p>
                      <a:pPr algn="ctr">
                        <a:buNone/>
                      </a:pPr>
                      <a:r>
                        <a:rPr lang="en-US" sz="3300" b="1" cap="none" spc="0">
                          <a:solidFill>
                            <a:schemeClr val="bg1"/>
                          </a:solidFill>
                        </a:rPr>
                        <a:t>05</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Next Steps</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3382630191"/>
                  </a:ext>
                </a:extLst>
              </a:tr>
            </a:tbl>
          </a:graphicData>
        </a:graphic>
      </p:graphicFrame>
      <p:pic>
        <p:nvPicPr>
          <p:cNvPr id="3" name="Picture 2" descr="Text">
            <a:extLst>
              <a:ext uri="{FF2B5EF4-FFF2-40B4-BE49-F238E27FC236}">
                <a16:creationId xmlns:a16="http://schemas.microsoft.com/office/drawing/2014/main" id="{69313691-B904-730C-F323-EE02A60B404E}"/>
              </a:ext>
            </a:extLst>
          </p:cNvPr>
          <p:cNvPicPr>
            <a:picLocks noChangeAspect="1"/>
          </p:cNvPicPr>
          <p:nvPr/>
        </p:nvPicPr>
        <p:blipFill>
          <a:blip r:embed="rId2"/>
          <a:stretch>
            <a:fillRect/>
          </a:stretch>
        </p:blipFill>
        <p:spPr>
          <a:xfrm>
            <a:off x="2201383" y="5882907"/>
            <a:ext cx="1836441" cy="642492"/>
          </a:xfrm>
          <a:prstGeom prst="rect">
            <a:avLst/>
          </a:prstGeom>
        </p:spPr>
      </p:pic>
      <p:pic>
        <p:nvPicPr>
          <p:cNvPr id="4" name="Picture 3">
            <a:extLst>
              <a:ext uri="{FF2B5EF4-FFF2-40B4-BE49-F238E27FC236}">
                <a16:creationId xmlns:a16="http://schemas.microsoft.com/office/drawing/2014/main" id="{868C06B5-C1AE-AE55-D149-052A0435FDBA}"/>
              </a:ext>
            </a:extLst>
          </p:cNvPr>
          <p:cNvPicPr>
            <a:picLocks noChangeAspect="1"/>
          </p:cNvPicPr>
          <p:nvPr/>
        </p:nvPicPr>
        <p:blipFill>
          <a:blip r:embed="rId3"/>
          <a:stretch>
            <a:fillRect/>
          </a:stretch>
        </p:blipFill>
        <p:spPr>
          <a:xfrm>
            <a:off x="125574" y="5754033"/>
            <a:ext cx="1791717" cy="827944"/>
          </a:xfrm>
          <a:prstGeom prst="rect">
            <a:avLst/>
          </a:prstGeom>
        </p:spPr>
      </p:pic>
    </p:spTree>
    <p:extLst>
      <p:ext uri="{BB962C8B-B14F-4D97-AF65-F5344CB8AC3E}">
        <p14:creationId xmlns:p14="http://schemas.microsoft.com/office/powerpoint/2010/main" val="4256570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A88D7B-5607-EFE7-36E9-1B3918696261}"/>
            </a:ext>
          </a:extLst>
        </p:cNvPr>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EF6F873F-76E9-FC11-BFE8-339FC5A6B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6855572-2E15-F0F8-D459-B56987C6CB76}"/>
              </a:ext>
            </a:extLst>
          </p:cNvPr>
          <p:cNvSpPr>
            <a:spLocks noGrp="1"/>
          </p:cNvSpPr>
          <p:nvPr>
            <p:ph type="title"/>
          </p:nvPr>
        </p:nvSpPr>
        <p:spPr>
          <a:xfrm>
            <a:off x="1897330" y="531383"/>
            <a:ext cx="8394290" cy="986698"/>
          </a:xfrm>
        </p:spPr>
        <p:txBody>
          <a:bodyPr>
            <a:normAutofit/>
          </a:bodyPr>
          <a:lstStyle/>
          <a:p>
            <a:r>
              <a:rPr lang="en-US" sz="4800" b="1" dirty="0"/>
              <a:t>Student Eligibility and Supports</a:t>
            </a:r>
          </a:p>
        </p:txBody>
      </p:sp>
      <p:sp>
        <p:nvSpPr>
          <p:cNvPr id="44" name="sketch line">
            <a:extLst>
              <a:ext uri="{FF2B5EF4-FFF2-40B4-BE49-F238E27FC236}">
                <a16:creationId xmlns:a16="http://schemas.microsoft.com/office/drawing/2014/main" id="{61D2B796-6460-BAA6-DB07-98DE3431DB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id="{DE2970B0-2C24-DF69-BBC7-BB1D8509C55E}"/>
              </a:ext>
            </a:extLst>
          </p:cNvPr>
          <p:cNvGraphicFramePr>
            <a:graphicFrameLocks noGrp="1"/>
          </p:cNvGraphicFramePr>
          <p:nvPr>
            <p:ph idx="1"/>
            <p:extLst>
              <p:ext uri="{D42A27DB-BD31-4B8C-83A1-F6EECF244321}">
                <p14:modId xmlns:p14="http://schemas.microsoft.com/office/powerpoint/2010/main" val="3595097916"/>
              </p:ext>
            </p:extLst>
          </p:nvPr>
        </p:nvGraphicFramePr>
        <p:xfrm>
          <a:off x="1646608" y="2230833"/>
          <a:ext cx="8895735" cy="3704888"/>
        </p:xfrm>
        <a:graphic>
          <a:graphicData uri="http://schemas.openxmlformats.org/drawingml/2006/table">
            <a:tbl>
              <a:tblPr/>
              <a:tblGrid>
                <a:gridCol w="8895735">
                  <a:extLst>
                    <a:ext uri="{9D8B030D-6E8A-4147-A177-3AD203B41FA5}">
                      <a16:colId xmlns:a16="http://schemas.microsoft.com/office/drawing/2014/main" val="1170364813"/>
                    </a:ext>
                  </a:extLst>
                </a:gridCol>
              </a:tblGrid>
              <a:tr h="3238251">
                <a:tc>
                  <a:txBody>
                    <a:bodyPr/>
                    <a:lstStyle/>
                    <a:p>
                      <a:pPr marL="0" marR="0" algn="l" fontAlgn="t">
                        <a:spcBef>
                          <a:spcPts val="400"/>
                        </a:spcBef>
                        <a:spcAft>
                          <a:spcPts val="400"/>
                        </a:spcAft>
                        <a:buNone/>
                      </a:pPr>
                      <a:r>
                        <a:rPr lang="en-US" sz="3100" b="0" i="0" u="none" strike="noStrike" dirty="0">
                          <a:effectLst/>
                          <a:latin typeface="Arial" panose="020B0604020202020204" pitchFamily="34" charset="0"/>
                        </a:rPr>
                        <a:t>Shared Principles:</a:t>
                      </a:r>
                    </a:p>
                    <a:p>
                      <a:pPr marL="457200" marR="0" indent="-457200" algn="l" fontAlgn="t">
                        <a:spcBef>
                          <a:spcPts val="400"/>
                        </a:spcBef>
                        <a:spcAft>
                          <a:spcPts val="400"/>
                        </a:spcAft>
                        <a:buFont typeface="Arial" panose="020B0604020202020204" pitchFamily="34" charset="0"/>
                        <a:buChar char="•"/>
                      </a:pPr>
                      <a:r>
                        <a:rPr lang="en-US" sz="2400" b="0" i="0" u="none" strike="noStrike" dirty="0">
                          <a:effectLst/>
                          <a:latin typeface="Arial" panose="020B0604020202020204" pitchFamily="34" charset="0"/>
                        </a:rPr>
                        <a:t>Monitoring and Early Intervention</a:t>
                      </a:r>
                    </a:p>
                    <a:p>
                      <a:pPr marL="457200" marR="0" indent="-457200" algn="l" fontAlgn="t">
                        <a:spcBef>
                          <a:spcPts val="400"/>
                        </a:spcBef>
                        <a:spcAft>
                          <a:spcPts val="400"/>
                        </a:spcAft>
                        <a:buFont typeface="Arial" panose="020B0604020202020204" pitchFamily="34" charset="0"/>
                        <a:buChar char="•"/>
                      </a:pPr>
                      <a:r>
                        <a:rPr lang="en-US" sz="2400" b="0" i="0" u="none" strike="noStrike" dirty="0">
                          <a:effectLst/>
                          <a:latin typeface="Arial" panose="020B0604020202020204" pitchFamily="34" charset="0"/>
                        </a:rPr>
                        <a:t>Districts and colleges must jointly monitor student progress.</a:t>
                      </a:r>
                    </a:p>
                    <a:p>
                      <a:pPr marL="457200" marR="0" indent="-457200" algn="l" fontAlgn="t">
                        <a:spcBef>
                          <a:spcPts val="400"/>
                        </a:spcBef>
                        <a:spcAft>
                          <a:spcPts val="400"/>
                        </a:spcAft>
                        <a:buFont typeface="Arial" panose="020B0604020202020204" pitchFamily="34" charset="0"/>
                        <a:buChar char="•"/>
                      </a:pPr>
                      <a:r>
                        <a:rPr lang="en-US" sz="2400" b="0" i="0" u="none" strike="noStrike" dirty="0">
                          <a:effectLst/>
                          <a:latin typeface="Arial" panose="020B0604020202020204" pitchFamily="34" charset="0"/>
                        </a:rPr>
                        <a:t>Early alerts should trigger timely interventions such as tutoring, advising, or schedule adjustments.</a:t>
                      </a:r>
                    </a:p>
                    <a:p>
                      <a:pPr marL="457200" marR="0" indent="-457200" algn="l" fontAlgn="t">
                        <a:spcBef>
                          <a:spcPts val="400"/>
                        </a:spcBef>
                        <a:spcAft>
                          <a:spcPts val="400"/>
                        </a:spcAft>
                        <a:buFont typeface="Arial" panose="020B0604020202020204" pitchFamily="34" charset="0"/>
                        <a:buChar char="•"/>
                      </a:pPr>
                      <a:r>
                        <a:rPr lang="en-US" sz="2400" b="0" i="0" u="none" strike="noStrike" dirty="0">
                          <a:effectLst/>
                          <a:latin typeface="Arial" panose="020B0604020202020204" pitchFamily="34" charset="0"/>
                        </a:rPr>
                        <a:t>Documentation of interventions supports compliance and continuous improvement.</a:t>
                      </a:r>
                    </a:p>
                  </a:txBody>
                  <a:tcPr marL="221439" marR="221439" marT="132864" marB="132864">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D6E4F7"/>
                    </a:solidFill>
                  </a:tcPr>
                </a:tc>
                <a:extLst>
                  <a:ext uri="{0D108BD9-81ED-4DB2-BD59-A6C34878D82A}">
                    <a16:rowId xmlns:a16="http://schemas.microsoft.com/office/drawing/2014/main" val="1748988236"/>
                  </a:ext>
                </a:extLst>
              </a:tr>
            </a:tbl>
          </a:graphicData>
        </a:graphic>
      </p:graphicFrame>
      <p:pic>
        <p:nvPicPr>
          <p:cNvPr id="2" name="Picture 1" descr="Text">
            <a:extLst>
              <a:ext uri="{FF2B5EF4-FFF2-40B4-BE49-F238E27FC236}">
                <a16:creationId xmlns:a16="http://schemas.microsoft.com/office/drawing/2014/main" id="{A96FE0CE-E27E-0BA1-5412-CAE76C21DE77}"/>
              </a:ext>
            </a:extLst>
          </p:cNvPr>
          <p:cNvPicPr>
            <a:picLocks noChangeAspect="1"/>
          </p:cNvPicPr>
          <p:nvPr/>
        </p:nvPicPr>
        <p:blipFill>
          <a:blip r:embed="rId2"/>
          <a:stretch>
            <a:fillRect/>
          </a:stretch>
        </p:blipFill>
        <p:spPr>
          <a:xfrm>
            <a:off x="1548286" y="6103079"/>
            <a:ext cx="1234244" cy="631370"/>
          </a:xfrm>
          <a:prstGeom prst="rect">
            <a:avLst/>
          </a:prstGeom>
        </p:spPr>
      </p:pic>
      <p:pic>
        <p:nvPicPr>
          <p:cNvPr id="3" name="Picture 2">
            <a:extLst>
              <a:ext uri="{FF2B5EF4-FFF2-40B4-BE49-F238E27FC236}">
                <a16:creationId xmlns:a16="http://schemas.microsoft.com/office/drawing/2014/main" id="{240543D4-9139-6483-7669-E30ABD4A7C03}"/>
              </a:ext>
            </a:extLst>
          </p:cNvPr>
          <p:cNvPicPr>
            <a:picLocks noChangeAspect="1"/>
          </p:cNvPicPr>
          <p:nvPr/>
        </p:nvPicPr>
        <p:blipFill>
          <a:blip r:embed="rId3"/>
          <a:stretch>
            <a:fillRect/>
          </a:stretch>
        </p:blipFill>
        <p:spPr>
          <a:xfrm>
            <a:off x="68824" y="6103079"/>
            <a:ext cx="1337187" cy="631370"/>
          </a:xfrm>
          <a:prstGeom prst="rect">
            <a:avLst/>
          </a:prstGeom>
        </p:spPr>
      </p:pic>
    </p:spTree>
    <p:extLst>
      <p:ext uri="{BB962C8B-B14F-4D97-AF65-F5344CB8AC3E}">
        <p14:creationId xmlns:p14="http://schemas.microsoft.com/office/powerpoint/2010/main" val="2856993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D557E9-3946-5D53-F3C5-B132895B100D}"/>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4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DAF1C868-1FAC-757B-DDF9-EF78165EDBB2}"/>
              </a:ext>
            </a:extLst>
          </p:cNvPr>
          <p:cNvSpPr>
            <a:spLocks noGrp="1"/>
          </p:cNvSpPr>
          <p:nvPr>
            <p:ph type="title"/>
          </p:nvPr>
        </p:nvSpPr>
        <p:spPr>
          <a:xfrm>
            <a:off x="640081" y="1081744"/>
            <a:ext cx="6241568" cy="1030520"/>
          </a:xfrm>
        </p:spPr>
        <p:txBody>
          <a:bodyPr anchor="b">
            <a:normAutofit fontScale="90000"/>
          </a:bodyPr>
          <a:lstStyle/>
          <a:p>
            <a:br>
              <a:rPr lang="en-US" sz="3000" b="1" dirty="0">
                <a:solidFill>
                  <a:srgbClr val="FFFFFF"/>
                </a:solidFill>
              </a:rPr>
            </a:br>
            <a:r>
              <a:rPr lang="en-US" sz="3400" b="1" dirty="0">
                <a:solidFill>
                  <a:srgbClr val="FFFFFF"/>
                </a:solidFill>
              </a:rPr>
              <a:t>Why Eligibility and Supports Matter</a:t>
            </a:r>
            <a:br>
              <a:rPr lang="en-US" sz="3000" b="1" dirty="0">
                <a:solidFill>
                  <a:srgbClr val="FFFFFF"/>
                </a:solidFill>
              </a:rPr>
            </a:br>
            <a:endParaRPr lang="en-US" sz="3000" b="1" dirty="0">
              <a:solidFill>
                <a:srgbClr val="FFFFFF"/>
              </a:solidFill>
            </a:endParaRPr>
          </a:p>
        </p:txBody>
      </p:sp>
      <p:sp>
        <p:nvSpPr>
          <p:cNvPr id="5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EA9B582-50E3-7E30-44C8-3F45F5F3D777}"/>
              </a:ext>
            </a:extLst>
          </p:cNvPr>
          <p:cNvSpPr>
            <a:spLocks noGrp="1"/>
          </p:cNvSpPr>
          <p:nvPr>
            <p:ph idx="1"/>
          </p:nvPr>
        </p:nvSpPr>
        <p:spPr>
          <a:xfrm>
            <a:off x="640081" y="2706624"/>
            <a:ext cx="6241568" cy="3483864"/>
          </a:xfrm>
        </p:spPr>
        <p:txBody>
          <a:bodyPr>
            <a:normAutofit/>
          </a:bodyPr>
          <a:lstStyle/>
          <a:p>
            <a:r>
              <a:rPr lang="en-US" sz="2200">
                <a:solidFill>
                  <a:srgbClr val="FFFFFF"/>
                </a:solidFill>
              </a:rPr>
              <a:t>Ensures students are prepared for college‑level rigor</a:t>
            </a:r>
          </a:p>
          <a:p>
            <a:r>
              <a:rPr lang="en-US" sz="2200">
                <a:solidFill>
                  <a:srgbClr val="FFFFFF"/>
                </a:solidFill>
              </a:rPr>
              <a:t>Expands equitable access to early college opportunities</a:t>
            </a:r>
          </a:p>
          <a:p>
            <a:r>
              <a:rPr lang="en-US" sz="2200">
                <a:solidFill>
                  <a:srgbClr val="FFFFFF"/>
                </a:solidFill>
              </a:rPr>
              <a:t>Aligns secondary and postsecondary expectations</a:t>
            </a:r>
          </a:p>
          <a:p>
            <a:r>
              <a:rPr lang="en-US" sz="2200">
                <a:solidFill>
                  <a:srgbClr val="FFFFFF"/>
                </a:solidFill>
              </a:rPr>
              <a:t>Supports student success and persistence across pathways</a:t>
            </a:r>
          </a:p>
        </p:txBody>
      </p:sp>
      <p:pic>
        <p:nvPicPr>
          <p:cNvPr id="5" name="Picture 4">
            <a:extLst>
              <a:ext uri="{FF2B5EF4-FFF2-40B4-BE49-F238E27FC236}">
                <a16:creationId xmlns:a16="http://schemas.microsoft.com/office/drawing/2014/main" id="{77791E81-5E63-7B2D-DD6C-6CA9F8FC9E62}"/>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2" name="Picture 1" descr="Text">
            <a:extLst>
              <a:ext uri="{FF2B5EF4-FFF2-40B4-BE49-F238E27FC236}">
                <a16:creationId xmlns:a16="http://schemas.microsoft.com/office/drawing/2014/main" id="{A0AE1E33-42E0-5447-D6A0-F7E2A9F1CABD}"/>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40283092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065401C-24EB-704D-262E-DCC033C00BD2}"/>
            </a:ext>
          </a:extLst>
        </p:cNvPr>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Shape 53">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D1A00075-73DD-D7E1-0447-55E77DD225D9}"/>
              </a:ext>
            </a:extLst>
          </p:cNvPr>
          <p:cNvSpPr>
            <a:spLocks noGrp="1"/>
          </p:cNvSpPr>
          <p:nvPr>
            <p:ph type="title"/>
          </p:nvPr>
        </p:nvSpPr>
        <p:spPr>
          <a:xfrm>
            <a:off x="640081" y="916750"/>
            <a:ext cx="4875816" cy="1282382"/>
          </a:xfrm>
        </p:spPr>
        <p:txBody>
          <a:bodyPr anchor="b">
            <a:normAutofit fontScale="90000"/>
          </a:bodyPr>
          <a:lstStyle/>
          <a:p>
            <a:br>
              <a:rPr lang="en-US" sz="3800" b="1" dirty="0">
                <a:solidFill>
                  <a:srgbClr val="FFFFFF"/>
                </a:solidFill>
              </a:rPr>
            </a:br>
            <a:r>
              <a:rPr lang="en-US" sz="3800" b="1" dirty="0">
                <a:solidFill>
                  <a:srgbClr val="FFFFFF"/>
                </a:solidFill>
              </a:rPr>
              <a:t>Amended Law Requires</a:t>
            </a:r>
            <a:br>
              <a:rPr lang="en-US" sz="3800" b="1" dirty="0">
                <a:solidFill>
                  <a:srgbClr val="FFFFFF"/>
                </a:solidFill>
              </a:rPr>
            </a:br>
            <a:endParaRPr lang="en-US" sz="3800" b="1" dirty="0">
              <a:solidFill>
                <a:srgbClr val="FFFFFF"/>
              </a:solidFill>
            </a:endParaRPr>
          </a:p>
        </p:txBody>
      </p:sp>
      <p:sp>
        <p:nvSpPr>
          <p:cNvPr id="56"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674EA13-506D-4AFB-EA56-6B0C8EE137A3}"/>
              </a:ext>
            </a:extLst>
          </p:cNvPr>
          <p:cNvSpPr>
            <a:spLocks noGrp="1"/>
          </p:cNvSpPr>
          <p:nvPr>
            <p:ph idx="1"/>
          </p:nvPr>
        </p:nvSpPr>
        <p:spPr>
          <a:xfrm>
            <a:off x="640081" y="2706624"/>
            <a:ext cx="6241568" cy="3483864"/>
          </a:xfrm>
        </p:spPr>
        <p:txBody>
          <a:bodyPr>
            <a:normAutofit/>
          </a:bodyPr>
          <a:lstStyle/>
          <a:p>
            <a:r>
              <a:rPr lang="en-US" sz="2000">
                <a:solidFill>
                  <a:srgbClr val="FFFFFF"/>
                </a:solidFill>
              </a:rPr>
              <a:t>Eligibility must be based on evidence of readiness</a:t>
            </a:r>
          </a:p>
          <a:p>
            <a:r>
              <a:rPr lang="en-US" sz="2000">
                <a:solidFill>
                  <a:srgbClr val="FFFFFF"/>
                </a:solidFill>
              </a:rPr>
              <a:t>Decisions must use multiple appropriate measures</a:t>
            </a:r>
          </a:p>
          <a:p>
            <a:r>
              <a:rPr lang="en-US" sz="2000">
                <a:solidFill>
                  <a:srgbClr val="FFFFFF"/>
                </a:solidFill>
              </a:rPr>
              <a:t>Supports must align with the rigor of the college course</a:t>
            </a:r>
          </a:p>
          <a:p>
            <a:r>
              <a:rPr lang="en-US" sz="2000">
                <a:solidFill>
                  <a:srgbClr val="FFFFFF"/>
                </a:solidFill>
              </a:rPr>
              <a:t>Districts and colleges must coordinate on readiness, supports, and monitoring</a:t>
            </a:r>
          </a:p>
          <a:p>
            <a:r>
              <a:rPr lang="en-US" sz="2000">
                <a:solidFill>
                  <a:srgbClr val="FFFFFF"/>
                </a:solidFill>
              </a:rPr>
              <a:t>Processes must be documented in the local partnership agreement</a:t>
            </a:r>
          </a:p>
        </p:txBody>
      </p:sp>
      <p:pic>
        <p:nvPicPr>
          <p:cNvPr id="5" name="Picture 4">
            <a:extLst>
              <a:ext uri="{FF2B5EF4-FFF2-40B4-BE49-F238E27FC236}">
                <a16:creationId xmlns:a16="http://schemas.microsoft.com/office/drawing/2014/main" id="{6DDA8A9C-9451-37B6-8C48-2D17B16895FF}"/>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2" name="Picture 1" descr="Text">
            <a:extLst>
              <a:ext uri="{FF2B5EF4-FFF2-40B4-BE49-F238E27FC236}">
                <a16:creationId xmlns:a16="http://schemas.microsoft.com/office/drawing/2014/main" id="{A2EE80D7-2447-9BFA-06ED-655CE843CD15}"/>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1046747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9E1546-0655-2839-CFB0-C17E00799BE7}"/>
            </a:ext>
          </a:extLst>
        </p:cNvPr>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D09DFD0-915F-14F5-04A7-C9EB32A1A75E}"/>
              </a:ext>
            </a:extLst>
          </p:cNvPr>
          <p:cNvSpPr>
            <a:spLocks noGrp="1"/>
          </p:cNvSpPr>
          <p:nvPr>
            <p:ph type="title"/>
          </p:nvPr>
        </p:nvSpPr>
        <p:spPr>
          <a:xfrm>
            <a:off x="640080" y="329184"/>
            <a:ext cx="6894576" cy="1783080"/>
          </a:xfrm>
        </p:spPr>
        <p:txBody>
          <a:bodyPr anchor="b">
            <a:normAutofit/>
          </a:bodyPr>
          <a:lstStyle/>
          <a:p>
            <a:br>
              <a:rPr lang="en-US" sz="3800" b="1"/>
            </a:br>
            <a:r>
              <a:rPr lang="en-US" sz="3800" b="1"/>
              <a:t>Multiple Measures for Eligibility</a:t>
            </a:r>
            <a:br>
              <a:rPr lang="en-US" sz="3800" b="1"/>
            </a:br>
            <a:endParaRPr lang="en-US" sz="3800" b="1"/>
          </a:p>
        </p:txBody>
      </p:sp>
      <p:sp>
        <p:nvSpPr>
          <p:cNvPr id="5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4504F91-4428-5D61-D897-A7AEB523F45E}"/>
              </a:ext>
            </a:extLst>
          </p:cNvPr>
          <p:cNvSpPr>
            <a:spLocks noGrp="1"/>
          </p:cNvSpPr>
          <p:nvPr>
            <p:ph idx="1"/>
          </p:nvPr>
        </p:nvSpPr>
        <p:spPr>
          <a:xfrm>
            <a:off x="640080" y="2706624"/>
            <a:ext cx="6894576" cy="3483864"/>
          </a:xfrm>
        </p:spPr>
        <p:txBody>
          <a:bodyPr>
            <a:normAutofit/>
          </a:bodyPr>
          <a:lstStyle/>
          <a:p>
            <a:r>
              <a:rPr lang="en-US" sz="2200"/>
              <a:t>GPA or course grades demonstrating readiness</a:t>
            </a:r>
          </a:p>
          <a:p>
            <a:r>
              <a:rPr lang="en-US" sz="2200"/>
              <a:t>Placement indicators (local or statewide)</a:t>
            </a:r>
          </a:p>
          <a:p>
            <a:r>
              <a:rPr lang="en-US" sz="2200"/>
              <a:t>Writing samples or performance assessments</a:t>
            </a:r>
          </a:p>
          <a:p>
            <a:r>
              <a:rPr lang="en-US" sz="2200"/>
              <a:t>Teacher recommendations tied to evidence</a:t>
            </a:r>
          </a:p>
          <a:p>
            <a:r>
              <a:rPr lang="en-US" sz="2200"/>
              <a:t>Other measures agreed upon in the partnership agreement</a:t>
            </a:r>
          </a:p>
          <a:p>
            <a:r>
              <a:rPr lang="en-US" sz="2200"/>
              <a:t>All measures must align with the college’s on‑campus expectations</a:t>
            </a:r>
          </a:p>
        </p:txBody>
      </p:sp>
      <p:pic>
        <p:nvPicPr>
          <p:cNvPr id="5" name="Picture 4">
            <a:extLst>
              <a:ext uri="{FF2B5EF4-FFF2-40B4-BE49-F238E27FC236}">
                <a16:creationId xmlns:a16="http://schemas.microsoft.com/office/drawing/2014/main" id="{90D2BA86-C2BA-9069-1C3F-B6D3E86DE30A}"/>
              </a:ext>
            </a:extLst>
          </p:cNvPr>
          <p:cNvPicPr>
            <a:picLocks noChangeAspect="1"/>
          </p:cNvPicPr>
          <p:nvPr/>
        </p:nvPicPr>
        <p:blipFill>
          <a:blip r:embed="rId2"/>
          <a:stretch>
            <a:fillRect/>
          </a:stretch>
        </p:blipFill>
        <p:spPr>
          <a:xfrm>
            <a:off x="7863840" y="1095809"/>
            <a:ext cx="4014216" cy="1896717"/>
          </a:xfrm>
          <a:prstGeom prst="rect">
            <a:avLst/>
          </a:prstGeom>
        </p:spPr>
      </p:pic>
      <p:pic>
        <p:nvPicPr>
          <p:cNvPr id="2" name="Picture 1" descr="Text">
            <a:extLst>
              <a:ext uri="{FF2B5EF4-FFF2-40B4-BE49-F238E27FC236}">
                <a16:creationId xmlns:a16="http://schemas.microsoft.com/office/drawing/2014/main" id="{F867C907-C1F2-DF05-B6E1-E76A25D6F0BB}"/>
              </a:ext>
            </a:extLst>
          </p:cNvPr>
          <p:cNvPicPr>
            <a:picLocks noChangeAspect="1"/>
          </p:cNvPicPr>
          <p:nvPr/>
        </p:nvPicPr>
        <p:blipFill>
          <a:blip r:embed="rId3"/>
          <a:stretch>
            <a:fillRect/>
          </a:stretch>
        </p:blipFill>
        <p:spPr>
          <a:xfrm>
            <a:off x="7863840" y="4348166"/>
            <a:ext cx="3995928" cy="1638326"/>
          </a:xfrm>
          <a:prstGeom prst="rect">
            <a:avLst/>
          </a:prstGeom>
        </p:spPr>
      </p:pic>
    </p:spTree>
    <p:extLst>
      <p:ext uri="{BB962C8B-B14F-4D97-AF65-F5344CB8AC3E}">
        <p14:creationId xmlns:p14="http://schemas.microsoft.com/office/powerpoint/2010/main" val="42075897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02021A-254C-FE66-8BD3-96B17CD5579B}"/>
            </a:ext>
          </a:extLst>
        </p:cNvPr>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5B8244F8-38D8-71AD-70E4-631F2C494EDD}"/>
              </a:ext>
            </a:extLst>
          </p:cNvPr>
          <p:cNvSpPr>
            <a:spLocks noGrp="1"/>
          </p:cNvSpPr>
          <p:nvPr>
            <p:ph type="title"/>
          </p:nvPr>
        </p:nvSpPr>
        <p:spPr>
          <a:xfrm>
            <a:off x="640081" y="329184"/>
            <a:ext cx="6241568" cy="1783080"/>
          </a:xfrm>
        </p:spPr>
        <p:txBody>
          <a:bodyPr anchor="b">
            <a:normAutofit/>
          </a:bodyPr>
          <a:lstStyle/>
          <a:p>
            <a:br>
              <a:rPr lang="en-US" sz="3800" b="1">
                <a:solidFill>
                  <a:srgbClr val="FFFFFF"/>
                </a:solidFill>
              </a:rPr>
            </a:br>
            <a:r>
              <a:rPr lang="en-US" sz="3800" b="1">
                <a:solidFill>
                  <a:srgbClr val="FFFFFF"/>
                </a:solidFill>
              </a:rPr>
              <a:t>Shared Eligibility Principles</a:t>
            </a:r>
            <a:br>
              <a:rPr lang="en-US" sz="3800" b="1">
                <a:solidFill>
                  <a:srgbClr val="FFFFFF"/>
                </a:solidFill>
              </a:rPr>
            </a:br>
            <a:endParaRPr lang="en-US" sz="3800" b="1">
              <a:solidFill>
                <a:srgbClr val="FFFFFF"/>
              </a:solidFill>
            </a:endParaRPr>
          </a:p>
        </p:txBody>
      </p:sp>
      <p:sp>
        <p:nvSpPr>
          <p:cNvPr id="58"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FC399BD-A409-AD0C-2A74-0C1A1BD17576}"/>
              </a:ext>
            </a:extLst>
          </p:cNvPr>
          <p:cNvSpPr>
            <a:spLocks noGrp="1"/>
          </p:cNvSpPr>
          <p:nvPr>
            <p:ph idx="1"/>
          </p:nvPr>
        </p:nvSpPr>
        <p:spPr>
          <a:xfrm>
            <a:off x="640081" y="2706624"/>
            <a:ext cx="6241568" cy="3483864"/>
          </a:xfrm>
        </p:spPr>
        <p:txBody>
          <a:bodyPr>
            <a:normAutofit/>
          </a:bodyPr>
          <a:lstStyle/>
          <a:p>
            <a:r>
              <a:rPr lang="en-US" sz="2200">
                <a:solidFill>
                  <a:srgbClr val="FFFFFF"/>
                </a:solidFill>
              </a:rPr>
              <a:t>Maintain academic rigor equivalent to the college course</a:t>
            </a:r>
          </a:p>
          <a:p>
            <a:r>
              <a:rPr lang="en-US" sz="2200">
                <a:solidFill>
                  <a:srgbClr val="FFFFFF"/>
                </a:solidFill>
              </a:rPr>
              <a:t>Promote equitable access and avoid unnecessary barriers</a:t>
            </a:r>
          </a:p>
          <a:p>
            <a:r>
              <a:rPr lang="en-US" sz="2200">
                <a:solidFill>
                  <a:srgbClr val="FFFFFF"/>
                </a:solidFill>
              </a:rPr>
              <a:t>Apply criteria consistently across students and courses</a:t>
            </a:r>
          </a:p>
          <a:p>
            <a:r>
              <a:rPr lang="en-US" sz="2200">
                <a:solidFill>
                  <a:srgbClr val="FFFFFF"/>
                </a:solidFill>
              </a:rPr>
              <a:t>Communicate expectations clearly to students and families</a:t>
            </a:r>
          </a:p>
          <a:p>
            <a:r>
              <a:rPr lang="en-US" sz="2200">
                <a:solidFill>
                  <a:srgbClr val="FFFFFF"/>
                </a:solidFill>
              </a:rPr>
              <a:t>Use data to monitor participation and success</a:t>
            </a:r>
          </a:p>
        </p:txBody>
      </p:sp>
      <p:pic>
        <p:nvPicPr>
          <p:cNvPr id="5" name="Picture 4">
            <a:extLst>
              <a:ext uri="{FF2B5EF4-FFF2-40B4-BE49-F238E27FC236}">
                <a16:creationId xmlns:a16="http://schemas.microsoft.com/office/drawing/2014/main" id="{82260BC8-1C12-D0B3-933C-53D520D55D21}"/>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2" name="Picture 1" descr="Text">
            <a:extLst>
              <a:ext uri="{FF2B5EF4-FFF2-40B4-BE49-F238E27FC236}">
                <a16:creationId xmlns:a16="http://schemas.microsoft.com/office/drawing/2014/main" id="{4EAF6E46-3ACB-2B75-95B2-1253B1A47614}"/>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33797681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7F92ECE-8F52-7B5B-1D19-B983A735C008}"/>
            </a:ext>
          </a:extLst>
        </p:cNvPr>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Shape 42">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AF182AEC-A4E4-9762-F3D4-3AE7020140BE}"/>
              </a:ext>
            </a:extLst>
          </p:cNvPr>
          <p:cNvSpPr>
            <a:spLocks noGrp="1"/>
          </p:cNvSpPr>
          <p:nvPr>
            <p:ph type="title"/>
          </p:nvPr>
        </p:nvSpPr>
        <p:spPr>
          <a:xfrm>
            <a:off x="640081" y="329184"/>
            <a:ext cx="6241568" cy="1783080"/>
          </a:xfrm>
        </p:spPr>
        <p:txBody>
          <a:bodyPr anchor="b">
            <a:normAutofit/>
          </a:bodyPr>
          <a:lstStyle/>
          <a:p>
            <a:br>
              <a:rPr lang="en-US" sz="3400" b="1">
                <a:solidFill>
                  <a:srgbClr val="FFFFFF"/>
                </a:solidFill>
              </a:rPr>
            </a:br>
            <a:r>
              <a:rPr lang="en-US" sz="3400" b="1">
                <a:solidFill>
                  <a:srgbClr val="FFFFFF"/>
                </a:solidFill>
              </a:rPr>
              <a:t>School District Responsibilities</a:t>
            </a:r>
            <a:br>
              <a:rPr lang="en-US" sz="3400" b="1">
                <a:solidFill>
                  <a:srgbClr val="FFFFFF"/>
                </a:solidFill>
              </a:rPr>
            </a:br>
            <a:endParaRPr lang="en-US" sz="3400" b="1">
              <a:solidFill>
                <a:srgbClr val="FFFFFF"/>
              </a:solidFill>
            </a:endParaRPr>
          </a:p>
        </p:txBody>
      </p:sp>
      <p:sp>
        <p:nvSpPr>
          <p:cNvPr id="45"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D3DB310-B41E-8590-88F4-152C14F0C992}"/>
              </a:ext>
            </a:extLst>
          </p:cNvPr>
          <p:cNvSpPr>
            <a:spLocks noGrp="1"/>
          </p:cNvSpPr>
          <p:nvPr>
            <p:ph idx="1"/>
          </p:nvPr>
        </p:nvSpPr>
        <p:spPr>
          <a:xfrm>
            <a:off x="640081" y="2706624"/>
            <a:ext cx="6241568" cy="3483864"/>
          </a:xfrm>
        </p:spPr>
        <p:txBody>
          <a:bodyPr>
            <a:normAutofit/>
          </a:bodyPr>
          <a:lstStyle/>
          <a:p>
            <a:r>
              <a:rPr lang="en-US" sz="2000">
                <a:solidFill>
                  <a:srgbClr val="FFFFFF"/>
                </a:solidFill>
              </a:rPr>
              <a:t>Collect and provide readiness evidence using agreed‑upon measures</a:t>
            </a:r>
          </a:p>
          <a:p>
            <a:r>
              <a:rPr lang="en-US" sz="2000">
                <a:solidFill>
                  <a:srgbClr val="FFFFFF"/>
                </a:solidFill>
              </a:rPr>
              <a:t>Communicate course expectations and prerequisites to students and families</a:t>
            </a:r>
          </a:p>
          <a:p>
            <a:r>
              <a:rPr lang="en-US" sz="2000">
                <a:solidFill>
                  <a:srgbClr val="FFFFFF"/>
                </a:solidFill>
              </a:rPr>
              <a:t>Coordinate with the college on placement decisions and appeals</a:t>
            </a:r>
          </a:p>
          <a:p>
            <a:r>
              <a:rPr lang="en-US" sz="2000">
                <a:solidFill>
                  <a:srgbClr val="FFFFFF"/>
                </a:solidFill>
              </a:rPr>
              <a:t>Maintain documentation for audits and annual partnership review</a:t>
            </a:r>
          </a:p>
          <a:p>
            <a:r>
              <a:rPr lang="en-US" sz="2000">
                <a:solidFill>
                  <a:srgbClr val="FFFFFF"/>
                </a:solidFill>
              </a:rPr>
              <a:t>Ensure dual credit teachers understand course rigor and expectations</a:t>
            </a:r>
          </a:p>
        </p:txBody>
      </p:sp>
      <p:pic>
        <p:nvPicPr>
          <p:cNvPr id="5" name="Picture 4">
            <a:extLst>
              <a:ext uri="{FF2B5EF4-FFF2-40B4-BE49-F238E27FC236}">
                <a16:creationId xmlns:a16="http://schemas.microsoft.com/office/drawing/2014/main" id="{09F03A9F-63C6-F53D-D92B-BBAF58916AB9}"/>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2" name="Picture 1" descr="Text">
            <a:extLst>
              <a:ext uri="{FF2B5EF4-FFF2-40B4-BE49-F238E27FC236}">
                <a16:creationId xmlns:a16="http://schemas.microsoft.com/office/drawing/2014/main" id="{10A6C167-7E9C-D3BD-3558-FFCDC9345F89}"/>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41750475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2D2B2AD-1F33-BAAF-C25C-516B7DEBF43D}"/>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DC9CE6F-8BF5-15D7-F02E-CB457EFFAD2D}"/>
              </a:ext>
            </a:extLst>
          </p:cNvPr>
          <p:cNvSpPr>
            <a:spLocks noGrp="1"/>
          </p:cNvSpPr>
          <p:nvPr>
            <p:ph type="title"/>
          </p:nvPr>
        </p:nvSpPr>
        <p:spPr>
          <a:xfrm>
            <a:off x="640080" y="329184"/>
            <a:ext cx="6894576" cy="1783080"/>
          </a:xfrm>
        </p:spPr>
        <p:txBody>
          <a:bodyPr anchor="b">
            <a:normAutofit/>
          </a:bodyPr>
          <a:lstStyle/>
          <a:p>
            <a:br>
              <a:rPr lang="en-US" sz="3400" b="1"/>
            </a:br>
            <a:r>
              <a:rPr lang="en-US" sz="3400" b="1"/>
              <a:t>Community College Responsibilities</a:t>
            </a:r>
            <a:br>
              <a:rPr lang="en-US" sz="3400" b="1"/>
            </a:br>
            <a:endParaRPr lang="en-US" sz="3400" b="1"/>
          </a:p>
        </p:txBody>
      </p:sp>
      <p:sp>
        <p:nvSpPr>
          <p:cNvPr id="49"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E48A2E6-6B27-B5CD-9308-674D6C42FAF3}"/>
              </a:ext>
            </a:extLst>
          </p:cNvPr>
          <p:cNvSpPr>
            <a:spLocks noGrp="1"/>
          </p:cNvSpPr>
          <p:nvPr>
            <p:ph idx="1"/>
          </p:nvPr>
        </p:nvSpPr>
        <p:spPr>
          <a:xfrm>
            <a:off x="640080" y="2706624"/>
            <a:ext cx="6894576" cy="3483864"/>
          </a:xfrm>
        </p:spPr>
        <p:txBody>
          <a:bodyPr>
            <a:normAutofit/>
          </a:bodyPr>
          <a:lstStyle/>
          <a:p>
            <a:r>
              <a:rPr lang="en-US" sz="2200"/>
              <a:t>Define academic readiness standards for each course</a:t>
            </a:r>
          </a:p>
          <a:p>
            <a:r>
              <a:rPr lang="en-US" sz="2200"/>
              <a:t>Approve the multiple measures that may be used</a:t>
            </a:r>
          </a:p>
          <a:p>
            <a:r>
              <a:rPr lang="en-US" sz="2200"/>
              <a:t>Review eligibility documentation and make final determinations when needed</a:t>
            </a:r>
          </a:p>
          <a:p>
            <a:r>
              <a:rPr lang="en-US" sz="2200"/>
              <a:t>Ensure readiness criteria align with on‑campus expectations</a:t>
            </a:r>
          </a:p>
          <a:p>
            <a:r>
              <a:rPr lang="en-US" sz="2200"/>
              <a:t>Provide clear guidance to districts on course demands and prerequisites</a:t>
            </a:r>
          </a:p>
        </p:txBody>
      </p:sp>
      <p:pic>
        <p:nvPicPr>
          <p:cNvPr id="5" name="Picture 4">
            <a:extLst>
              <a:ext uri="{FF2B5EF4-FFF2-40B4-BE49-F238E27FC236}">
                <a16:creationId xmlns:a16="http://schemas.microsoft.com/office/drawing/2014/main" id="{04116C3A-773C-F77A-A6F4-837A95F6B951}"/>
              </a:ext>
            </a:extLst>
          </p:cNvPr>
          <p:cNvPicPr>
            <a:picLocks noChangeAspect="1"/>
          </p:cNvPicPr>
          <p:nvPr/>
        </p:nvPicPr>
        <p:blipFill>
          <a:blip r:embed="rId2"/>
          <a:stretch>
            <a:fillRect/>
          </a:stretch>
        </p:blipFill>
        <p:spPr>
          <a:xfrm>
            <a:off x="7863840" y="1095809"/>
            <a:ext cx="4014216" cy="1896717"/>
          </a:xfrm>
          <a:prstGeom prst="rect">
            <a:avLst/>
          </a:prstGeom>
        </p:spPr>
      </p:pic>
      <p:pic>
        <p:nvPicPr>
          <p:cNvPr id="2" name="Picture 1" descr="Text">
            <a:extLst>
              <a:ext uri="{FF2B5EF4-FFF2-40B4-BE49-F238E27FC236}">
                <a16:creationId xmlns:a16="http://schemas.microsoft.com/office/drawing/2014/main" id="{C1C20CD1-569D-8E1A-E346-7EBF166894D0}"/>
              </a:ext>
            </a:extLst>
          </p:cNvPr>
          <p:cNvPicPr>
            <a:picLocks noChangeAspect="1"/>
          </p:cNvPicPr>
          <p:nvPr/>
        </p:nvPicPr>
        <p:blipFill>
          <a:blip r:embed="rId3"/>
          <a:stretch>
            <a:fillRect/>
          </a:stretch>
        </p:blipFill>
        <p:spPr>
          <a:xfrm>
            <a:off x="7863840" y="4348166"/>
            <a:ext cx="3995928" cy="1638326"/>
          </a:xfrm>
          <a:prstGeom prst="rect">
            <a:avLst/>
          </a:prstGeom>
        </p:spPr>
      </p:pic>
    </p:spTree>
    <p:extLst>
      <p:ext uri="{BB962C8B-B14F-4D97-AF65-F5344CB8AC3E}">
        <p14:creationId xmlns:p14="http://schemas.microsoft.com/office/powerpoint/2010/main" val="36858108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93767D-7801-A29F-3261-472A553A100A}"/>
            </a:ext>
          </a:extLst>
        </p:cNvPr>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2A7ED722-0873-934D-16AF-BE423C350819}"/>
              </a:ext>
            </a:extLst>
          </p:cNvPr>
          <p:cNvSpPr>
            <a:spLocks noGrp="1"/>
          </p:cNvSpPr>
          <p:nvPr>
            <p:ph type="title"/>
          </p:nvPr>
        </p:nvSpPr>
        <p:spPr>
          <a:xfrm>
            <a:off x="640080" y="329184"/>
            <a:ext cx="6894576" cy="1783080"/>
          </a:xfrm>
        </p:spPr>
        <p:txBody>
          <a:bodyPr anchor="b">
            <a:normAutofit/>
          </a:bodyPr>
          <a:lstStyle/>
          <a:p>
            <a:br>
              <a:rPr lang="en-US" sz="3800" b="1"/>
            </a:br>
            <a:r>
              <a:rPr lang="en-US" sz="3800" b="1"/>
              <a:t>Required Student Supports</a:t>
            </a:r>
            <a:br>
              <a:rPr lang="en-US" sz="3800" b="1"/>
            </a:br>
            <a:endParaRPr lang="en-US" sz="3800" b="1"/>
          </a:p>
        </p:txBody>
      </p:sp>
      <p:sp>
        <p:nvSpPr>
          <p:cNvPr id="43"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087655-1A40-6587-3986-63B8FD83CAFB}"/>
              </a:ext>
            </a:extLst>
          </p:cNvPr>
          <p:cNvSpPr>
            <a:spLocks noGrp="1"/>
          </p:cNvSpPr>
          <p:nvPr>
            <p:ph idx="1"/>
          </p:nvPr>
        </p:nvSpPr>
        <p:spPr>
          <a:xfrm>
            <a:off x="640080" y="2706624"/>
            <a:ext cx="6894576" cy="3483864"/>
          </a:xfrm>
        </p:spPr>
        <p:txBody>
          <a:bodyPr>
            <a:normAutofit/>
          </a:bodyPr>
          <a:lstStyle/>
          <a:p>
            <a:r>
              <a:rPr lang="en-US" sz="2200"/>
              <a:t>Academic supports such as tutoring, advising, and early alerts</a:t>
            </a:r>
          </a:p>
          <a:p>
            <a:r>
              <a:rPr lang="en-US" sz="2200"/>
              <a:t>Access to college resources (library, LMS, writing centers)</a:t>
            </a:r>
          </a:p>
          <a:p>
            <a:r>
              <a:rPr lang="en-US" sz="2200"/>
              <a:t>Clear communication about expectations, deadlines, and grading</a:t>
            </a:r>
          </a:p>
          <a:p>
            <a:r>
              <a:rPr lang="en-US" sz="2200"/>
              <a:t>Supports must be proactive, not reactive</a:t>
            </a:r>
          </a:p>
          <a:p>
            <a:r>
              <a:rPr lang="en-US" sz="2200"/>
              <a:t>Supports must be aligned with course rigor</a:t>
            </a:r>
          </a:p>
        </p:txBody>
      </p:sp>
      <p:pic>
        <p:nvPicPr>
          <p:cNvPr id="5" name="Picture 4">
            <a:extLst>
              <a:ext uri="{FF2B5EF4-FFF2-40B4-BE49-F238E27FC236}">
                <a16:creationId xmlns:a16="http://schemas.microsoft.com/office/drawing/2014/main" id="{23C1DF7C-7125-F019-1E7A-D8DC648105BF}"/>
              </a:ext>
            </a:extLst>
          </p:cNvPr>
          <p:cNvPicPr>
            <a:picLocks noChangeAspect="1"/>
          </p:cNvPicPr>
          <p:nvPr/>
        </p:nvPicPr>
        <p:blipFill>
          <a:blip r:embed="rId2"/>
          <a:stretch>
            <a:fillRect/>
          </a:stretch>
        </p:blipFill>
        <p:spPr>
          <a:xfrm>
            <a:off x="7863840" y="1095809"/>
            <a:ext cx="4014216" cy="1896717"/>
          </a:xfrm>
          <a:prstGeom prst="rect">
            <a:avLst/>
          </a:prstGeom>
        </p:spPr>
      </p:pic>
      <p:pic>
        <p:nvPicPr>
          <p:cNvPr id="2" name="Picture 1" descr="Text">
            <a:extLst>
              <a:ext uri="{FF2B5EF4-FFF2-40B4-BE49-F238E27FC236}">
                <a16:creationId xmlns:a16="http://schemas.microsoft.com/office/drawing/2014/main" id="{E24176F5-E1CD-D841-F85D-E097DF2A5579}"/>
              </a:ext>
            </a:extLst>
          </p:cNvPr>
          <p:cNvPicPr>
            <a:picLocks noChangeAspect="1"/>
          </p:cNvPicPr>
          <p:nvPr/>
        </p:nvPicPr>
        <p:blipFill>
          <a:blip r:embed="rId3"/>
          <a:stretch>
            <a:fillRect/>
          </a:stretch>
        </p:blipFill>
        <p:spPr>
          <a:xfrm>
            <a:off x="7863840" y="4348166"/>
            <a:ext cx="3995928" cy="1638326"/>
          </a:xfrm>
          <a:prstGeom prst="rect">
            <a:avLst/>
          </a:prstGeom>
        </p:spPr>
      </p:pic>
    </p:spTree>
    <p:extLst>
      <p:ext uri="{BB962C8B-B14F-4D97-AF65-F5344CB8AC3E}">
        <p14:creationId xmlns:p14="http://schemas.microsoft.com/office/powerpoint/2010/main" val="10989868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2846FC-82ED-71D6-CE05-F13E0F256C1E}"/>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4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13BC23FF-743C-86F4-89CB-A06F5A35CD54}"/>
              </a:ext>
            </a:extLst>
          </p:cNvPr>
          <p:cNvSpPr>
            <a:spLocks noGrp="1"/>
          </p:cNvSpPr>
          <p:nvPr>
            <p:ph type="title"/>
          </p:nvPr>
        </p:nvSpPr>
        <p:spPr>
          <a:xfrm>
            <a:off x="640081" y="329184"/>
            <a:ext cx="6241568" cy="1783080"/>
          </a:xfrm>
        </p:spPr>
        <p:txBody>
          <a:bodyPr anchor="b">
            <a:normAutofit/>
          </a:bodyPr>
          <a:lstStyle/>
          <a:p>
            <a:br>
              <a:rPr lang="en-US" sz="3800" b="1">
                <a:solidFill>
                  <a:srgbClr val="FFFFFF"/>
                </a:solidFill>
              </a:rPr>
            </a:br>
            <a:r>
              <a:rPr lang="en-US" sz="3800" b="1">
                <a:solidFill>
                  <a:srgbClr val="FFFFFF"/>
                </a:solidFill>
              </a:rPr>
              <a:t>Disability‑Related Supports</a:t>
            </a:r>
            <a:br>
              <a:rPr lang="en-US" sz="3800" b="1">
                <a:solidFill>
                  <a:srgbClr val="FFFFFF"/>
                </a:solidFill>
              </a:rPr>
            </a:br>
            <a:endParaRPr lang="en-US" sz="3800" b="1">
              <a:solidFill>
                <a:srgbClr val="FFFFFF"/>
              </a:solidFill>
            </a:endParaRPr>
          </a:p>
        </p:txBody>
      </p:sp>
      <p:sp>
        <p:nvSpPr>
          <p:cNvPr id="5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AB7A78-6036-0ACD-DFDB-349460FBA05C}"/>
              </a:ext>
            </a:extLst>
          </p:cNvPr>
          <p:cNvSpPr>
            <a:spLocks noGrp="1"/>
          </p:cNvSpPr>
          <p:nvPr>
            <p:ph idx="1"/>
          </p:nvPr>
        </p:nvSpPr>
        <p:spPr>
          <a:xfrm>
            <a:off x="640081" y="2706624"/>
            <a:ext cx="6241568" cy="3483864"/>
          </a:xfrm>
        </p:spPr>
        <p:txBody>
          <a:bodyPr>
            <a:normAutofit/>
          </a:bodyPr>
          <a:lstStyle/>
          <a:p>
            <a:r>
              <a:rPr lang="en-US" sz="2200">
                <a:solidFill>
                  <a:srgbClr val="FFFFFF"/>
                </a:solidFill>
              </a:rPr>
              <a:t>Students with IEPs or 504 plans must receive accommodations consistent with documented needs</a:t>
            </a:r>
          </a:p>
          <a:p>
            <a:r>
              <a:rPr lang="en-US" sz="2200">
                <a:solidFill>
                  <a:srgbClr val="FFFFFF"/>
                </a:solidFill>
              </a:rPr>
              <a:t>District and college disability services must coordinate</a:t>
            </a:r>
          </a:p>
          <a:p>
            <a:r>
              <a:rPr lang="en-US" sz="2200">
                <a:solidFill>
                  <a:srgbClr val="FFFFFF"/>
                </a:solidFill>
              </a:rPr>
              <a:t>Accommodations must not alter course rigor or learning outcomes</a:t>
            </a:r>
          </a:p>
          <a:p>
            <a:r>
              <a:rPr lang="en-US" sz="2200">
                <a:solidFill>
                  <a:srgbClr val="FFFFFF"/>
                </a:solidFill>
              </a:rPr>
              <a:t>Processes must be documented in the partnership agreement</a:t>
            </a:r>
          </a:p>
        </p:txBody>
      </p:sp>
      <p:pic>
        <p:nvPicPr>
          <p:cNvPr id="5" name="Picture 4">
            <a:extLst>
              <a:ext uri="{FF2B5EF4-FFF2-40B4-BE49-F238E27FC236}">
                <a16:creationId xmlns:a16="http://schemas.microsoft.com/office/drawing/2014/main" id="{D29CB723-6295-0258-4B4B-F56EFFEC7B7D}"/>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2" name="Picture 1" descr="Text">
            <a:extLst>
              <a:ext uri="{FF2B5EF4-FFF2-40B4-BE49-F238E27FC236}">
                <a16:creationId xmlns:a16="http://schemas.microsoft.com/office/drawing/2014/main" id="{E40DE452-210D-4C42-7286-09525D1E241D}"/>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14924297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3E786B-470D-A20D-9461-46273FA1F02E}"/>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4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588A7E9A-97FA-6B1C-7F91-CCC4607EE451}"/>
              </a:ext>
            </a:extLst>
          </p:cNvPr>
          <p:cNvSpPr>
            <a:spLocks noGrp="1"/>
          </p:cNvSpPr>
          <p:nvPr>
            <p:ph type="title"/>
          </p:nvPr>
        </p:nvSpPr>
        <p:spPr>
          <a:xfrm>
            <a:off x="640081" y="329184"/>
            <a:ext cx="6241568" cy="1783080"/>
          </a:xfrm>
        </p:spPr>
        <p:txBody>
          <a:bodyPr anchor="b">
            <a:normAutofit/>
          </a:bodyPr>
          <a:lstStyle/>
          <a:p>
            <a:br>
              <a:rPr lang="en-US" sz="3800" b="1">
                <a:solidFill>
                  <a:srgbClr val="FFFFFF"/>
                </a:solidFill>
              </a:rPr>
            </a:br>
            <a:r>
              <a:rPr lang="en-US" sz="3800" b="1">
                <a:solidFill>
                  <a:srgbClr val="FFFFFF"/>
                </a:solidFill>
              </a:rPr>
              <a:t>Monitoring Student Progress</a:t>
            </a:r>
            <a:br>
              <a:rPr lang="en-US" sz="3800" b="1">
                <a:solidFill>
                  <a:srgbClr val="FFFFFF"/>
                </a:solidFill>
              </a:rPr>
            </a:br>
            <a:endParaRPr lang="en-US" sz="3800" b="1">
              <a:solidFill>
                <a:srgbClr val="FFFFFF"/>
              </a:solidFill>
            </a:endParaRPr>
          </a:p>
        </p:txBody>
      </p:sp>
      <p:sp>
        <p:nvSpPr>
          <p:cNvPr id="5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307D256-EE2E-2159-E547-EC9D3B1B1128}"/>
              </a:ext>
            </a:extLst>
          </p:cNvPr>
          <p:cNvSpPr>
            <a:spLocks noGrp="1"/>
          </p:cNvSpPr>
          <p:nvPr>
            <p:ph idx="1"/>
          </p:nvPr>
        </p:nvSpPr>
        <p:spPr>
          <a:xfrm>
            <a:off x="640081" y="2706624"/>
            <a:ext cx="6241568" cy="3483864"/>
          </a:xfrm>
        </p:spPr>
        <p:txBody>
          <a:bodyPr>
            <a:normAutofit/>
          </a:bodyPr>
          <a:lstStyle/>
          <a:p>
            <a:r>
              <a:rPr lang="en-US" sz="2200">
                <a:solidFill>
                  <a:srgbClr val="FFFFFF"/>
                </a:solidFill>
              </a:rPr>
              <a:t>Joint monitoring of student performance and engagement</a:t>
            </a:r>
          </a:p>
          <a:p>
            <a:r>
              <a:rPr lang="en-US" sz="2200">
                <a:solidFill>
                  <a:srgbClr val="FFFFFF"/>
                </a:solidFill>
              </a:rPr>
              <a:t>Early alerts for academic concerns</a:t>
            </a:r>
          </a:p>
          <a:p>
            <a:r>
              <a:rPr lang="en-US" sz="2200">
                <a:solidFill>
                  <a:srgbClr val="FFFFFF"/>
                </a:solidFill>
              </a:rPr>
              <a:t>Timely interventions such as tutoring, advising, or schedule adjustments</a:t>
            </a:r>
          </a:p>
          <a:p>
            <a:r>
              <a:rPr lang="en-US" sz="2200">
                <a:solidFill>
                  <a:srgbClr val="FFFFFF"/>
                </a:solidFill>
              </a:rPr>
              <a:t>Documentation of interventions for compliance and improvement</a:t>
            </a:r>
          </a:p>
          <a:p>
            <a:r>
              <a:rPr lang="en-US" sz="2200">
                <a:solidFill>
                  <a:srgbClr val="FFFFFF"/>
                </a:solidFill>
              </a:rPr>
              <a:t>Use of data to identify equity gaps in success rates</a:t>
            </a:r>
          </a:p>
        </p:txBody>
      </p:sp>
      <p:pic>
        <p:nvPicPr>
          <p:cNvPr id="5" name="Picture 4">
            <a:extLst>
              <a:ext uri="{FF2B5EF4-FFF2-40B4-BE49-F238E27FC236}">
                <a16:creationId xmlns:a16="http://schemas.microsoft.com/office/drawing/2014/main" id="{321DF924-286F-744C-6DB4-5370E82A32E8}"/>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2" name="Picture 1" descr="Text">
            <a:extLst>
              <a:ext uri="{FF2B5EF4-FFF2-40B4-BE49-F238E27FC236}">
                <a16:creationId xmlns:a16="http://schemas.microsoft.com/office/drawing/2014/main" id="{42A10E0E-A396-FD5A-0BE4-2D356E1F6C1B}"/>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1005335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4" name="Freeform: Shape 33">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08641"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5" name="Freeform: Shape 34">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03325"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E5BEE8A3-2688-C2AB-367B-4242B2361336}"/>
              </a:ext>
            </a:extLst>
          </p:cNvPr>
          <p:cNvSpPr>
            <a:spLocks noGrp="1"/>
          </p:cNvSpPr>
          <p:nvPr>
            <p:ph type="title"/>
          </p:nvPr>
        </p:nvSpPr>
        <p:spPr>
          <a:xfrm>
            <a:off x="489098" y="1106034"/>
            <a:ext cx="5019074" cy="3204134"/>
          </a:xfrm>
        </p:spPr>
        <p:txBody>
          <a:bodyPr vert="horz" lIns="91440" tIns="45720" rIns="91440" bIns="45720" rtlCol="0" anchor="b">
            <a:normAutofit/>
          </a:bodyPr>
          <a:lstStyle/>
          <a:p>
            <a:r>
              <a:rPr lang="en-US" sz="5400"/>
              <a:t>Welcome!</a:t>
            </a:r>
          </a:p>
        </p:txBody>
      </p:sp>
      <p:sp>
        <p:nvSpPr>
          <p:cNvPr id="3" name="Content Placeholder 2">
            <a:extLst>
              <a:ext uri="{FF2B5EF4-FFF2-40B4-BE49-F238E27FC236}">
                <a16:creationId xmlns:a16="http://schemas.microsoft.com/office/drawing/2014/main" id="{F6E9D9E7-1E7F-8408-E70F-6F4FC0236BF3}"/>
              </a:ext>
            </a:extLst>
          </p:cNvPr>
          <p:cNvSpPr>
            <a:spLocks noGrp="1"/>
          </p:cNvSpPr>
          <p:nvPr>
            <p:ph idx="1"/>
            <p:extLst>
              <p:ext uri="{E7BDC344-281C-4309-B0C6-D0EE65EED2A8}">
                <p202:designPr xmlns:p202="http://schemas.microsoft.com/office/powerpoint/2020/02/main">
                  <p202:designTagLst>
                    <p202:designTag name="ARCH:1:VSVAR" val="TitledTextBox"/>
                    <p202:designTag name="ARCH:1:CLS" val="InformationBlock"/>
                  </p202:designTagLst>
                </p202:designPr>
              </p:ext>
            </p:extLst>
          </p:nvPr>
        </p:nvSpPr>
        <p:spPr>
          <a:xfrm>
            <a:off x="494124" y="4872922"/>
            <a:ext cx="5013698" cy="1208141"/>
          </a:xfrm>
        </p:spPr>
        <p:txBody>
          <a:bodyPr>
            <a:normAutofit/>
          </a:bodyPr>
          <a:lstStyle/>
          <a:p>
            <a:pPr marL="0" indent="0">
              <a:spcBef>
                <a:spcPts val="2500"/>
              </a:spcBef>
              <a:buNone/>
            </a:pPr>
            <a:r>
              <a:rPr lang="en-US" b="1" dirty="0"/>
              <a:t>Please enter your name, title, and organization in the chat.</a:t>
            </a:r>
          </a:p>
        </p:txBody>
      </p:sp>
      <p:sp>
        <p:nvSpPr>
          <p:cNvPr id="31" name="Rectangle 30">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4">
            <a:extLst>
              <a:ext uri="{FF2B5EF4-FFF2-40B4-BE49-F238E27FC236}">
                <a16:creationId xmlns:a16="http://schemas.microsoft.com/office/drawing/2014/main" id="{EC926E4E-AFCE-6AC6-3FD7-1023BFBACAB9}"/>
              </a:ext>
            </a:extLst>
          </p:cNvPr>
          <p:cNvPicPr>
            <a:picLocks noChangeAspect="1"/>
          </p:cNvPicPr>
          <p:nvPr/>
        </p:nvPicPr>
        <p:blipFill>
          <a:blip r:embed="rId2"/>
          <a:stretch>
            <a:fillRect/>
          </a:stretch>
        </p:blipFill>
        <p:spPr>
          <a:xfrm>
            <a:off x="6994071" y="884821"/>
            <a:ext cx="4708831" cy="2224923"/>
          </a:xfrm>
          <a:prstGeom prst="rect">
            <a:avLst/>
          </a:prstGeom>
        </p:spPr>
      </p:pic>
      <p:sp>
        <p:nvSpPr>
          <p:cNvPr id="33" name="Rectangle 32">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546920"/>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Picture 1" descr="Text">
            <a:extLst>
              <a:ext uri="{FF2B5EF4-FFF2-40B4-BE49-F238E27FC236}">
                <a16:creationId xmlns:a16="http://schemas.microsoft.com/office/drawing/2014/main" id="{6112BCF1-D9E6-828A-658F-6C6211CF63B3}"/>
              </a:ext>
            </a:extLst>
          </p:cNvPr>
          <p:cNvPicPr>
            <a:picLocks noChangeAspect="1"/>
          </p:cNvPicPr>
          <p:nvPr/>
        </p:nvPicPr>
        <p:blipFill>
          <a:blip r:embed="rId3"/>
          <a:stretch>
            <a:fillRect/>
          </a:stretch>
        </p:blipFill>
        <p:spPr>
          <a:xfrm>
            <a:off x="7511522" y="4042562"/>
            <a:ext cx="4165541" cy="1930617"/>
          </a:xfrm>
          <a:prstGeom prst="rect">
            <a:avLst/>
          </a:prstGeom>
        </p:spPr>
      </p:pic>
    </p:spTree>
    <p:extLst>
      <p:ext uri="{BB962C8B-B14F-4D97-AF65-F5344CB8AC3E}">
        <p14:creationId xmlns:p14="http://schemas.microsoft.com/office/powerpoint/2010/main" val="13848249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86F9D2-C76E-84C2-8EB3-4D26C7B018B9}"/>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97792DA0-4EEF-82C1-0493-E82C46FBDEF1}"/>
              </a:ext>
            </a:extLst>
          </p:cNvPr>
          <p:cNvSpPr>
            <a:spLocks noGrp="1"/>
          </p:cNvSpPr>
          <p:nvPr>
            <p:ph type="title"/>
          </p:nvPr>
        </p:nvSpPr>
        <p:spPr>
          <a:xfrm>
            <a:off x="640080" y="329184"/>
            <a:ext cx="6894576" cy="1783080"/>
          </a:xfrm>
        </p:spPr>
        <p:txBody>
          <a:bodyPr anchor="b">
            <a:normAutofit/>
          </a:bodyPr>
          <a:lstStyle/>
          <a:p>
            <a:br>
              <a:rPr lang="en-US" sz="3800" b="1"/>
            </a:br>
            <a:r>
              <a:rPr lang="en-US" sz="3800" b="1"/>
              <a:t>Equity Considerations</a:t>
            </a:r>
            <a:br>
              <a:rPr lang="en-US" sz="3800" b="1"/>
            </a:br>
            <a:endParaRPr lang="en-US" sz="3800" b="1"/>
          </a:p>
        </p:txBody>
      </p:sp>
      <p:sp>
        <p:nvSpPr>
          <p:cNvPr id="49"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A71F534-9724-63F3-6E91-3472F2FD9FCF}"/>
              </a:ext>
            </a:extLst>
          </p:cNvPr>
          <p:cNvSpPr>
            <a:spLocks noGrp="1"/>
          </p:cNvSpPr>
          <p:nvPr>
            <p:ph idx="1"/>
          </p:nvPr>
        </p:nvSpPr>
        <p:spPr>
          <a:xfrm>
            <a:off x="640080" y="2706624"/>
            <a:ext cx="6894576" cy="3483864"/>
          </a:xfrm>
        </p:spPr>
        <p:txBody>
          <a:bodyPr>
            <a:normAutofit/>
          </a:bodyPr>
          <a:lstStyle/>
          <a:p>
            <a:r>
              <a:rPr lang="en-US" sz="2000"/>
              <a:t>Eligibility processes must avoid disproportionate exclusion</a:t>
            </a:r>
          </a:p>
          <a:p>
            <a:r>
              <a:rPr lang="en-US" sz="2000"/>
              <a:t>Supports should close readiness gaps, not reinforce them</a:t>
            </a:r>
          </a:p>
          <a:p>
            <a:r>
              <a:rPr lang="en-US" sz="2000"/>
              <a:t>Data should be reviewed annually to identify disparities</a:t>
            </a:r>
          </a:p>
          <a:p>
            <a:r>
              <a:rPr lang="en-US" sz="2000"/>
              <a:t>Partnerships should consider pathway‑aligned supports for underserved students</a:t>
            </a:r>
          </a:p>
          <a:p>
            <a:r>
              <a:rPr lang="en-US" sz="2000"/>
              <a:t>Equity must be embedded in both eligibility and support design</a:t>
            </a:r>
          </a:p>
        </p:txBody>
      </p:sp>
      <p:pic>
        <p:nvPicPr>
          <p:cNvPr id="5" name="Picture 4">
            <a:extLst>
              <a:ext uri="{FF2B5EF4-FFF2-40B4-BE49-F238E27FC236}">
                <a16:creationId xmlns:a16="http://schemas.microsoft.com/office/drawing/2014/main" id="{33D4BD2A-DA37-FF9A-B843-BB0E26A5C1B9}"/>
              </a:ext>
            </a:extLst>
          </p:cNvPr>
          <p:cNvPicPr>
            <a:picLocks noChangeAspect="1"/>
          </p:cNvPicPr>
          <p:nvPr/>
        </p:nvPicPr>
        <p:blipFill>
          <a:blip r:embed="rId2"/>
          <a:stretch>
            <a:fillRect/>
          </a:stretch>
        </p:blipFill>
        <p:spPr>
          <a:xfrm>
            <a:off x="7863840" y="1095809"/>
            <a:ext cx="4014216" cy="1896717"/>
          </a:xfrm>
          <a:prstGeom prst="rect">
            <a:avLst/>
          </a:prstGeom>
        </p:spPr>
      </p:pic>
      <p:pic>
        <p:nvPicPr>
          <p:cNvPr id="2" name="Picture 1" descr="Text">
            <a:extLst>
              <a:ext uri="{FF2B5EF4-FFF2-40B4-BE49-F238E27FC236}">
                <a16:creationId xmlns:a16="http://schemas.microsoft.com/office/drawing/2014/main" id="{8CBB0859-32FB-A77F-04B5-19CA9E0379AD}"/>
              </a:ext>
            </a:extLst>
          </p:cNvPr>
          <p:cNvPicPr>
            <a:picLocks noChangeAspect="1"/>
          </p:cNvPicPr>
          <p:nvPr/>
        </p:nvPicPr>
        <p:blipFill>
          <a:blip r:embed="rId3"/>
          <a:stretch>
            <a:fillRect/>
          </a:stretch>
        </p:blipFill>
        <p:spPr>
          <a:xfrm>
            <a:off x="7863840" y="4348166"/>
            <a:ext cx="3995928" cy="1638326"/>
          </a:xfrm>
          <a:prstGeom prst="rect">
            <a:avLst/>
          </a:prstGeom>
        </p:spPr>
      </p:pic>
    </p:spTree>
    <p:extLst>
      <p:ext uri="{BB962C8B-B14F-4D97-AF65-F5344CB8AC3E}">
        <p14:creationId xmlns:p14="http://schemas.microsoft.com/office/powerpoint/2010/main" val="29746633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73CCCB-CAC4-5E8F-8419-E9C0A25E0A4D}"/>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23702164-D39E-5638-6D08-8C0FE5746174}"/>
              </a:ext>
            </a:extLst>
          </p:cNvPr>
          <p:cNvSpPr>
            <a:spLocks noGrp="1"/>
          </p:cNvSpPr>
          <p:nvPr>
            <p:ph type="title"/>
          </p:nvPr>
        </p:nvSpPr>
        <p:spPr>
          <a:xfrm>
            <a:off x="640080" y="329184"/>
            <a:ext cx="6894576" cy="1783080"/>
          </a:xfrm>
        </p:spPr>
        <p:txBody>
          <a:bodyPr anchor="b">
            <a:normAutofit/>
          </a:bodyPr>
          <a:lstStyle/>
          <a:p>
            <a:br>
              <a:rPr lang="en-US" sz="3000" b="1"/>
            </a:br>
            <a:r>
              <a:rPr lang="en-US" sz="3000" b="1"/>
              <a:t>Implications for Partnership Agreements</a:t>
            </a:r>
            <a:br>
              <a:rPr lang="en-US" sz="3000" b="1"/>
            </a:br>
            <a:endParaRPr lang="en-US" sz="3000" b="1"/>
          </a:p>
        </p:txBody>
      </p:sp>
      <p:sp>
        <p:nvSpPr>
          <p:cNvPr id="49"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C5E4942-7206-49B9-4641-AFB5367FC70B}"/>
              </a:ext>
            </a:extLst>
          </p:cNvPr>
          <p:cNvSpPr>
            <a:spLocks noGrp="1"/>
          </p:cNvSpPr>
          <p:nvPr>
            <p:ph idx="1"/>
          </p:nvPr>
        </p:nvSpPr>
        <p:spPr>
          <a:xfrm>
            <a:off x="640080" y="2706624"/>
            <a:ext cx="6894576" cy="3483864"/>
          </a:xfrm>
        </p:spPr>
        <p:txBody>
          <a:bodyPr>
            <a:normAutofit/>
          </a:bodyPr>
          <a:lstStyle/>
          <a:p>
            <a:r>
              <a:rPr lang="en-US" sz="2000" dirty="0"/>
              <a:t>Eligibility criteria must be negotiated and documented</a:t>
            </a:r>
          </a:p>
          <a:p>
            <a:r>
              <a:rPr lang="en-US" sz="2000" dirty="0"/>
              <a:t>Supports must be clearly defined, including who provides what</a:t>
            </a:r>
          </a:p>
          <a:p>
            <a:r>
              <a:rPr lang="en-US" sz="2000" dirty="0"/>
              <a:t>Processes for appeals, monitoring, and intervention must be included</a:t>
            </a:r>
          </a:p>
          <a:p>
            <a:r>
              <a:rPr lang="en-US" sz="2000" dirty="0"/>
              <a:t>Annual review of eligibility outcomes and support effectiveness is required</a:t>
            </a:r>
          </a:p>
          <a:p>
            <a:r>
              <a:rPr lang="en-US" sz="2000" dirty="0"/>
              <a:t>Agreements must reflect the shift from fallback to local negotiation</a:t>
            </a:r>
          </a:p>
        </p:txBody>
      </p:sp>
      <p:pic>
        <p:nvPicPr>
          <p:cNvPr id="5" name="Picture 4">
            <a:extLst>
              <a:ext uri="{FF2B5EF4-FFF2-40B4-BE49-F238E27FC236}">
                <a16:creationId xmlns:a16="http://schemas.microsoft.com/office/drawing/2014/main" id="{DBE34D1A-4345-1FA9-7929-E215A48C4BBC}"/>
              </a:ext>
            </a:extLst>
          </p:cNvPr>
          <p:cNvPicPr>
            <a:picLocks noChangeAspect="1"/>
          </p:cNvPicPr>
          <p:nvPr/>
        </p:nvPicPr>
        <p:blipFill>
          <a:blip r:embed="rId2"/>
          <a:stretch>
            <a:fillRect/>
          </a:stretch>
        </p:blipFill>
        <p:spPr>
          <a:xfrm>
            <a:off x="7863840" y="1095809"/>
            <a:ext cx="4014216" cy="1896717"/>
          </a:xfrm>
          <a:prstGeom prst="rect">
            <a:avLst/>
          </a:prstGeom>
        </p:spPr>
      </p:pic>
      <p:pic>
        <p:nvPicPr>
          <p:cNvPr id="2" name="Picture 1" descr="Text">
            <a:extLst>
              <a:ext uri="{FF2B5EF4-FFF2-40B4-BE49-F238E27FC236}">
                <a16:creationId xmlns:a16="http://schemas.microsoft.com/office/drawing/2014/main" id="{67C85460-B6A8-2022-DCE7-4A682D57231C}"/>
              </a:ext>
            </a:extLst>
          </p:cNvPr>
          <p:cNvPicPr>
            <a:picLocks noChangeAspect="1"/>
          </p:cNvPicPr>
          <p:nvPr/>
        </p:nvPicPr>
        <p:blipFill>
          <a:blip r:embed="rId3"/>
          <a:stretch>
            <a:fillRect/>
          </a:stretch>
        </p:blipFill>
        <p:spPr>
          <a:xfrm>
            <a:off x="7863840" y="4348166"/>
            <a:ext cx="3995928" cy="1638326"/>
          </a:xfrm>
          <a:prstGeom prst="rect">
            <a:avLst/>
          </a:prstGeom>
        </p:spPr>
      </p:pic>
    </p:spTree>
    <p:extLst>
      <p:ext uri="{BB962C8B-B14F-4D97-AF65-F5344CB8AC3E}">
        <p14:creationId xmlns:p14="http://schemas.microsoft.com/office/powerpoint/2010/main" val="26478925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75F831-A8EB-8382-A30C-6E01C610DBCF}"/>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4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5A648322-FFBD-1698-FFF0-037427DF6255}"/>
              </a:ext>
            </a:extLst>
          </p:cNvPr>
          <p:cNvSpPr>
            <a:spLocks noGrp="1"/>
          </p:cNvSpPr>
          <p:nvPr>
            <p:ph type="title"/>
          </p:nvPr>
        </p:nvSpPr>
        <p:spPr>
          <a:xfrm>
            <a:off x="640081" y="329184"/>
            <a:ext cx="6241568" cy="1783080"/>
          </a:xfrm>
        </p:spPr>
        <p:txBody>
          <a:bodyPr anchor="b">
            <a:normAutofit/>
          </a:bodyPr>
          <a:lstStyle/>
          <a:p>
            <a:br>
              <a:rPr lang="en-US" sz="3000" b="1">
                <a:solidFill>
                  <a:srgbClr val="FFFFFF"/>
                </a:solidFill>
              </a:rPr>
            </a:br>
            <a:r>
              <a:rPr lang="en-US" sz="3000" b="1">
                <a:solidFill>
                  <a:srgbClr val="FFFFFF"/>
                </a:solidFill>
              </a:rPr>
              <a:t>Implications for Community Colleges and School Districts</a:t>
            </a:r>
            <a:br>
              <a:rPr lang="en-US" sz="3000" b="1">
                <a:solidFill>
                  <a:srgbClr val="FFFFFF"/>
                </a:solidFill>
              </a:rPr>
            </a:br>
            <a:endParaRPr lang="en-US" sz="3000" b="1">
              <a:solidFill>
                <a:srgbClr val="FFFFFF"/>
              </a:solidFill>
            </a:endParaRPr>
          </a:p>
        </p:txBody>
      </p:sp>
      <p:sp>
        <p:nvSpPr>
          <p:cNvPr id="5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AE65D99-8F84-9911-61EF-A08A30B3065C}"/>
              </a:ext>
            </a:extLst>
          </p:cNvPr>
          <p:cNvSpPr>
            <a:spLocks noGrp="1"/>
          </p:cNvSpPr>
          <p:nvPr>
            <p:ph idx="1"/>
          </p:nvPr>
        </p:nvSpPr>
        <p:spPr>
          <a:xfrm>
            <a:off x="640081" y="2459736"/>
            <a:ext cx="6241568" cy="4069080"/>
          </a:xfrm>
        </p:spPr>
        <p:txBody>
          <a:bodyPr>
            <a:normAutofit/>
          </a:bodyPr>
          <a:lstStyle/>
          <a:p>
            <a:r>
              <a:rPr lang="en-US" sz="1600" dirty="0">
                <a:solidFill>
                  <a:srgbClr val="FFFFFF"/>
                </a:solidFill>
              </a:rPr>
              <a:t>Clear articulation of readiness standards and measures</a:t>
            </a:r>
          </a:p>
          <a:p>
            <a:r>
              <a:rPr lang="en-US" sz="1600" dirty="0">
                <a:solidFill>
                  <a:srgbClr val="FFFFFF"/>
                </a:solidFill>
              </a:rPr>
              <a:t>Increased workload for reviewing eligibility and supporting instructors</a:t>
            </a:r>
          </a:p>
          <a:p>
            <a:r>
              <a:rPr lang="en-US" sz="1600" dirty="0">
                <a:solidFill>
                  <a:srgbClr val="FFFFFF"/>
                </a:solidFill>
              </a:rPr>
              <a:t>Need for consistent evaluation tools and communication protocols</a:t>
            </a:r>
          </a:p>
          <a:p>
            <a:r>
              <a:rPr lang="en-US" sz="1600" dirty="0">
                <a:solidFill>
                  <a:srgbClr val="FFFFFF"/>
                </a:solidFill>
              </a:rPr>
              <a:t>Greater accountability for defining and verifying rigor</a:t>
            </a:r>
          </a:p>
          <a:p>
            <a:r>
              <a:rPr lang="en-US" sz="1600" dirty="0">
                <a:solidFill>
                  <a:srgbClr val="FFFFFF"/>
                </a:solidFill>
              </a:rPr>
              <a:t>Stronger collaboration with districts on student supports</a:t>
            </a:r>
          </a:p>
          <a:p>
            <a:r>
              <a:rPr lang="en-US" sz="1600" dirty="0">
                <a:solidFill>
                  <a:srgbClr val="FFFFFF"/>
                </a:solidFill>
              </a:rPr>
              <a:t>Increased responsibility for readiness documentation</a:t>
            </a:r>
          </a:p>
          <a:p>
            <a:r>
              <a:rPr lang="en-US" sz="1600" dirty="0">
                <a:solidFill>
                  <a:srgbClr val="FFFFFF"/>
                </a:solidFill>
              </a:rPr>
              <a:t>Need for stronger advising and communication systems</a:t>
            </a:r>
          </a:p>
          <a:p>
            <a:r>
              <a:rPr lang="en-US" sz="1600" dirty="0">
                <a:solidFill>
                  <a:srgbClr val="FFFFFF"/>
                </a:solidFill>
              </a:rPr>
              <a:t>Greater coordination with college evaluators and faculty</a:t>
            </a:r>
          </a:p>
          <a:p>
            <a:r>
              <a:rPr lang="en-US" sz="1600" dirty="0">
                <a:solidFill>
                  <a:srgbClr val="FFFFFF"/>
                </a:solidFill>
              </a:rPr>
              <a:t>More robust teacher support and professional development</a:t>
            </a:r>
          </a:p>
          <a:p>
            <a:r>
              <a:rPr lang="en-US" sz="1600" dirty="0">
                <a:solidFill>
                  <a:srgbClr val="FFFFFF"/>
                </a:solidFill>
              </a:rPr>
              <a:t>Balancing access with readiness while avoiding gatekeeping</a:t>
            </a:r>
          </a:p>
          <a:p>
            <a:endParaRPr lang="en-US" sz="1500" dirty="0">
              <a:solidFill>
                <a:srgbClr val="FFFFFF"/>
              </a:solidFill>
            </a:endParaRPr>
          </a:p>
          <a:p>
            <a:endParaRPr lang="en-US" sz="1500" dirty="0">
              <a:solidFill>
                <a:srgbClr val="FFFFFF"/>
              </a:solidFill>
            </a:endParaRPr>
          </a:p>
        </p:txBody>
      </p:sp>
      <p:pic>
        <p:nvPicPr>
          <p:cNvPr id="5" name="Picture 4">
            <a:extLst>
              <a:ext uri="{FF2B5EF4-FFF2-40B4-BE49-F238E27FC236}">
                <a16:creationId xmlns:a16="http://schemas.microsoft.com/office/drawing/2014/main" id="{A059DCB3-E707-1897-DC70-ECB6EF3CD820}"/>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2" name="Picture 1" descr="Text">
            <a:extLst>
              <a:ext uri="{FF2B5EF4-FFF2-40B4-BE49-F238E27FC236}">
                <a16:creationId xmlns:a16="http://schemas.microsoft.com/office/drawing/2014/main" id="{1D8DEE79-590E-8B4D-E153-53934D01C54C}"/>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30059325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B50180-F2CF-9682-B8CD-220D028777D5}"/>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4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78DF85EC-05D7-BA88-943D-25239FA4815B}"/>
              </a:ext>
            </a:extLst>
          </p:cNvPr>
          <p:cNvSpPr>
            <a:spLocks noGrp="1"/>
          </p:cNvSpPr>
          <p:nvPr>
            <p:ph type="title"/>
          </p:nvPr>
        </p:nvSpPr>
        <p:spPr>
          <a:xfrm>
            <a:off x="640081" y="329184"/>
            <a:ext cx="6241568" cy="1783080"/>
          </a:xfrm>
        </p:spPr>
        <p:txBody>
          <a:bodyPr anchor="b">
            <a:normAutofit/>
          </a:bodyPr>
          <a:lstStyle/>
          <a:p>
            <a:r>
              <a:rPr lang="en-US" b="1" dirty="0">
                <a:solidFill>
                  <a:srgbClr val="FFFFFF"/>
                </a:solidFill>
              </a:rPr>
              <a:t>Joint Responsibilities</a:t>
            </a:r>
          </a:p>
        </p:txBody>
      </p:sp>
      <p:sp>
        <p:nvSpPr>
          <p:cNvPr id="5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E1A2A6C-FD71-5E44-44CC-95CE6DC3F333}"/>
              </a:ext>
            </a:extLst>
          </p:cNvPr>
          <p:cNvSpPr>
            <a:spLocks noGrp="1"/>
          </p:cNvSpPr>
          <p:nvPr>
            <p:ph idx="1"/>
          </p:nvPr>
        </p:nvSpPr>
        <p:spPr>
          <a:xfrm>
            <a:off x="640081" y="2706624"/>
            <a:ext cx="6241568" cy="3483864"/>
          </a:xfrm>
        </p:spPr>
        <p:txBody>
          <a:bodyPr>
            <a:normAutofit/>
          </a:bodyPr>
          <a:lstStyle/>
          <a:p>
            <a:r>
              <a:rPr lang="en-US" sz="2200">
                <a:solidFill>
                  <a:srgbClr val="FFFFFF"/>
                </a:solidFill>
              </a:rPr>
              <a:t>Maintain aligned expectations for rigor and readiness</a:t>
            </a:r>
          </a:p>
          <a:p>
            <a:r>
              <a:rPr lang="en-US" sz="2200">
                <a:solidFill>
                  <a:srgbClr val="FFFFFF"/>
                </a:solidFill>
              </a:rPr>
              <a:t>Share data and monitor student outcomes</a:t>
            </a:r>
          </a:p>
          <a:p>
            <a:r>
              <a:rPr lang="en-US" sz="2200">
                <a:solidFill>
                  <a:srgbClr val="FFFFFF"/>
                </a:solidFill>
              </a:rPr>
              <a:t>Provide coordinated supports and interventions</a:t>
            </a:r>
          </a:p>
          <a:p>
            <a:r>
              <a:rPr lang="en-US" sz="2200">
                <a:solidFill>
                  <a:srgbClr val="FFFFFF"/>
                </a:solidFill>
              </a:rPr>
              <a:t>Review and update eligibility processes annually</a:t>
            </a:r>
          </a:p>
          <a:p>
            <a:r>
              <a:rPr lang="en-US" sz="2200">
                <a:solidFill>
                  <a:srgbClr val="FFFFFF"/>
                </a:solidFill>
              </a:rPr>
              <a:t>Ensure students experience true college‑level learning with appropriate supports</a:t>
            </a:r>
          </a:p>
        </p:txBody>
      </p:sp>
      <p:pic>
        <p:nvPicPr>
          <p:cNvPr id="5" name="Picture 4">
            <a:extLst>
              <a:ext uri="{FF2B5EF4-FFF2-40B4-BE49-F238E27FC236}">
                <a16:creationId xmlns:a16="http://schemas.microsoft.com/office/drawing/2014/main" id="{776C1D5D-D6D2-5205-2F10-C13C42061CD1}"/>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2" name="Picture 1" descr="Text">
            <a:extLst>
              <a:ext uri="{FF2B5EF4-FFF2-40B4-BE49-F238E27FC236}">
                <a16:creationId xmlns:a16="http://schemas.microsoft.com/office/drawing/2014/main" id="{AE3D388B-AFD5-2FFA-9F32-72BE5E6EAFA2}"/>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7250017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F20449-D0AA-7D50-0AE5-039A78A2E26D}"/>
            </a:ext>
          </a:extLst>
        </p:cNvPr>
        <p:cNvGrpSpPr/>
        <p:nvPr/>
      </p:nvGrpSpPr>
      <p:grpSpPr>
        <a:xfrm>
          <a:off x="0" y="0"/>
          <a:ext cx="0" cy="0"/>
          <a:chOff x="0" y="0"/>
          <a:chExt cx="0" cy="0"/>
        </a:xfrm>
      </p:grpSpPr>
      <p:sp useBgFill="1">
        <p:nvSpPr>
          <p:cNvPr id="65" name="Rectangle 64">
            <a:extLst>
              <a:ext uri="{FF2B5EF4-FFF2-40B4-BE49-F238E27FC236}">
                <a16:creationId xmlns:a16="http://schemas.microsoft.com/office/drawing/2014/main" id="{F0087D53-9295-4463-AAE4-D5C626046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36F181-EF83-68B9-99FA-DA70F844FC85}"/>
              </a:ext>
            </a:extLst>
          </p:cNvPr>
          <p:cNvSpPr>
            <a:spLocks noGrp="1"/>
          </p:cNvSpPr>
          <p:nvPr>
            <p:ph type="title"/>
          </p:nvPr>
        </p:nvSpPr>
        <p:spPr>
          <a:xfrm>
            <a:off x="638881" y="4501453"/>
            <a:ext cx="10909640" cy="1065836"/>
          </a:xfrm>
        </p:spPr>
        <p:txBody>
          <a:bodyPr vert="horz" lIns="91440" tIns="45720" rIns="91440" bIns="45720" rtlCol="0" anchor="ctr">
            <a:normAutofit/>
          </a:bodyPr>
          <a:lstStyle/>
          <a:p>
            <a:pPr algn="ctr"/>
            <a:r>
              <a:rPr lang="en-US" sz="3100"/>
              <a:t>Student Eligibility and Supports: Subcommittee Discussion</a:t>
            </a:r>
          </a:p>
        </p:txBody>
      </p:sp>
      <p:pic>
        <p:nvPicPr>
          <p:cNvPr id="4" name="Picture 3">
            <a:extLst>
              <a:ext uri="{FF2B5EF4-FFF2-40B4-BE49-F238E27FC236}">
                <a16:creationId xmlns:a16="http://schemas.microsoft.com/office/drawing/2014/main" id="{B2C63DF3-14F5-FB52-A0AD-59D779CAA47F}"/>
              </a:ext>
            </a:extLst>
          </p:cNvPr>
          <p:cNvPicPr>
            <a:picLocks noChangeAspect="1"/>
          </p:cNvPicPr>
          <p:nvPr/>
        </p:nvPicPr>
        <p:blipFill>
          <a:blip r:embed="rId2"/>
          <a:stretch>
            <a:fillRect/>
          </a:stretch>
        </p:blipFill>
        <p:spPr>
          <a:xfrm>
            <a:off x="320040" y="941306"/>
            <a:ext cx="5614416" cy="2652812"/>
          </a:xfrm>
          <a:prstGeom prst="rect">
            <a:avLst/>
          </a:prstGeom>
        </p:spPr>
      </p:pic>
      <p:pic>
        <p:nvPicPr>
          <p:cNvPr id="3" name="Picture 2" descr="Text">
            <a:extLst>
              <a:ext uri="{FF2B5EF4-FFF2-40B4-BE49-F238E27FC236}">
                <a16:creationId xmlns:a16="http://schemas.microsoft.com/office/drawing/2014/main" id="{3A015913-28EC-58EC-DF9A-3E974FB5064F}"/>
              </a:ext>
            </a:extLst>
          </p:cNvPr>
          <p:cNvPicPr>
            <a:picLocks noChangeAspect="1"/>
          </p:cNvPicPr>
          <p:nvPr/>
        </p:nvPicPr>
        <p:blipFill>
          <a:blip r:embed="rId3"/>
          <a:stretch>
            <a:fillRect/>
          </a:stretch>
        </p:blipFill>
        <p:spPr>
          <a:xfrm>
            <a:off x="6254496" y="1116759"/>
            <a:ext cx="5614416" cy="2301905"/>
          </a:xfrm>
          <a:prstGeom prst="rect">
            <a:avLst/>
          </a:prstGeom>
        </p:spPr>
      </p:pic>
      <p:sp>
        <p:nvSpPr>
          <p:cNvPr id="67"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5594358"/>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2142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F0087D53-9295-4463-AAE4-D5C626046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860A88-C675-FE6C-8C04-AA3183D424EF}"/>
              </a:ext>
            </a:extLst>
          </p:cNvPr>
          <p:cNvSpPr>
            <a:spLocks noGrp="1"/>
          </p:cNvSpPr>
          <p:nvPr>
            <p:ph type="title"/>
          </p:nvPr>
        </p:nvSpPr>
        <p:spPr>
          <a:xfrm>
            <a:off x="638881" y="4501453"/>
            <a:ext cx="10909640" cy="1065836"/>
          </a:xfrm>
        </p:spPr>
        <p:txBody>
          <a:bodyPr vert="horz" lIns="91440" tIns="45720" rIns="91440" bIns="45720" rtlCol="0" anchor="ctr">
            <a:normAutofit/>
          </a:bodyPr>
          <a:lstStyle/>
          <a:p>
            <a:pPr algn="ctr"/>
            <a:r>
              <a:rPr lang="en-US" sz="6600"/>
              <a:t>Public Comment</a:t>
            </a:r>
          </a:p>
        </p:txBody>
      </p:sp>
      <p:pic>
        <p:nvPicPr>
          <p:cNvPr id="4" name="Picture 3">
            <a:extLst>
              <a:ext uri="{FF2B5EF4-FFF2-40B4-BE49-F238E27FC236}">
                <a16:creationId xmlns:a16="http://schemas.microsoft.com/office/drawing/2014/main" id="{2C15AD42-99AB-6E11-EBEC-525A00B10A91}"/>
              </a:ext>
            </a:extLst>
          </p:cNvPr>
          <p:cNvPicPr>
            <a:picLocks noChangeAspect="1"/>
          </p:cNvPicPr>
          <p:nvPr/>
        </p:nvPicPr>
        <p:blipFill>
          <a:blip r:embed="rId2"/>
          <a:stretch>
            <a:fillRect/>
          </a:stretch>
        </p:blipFill>
        <p:spPr>
          <a:xfrm>
            <a:off x="320040" y="941306"/>
            <a:ext cx="5614416" cy="2652812"/>
          </a:xfrm>
          <a:prstGeom prst="rect">
            <a:avLst/>
          </a:prstGeom>
        </p:spPr>
      </p:pic>
      <p:pic>
        <p:nvPicPr>
          <p:cNvPr id="3" name="Picture 2" descr="Text">
            <a:extLst>
              <a:ext uri="{FF2B5EF4-FFF2-40B4-BE49-F238E27FC236}">
                <a16:creationId xmlns:a16="http://schemas.microsoft.com/office/drawing/2014/main" id="{9650DCE4-F816-5076-BEDB-EE84700C6D8B}"/>
              </a:ext>
            </a:extLst>
          </p:cNvPr>
          <p:cNvPicPr>
            <a:picLocks noChangeAspect="1"/>
          </p:cNvPicPr>
          <p:nvPr/>
        </p:nvPicPr>
        <p:blipFill>
          <a:blip r:embed="rId3"/>
          <a:stretch>
            <a:fillRect/>
          </a:stretch>
        </p:blipFill>
        <p:spPr>
          <a:xfrm>
            <a:off x="6254496" y="1116759"/>
            <a:ext cx="5614416" cy="2301905"/>
          </a:xfrm>
          <a:prstGeom prst="rect">
            <a:avLst/>
          </a:prstGeom>
        </p:spPr>
      </p:pic>
      <p:sp>
        <p:nvSpPr>
          <p:cNvPr id="60"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5594358"/>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166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711CB6-AECF-4269-3DB2-CD49368F855F}"/>
            </a:ext>
          </a:extLst>
        </p:cNvPr>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F0087D53-9295-4463-AAE4-D5C626046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AA96DF-A34E-2FDC-CF30-86E96470479F}"/>
              </a:ext>
            </a:extLst>
          </p:cNvPr>
          <p:cNvSpPr>
            <a:spLocks noGrp="1"/>
          </p:cNvSpPr>
          <p:nvPr>
            <p:ph type="title"/>
          </p:nvPr>
        </p:nvSpPr>
        <p:spPr>
          <a:xfrm>
            <a:off x="638881" y="4501453"/>
            <a:ext cx="10909640" cy="1065836"/>
          </a:xfrm>
        </p:spPr>
        <p:txBody>
          <a:bodyPr vert="horz" lIns="91440" tIns="45720" rIns="91440" bIns="45720" rtlCol="0" anchor="ctr">
            <a:normAutofit/>
          </a:bodyPr>
          <a:lstStyle/>
          <a:p>
            <a:pPr algn="ctr"/>
            <a:r>
              <a:rPr lang="en-US" sz="6600"/>
              <a:t>Next Steps</a:t>
            </a:r>
          </a:p>
        </p:txBody>
      </p:sp>
      <p:pic>
        <p:nvPicPr>
          <p:cNvPr id="4" name="Picture 3">
            <a:extLst>
              <a:ext uri="{FF2B5EF4-FFF2-40B4-BE49-F238E27FC236}">
                <a16:creationId xmlns:a16="http://schemas.microsoft.com/office/drawing/2014/main" id="{A4B727B7-01D5-5FC4-C2A7-C9B228EDC280}"/>
              </a:ext>
            </a:extLst>
          </p:cNvPr>
          <p:cNvPicPr>
            <a:picLocks noChangeAspect="1"/>
          </p:cNvPicPr>
          <p:nvPr/>
        </p:nvPicPr>
        <p:blipFill>
          <a:blip r:embed="rId2"/>
          <a:stretch>
            <a:fillRect/>
          </a:stretch>
        </p:blipFill>
        <p:spPr>
          <a:xfrm>
            <a:off x="320040" y="941306"/>
            <a:ext cx="5614416" cy="2652812"/>
          </a:xfrm>
          <a:prstGeom prst="rect">
            <a:avLst/>
          </a:prstGeom>
        </p:spPr>
      </p:pic>
      <p:pic>
        <p:nvPicPr>
          <p:cNvPr id="3" name="Picture 2" descr="Text">
            <a:extLst>
              <a:ext uri="{FF2B5EF4-FFF2-40B4-BE49-F238E27FC236}">
                <a16:creationId xmlns:a16="http://schemas.microsoft.com/office/drawing/2014/main" id="{202B33D7-814B-B966-04A7-F0DCE3E82F7A}"/>
              </a:ext>
            </a:extLst>
          </p:cNvPr>
          <p:cNvPicPr>
            <a:picLocks noChangeAspect="1"/>
          </p:cNvPicPr>
          <p:nvPr/>
        </p:nvPicPr>
        <p:blipFill>
          <a:blip r:embed="rId3"/>
          <a:stretch>
            <a:fillRect/>
          </a:stretch>
        </p:blipFill>
        <p:spPr>
          <a:xfrm>
            <a:off x="6254496" y="1116759"/>
            <a:ext cx="5614416" cy="2301905"/>
          </a:xfrm>
          <a:prstGeom prst="rect">
            <a:avLst/>
          </a:prstGeom>
        </p:spPr>
      </p:pic>
      <p:sp>
        <p:nvSpPr>
          <p:cNvPr id="60"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5594358"/>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5485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87958F-EC23-F11B-7365-601039834D9C}"/>
            </a:ext>
          </a:extLst>
        </p:cNvPr>
        <p:cNvGrpSpPr/>
        <p:nvPr/>
      </p:nvGrpSpPr>
      <p:grpSpPr>
        <a:xfrm>
          <a:off x="0" y="0"/>
          <a:ext cx="0" cy="0"/>
          <a:chOff x="0" y="0"/>
          <a:chExt cx="0" cy="0"/>
        </a:xfrm>
      </p:grpSpPr>
      <p:sp useBgFill="1">
        <p:nvSpPr>
          <p:cNvPr id="89" name="Rectangle 88">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611773-4783-DC3E-BF08-21030B21E4DF}"/>
              </a:ext>
            </a:extLst>
          </p:cNvPr>
          <p:cNvSpPr>
            <a:spLocks noGrp="1"/>
          </p:cNvSpPr>
          <p:nvPr>
            <p:ph type="title"/>
          </p:nvPr>
        </p:nvSpPr>
        <p:spPr>
          <a:xfrm>
            <a:off x="640080" y="329184"/>
            <a:ext cx="6894576" cy="1783080"/>
          </a:xfrm>
        </p:spPr>
        <p:txBody>
          <a:bodyPr anchor="b">
            <a:normAutofit/>
          </a:bodyPr>
          <a:lstStyle/>
          <a:p>
            <a:r>
              <a:rPr lang="en-US" sz="5400"/>
              <a:t>Timeline</a:t>
            </a:r>
          </a:p>
        </p:txBody>
      </p:sp>
      <p:sp>
        <p:nvSpPr>
          <p:cNvPr id="9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8854AD3D-A7CA-A0FD-85F2-4DF09E5A4511}"/>
              </a:ext>
            </a:extLst>
          </p:cNvPr>
          <p:cNvPicPr>
            <a:picLocks noChangeAspect="1"/>
          </p:cNvPicPr>
          <p:nvPr/>
        </p:nvPicPr>
        <p:blipFill>
          <a:blip r:embed="rId2"/>
          <a:stretch>
            <a:fillRect/>
          </a:stretch>
        </p:blipFill>
        <p:spPr>
          <a:xfrm>
            <a:off x="7863840" y="1095809"/>
            <a:ext cx="4014216" cy="1896717"/>
          </a:xfrm>
          <a:prstGeom prst="rect">
            <a:avLst/>
          </a:prstGeom>
        </p:spPr>
      </p:pic>
      <p:pic>
        <p:nvPicPr>
          <p:cNvPr id="4" name="Picture 3">
            <a:extLst>
              <a:ext uri="{FF2B5EF4-FFF2-40B4-BE49-F238E27FC236}">
                <a16:creationId xmlns:a16="http://schemas.microsoft.com/office/drawing/2014/main" id="{016F640F-7F3F-126F-1987-38B6F29EFDE1}"/>
              </a:ext>
            </a:extLst>
          </p:cNvPr>
          <p:cNvPicPr>
            <a:picLocks noChangeAspect="1"/>
          </p:cNvPicPr>
          <p:nvPr/>
        </p:nvPicPr>
        <p:blipFill>
          <a:blip r:embed="rId3"/>
          <a:stretch>
            <a:fillRect/>
          </a:stretch>
        </p:blipFill>
        <p:spPr>
          <a:xfrm>
            <a:off x="7863840" y="4348163"/>
            <a:ext cx="3995928" cy="1638331"/>
          </a:xfrm>
          <a:prstGeom prst="rect">
            <a:avLst/>
          </a:prstGeom>
        </p:spPr>
      </p:pic>
      <p:graphicFrame>
        <p:nvGraphicFramePr>
          <p:cNvPr id="5" name="Content Placeholder 4" descr="Basic Timeline">
            <a:extLst>
              <a:ext uri="{FF2B5EF4-FFF2-40B4-BE49-F238E27FC236}">
                <a16:creationId xmlns:a16="http://schemas.microsoft.com/office/drawing/2014/main" id="{AC9C36CF-FEE2-5858-89C5-EF5EF2147C9C}"/>
              </a:ext>
            </a:extLst>
          </p:cNvPr>
          <p:cNvGraphicFramePr>
            <a:graphicFrameLocks noGrp="1"/>
          </p:cNvGraphicFramePr>
          <p:nvPr>
            <p:ph idx="1"/>
            <p:extLst>
              <p:ext uri="{D42A27DB-BD31-4B8C-83A1-F6EECF244321}">
                <p14:modId xmlns:p14="http://schemas.microsoft.com/office/powerpoint/2010/main" val="3703027879"/>
              </p:ext>
              <p:ext uri="{E7BDC344-281C-4309-B0C6-D0EE65EED2A8}">
                <p202:designPr xmlns:p202="http://schemas.microsoft.com/office/powerpoint/2020/02/main">
                  <p202:designTagLst>
                    <p202:designTag name="ARCH:1:CLS" val="SmartArt"/>
                    <p202:designTag name="ARCH:1:VSVAR" val="Timeline"/>
                  </p202:designTagLst>
                </p202:designPr>
              </p:ext>
            </p:extLst>
          </p:nvPr>
        </p:nvGraphicFramePr>
        <p:xfrm>
          <a:off x="640080" y="2706624"/>
          <a:ext cx="6894576"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8697146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6DA404-5D47-DA77-9205-CF5D494AF4ED}"/>
            </a:ext>
          </a:extLst>
        </p:cNvPr>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Shape 62">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89B61D6-DE54-36D6-B3EC-6DEEA0E42BD8}"/>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a:solidFill>
                  <a:srgbClr val="FFFFFF"/>
                </a:solidFill>
              </a:rPr>
              <a:t>Thank you!</a:t>
            </a:r>
          </a:p>
        </p:txBody>
      </p:sp>
      <p:pic>
        <p:nvPicPr>
          <p:cNvPr id="4" name="Picture 3">
            <a:extLst>
              <a:ext uri="{FF2B5EF4-FFF2-40B4-BE49-F238E27FC236}">
                <a16:creationId xmlns:a16="http://schemas.microsoft.com/office/drawing/2014/main" id="{6C706B91-E64F-1BE4-0101-6345E9F4A330}"/>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65"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Text">
            <a:extLst>
              <a:ext uri="{FF2B5EF4-FFF2-40B4-BE49-F238E27FC236}">
                <a16:creationId xmlns:a16="http://schemas.microsoft.com/office/drawing/2014/main" id="{D560CD5C-1FCD-1F5D-7C41-3B2BBC9529C4}"/>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1308341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9CB95732-565A-4D2C-A3AB-CC460C0D3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77F1AF47-AE98-4034-BD91-1976FA4D9C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8EC0EE2B-2029-48DD-893D-F528E651B0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7200" y="8482"/>
            <a:ext cx="3568276" cy="6858000"/>
          </a:xfrm>
          <a:prstGeom prst="rect">
            <a:avLst/>
          </a:prstGeom>
          <a:gradFill>
            <a:gsLst>
              <a:gs pos="0">
                <a:schemeClr val="accent1">
                  <a:alpha val="32000"/>
                </a:schemeClr>
              </a:gs>
              <a:gs pos="70000">
                <a:srgbClr val="000000">
                  <a:alpha val="0"/>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Freeform: Shape 59">
            <a:extLst>
              <a:ext uri="{FF2B5EF4-FFF2-40B4-BE49-F238E27FC236}">
                <a16:creationId xmlns:a16="http://schemas.microsoft.com/office/drawing/2014/main" id="{45AE1D08-1ED1-4F59-B42F-4D8EA33DC8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1" name="Rectangle 60">
            <a:extLst>
              <a:ext uri="{FF2B5EF4-FFF2-40B4-BE49-F238E27FC236}">
                <a16:creationId xmlns:a16="http://schemas.microsoft.com/office/drawing/2014/main" id="{9A79B912-88EA-4640-BDEB-51B3B11A0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24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CE3179-7E16-3517-133A-55070ABB1881}"/>
              </a:ext>
            </a:extLst>
          </p:cNvPr>
          <p:cNvSpPr>
            <a:spLocks noGrp="1"/>
          </p:cNvSpPr>
          <p:nvPr>
            <p:ph type="title"/>
          </p:nvPr>
        </p:nvSpPr>
        <p:spPr>
          <a:xfrm>
            <a:off x="632683" y="2302714"/>
            <a:ext cx="3041803" cy="1885862"/>
          </a:xfrm>
        </p:spPr>
        <p:txBody>
          <a:bodyPr vert="horz" lIns="91440" tIns="45720" rIns="91440" bIns="45720" rtlCol="0" anchor="t">
            <a:normAutofit/>
          </a:bodyPr>
          <a:lstStyle/>
          <a:p>
            <a:pPr algn="r"/>
            <a:r>
              <a:rPr lang="en-US" sz="4000" dirty="0">
                <a:solidFill>
                  <a:srgbClr val="FFFFFF"/>
                </a:solidFill>
              </a:rPr>
              <a:t>Open</a:t>
            </a:r>
            <a:br>
              <a:rPr lang="en-US" sz="4000" dirty="0">
                <a:solidFill>
                  <a:srgbClr val="FFFFFF"/>
                </a:solidFill>
              </a:rPr>
            </a:br>
            <a:r>
              <a:rPr lang="en-US" sz="4000" dirty="0">
                <a:solidFill>
                  <a:srgbClr val="FFFFFF"/>
                </a:solidFill>
              </a:rPr>
              <a:t>Meetings</a:t>
            </a:r>
            <a:br>
              <a:rPr lang="en-US" sz="4000" dirty="0">
                <a:solidFill>
                  <a:srgbClr val="FFFFFF"/>
                </a:solidFill>
              </a:rPr>
            </a:br>
            <a:r>
              <a:rPr lang="en-US" sz="4000" dirty="0">
                <a:solidFill>
                  <a:srgbClr val="FFFFFF"/>
                </a:solidFill>
              </a:rPr>
              <a:t>Act</a:t>
            </a:r>
          </a:p>
        </p:txBody>
      </p:sp>
      <p:pic>
        <p:nvPicPr>
          <p:cNvPr id="5" name="Picture 4" descr="Close up image of hands applauding">
            <a:extLst>
              <a:ext uri="{FF2B5EF4-FFF2-40B4-BE49-F238E27FC236}">
                <a16:creationId xmlns:a16="http://schemas.microsoft.com/office/drawing/2014/main" id="{0855BF29-8F4B-0DBF-3FAF-10D8D921A981}"/>
              </a:ext>
            </a:extLst>
          </p:cNvPr>
          <p:cNvPicPr>
            <a:picLocks noChangeAspect="1"/>
          </p:cNvPicPr>
          <p:nvPr/>
        </p:nvPicPr>
        <p:blipFill>
          <a:blip r:embed="rId2"/>
          <a:srcRect t="4433" r="23298" b="4659"/>
          <a:stretch>
            <a:fillRect/>
          </a:stretch>
        </p:blipFill>
        <p:spPr>
          <a:xfrm>
            <a:off x="4942711" y="565637"/>
            <a:ext cx="6450418" cy="3759794"/>
          </a:xfrm>
          <a:prstGeom prst="rect">
            <a:avLst/>
          </a:prstGeom>
        </p:spPr>
      </p:pic>
      <p:pic>
        <p:nvPicPr>
          <p:cNvPr id="4" name="Picture 3">
            <a:extLst>
              <a:ext uri="{FF2B5EF4-FFF2-40B4-BE49-F238E27FC236}">
                <a16:creationId xmlns:a16="http://schemas.microsoft.com/office/drawing/2014/main" id="{054B21A1-A217-C5E8-399D-1852D95148AA}"/>
              </a:ext>
            </a:extLst>
          </p:cNvPr>
          <p:cNvPicPr>
            <a:picLocks noChangeAspect="1"/>
          </p:cNvPicPr>
          <p:nvPr/>
        </p:nvPicPr>
        <p:blipFill>
          <a:blip r:embed="rId3"/>
          <a:stretch>
            <a:fillRect/>
          </a:stretch>
        </p:blipFill>
        <p:spPr>
          <a:xfrm>
            <a:off x="8461863" y="4783851"/>
            <a:ext cx="3419533" cy="1615729"/>
          </a:xfrm>
          <a:prstGeom prst="rect">
            <a:avLst/>
          </a:prstGeom>
        </p:spPr>
      </p:pic>
      <p:pic>
        <p:nvPicPr>
          <p:cNvPr id="3" name="Picture 2" descr="Text">
            <a:extLst>
              <a:ext uri="{FF2B5EF4-FFF2-40B4-BE49-F238E27FC236}">
                <a16:creationId xmlns:a16="http://schemas.microsoft.com/office/drawing/2014/main" id="{5CCD7903-5436-23C3-DF75-9D0157FAB0FD}"/>
              </a:ext>
            </a:extLst>
          </p:cNvPr>
          <p:cNvPicPr>
            <a:picLocks noChangeAspect="1"/>
          </p:cNvPicPr>
          <p:nvPr/>
        </p:nvPicPr>
        <p:blipFill>
          <a:blip r:embed="rId4"/>
          <a:stretch>
            <a:fillRect/>
          </a:stretch>
        </p:blipFill>
        <p:spPr>
          <a:xfrm>
            <a:off x="4635945" y="4866968"/>
            <a:ext cx="3515315" cy="1449497"/>
          </a:xfrm>
          <a:prstGeom prst="rect">
            <a:avLst/>
          </a:prstGeom>
        </p:spPr>
      </p:pic>
    </p:spTree>
    <p:extLst>
      <p:ext uri="{BB962C8B-B14F-4D97-AF65-F5344CB8AC3E}">
        <p14:creationId xmlns:p14="http://schemas.microsoft.com/office/powerpoint/2010/main" val="533925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40E444C-FF93-87C5-9D10-B553CC6EC698}"/>
              </a:ext>
            </a:extLst>
          </p:cNvPr>
          <p:cNvSpPr>
            <a:spLocks noGrp="1"/>
          </p:cNvSpPr>
          <p:nvPr>
            <p:ph type="title"/>
          </p:nvPr>
        </p:nvSpPr>
        <p:spPr>
          <a:xfrm>
            <a:off x="595942" y="1159910"/>
            <a:ext cx="6241568" cy="876154"/>
          </a:xfrm>
        </p:spPr>
        <p:txBody>
          <a:bodyPr anchor="b">
            <a:normAutofit/>
          </a:bodyPr>
          <a:lstStyle/>
          <a:p>
            <a:pPr algn="ctr"/>
            <a:r>
              <a:rPr lang="en-US" dirty="0">
                <a:solidFill>
                  <a:srgbClr val="FFFFFF"/>
                </a:solidFill>
              </a:rPr>
              <a:t>Open Meetings Act (OMA)</a:t>
            </a:r>
          </a:p>
        </p:txBody>
      </p:sp>
      <p:sp>
        <p:nvSpPr>
          <p:cNvPr id="28"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9B5400B-4021-D8D0-99F4-9939979F3102}"/>
              </a:ext>
            </a:extLst>
          </p:cNvPr>
          <p:cNvSpPr>
            <a:spLocks noGrp="1"/>
          </p:cNvSpPr>
          <p:nvPr>
            <p:ph idx="1"/>
          </p:nvPr>
        </p:nvSpPr>
        <p:spPr>
          <a:xfrm>
            <a:off x="595942" y="2540507"/>
            <a:ext cx="6241568" cy="3916287"/>
          </a:xfrm>
        </p:spPr>
        <p:txBody>
          <a:bodyPr>
            <a:normAutofit/>
          </a:bodyPr>
          <a:lstStyle/>
          <a:p>
            <a:r>
              <a:rPr lang="en-US" sz="1800" dirty="0">
                <a:solidFill>
                  <a:srgbClr val="FFFFFF"/>
                </a:solidFill>
              </a:rPr>
              <a:t>Committee meeting notices, agendas, and location information will be posted to ICCB’s website no later than 48 hours prior to the meeting.</a:t>
            </a:r>
          </a:p>
          <a:p>
            <a:r>
              <a:rPr lang="en-US" sz="1800" dirty="0">
                <a:solidFill>
                  <a:srgbClr val="FFFFFF"/>
                </a:solidFill>
              </a:rPr>
              <a:t>Committee will ensure the public is able to observe and comment in the meeting by attending via a call-in number or video link posted on the ICCB website.</a:t>
            </a:r>
          </a:p>
          <a:p>
            <a:r>
              <a:rPr lang="en-US" sz="1800" dirty="0">
                <a:solidFill>
                  <a:srgbClr val="FFFFFF"/>
                </a:solidFill>
              </a:rPr>
              <a:t>Meetings are open to the public and will include time for Public Comment. </a:t>
            </a:r>
          </a:p>
          <a:p>
            <a:r>
              <a:rPr lang="en-US" sz="1800" dirty="0">
                <a:solidFill>
                  <a:srgbClr val="FFFFFF"/>
                </a:solidFill>
              </a:rPr>
              <a:t>Public comments should be limited to matters on the agenda or related to the purpose and duties of the Committee.</a:t>
            </a:r>
          </a:p>
          <a:p>
            <a:r>
              <a:rPr lang="en-US" sz="1800" dirty="0">
                <a:solidFill>
                  <a:srgbClr val="FFFFFF"/>
                </a:solidFill>
              </a:rPr>
              <a:t>All meetings will be recorded and made available to the public.</a:t>
            </a:r>
          </a:p>
        </p:txBody>
      </p:sp>
      <p:pic>
        <p:nvPicPr>
          <p:cNvPr id="5" name="Picture 4">
            <a:extLst>
              <a:ext uri="{FF2B5EF4-FFF2-40B4-BE49-F238E27FC236}">
                <a16:creationId xmlns:a16="http://schemas.microsoft.com/office/drawing/2014/main" id="{0FF8A553-8C27-452A-A321-28670D91D886}"/>
              </a:ext>
            </a:extLst>
          </p:cNvPr>
          <p:cNvPicPr>
            <a:picLocks noChangeAspect="1"/>
          </p:cNvPicPr>
          <p:nvPr/>
        </p:nvPicPr>
        <p:blipFill>
          <a:blip r:embed="rId2"/>
          <a:stretch>
            <a:fillRect/>
          </a:stretch>
        </p:blipFill>
        <p:spPr>
          <a:xfrm>
            <a:off x="7804094" y="809907"/>
            <a:ext cx="4014216" cy="1896717"/>
          </a:xfrm>
          <a:prstGeom prst="rect">
            <a:avLst/>
          </a:prstGeom>
        </p:spPr>
      </p:pic>
      <p:pic>
        <p:nvPicPr>
          <p:cNvPr id="4" name="Picture 3" descr="Text">
            <a:extLst>
              <a:ext uri="{FF2B5EF4-FFF2-40B4-BE49-F238E27FC236}">
                <a16:creationId xmlns:a16="http://schemas.microsoft.com/office/drawing/2014/main" id="{0CDED4DC-405E-2BC8-36E6-5D2B18F4563D}"/>
              </a:ext>
            </a:extLst>
          </p:cNvPr>
          <p:cNvPicPr>
            <a:picLocks noChangeAspect="1"/>
          </p:cNvPicPr>
          <p:nvPr/>
        </p:nvPicPr>
        <p:blipFill>
          <a:blip r:embed="rId3"/>
          <a:stretch>
            <a:fillRect/>
          </a:stretch>
        </p:blipFill>
        <p:spPr>
          <a:xfrm>
            <a:off x="8099745" y="3960244"/>
            <a:ext cx="3807090" cy="1645824"/>
          </a:xfrm>
          <a:prstGeom prst="rect">
            <a:avLst/>
          </a:prstGeom>
        </p:spPr>
      </p:pic>
    </p:spTree>
    <p:extLst>
      <p:ext uri="{BB962C8B-B14F-4D97-AF65-F5344CB8AC3E}">
        <p14:creationId xmlns:p14="http://schemas.microsoft.com/office/powerpoint/2010/main" val="254017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6AAB0A-F9B1-1AFB-7100-849E06C624E9}"/>
            </a:ext>
          </a:extLst>
        </p:cNvPr>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9CB95732-565A-4D2C-A3AB-CC460C0D3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77F1AF47-AE98-4034-BD91-1976FA4D9C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8EC0EE2B-2029-48DD-893D-F528E651B0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7200" y="8482"/>
            <a:ext cx="3568276" cy="6858000"/>
          </a:xfrm>
          <a:prstGeom prst="rect">
            <a:avLst/>
          </a:prstGeom>
          <a:gradFill>
            <a:gsLst>
              <a:gs pos="0">
                <a:schemeClr val="accent1">
                  <a:alpha val="32000"/>
                </a:schemeClr>
              </a:gs>
              <a:gs pos="70000">
                <a:srgbClr val="000000">
                  <a:alpha val="0"/>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Freeform: Shape 52">
            <a:extLst>
              <a:ext uri="{FF2B5EF4-FFF2-40B4-BE49-F238E27FC236}">
                <a16:creationId xmlns:a16="http://schemas.microsoft.com/office/drawing/2014/main" id="{45AE1D08-1ED1-4F59-B42F-4D8EA33DC8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5" name="Rectangle 54">
            <a:extLst>
              <a:ext uri="{FF2B5EF4-FFF2-40B4-BE49-F238E27FC236}">
                <a16:creationId xmlns:a16="http://schemas.microsoft.com/office/drawing/2014/main" id="{9A79B912-88EA-4640-BDEB-51B3B11A0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24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22BA5E-7EB3-9475-877C-065D9E058328}"/>
              </a:ext>
            </a:extLst>
          </p:cNvPr>
          <p:cNvSpPr>
            <a:spLocks noGrp="1"/>
          </p:cNvSpPr>
          <p:nvPr>
            <p:ph type="title"/>
          </p:nvPr>
        </p:nvSpPr>
        <p:spPr>
          <a:xfrm>
            <a:off x="638637" y="2813775"/>
            <a:ext cx="3041803" cy="1247413"/>
          </a:xfrm>
        </p:spPr>
        <p:txBody>
          <a:bodyPr vert="horz" lIns="91440" tIns="45720" rIns="91440" bIns="45720" rtlCol="0" anchor="t">
            <a:normAutofit/>
          </a:bodyPr>
          <a:lstStyle/>
          <a:p>
            <a:pPr algn="r"/>
            <a:r>
              <a:rPr lang="en-US" sz="4000" dirty="0">
                <a:solidFill>
                  <a:srgbClr val="FFFFFF"/>
                </a:solidFill>
              </a:rPr>
              <a:t>DCQA Committee</a:t>
            </a:r>
          </a:p>
        </p:txBody>
      </p:sp>
      <p:pic>
        <p:nvPicPr>
          <p:cNvPr id="5" name="Picture 4" descr="Close up image of hands applauding">
            <a:extLst>
              <a:ext uri="{FF2B5EF4-FFF2-40B4-BE49-F238E27FC236}">
                <a16:creationId xmlns:a16="http://schemas.microsoft.com/office/drawing/2014/main" id="{DAFBECDF-3B44-B628-D436-01A723708B19}"/>
              </a:ext>
            </a:extLst>
          </p:cNvPr>
          <p:cNvPicPr>
            <a:picLocks noChangeAspect="1"/>
          </p:cNvPicPr>
          <p:nvPr/>
        </p:nvPicPr>
        <p:blipFill>
          <a:blip r:embed="rId2"/>
          <a:srcRect l="10669" r="10668" b="-1"/>
          <a:stretch>
            <a:fillRect/>
          </a:stretch>
        </p:blipFill>
        <p:spPr>
          <a:xfrm>
            <a:off x="4812522" y="478713"/>
            <a:ext cx="6386420" cy="3797558"/>
          </a:xfrm>
          <a:prstGeom prst="rect">
            <a:avLst/>
          </a:prstGeom>
        </p:spPr>
      </p:pic>
      <p:pic>
        <p:nvPicPr>
          <p:cNvPr id="4" name="Picture 3">
            <a:extLst>
              <a:ext uri="{FF2B5EF4-FFF2-40B4-BE49-F238E27FC236}">
                <a16:creationId xmlns:a16="http://schemas.microsoft.com/office/drawing/2014/main" id="{C53AF32A-9603-383A-9285-1F01378B34DE}"/>
              </a:ext>
            </a:extLst>
          </p:cNvPr>
          <p:cNvPicPr>
            <a:picLocks noChangeAspect="1"/>
          </p:cNvPicPr>
          <p:nvPr/>
        </p:nvPicPr>
        <p:blipFill>
          <a:blip r:embed="rId3"/>
          <a:stretch>
            <a:fillRect/>
          </a:stretch>
        </p:blipFill>
        <p:spPr>
          <a:xfrm>
            <a:off x="8643365" y="4817806"/>
            <a:ext cx="3091435" cy="1498659"/>
          </a:xfrm>
          <a:prstGeom prst="rect">
            <a:avLst/>
          </a:prstGeom>
        </p:spPr>
      </p:pic>
      <p:pic>
        <p:nvPicPr>
          <p:cNvPr id="3" name="Picture 2" descr="Text">
            <a:extLst>
              <a:ext uri="{FF2B5EF4-FFF2-40B4-BE49-F238E27FC236}">
                <a16:creationId xmlns:a16="http://schemas.microsoft.com/office/drawing/2014/main" id="{0E6794DC-FBEB-53AA-C9F4-8D511F8D2550}"/>
              </a:ext>
            </a:extLst>
          </p:cNvPr>
          <p:cNvPicPr>
            <a:picLocks noChangeAspect="1"/>
          </p:cNvPicPr>
          <p:nvPr/>
        </p:nvPicPr>
        <p:blipFill>
          <a:blip r:embed="rId4"/>
          <a:stretch>
            <a:fillRect/>
          </a:stretch>
        </p:blipFill>
        <p:spPr>
          <a:xfrm>
            <a:off x="4635945" y="5043948"/>
            <a:ext cx="3515315" cy="1272517"/>
          </a:xfrm>
          <a:prstGeom prst="rect">
            <a:avLst/>
          </a:prstGeom>
        </p:spPr>
      </p:pic>
    </p:spTree>
    <p:extLst>
      <p:ext uri="{BB962C8B-B14F-4D97-AF65-F5344CB8AC3E}">
        <p14:creationId xmlns:p14="http://schemas.microsoft.com/office/powerpoint/2010/main" val="20853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0E6ADF-2CA0-744B-F503-B88722350F52}"/>
            </a:ext>
          </a:extLst>
        </p:cNvPr>
        <p:cNvGrpSpPr/>
        <p:nvPr/>
      </p:nvGrpSpPr>
      <p:grpSpPr>
        <a:xfrm>
          <a:off x="0" y="0"/>
          <a:ext cx="0" cy="0"/>
          <a:chOff x="0" y="0"/>
          <a:chExt cx="0" cy="0"/>
        </a:xfrm>
      </p:grpSpPr>
      <p:sp useBgFill="1">
        <p:nvSpPr>
          <p:cNvPr id="62" name="Rectangle 61">
            <a:extLst>
              <a:ext uri="{FF2B5EF4-FFF2-40B4-BE49-F238E27FC236}">
                <a16:creationId xmlns:a16="http://schemas.microsoft.com/office/drawing/2014/main" id="{959C6B72-F8E6-4281-8F3E-93FC0DC98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8E10BFE-8B8D-36FB-F4E3-AFF95A8B25A4}"/>
              </a:ext>
            </a:extLst>
          </p:cNvPr>
          <p:cNvPicPr>
            <a:picLocks noChangeAspect="1"/>
          </p:cNvPicPr>
          <p:nvPr/>
        </p:nvPicPr>
        <p:blipFill>
          <a:blip r:embed="rId2"/>
          <a:stretch>
            <a:fillRect/>
          </a:stretch>
        </p:blipFill>
        <p:spPr>
          <a:xfrm>
            <a:off x="540430" y="5933844"/>
            <a:ext cx="1579946" cy="559032"/>
          </a:xfrm>
          <a:prstGeom prst="rect">
            <a:avLst/>
          </a:prstGeom>
        </p:spPr>
      </p:pic>
      <p:pic>
        <p:nvPicPr>
          <p:cNvPr id="3" name="Picture 2" descr="Text">
            <a:extLst>
              <a:ext uri="{FF2B5EF4-FFF2-40B4-BE49-F238E27FC236}">
                <a16:creationId xmlns:a16="http://schemas.microsoft.com/office/drawing/2014/main" id="{80E6CF4F-624E-6CBC-154E-B09DFFE8E3B2}"/>
              </a:ext>
            </a:extLst>
          </p:cNvPr>
          <p:cNvPicPr>
            <a:picLocks noChangeAspect="1"/>
          </p:cNvPicPr>
          <p:nvPr/>
        </p:nvPicPr>
        <p:blipFill>
          <a:blip r:embed="rId3"/>
          <a:stretch>
            <a:fillRect/>
          </a:stretch>
        </p:blipFill>
        <p:spPr>
          <a:xfrm>
            <a:off x="2208572" y="5933844"/>
            <a:ext cx="1798074" cy="559032"/>
          </a:xfrm>
          <a:prstGeom prst="rect">
            <a:avLst/>
          </a:prstGeom>
        </p:spPr>
      </p:pic>
      <p:sp>
        <p:nvSpPr>
          <p:cNvPr id="64" name="sketch line">
            <a:extLst>
              <a:ext uri="{FF2B5EF4-FFF2-40B4-BE49-F238E27FC236}">
                <a16:creationId xmlns:a16="http://schemas.microsoft.com/office/drawing/2014/main" id="{490234EE-E0D8-4805-9227-CCEAC6016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265018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8ED1685-54CF-0BC2-D43D-0D86C88BB2E4}"/>
              </a:ext>
            </a:extLst>
          </p:cNvPr>
          <p:cNvSpPr txBox="1"/>
          <p:nvPr/>
        </p:nvSpPr>
        <p:spPr>
          <a:xfrm>
            <a:off x="701138" y="3096189"/>
            <a:ext cx="4568951" cy="1644944"/>
          </a:xfrm>
          <a:prstGeom prst="rect">
            <a:avLst/>
          </a:prstGeom>
        </p:spPr>
        <p:txBody>
          <a:bodyPr vert="horz" lIns="91440" tIns="45720" rIns="91440" bIns="45720" rtlCol="0">
            <a:normAutofit/>
          </a:bodyPr>
          <a:lstStyle/>
          <a:p>
            <a:pPr>
              <a:lnSpc>
                <a:spcPct val="90000"/>
              </a:lnSpc>
              <a:spcAft>
                <a:spcPts val="600"/>
              </a:spcAft>
            </a:pPr>
            <a:r>
              <a:rPr lang="en-US" sz="2200" dirty="0"/>
              <a:t>PA 104-0012 creates a new standing Dual Credit Committee as a joint ICCB-ISBE body. Its composition and mandate are:</a:t>
            </a:r>
          </a:p>
          <a:p>
            <a:pPr indent="-228600">
              <a:lnSpc>
                <a:spcPct val="90000"/>
              </a:lnSpc>
              <a:spcAft>
                <a:spcPts val="600"/>
              </a:spcAft>
              <a:buFont typeface="Arial" panose="020B0604020202020204" pitchFamily="34" charset="0"/>
              <a:buChar char="•"/>
            </a:pPr>
            <a:endParaRPr lang="en-US" sz="2200" dirty="0"/>
          </a:p>
        </p:txBody>
      </p:sp>
      <p:graphicFrame>
        <p:nvGraphicFramePr>
          <p:cNvPr id="10" name="Content Placeholder 9">
            <a:extLst>
              <a:ext uri="{FF2B5EF4-FFF2-40B4-BE49-F238E27FC236}">
                <a16:creationId xmlns:a16="http://schemas.microsoft.com/office/drawing/2014/main" id="{22F169C6-EC33-5AAE-DE35-9EF543ACFD09}"/>
              </a:ext>
            </a:extLst>
          </p:cNvPr>
          <p:cNvGraphicFramePr>
            <a:graphicFrameLocks noGrp="1"/>
          </p:cNvGraphicFramePr>
          <p:nvPr>
            <p:ph idx="1"/>
            <p:extLst>
              <p:ext uri="{D42A27DB-BD31-4B8C-83A1-F6EECF244321}">
                <p14:modId xmlns:p14="http://schemas.microsoft.com/office/powerpoint/2010/main" val="2210164133"/>
              </p:ext>
            </p:extLst>
          </p:nvPr>
        </p:nvGraphicFramePr>
        <p:xfrm>
          <a:off x="5732206" y="474853"/>
          <a:ext cx="6095728" cy="6018023"/>
        </p:xfrm>
        <a:graphic>
          <a:graphicData uri="http://schemas.openxmlformats.org/drawingml/2006/table">
            <a:tbl>
              <a:tblPr firstRow="1" bandRow="1">
                <a:noFill/>
              </a:tblPr>
              <a:tblGrid>
                <a:gridCol w="2261420">
                  <a:extLst>
                    <a:ext uri="{9D8B030D-6E8A-4147-A177-3AD203B41FA5}">
                      <a16:colId xmlns:a16="http://schemas.microsoft.com/office/drawing/2014/main" val="4058085729"/>
                    </a:ext>
                  </a:extLst>
                </a:gridCol>
                <a:gridCol w="3834308">
                  <a:extLst>
                    <a:ext uri="{9D8B030D-6E8A-4147-A177-3AD203B41FA5}">
                      <a16:colId xmlns:a16="http://schemas.microsoft.com/office/drawing/2014/main" val="2890550462"/>
                    </a:ext>
                  </a:extLst>
                </a:gridCol>
              </a:tblGrid>
              <a:tr h="545574">
                <a:tc>
                  <a:txBody>
                    <a:bodyPr/>
                    <a:lstStyle/>
                    <a:p>
                      <a:pPr marL="0" marR="0" algn="ctr">
                        <a:buNone/>
                      </a:pPr>
                      <a:r>
                        <a:rPr lang="en-US" sz="1400" b="1" dirty="0">
                          <a:solidFill>
                            <a:schemeClr val="tx1">
                              <a:lumMod val="75000"/>
                              <a:lumOff val="25000"/>
                            </a:schemeClr>
                          </a:solidFill>
                          <a:effectLst/>
                          <a:latin typeface="Arial" panose="020B0604020202020204" pitchFamily="34" charset="0"/>
                          <a:ea typeface="Arial" panose="020B0604020202020204" pitchFamily="34" charset="0"/>
                        </a:rPr>
                        <a:t>Structural Feature</a:t>
                      </a:r>
                    </a:p>
                  </a:txBody>
                  <a:tcPr marL="112187" marR="62326" marT="56093" marB="56093">
                    <a:lnL w="12700" cmpd="sng">
                      <a:noFill/>
                      <a:prstDash val="solid"/>
                    </a:lnL>
                    <a:lnR w="12700" cmpd="sng">
                      <a:noFill/>
                      <a:prstDash val="solid"/>
                    </a:lnR>
                    <a:lnT w="12700" cmpd="sng">
                      <a:noFill/>
                      <a:prstDash val="solid"/>
                    </a:lnT>
                    <a:lnB w="9525" cap="flat" cmpd="sng" algn="ctr">
                      <a:solidFill>
                        <a:srgbClr val="D8DCDC"/>
                      </a:solidFill>
                      <a:prstDash val="solid"/>
                    </a:lnB>
                    <a:noFill/>
                  </a:tcPr>
                </a:tc>
                <a:tc>
                  <a:txBody>
                    <a:bodyPr/>
                    <a:lstStyle/>
                    <a:p>
                      <a:pPr marL="0" marR="0" algn="ctr">
                        <a:buNone/>
                      </a:pPr>
                      <a:r>
                        <a:rPr lang="en-US" sz="1400" b="1" dirty="0">
                          <a:solidFill>
                            <a:schemeClr val="tx1">
                              <a:lumMod val="75000"/>
                              <a:lumOff val="25000"/>
                            </a:schemeClr>
                          </a:solidFill>
                          <a:effectLst/>
                          <a:latin typeface="Arial" panose="020B0604020202020204" pitchFamily="34" charset="0"/>
                          <a:ea typeface="Arial" panose="020B0604020202020204" pitchFamily="34" charset="0"/>
                        </a:rPr>
                        <a:t>Details</a:t>
                      </a:r>
                    </a:p>
                  </a:txBody>
                  <a:tcPr marL="112187" marR="62326" marT="56093" marB="56093">
                    <a:lnL w="12700" cmpd="sng">
                      <a:noFill/>
                      <a:prstDash val="solid"/>
                    </a:lnL>
                    <a:lnR w="12700" cmpd="sng">
                      <a:noFill/>
                      <a:prstDash val="solid"/>
                    </a:lnR>
                    <a:lnT w="12700" cmpd="sng">
                      <a:noFill/>
                      <a:prstDash val="solid"/>
                    </a:lnT>
                    <a:lnB w="9525" cap="flat" cmpd="sng" algn="ctr">
                      <a:solidFill>
                        <a:srgbClr val="D8DCDC"/>
                      </a:solidFill>
                      <a:prstDash val="solid"/>
                    </a:lnB>
                    <a:noFill/>
                  </a:tcPr>
                </a:tc>
                <a:extLst>
                  <a:ext uri="{0D108BD9-81ED-4DB2-BD59-A6C34878D82A}">
                    <a16:rowId xmlns:a16="http://schemas.microsoft.com/office/drawing/2014/main" val="246334500"/>
                  </a:ext>
                </a:extLst>
              </a:tr>
              <a:tr h="2202679">
                <a:tc>
                  <a:txBody>
                    <a:bodyPr/>
                    <a:lstStyle/>
                    <a:p>
                      <a:pPr marL="0" marR="0">
                        <a:spcBef>
                          <a:spcPts val="200"/>
                        </a:spcBef>
                        <a:spcAft>
                          <a:spcPts val="200"/>
                        </a:spcAft>
                        <a:buNone/>
                      </a:pPr>
                      <a:r>
                        <a:rPr lang="en-US" sz="1200" dirty="0">
                          <a:solidFill>
                            <a:schemeClr val="tx1">
                              <a:lumMod val="75000"/>
                              <a:lumOff val="25000"/>
                            </a:schemeClr>
                          </a:solidFill>
                          <a:effectLst/>
                          <a:latin typeface="Arial" panose="020B0604020202020204" pitchFamily="34" charset="0"/>
                          <a:ea typeface="Arial" panose="020B0604020202020204" pitchFamily="34" charset="0"/>
                        </a:rPr>
                        <a:t>Composition</a:t>
                      </a:r>
                    </a:p>
                  </a:txBody>
                  <a:tcPr marL="112187" marR="62326" marT="56093" marB="56093">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tc>
                  <a:txBody>
                    <a:bodyPr/>
                    <a:lstStyle/>
                    <a:p>
                      <a:pPr marL="0" marR="0">
                        <a:spcBef>
                          <a:spcPts val="200"/>
                        </a:spcBef>
                        <a:spcAft>
                          <a:spcPts val="200"/>
                        </a:spcAft>
                        <a:buNone/>
                      </a:pPr>
                      <a:r>
                        <a:rPr lang="en-US" sz="1200" dirty="0">
                          <a:solidFill>
                            <a:schemeClr val="tx1">
                              <a:lumMod val="75000"/>
                              <a:lumOff val="25000"/>
                            </a:schemeClr>
                          </a:solidFill>
                          <a:effectLst/>
                          <a:latin typeface="Arial" panose="020B0604020202020204" pitchFamily="34" charset="0"/>
                          <a:ea typeface="Arial" panose="020B0604020202020204" pitchFamily="34" charset="0"/>
                        </a:rPr>
                        <a:t>State Superintendent or designee; 10 ISBE-appointed members including two representatives of statewide teacher organizations; ICCB Executive Director or designee; 10 ICCB-appointed members including two community college faculty representatives of statewide teacher organizations; IBHE Executive Director as ex-officio.</a:t>
                      </a:r>
                    </a:p>
                  </a:txBody>
                  <a:tcPr marL="112187" marR="62326" marT="56093" marB="56093">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extLst>
                  <a:ext uri="{0D108BD9-81ED-4DB2-BD59-A6C34878D82A}">
                    <a16:rowId xmlns:a16="http://schemas.microsoft.com/office/drawing/2014/main" val="2744482387"/>
                  </a:ext>
                </a:extLst>
              </a:tr>
              <a:tr h="545574">
                <a:tc>
                  <a:txBody>
                    <a:bodyPr/>
                    <a:lstStyle/>
                    <a:p>
                      <a:pPr marL="0" marR="0">
                        <a:spcBef>
                          <a:spcPts val="200"/>
                        </a:spcBef>
                        <a:spcAft>
                          <a:spcPts val="200"/>
                        </a:spcAft>
                        <a:buNone/>
                      </a:pPr>
                      <a:r>
                        <a:rPr lang="en-US" sz="1200">
                          <a:solidFill>
                            <a:schemeClr val="tx1">
                              <a:lumMod val="75000"/>
                              <a:lumOff val="25000"/>
                            </a:schemeClr>
                          </a:solidFill>
                          <a:effectLst/>
                          <a:latin typeface="Arial" panose="020B0604020202020204" pitchFamily="34" charset="0"/>
                          <a:ea typeface="Arial" panose="020B0604020202020204" pitchFamily="34" charset="0"/>
                        </a:rPr>
                        <a:t>Administrative support</a:t>
                      </a:r>
                    </a:p>
                  </a:txBody>
                  <a:tcPr marL="112187" marR="62326" marT="56093" marB="56093">
                    <a:lnL w="9525" cap="flat" cmpd="sng" algn="ctr">
                      <a:solidFill>
                        <a:srgbClr val="D8DEDC"/>
                      </a:solidFill>
                      <a:prstDash val="solid"/>
                    </a:lnL>
                    <a:lnR w="9525" cap="flat" cmpd="sng" algn="ctr">
                      <a:solidFill>
                        <a:srgbClr val="D8DEDC"/>
                      </a:solidFill>
                      <a:prstDash val="solid"/>
                    </a:lnR>
                    <a:lnT w="9525" cap="flat" cmpd="sng" algn="ctr">
                      <a:solidFill>
                        <a:srgbClr val="D8DCDC"/>
                      </a:solidFill>
                      <a:prstDash val="solid"/>
                    </a:lnT>
                    <a:lnB w="9525" cap="flat" cmpd="sng" algn="ctr">
                      <a:solidFill>
                        <a:srgbClr val="D8DCDC"/>
                      </a:solidFill>
                      <a:prstDash val="solid"/>
                    </a:lnB>
                    <a:noFill/>
                  </a:tcPr>
                </a:tc>
                <a:tc>
                  <a:txBody>
                    <a:bodyPr/>
                    <a:lstStyle/>
                    <a:p>
                      <a:pPr marL="0" marR="0">
                        <a:spcBef>
                          <a:spcPts val="200"/>
                        </a:spcBef>
                        <a:spcAft>
                          <a:spcPts val="200"/>
                        </a:spcAft>
                        <a:buNone/>
                      </a:pPr>
                      <a:r>
                        <a:rPr lang="en-US" sz="1200" dirty="0">
                          <a:solidFill>
                            <a:schemeClr val="tx1">
                              <a:lumMod val="75000"/>
                              <a:lumOff val="25000"/>
                            </a:schemeClr>
                          </a:solidFill>
                          <a:effectLst/>
                          <a:latin typeface="Arial" panose="020B0604020202020204" pitchFamily="34" charset="0"/>
                          <a:ea typeface="Arial" panose="020B0604020202020204" pitchFamily="34" charset="0"/>
                        </a:rPr>
                        <a:t>ICCB provides administrative support</a:t>
                      </a:r>
                    </a:p>
                  </a:txBody>
                  <a:tcPr marL="112187" marR="62326" marT="56093" marB="56093">
                    <a:lnL w="9525" cap="flat" cmpd="sng" algn="ctr">
                      <a:solidFill>
                        <a:srgbClr val="D8DEDC"/>
                      </a:solidFill>
                      <a:prstDash val="solid"/>
                    </a:lnL>
                    <a:lnR w="9525" cap="flat" cmpd="sng" algn="ctr">
                      <a:solidFill>
                        <a:srgbClr val="D8DEDC"/>
                      </a:solidFill>
                      <a:prstDash val="solid"/>
                    </a:lnR>
                    <a:lnT w="9525" cap="flat" cmpd="sng" algn="ctr">
                      <a:solidFill>
                        <a:srgbClr val="D8DCDC"/>
                      </a:solidFill>
                      <a:prstDash val="solid"/>
                    </a:lnT>
                    <a:lnB w="9525" cap="flat" cmpd="sng" algn="ctr">
                      <a:solidFill>
                        <a:srgbClr val="D8DCDC"/>
                      </a:solidFill>
                      <a:prstDash val="solid"/>
                    </a:lnB>
                    <a:noFill/>
                  </a:tcPr>
                </a:tc>
                <a:extLst>
                  <a:ext uri="{0D108BD9-81ED-4DB2-BD59-A6C34878D82A}">
                    <a16:rowId xmlns:a16="http://schemas.microsoft.com/office/drawing/2014/main" val="1153371771"/>
                  </a:ext>
                </a:extLst>
              </a:tr>
              <a:tr h="545574">
                <a:tc>
                  <a:txBody>
                    <a:bodyPr/>
                    <a:lstStyle/>
                    <a:p>
                      <a:pPr marL="0" marR="0">
                        <a:spcBef>
                          <a:spcPts val="200"/>
                        </a:spcBef>
                        <a:spcAft>
                          <a:spcPts val="200"/>
                        </a:spcAft>
                        <a:buNone/>
                      </a:pPr>
                      <a:r>
                        <a:rPr lang="en-US" sz="1200">
                          <a:solidFill>
                            <a:schemeClr val="tx1">
                              <a:lumMod val="75000"/>
                              <a:lumOff val="25000"/>
                            </a:schemeClr>
                          </a:solidFill>
                          <a:effectLst/>
                          <a:latin typeface="Arial" panose="020B0604020202020204" pitchFamily="34" charset="0"/>
                          <a:ea typeface="Arial" panose="020B0604020202020204" pitchFamily="34" charset="0"/>
                        </a:rPr>
                        <a:t>First meeting deadline</a:t>
                      </a:r>
                    </a:p>
                  </a:txBody>
                  <a:tcPr marL="112187" marR="62326" marT="56093" marB="56093">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tc>
                  <a:txBody>
                    <a:bodyPr/>
                    <a:lstStyle/>
                    <a:p>
                      <a:pPr marL="0" marR="0">
                        <a:spcBef>
                          <a:spcPts val="200"/>
                        </a:spcBef>
                        <a:spcAft>
                          <a:spcPts val="200"/>
                        </a:spcAft>
                        <a:buNone/>
                      </a:pPr>
                      <a:r>
                        <a:rPr lang="en-US" sz="1200" dirty="0">
                          <a:solidFill>
                            <a:schemeClr val="tx1">
                              <a:lumMod val="75000"/>
                              <a:lumOff val="25000"/>
                            </a:schemeClr>
                          </a:solidFill>
                          <a:effectLst/>
                          <a:latin typeface="Arial" panose="020B0604020202020204" pitchFamily="34" charset="0"/>
                          <a:ea typeface="Arial" panose="020B0604020202020204" pitchFamily="34" charset="0"/>
                        </a:rPr>
                        <a:t>Within 60 days of July 1, 2025 (by August 29, 2025)</a:t>
                      </a:r>
                    </a:p>
                  </a:txBody>
                  <a:tcPr marL="112187" marR="62326" marT="56093" marB="56093">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extLst>
                  <a:ext uri="{0D108BD9-81ED-4DB2-BD59-A6C34878D82A}">
                    <a16:rowId xmlns:a16="http://schemas.microsoft.com/office/drawing/2014/main" val="3752758024"/>
                  </a:ext>
                </a:extLst>
              </a:tr>
              <a:tr h="545574">
                <a:tc>
                  <a:txBody>
                    <a:bodyPr/>
                    <a:lstStyle/>
                    <a:p>
                      <a:pPr marL="0" marR="0">
                        <a:spcBef>
                          <a:spcPts val="200"/>
                        </a:spcBef>
                        <a:spcAft>
                          <a:spcPts val="200"/>
                        </a:spcAft>
                        <a:buNone/>
                      </a:pPr>
                      <a:r>
                        <a:rPr lang="en-US" sz="1200">
                          <a:solidFill>
                            <a:schemeClr val="tx1">
                              <a:lumMod val="75000"/>
                              <a:lumOff val="25000"/>
                            </a:schemeClr>
                          </a:solidFill>
                          <a:effectLst/>
                          <a:latin typeface="Arial" panose="020B0604020202020204" pitchFamily="34" charset="0"/>
                          <a:ea typeface="Arial" panose="020B0604020202020204" pitchFamily="34" charset="0"/>
                        </a:rPr>
                        <a:t>Ongoing meeting frequency</a:t>
                      </a:r>
                    </a:p>
                  </a:txBody>
                  <a:tcPr marL="112187" marR="62326" marT="56093" marB="56093">
                    <a:lnL w="9525" cap="flat" cmpd="sng" algn="ctr">
                      <a:solidFill>
                        <a:srgbClr val="D8DEDC"/>
                      </a:solidFill>
                      <a:prstDash val="solid"/>
                    </a:lnL>
                    <a:lnR w="9525" cap="flat" cmpd="sng" algn="ctr">
                      <a:solidFill>
                        <a:srgbClr val="D8DEDC"/>
                      </a:solidFill>
                      <a:prstDash val="solid"/>
                    </a:lnR>
                    <a:lnT w="9525" cap="flat" cmpd="sng" algn="ctr">
                      <a:solidFill>
                        <a:srgbClr val="D8DCDC"/>
                      </a:solidFill>
                      <a:prstDash val="solid"/>
                    </a:lnT>
                    <a:lnB w="9525" cap="flat" cmpd="sng" algn="ctr">
                      <a:solidFill>
                        <a:srgbClr val="D8DCDC"/>
                      </a:solidFill>
                      <a:prstDash val="solid"/>
                    </a:lnB>
                    <a:noFill/>
                  </a:tcPr>
                </a:tc>
                <a:tc>
                  <a:txBody>
                    <a:bodyPr/>
                    <a:lstStyle/>
                    <a:p>
                      <a:pPr marL="0" marR="0">
                        <a:spcBef>
                          <a:spcPts val="200"/>
                        </a:spcBef>
                        <a:spcAft>
                          <a:spcPts val="200"/>
                        </a:spcAft>
                        <a:buNone/>
                      </a:pPr>
                      <a:r>
                        <a:rPr lang="en-US" sz="1200" dirty="0">
                          <a:solidFill>
                            <a:schemeClr val="tx1">
                              <a:lumMod val="75000"/>
                              <a:lumOff val="25000"/>
                            </a:schemeClr>
                          </a:solidFill>
                          <a:effectLst/>
                          <a:latin typeface="Arial" panose="020B0604020202020204" pitchFamily="34" charset="0"/>
                          <a:ea typeface="Arial" panose="020B0604020202020204" pitchFamily="34" charset="0"/>
                        </a:rPr>
                        <a:t>At least annually</a:t>
                      </a:r>
                    </a:p>
                  </a:txBody>
                  <a:tcPr marL="112187" marR="62326" marT="56093" marB="56093">
                    <a:lnL w="9525" cap="flat" cmpd="sng" algn="ctr">
                      <a:solidFill>
                        <a:srgbClr val="D8DEDC"/>
                      </a:solidFill>
                      <a:prstDash val="solid"/>
                    </a:lnL>
                    <a:lnR w="9525" cap="flat" cmpd="sng" algn="ctr">
                      <a:solidFill>
                        <a:srgbClr val="D8DEDC"/>
                      </a:solidFill>
                      <a:prstDash val="solid"/>
                    </a:lnR>
                    <a:lnT w="9525" cap="flat" cmpd="sng" algn="ctr">
                      <a:solidFill>
                        <a:srgbClr val="D8DCDC"/>
                      </a:solidFill>
                      <a:prstDash val="solid"/>
                    </a:lnT>
                    <a:lnB w="9525" cap="flat" cmpd="sng" algn="ctr">
                      <a:solidFill>
                        <a:srgbClr val="D8DCDC"/>
                      </a:solidFill>
                      <a:prstDash val="solid"/>
                    </a:lnB>
                    <a:noFill/>
                  </a:tcPr>
                </a:tc>
                <a:extLst>
                  <a:ext uri="{0D108BD9-81ED-4DB2-BD59-A6C34878D82A}">
                    <a16:rowId xmlns:a16="http://schemas.microsoft.com/office/drawing/2014/main" val="722949009"/>
                  </a:ext>
                </a:extLst>
              </a:tr>
              <a:tr h="816524">
                <a:tc>
                  <a:txBody>
                    <a:bodyPr/>
                    <a:lstStyle/>
                    <a:p>
                      <a:pPr marL="0" marR="0">
                        <a:spcBef>
                          <a:spcPts val="200"/>
                        </a:spcBef>
                        <a:spcAft>
                          <a:spcPts val="200"/>
                        </a:spcAft>
                        <a:buNone/>
                      </a:pPr>
                      <a:r>
                        <a:rPr lang="en-US" sz="1200">
                          <a:solidFill>
                            <a:schemeClr val="tx1">
                              <a:lumMod val="75000"/>
                              <a:lumOff val="25000"/>
                            </a:schemeClr>
                          </a:solidFill>
                          <a:effectLst/>
                          <a:latin typeface="Arial" panose="020B0604020202020204" pitchFamily="34" charset="0"/>
                          <a:ea typeface="Arial" panose="020B0604020202020204" pitchFamily="34" charset="0"/>
                        </a:rPr>
                        <a:t>Primary focus</a:t>
                      </a:r>
                    </a:p>
                  </a:txBody>
                  <a:tcPr marL="112187" marR="62326" marT="56093" marB="56093">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tc>
                  <a:txBody>
                    <a:bodyPr/>
                    <a:lstStyle/>
                    <a:p>
                      <a:pPr marL="0" marR="0">
                        <a:spcBef>
                          <a:spcPts val="200"/>
                        </a:spcBef>
                        <a:spcAft>
                          <a:spcPts val="200"/>
                        </a:spcAft>
                        <a:buNone/>
                      </a:pPr>
                      <a:r>
                        <a:rPr lang="en-US" sz="1200" dirty="0">
                          <a:solidFill>
                            <a:schemeClr val="tx1">
                              <a:lumMod val="75000"/>
                              <a:lumOff val="25000"/>
                            </a:schemeClr>
                          </a:solidFill>
                          <a:effectLst/>
                          <a:latin typeface="Arial" panose="020B0604020202020204" pitchFamily="34" charset="0"/>
                          <a:ea typeface="Arial" panose="020B0604020202020204" pitchFamily="34" charset="0"/>
                        </a:rPr>
                        <a:t>Approving accessibility, quality, and alignment of dual credit programs to meet student needs</a:t>
                      </a:r>
                    </a:p>
                  </a:txBody>
                  <a:tcPr marL="112187" marR="62326" marT="56093" marB="56093">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extLst>
                  <a:ext uri="{0D108BD9-81ED-4DB2-BD59-A6C34878D82A}">
                    <a16:rowId xmlns:a16="http://schemas.microsoft.com/office/drawing/2014/main" val="2532158367"/>
                  </a:ext>
                </a:extLst>
              </a:tr>
              <a:tr h="816524">
                <a:tc>
                  <a:txBody>
                    <a:bodyPr/>
                    <a:lstStyle/>
                    <a:p>
                      <a:pPr marL="0" marR="0">
                        <a:spcBef>
                          <a:spcPts val="200"/>
                        </a:spcBef>
                        <a:spcAft>
                          <a:spcPts val="200"/>
                        </a:spcAft>
                        <a:buNone/>
                      </a:pPr>
                      <a:r>
                        <a:rPr lang="en-US" sz="1200">
                          <a:solidFill>
                            <a:schemeClr val="tx1">
                              <a:lumMod val="75000"/>
                              <a:lumOff val="25000"/>
                            </a:schemeClr>
                          </a:solidFill>
                          <a:effectLst/>
                          <a:latin typeface="Arial" panose="020B0604020202020204" pitchFamily="34" charset="0"/>
                          <a:ea typeface="Arial" panose="020B0604020202020204" pitchFamily="34" charset="0"/>
                        </a:rPr>
                        <a:t>MPA authority</a:t>
                      </a:r>
                    </a:p>
                  </a:txBody>
                  <a:tcPr marL="112187" marR="62326" marT="56093" marB="56093">
                    <a:lnL w="9525" cap="flat" cmpd="sng" algn="ctr">
                      <a:solidFill>
                        <a:srgbClr val="D8DEDC"/>
                      </a:solidFill>
                      <a:prstDash val="solid"/>
                    </a:lnL>
                    <a:lnR w="9525" cap="flat" cmpd="sng" algn="ctr">
                      <a:solidFill>
                        <a:srgbClr val="D8DEDC"/>
                      </a:solidFill>
                      <a:prstDash val="solid"/>
                    </a:lnR>
                    <a:lnT w="9525" cap="flat" cmpd="sng" algn="ctr">
                      <a:solidFill>
                        <a:srgbClr val="D8DCDC"/>
                      </a:solidFill>
                      <a:prstDash val="solid"/>
                    </a:lnT>
                    <a:lnB w="9525" cap="flat" cmpd="sng" algn="ctr">
                      <a:solidFill>
                        <a:srgbClr val="D8DEDC"/>
                      </a:solidFill>
                      <a:prstDash val="solid"/>
                    </a:lnB>
                    <a:noFill/>
                  </a:tcPr>
                </a:tc>
                <a:tc>
                  <a:txBody>
                    <a:bodyPr/>
                    <a:lstStyle/>
                    <a:p>
                      <a:pPr marL="0" marR="0">
                        <a:spcBef>
                          <a:spcPts val="200"/>
                        </a:spcBef>
                        <a:spcAft>
                          <a:spcPts val="200"/>
                        </a:spcAft>
                        <a:buNone/>
                      </a:pPr>
                      <a:r>
                        <a:rPr lang="en-US" sz="1200" dirty="0">
                          <a:solidFill>
                            <a:schemeClr val="tx1">
                              <a:lumMod val="75000"/>
                              <a:lumOff val="25000"/>
                            </a:schemeClr>
                          </a:solidFill>
                          <a:effectLst/>
                          <a:latin typeface="Arial" panose="020B0604020202020204" pitchFamily="34" charset="0"/>
                          <a:ea typeface="Arial" panose="020B0604020202020204" pitchFamily="34" charset="0"/>
                        </a:rPr>
                        <a:t>May consider and develop updates to the Model Partnership Agreement and its associated exhibits</a:t>
                      </a:r>
                    </a:p>
                  </a:txBody>
                  <a:tcPr marL="112187" marR="62326" marT="56093" marB="56093">
                    <a:lnL w="9525" cap="flat" cmpd="sng" algn="ctr">
                      <a:solidFill>
                        <a:srgbClr val="D8DEDC"/>
                      </a:solidFill>
                      <a:prstDash val="solid"/>
                    </a:lnL>
                    <a:lnR w="9525" cap="flat" cmpd="sng" algn="ctr">
                      <a:solidFill>
                        <a:srgbClr val="D8DEDC"/>
                      </a:solidFill>
                      <a:prstDash val="solid"/>
                    </a:lnR>
                    <a:lnT w="9525" cap="flat" cmpd="sng" algn="ctr">
                      <a:solidFill>
                        <a:srgbClr val="D8DCDC"/>
                      </a:solidFill>
                      <a:prstDash val="solid"/>
                    </a:lnT>
                    <a:lnB w="9525" cap="flat" cmpd="sng" algn="ctr">
                      <a:solidFill>
                        <a:srgbClr val="D8DEDC"/>
                      </a:solidFill>
                      <a:prstDash val="solid"/>
                    </a:lnB>
                    <a:noFill/>
                  </a:tcPr>
                </a:tc>
                <a:extLst>
                  <a:ext uri="{0D108BD9-81ED-4DB2-BD59-A6C34878D82A}">
                    <a16:rowId xmlns:a16="http://schemas.microsoft.com/office/drawing/2014/main" val="1793865696"/>
                  </a:ext>
                </a:extLst>
              </a:tr>
            </a:tbl>
          </a:graphicData>
        </a:graphic>
      </p:graphicFrame>
      <p:sp>
        <p:nvSpPr>
          <p:cNvPr id="5" name="TextBox 4">
            <a:extLst>
              <a:ext uri="{FF2B5EF4-FFF2-40B4-BE49-F238E27FC236}">
                <a16:creationId xmlns:a16="http://schemas.microsoft.com/office/drawing/2014/main" id="{A6AA5A11-7A3F-4CED-6012-61516E546F76}"/>
              </a:ext>
            </a:extLst>
          </p:cNvPr>
          <p:cNvSpPr txBox="1"/>
          <p:nvPr/>
        </p:nvSpPr>
        <p:spPr>
          <a:xfrm>
            <a:off x="612648" y="1509326"/>
            <a:ext cx="4745933" cy="839654"/>
          </a:xfrm>
          <a:prstGeom prst="rect">
            <a:avLst/>
          </a:prstGeom>
        </p:spPr>
        <p:txBody>
          <a:bodyPr vert="horz" lIns="91440" tIns="45720" rIns="91440" bIns="45720" rtlCol="0">
            <a:normAutofit/>
          </a:bodyPr>
          <a:lstStyle/>
          <a:p>
            <a:pPr algn="ctr">
              <a:lnSpc>
                <a:spcPct val="90000"/>
              </a:lnSpc>
              <a:spcAft>
                <a:spcPts val="600"/>
              </a:spcAft>
            </a:pPr>
            <a:r>
              <a:rPr lang="en-US" sz="2200" b="1" dirty="0"/>
              <a:t>The Dual Credit Quality Act (DCQA) Committee — New Section 19.5</a:t>
            </a:r>
            <a:endParaRPr lang="en-US" sz="2200" dirty="0"/>
          </a:p>
          <a:p>
            <a:pPr indent="-228600">
              <a:lnSpc>
                <a:spcPct val="90000"/>
              </a:lnSpc>
              <a:spcAft>
                <a:spcPts val="600"/>
              </a:spcAft>
              <a:buFont typeface="Arial" panose="020B0604020202020204" pitchFamily="34" charset="0"/>
              <a:buChar char="•"/>
            </a:pPr>
            <a:endParaRPr lang="en-US" sz="2200" dirty="0"/>
          </a:p>
        </p:txBody>
      </p:sp>
    </p:spTree>
    <p:extLst>
      <p:ext uri="{BB962C8B-B14F-4D97-AF65-F5344CB8AC3E}">
        <p14:creationId xmlns:p14="http://schemas.microsoft.com/office/powerpoint/2010/main" val="2220831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AC6EB9-0B7C-E46A-8619-57CD0C61774B}"/>
            </a:ext>
          </a:extLst>
        </p:cNvPr>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CB95732-565A-4D2C-A3AB-CC460C0D3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77F1AF47-AE98-4034-BD91-1976FA4D9C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8EC0EE2B-2029-48DD-893D-F528E651B0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7200" y="8482"/>
            <a:ext cx="3568276" cy="6858000"/>
          </a:xfrm>
          <a:prstGeom prst="rect">
            <a:avLst/>
          </a:prstGeom>
          <a:gradFill>
            <a:gsLst>
              <a:gs pos="0">
                <a:schemeClr val="accent1">
                  <a:alpha val="32000"/>
                </a:schemeClr>
              </a:gs>
              <a:gs pos="70000">
                <a:srgbClr val="000000">
                  <a:alpha val="0"/>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Freeform: Shape 51">
            <a:extLst>
              <a:ext uri="{FF2B5EF4-FFF2-40B4-BE49-F238E27FC236}">
                <a16:creationId xmlns:a16="http://schemas.microsoft.com/office/drawing/2014/main" id="{45AE1D08-1ED1-4F59-B42F-4D8EA33DC8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4" name="Rectangle 53">
            <a:extLst>
              <a:ext uri="{FF2B5EF4-FFF2-40B4-BE49-F238E27FC236}">
                <a16:creationId xmlns:a16="http://schemas.microsoft.com/office/drawing/2014/main" id="{9A79B912-88EA-4640-BDEB-51B3B11A0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24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5BF26B-7D3B-5747-256A-85CB3B735184}"/>
              </a:ext>
            </a:extLst>
          </p:cNvPr>
          <p:cNvSpPr>
            <a:spLocks noGrp="1"/>
          </p:cNvSpPr>
          <p:nvPr>
            <p:ph type="title"/>
          </p:nvPr>
        </p:nvSpPr>
        <p:spPr>
          <a:xfrm>
            <a:off x="720436" y="2248313"/>
            <a:ext cx="3041803" cy="1994664"/>
          </a:xfrm>
        </p:spPr>
        <p:txBody>
          <a:bodyPr vert="horz" lIns="91440" tIns="45720" rIns="91440" bIns="45720" rtlCol="0" anchor="t">
            <a:normAutofit/>
          </a:bodyPr>
          <a:lstStyle/>
          <a:p>
            <a:pPr algn="r"/>
            <a:r>
              <a:rPr lang="en-US" sz="4000" dirty="0">
                <a:solidFill>
                  <a:srgbClr val="FFFFFF"/>
                </a:solidFill>
              </a:rPr>
              <a:t>DCQA Committee Bylaws</a:t>
            </a:r>
          </a:p>
        </p:txBody>
      </p:sp>
      <p:pic>
        <p:nvPicPr>
          <p:cNvPr id="5" name="Picture 4" descr="Close up image of hands applauding">
            <a:extLst>
              <a:ext uri="{FF2B5EF4-FFF2-40B4-BE49-F238E27FC236}">
                <a16:creationId xmlns:a16="http://schemas.microsoft.com/office/drawing/2014/main" id="{DB8A0F11-10BD-27A8-3731-F606267EFB80}"/>
              </a:ext>
            </a:extLst>
          </p:cNvPr>
          <p:cNvPicPr>
            <a:picLocks noChangeAspect="1"/>
          </p:cNvPicPr>
          <p:nvPr/>
        </p:nvPicPr>
        <p:blipFill>
          <a:blip r:embed="rId2"/>
          <a:srcRect l="2943" r="2940" b="-1"/>
          <a:stretch>
            <a:fillRect/>
          </a:stretch>
        </p:blipFill>
        <p:spPr>
          <a:xfrm>
            <a:off x="4601039" y="771263"/>
            <a:ext cx="6784715" cy="3471714"/>
          </a:xfrm>
          <a:prstGeom prst="rect">
            <a:avLst/>
          </a:prstGeom>
        </p:spPr>
      </p:pic>
      <p:pic>
        <p:nvPicPr>
          <p:cNvPr id="4" name="Picture 3">
            <a:extLst>
              <a:ext uri="{FF2B5EF4-FFF2-40B4-BE49-F238E27FC236}">
                <a16:creationId xmlns:a16="http://schemas.microsoft.com/office/drawing/2014/main" id="{34B6A976-0A24-6BB9-857F-198E91F1BD24}"/>
              </a:ext>
            </a:extLst>
          </p:cNvPr>
          <p:cNvPicPr>
            <a:picLocks noChangeAspect="1"/>
          </p:cNvPicPr>
          <p:nvPr/>
        </p:nvPicPr>
        <p:blipFill>
          <a:blip r:embed="rId3"/>
          <a:stretch>
            <a:fillRect/>
          </a:stretch>
        </p:blipFill>
        <p:spPr>
          <a:xfrm>
            <a:off x="8377084" y="5112774"/>
            <a:ext cx="2854598" cy="1182730"/>
          </a:xfrm>
          <a:prstGeom prst="rect">
            <a:avLst/>
          </a:prstGeom>
        </p:spPr>
      </p:pic>
      <p:pic>
        <p:nvPicPr>
          <p:cNvPr id="3" name="Picture 2" descr="Text">
            <a:extLst>
              <a:ext uri="{FF2B5EF4-FFF2-40B4-BE49-F238E27FC236}">
                <a16:creationId xmlns:a16="http://schemas.microsoft.com/office/drawing/2014/main" id="{0A965E1B-59BD-9AD2-921D-BAAF1695041C}"/>
              </a:ext>
            </a:extLst>
          </p:cNvPr>
          <p:cNvPicPr>
            <a:picLocks noChangeAspect="1"/>
          </p:cNvPicPr>
          <p:nvPr/>
        </p:nvPicPr>
        <p:blipFill>
          <a:blip r:embed="rId4"/>
          <a:stretch>
            <a:fillRect/>
          </a:stretch>
        </p:blipFill>
        <p:spPr>
          <a:xfrm>
            <a:off x="4635945" y="5112774"/>
            <a:ext cx="2854598" cy="1203691"/>
          </a:xfrm>
          <a:prstGeom prst="rect">
            <a:avLst/>
          </a:prstGeom>
        </p:spPr>
      </p:pic>
    </p:spTree>
    <p:extLst>
      <p:ext uri="{BB962C8B-B14F-4D97-AF65-F5344CB8AC3E}">
        <p14:creationId xmlns:p14="http://schemas.microsoft.com/office/powerpoint/2010/main" val="228279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38A4F37-EC8C-0F34-FFD3-9AC40A1A32FE}"/>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DCQA Committee Bylaws</a:t>
            </a:r>
          </a:p>
        </p:txBody>
      </p:sp>
      <p:sp>
        <p:nvSpPr>
          <p:cNvPr id="36"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AF86134-1816-55B0-9434-A3A10324D632}"/>
              </a:ext>
            </a:extLst>
          </p:cNvPr>
          <p:cNvSpPr>
            <a:spLocks noGrp="1"/>
          </p:cNvSpPr>
          <p:nvPr>
            <p:ph idx="1"/>
          </p:nvPr>
        </p:nvSpPr>
        <p:spPr>
          <a:xfrm>
            <a:off x="640081" y="2706624"/>
            <a:ext cx="6241568" cy="3483864"/>
          </a:xfrm>
        </p:spPr>
        <p:txBody>
          <a:bodyPr>
            <a:normAutofit/>
          </a:bodyPr>
          <a:lstStyle/>
          <a:p>
            <a:r>
              <a:rPr lang="en-US" sz="1400" dirty="0">
                <a:solidFill>
                  <a:srgbClr val="FFFFFF"/>
                </a:solidFill>
              </a:rPr>
              <a:t>The Dual Credit Quality Act Advisory Committee (“Committee”), established pursuant to the Dual Credit Quality Act (110 ILCS 27/19.5), is </a:t>
            </a:r>
            <a:r>
              <a:rPr lang="en-US" sz="1400" b="1" dirty="0">
                <a:solidFill>
                  <a:srgbClr val="FFFFFF"/>
                </a:solidFill>
              </a:rPr>
              <a:t>a statewide</a:t>
            </a:r>
            <a:r>
              <a:rPr lang="en-US" sz="1400" dirty="0">
                <a:solidFill>
                  <a:srgbClr val="FFFFFF"/>
                </a:solidFill>
              </a:rPr>
              <a:t> </a:t>
            </a:r>
            <a:r>
              <a:rPr lang="en-US" sz="1400" b="1" dirty="0">
                <a:solidFill>
                  <a:srgbClr val="FFFFFF"/>
                </a:solidFill>
              </a:rPr>
              <a:t>advisory body</a:t>
            </a:r>
            <a:r>
              <a:rPr lang="en-US" sz="1400" dirty="0">
                <a:solidFill>
                  <a:srgbClr val="FFFFFF"/>
                </a:solidFill>
              </a:rPr>
              <a:t>. </a:t>
            </a:r>
          </a:p>
          <a:p>
            <a:r>
              <a:rPr lang="en-US" sz="1400" dirty="0">
                <a:solidFill>
                  <a:srgbClr val="FFFFFF"/>
                </a:solidFill>
              </a:rPr>
              <a:t>The Committee may meet in person, or through video or audio conference, and will establish quorum, defined as a majority of ICCB- and ISBE-appointed Committee members present for the purpose of discussing public business (5 ILCS 120/1.02)</a:t>
            </a:r>
          </a:p>
          <a:p>
            <a:r>
              <a:rPr lang="en-US" sz="1400" dirty="0">
                <a:solidFill>
                  <a:srgbClr val="FFFFFF"/>
                </a:solidFill>
              </a:rPr>
              <a:t>At the direction of the ICCB and ISBE, a Committee may meet without the presence of a quorum of members provided the conditions set forth in the Open Meetings Act are met (5 ILCS 120/7). </a:t>
            </a:r>
          </a:p>
          <a:p>
            <a:r>
              <a:rPr lang="en-US" sz="1400" dirty="0">
                <a:solidFill>
                  <a:srgbClr val="FFFFFF"/>
                </a:solidFill>
              </a:rPr>
              <a:t>Procedural rules for conducting and attending Committee meetings align with OMA guidelines and conducting “contemporaneous interactive communication” (5 ILCS 120/1.02).</a:t>
            </a:r>
          </a:p>
          <a:p>
            <a:r>
              <a:rPr lang="en-US" sz="1400" dirty="0">
                <a:solidFill>
                  <a:srgbClr val="FFFFFF"/>
                </a:solidFill>
              </a:rPr>
              <a:t>The Committee will meet as often as the ICCB and ISBE deems necessary but will meet at least once per year.</a:t>
            </a:r>
          </a:p>
        </p:txBody>
      </p:sp>
      <p:pic>
        <p:nvPicPr>
          <p:cNvPr id="5" name="Picture 4">
            <a:extLst>
              <a:ext uri="{FF2B5EF4-FFF2-40B4-BE49-F238E27FC236}">
                <a16:creationId xmlns:a16="http://schemas.microsoft.com/office/drawing/2014/main" id="{2AE7EC6F-97E7-4680-EE5B-774C029937C8}"/>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4" name="Picture 3" descr="Text">
            <a:extLst>
              <a:ext uri="{FF2B5EF4-FFF2-40B4-BE49-F238E27FC236}">
                <a16:creationId xmlns:a16="http://schemas.microsoft.com/office/drawing/2014/main" id="{3302D689-96D3-3294-08AD-665B15B95F6A}"/>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240536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3872</TotalTime>
  <Words>2173</Words>
  <Application>Microsoft Office PowerPoint</Application>
  <PresentationFormat>Widescreen</PresentationFormat>
  <Paragraphs>212</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Aptos</vt:lpstr>
      <vt:lpstr>Aptos Display</vt:lpstr>
      <vt:lpstr>Arial</vt:lpstr>
      <vt:lpstr>Calibri</vt:lpstr>
      <vt:lpstr>Courier New</vt:lpstr>
      <vt:lpstr>Office Theme</vt:lpstr>
      <vt:lpstr>Dual Credit Quality Act (DCQA)  Subcommittee Meeting:  Student Eligibility and Supports</vt:lpstr>
      <vt:lpstr>Agenda</vt:lpstr>
      <vt:lpstr>Welcome!</vt:lpstr>
      <vt:lpstr>Open Meetings Act</vt:lpstr>
      <vt:lpstr>Open Meetings Act (OMA)</vt:lpstr>
      <vt:lpstr>DCQA Committee</vt:lpstr>
      <vt:lpstr>PowerPoint Presentation</vt:lpstr>
      <vt:lpstr>DCQA Committee Bylaws</vt:lpstr>
      <vt:lpstr>DCQA Committee Bylaws</vt:lpstr>
      <vt:lpstr> DCQA Subcommittee review of the  Model Partnership Agreement (MPA)</vt:lpstr>
      <vt:lpstr>Overview of MPA</vt:lpstr>
      <vt:lpstr>The Role of the MPA</vt:lpstr>
      <vt:lpstr>The Role of the MPA</vt:lpstr>
      <vt:lpstr>Shift of MPA Under Public Act 104‑0012 (Effective July 1, 2025)</vt:lpstr>
      <vt:lpstr>Student Eligibility: Public Act 104‑0012 (Effective July 1, 2025) </vt:lpstr>
      <vt:lpstr>Student Eligibility and Supports: Public Act 104‑0012 (Effective July 1, 2025) </vt:lpstr>
      <vt:lpstr>Student Eligibility for Districts and Colleges: Public Act 104‑0012 (Effective July 1, 2025) </vt:lpstr>
      <vt:lpstr> Student Supports Required Under the Amended Law: Public Act 104‑0012 (Effective July 1, 2025) </vt:lpstr>
      <vt:lpstr>Student Eligibility and Supports</vt:lpstr>
      <vt:lpstr>Student Eligibility and Supports</vt:lpstr>
      <vt:lpstr> Why Eligibility and Supports Matter </vt:lpstr>
      <vt:lpstr> Amended Law Requires </vt:lpstr>
      <vt:lpstr> Multiple Measures for Eligibility </vt:lpstr>
      <vt:lpstr> Shared Eligibility Principles </vt:lpstr>
      <vt:lpstr> School District Responsibilities </vt:lpstr>
      <vt:lpstr> Community College Responsibilities </vt:lpstr>
      <vt:lpstr> Required Student Supports </vt:lpstr>
      <vt:lpstr> Disability‑Related Supports </vt:lpstr>
      <vt:lpstr> Monitoring Student Progress </vt:lpstr>
      <vt:lpstr> Equity Considerations </vt:lpstr>
      <vt:lpstr> Implications for Partnership Agreements </vt:lpstr>
      <vt:lpstr> Implications for Community Colleges and School Districts </vt:lpstr>
      <vt:lpstr>Joint Responsibilities</vt:lpstr>
      <vt:lpstr>Student Eligibility and Supports: Subcommittee Discussion</vt:lpstr>
      <vt:lpstr>Public Comment</vt:lpstr>
      <vt:lpstr>Next Steps</vt:lpstr>
      <vt:lpstr>Timeline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Adrienne Pickett</dc:creator>
  <cp:lastModifiedBy>Jordan, Melinda G</cp:lastModifiedBy>
  <cp:revision>17</cp:revision>
  <dcterms:created xsi:type="dcterms:W3CDTF">2026-03-02T13:02:36Z</dcterms:created>
  <dcterms:modified xsi:type="dcterms:W3CDTF">2026-03-06T17:47:15Z</dcterms:modified>
</cp:coreProperties>
</file>