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336" r:id="rId3"/>
    <p:sldId id="257" r:id="rId4"/>
    <p:sldId id="260" r:id="rId5"/>
    <p:sldId id="263" r:id="rId6"/>
    <p:sldId id="265" r:id="rId7"/>
    <p:sldId id="331" r:id="rId8"/>
    <p:sldId id="264" r:id="rId9"/>
    <p:sldId id="262" r:id="rId10"/>
    <p:sldId id="261" r:id="rId11"/>
    <p:sldId id="259" r:id="rId12"/>
    <p:sldId id="290" r:id="rId13"/>
    <p:sldId id="300" r:id="rId14"/>
    <p:sldId id="298" r:id="rId15"/>
    <p:sldId id="299" r:id="rId16"/>
    <p:sldId id="301" r:id="rId17"/>
    <p:sldId id="318" r:id="rId18"/>
    <p:sldId id="286" r:id="rId19"/>
    <p:sldId id="332" r:id="rId20"/>
    <p:sldId id="330" r:id="rId21"/>
    <p:sldId id="333" r:id="rId22"/>
    <p:sldId id="335" r:id="rId23"/>
    <p:sldId id="334" r:id="rId24"/>
    <p:sldId id="329" r:id="rId25"/>
    <p:sldId id="266" r:id="rId26"/>
    <p:sldId id="317" r:id="rId27"/>
    <p:sldId id="281" r:id="rId28"/>
    <p:sldId id="267" r:id="rId29"/>
    <p:sldId id="278" r:id="rId30"/>
    <p:sldId id="279" r:id="rId31"/>
    <p:sldId id="270" r:id="rId32"/>
    <p:sldId id="288"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120" d="100"/>
          <a:sy n="120" d="100"/>
        </p:scale>
        <p:origin x="19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21965F-681D-4095-AB8C-158FCAE42B26}" type="doc">
      <dgm:prSet loTypeId="urn:microsoft.com/office/officeart/2005/8/layout/default" loCatId="list" qsTypeId="urn:microsoft.com/office/officeart/2005/8/quickstyle/simple4" qsCatId="simple" csTypeId="urn:microsoft.com/office/officeart/2005/8/colors/colorful2" csCatId="colorful" phldr="1"/>
      <dgm:spPr/>
      <dgm:t>
        <a:bodyPr/>
        <a:lstStyle/>
        <a:p>
          <a:endParaRPr lang="en-US"/>
        </a:p>
      </dgm:t>
    </dgm:pt>
    <dgm:pt modelId="{8DCE8BC8-7165-41F0-9750-67CF7C57EC80}">
      <dgm:prSet/>
      <dgm:spPr/>
      <dgm:t>
        <a:bodyPr/>
        <a:lstStyle/>
        <a:p>
          <a:r>
            <a:rPr lang="en-US" b="1"/>
            <a:t>Activities include:</a:t>
          </a:r>
        </a:p>
      </dgm:t>
    </dgm:pt>
    <dgm:pt modelId="{8FE0C781-04F4-498A-ABA2-5C25C5782896}" type="parTrans" cxnId="{0B469716-299B-4416-98F0-7DC51EBF6E17}">
      <dgm:prSet/>
      <dgm:spPr/>
      <dgm:t>
        <a:bodyPr/>
        <a:lstStyle/>
        <a:p>
          <a:endParaRPr lang="en-US"/>
        </a:p>
      </dgm:t>
    </dgm:pt>
    <dgm:pt modelId="{C5662A9A-FAA6-4292-8008-009D16104CCF}" type="sibTrans" cxnId="{0B469716-299B-4416-98F0-7DC51EBF6E17}">
      <dgm:prSet/>
      <dgm:spPr/>
      <dgm:t>
        <a:bodyPr/>
        <a:lstStyle/>
        <a:p>
          <a:endParaRPr lang="en-US"/>
        </a:p>
      </dgm:t>
    </dgm:pt>
    <dgm:pt modelId="{948ECA01-6A16-46AD-8B25-4FDE61AA3B0D}">
      <dgm:prSet/>
      <dgm:spPr/>
      <dgm:t>
        <a:bodyPr/>
        <a:lstStyle/>
        <a:p>
          <a:r>
            <a:rPr lang="en-US" b="1"/>
            <a:t>consider and recommend updates to the MPA and its associated exhibits.</a:t>
          </a:r>
        </a:p>
      </dgm:t>
    </dgm:pt>
    <dgm:pt modelId="{72D78D0C-3167-4DE5-83C3-2D803F980B1D}" type="parTrans" cxnId="{5CB388E0-E45C-4BC7-9BD5-43CB907FBC5A}">
      <dgm:prSet/>
      <dgm:spPr/>
      <dgm:t>
        <a:bodyPr/>
        <a:lstStyle/>
        <a:p>
          <a:endParaRPr lang="en-US"/>
        </a:p>
      </dgm:t>
    </dgm:pt>
    <dgm:pt modelId="{06ECE738-0E9A-4172-987B-37493CFC6DFB}" type="sibTrans" cxnId="{5CB388E0-E45C-4BC7-9BD5-43CB907FBC5A}">
      <dgm:prSet/>
      <dgm:spPr/>
      <dgm:t>
        <a:bodyPr/>
        <a:lstStyle/>
        <a:p>
          <a:endParaRPr lang="en-US"/>
        </a:p>
      </dgm:t>
    </dgm:pt>
    <dgm:pt modelId="{45B45D3B-379C-4D49-A24E-3D238A4C8ACA}">
      <dgm:prSet/>
      <dgm:spPr/>
      <dgm:t>
        <a:bodyPr/>
        <a:lstStyle/>
        <a:p>
          <a:r>
            <a:rPr lang="en-US" b="1"/>
            <a:t>leverage the expertise of leading experts and policy makers in the field of dual credit and concurrent enrollment when making MPA recommendations.</a:t>
          </a:r>
        </a:p>
      </dgm:t>
    </dgm:pt>
    <dgm:pt modelId="{542BD42F-C221-49FB-B644-9864C369DE0A}" type="parTrans" cxnId="{62B96F5D-1B3B-4FB1-AF24-A0263F2C7780}">
      <dgm:prSet/>
      <dgm:spPr/>
      <dgm:t>
        <a:bodyPr/>
        <a:lstStyle/>
        <a:p>
          <a:endParaRPr lang="en-US"/>
        </a:p>
      </dgm:t>
    </dgm:pt>
    <dgm:pt modelId="{4F0119D5-35CF-4AF4-9580-30F4A532F4B4}" type="sibTrans" cxnId="{62B96F5D-1B3B-4FB1-AF24-A0263F2C7780}">
      <dgm:prSet/>
      <dgm:spPr/>
      <dgm:t>
        <a:bodyPr/>
        <a:lstStyle/>
        <a:p>
          <a:endParaRPr lang="en-US"/>
        </a:p>
      </dgm:t>
    </dgm:pt>
    <dgm:pt modelId="{C0285199-08E8-4755-A5F0-C5D2DF851F89}">
      <dgm:prSet/>
      <dgm:spPr/>
      <dgm:t>
        <a:bodyPr/>
        <a:lstStyle/>
        <a:p>
          <a:r>
            <a:rPr lang="en-US" b="1"/>
            <a:t>consult relevant dual credit and concurrent enrollment scholarship and research findings in developing recommendations.</a:t>
          </a:r>
        </a:p>
      </dgm:t>
    </dgm:pt>
    <dgm:pt modelId="{452CFEDA-7FC1-4D73-BE86-8DC73D8D068A}" type="parTrans" cxnId="{8F373693-7815-4380-B001-B9E9EDF13C58}">
      <dgm:prSet/>
      <dgm:spPr/>
      <dgm:t>
        <a:bodyPr/>
        <a:lstStyle/>
        <a:p>
          <a:endParaRPr lang="en-US"/>
        </a:p>
      </dgm:t>
    </dgm:pt>
    <dgm:pt modelId="{51F90828-87EC-48DB-9509-1AF40BA7B63C}" type="sibTrans" cxnId="{8F373693-7815-4380-B001-B9E9EDF13C58}">
      <dgm:prSet/>
      <dgm:spPr/>
      <dgm:t>
        <a:bodyPr/>
        <a:lstStyle/>
        <a:p>
          <a:endParaRPr lang="en-US"/>
        </a:p>
      </dgm:t>
    </dgm:pt>
    <dgm:pt modelId="{E00ECEA3-7ECC-43BE-B7C2-0DB3C51FF5E8}">
      <dgm:prSet/>
      <dgm:spPr/>
      <dgm:t>
        <a:bodyPr/>
        <a:lstStyle/>
        <a:p>
          <a:r>
            <a:rPr lang="en-US" b="1"/>
            <a:t>invite the feedback and insights of Illinois’ practitioners and other secondary and postsecondary stakeholders when developing its recommendations.</a:t>
          </a:r>
        </a:p>
      </dgm:t>
    </dgm:pt>
    <dgm:pt modelId="{049FFB31-7808-4F92-8D15-416D566BA897}" type="parTrans" cxnId="{19EA3E5B-FD5F-4860-931A-74041B4177F8}">
      <dgm:prSet/>
      <dgm:spPr/>
      <dgm:t>
        <a:bodyPr/>
        <a:lstStyle/>
        <a:p>
          <a:endParaRPr lang="en-US"/>
        </a:p>
      </dgm:t>
    </dgm:pt>
    <dgm:pt modelId="{3BDCD225-5948-421C-9DEA-8DB9A23613CB}" type="sibTrans" cxnId="{19EA3E5B-FD5F-4860-931A-74041B4177F8}">
      <dgm:prSet/>
      <dgm:spPr/>
      <dgm:t>
        <a:bodyPr/>
        <a:lstStyle/>
        <a:p>
          <a:endParaRPr lang="en-US"/>
        </a:p>
      </dgm:t>
    </dgm:pt>
    <dgm:pt modelId="{41ED0F10-7C84-4974-A7AE-76EFDC810737}">
      <dgm:prSet/>
      <dgm:spPr/>
      <dgm:t>
        <a:bodyPr/>
        <a:lstStyle/>
        <a:p>
          <a:r>
            <a:rPr lang="en-US" b="1"/>
            <a:t>make recommendations but not take binding action.</a:t>
          </a:r>
        </a:p>
      </dgm:t>
    </dgm:pt>
    <dgm:pt modelId="{C6D88CFF-F2B8-4283-9E1D-9163E242CFEE}" type="parTrans" cxnId="{30110B10-2BB9-4728-A103-00E98FE646EE}">
      <dgm:prSet/>
      <dgm:spPr/>
      <dgm:t>
        <a:bodyPr/>
        <a:lstStyle/>
        <a:p>
          <a:endParaRPr lang="en-US"/>
        </a:p>
      </dgm:t>
    </dgm:pt>
    <dgm:pt modelId="{C157A250-647B-4509-9C90-37FA54540D74}" type="sibTrans" cxnId="{30110B10-2BB9-4728-A103-00E98FE646EE}">
      <dgm:prSet/>
      <dgm:spPr/>
      <dgm:t>
        <a:bodyPr/>
        <a:lstStyle/>
        <a:p>
          <a:endParaRPr lang="en-US"/>
        </a:p>
      </dgm:t>
    </dgm:pt>
    <dgm:pt modelId="{32ACB0F2-6C4B-4A6E-9FA1-28F304AEC315}" type="pres">
      <dgm:prSet presAssocID="{ED21965F-681D-4095-AB8C-158FCAE42B26}" presName="diagram" presStyleCnt="0">
        <dgm:presLayoutVars>
          <dgm:dir/>
          <dgm:resizeHandles val="exact"/>
        </dgm:presLayoutVars>
      </dgm:prSet>
      <dgm:spPr/>
    </dgm:pt>
    <dgm:pt modelId="{40D0C184-C4D8-4C01-946E-42A528C476DC}" type="pres">
      <dgm:prSet presAssocID="{8DCE8BC8-7165-41F0-9750-67CF7C57EC80}" presName="node" presStyleLbl="node1" presStyleIdx="0" presStyleCnt="6">
        <dgm:presLayoutVars>
          <dgm:bulletEnabled val="1"/>
        </dgm:presLayoutVars>
      </dgm:prSet>
      <dgm:spPr/>
    </dgm:pt>
    <dgm:pt modelId="{9416F798-D0F5-4C69-A2DD-5347798CECF5}" type="pres">
      <dgm:prSet presAssocID="{C5662A9A-FAA6-4292-8008-009D16104CCF}" presName="sibTrans" presStyleCnt="0"/>
      <dgm:spPr/>
    </dgm:pt>
    <dgm:pt modelId="{8F94A02E-B638-4CC9-BE62-784422A17A72}" type="pres">
      <dgm:prSet presAssocID="{948ECA01-6A16-46AD-8B25-4FDE61AA3B0D}" presName="node" presStyleLbl="node1" presStyleIdx="1" presStyleCnt="6">
        <dgm:presLayoutVars>
          <dgm:bulletEnabled val="1"/>
        </dgm:presLayoutVars>
      </dgm:prSet>
      <dgm:spPr/>
    </dgm:pt>
    <dgm:pt modelId="{D7A51055-904B-4FF1-ACAD-9F1B213D64D3}" type="pres">
      <dgm:prSet presAssocID="{06ECE738-0E9A-4172-987B-37493CFC6DFB}" presName="sibTrans" presStyleCnt="0"/>
      <dgm:spPr/>
    </dgm:pt>
    <dgm:pt modelId="{FCCD4DA1-EECA-498B-B349-5B2536B894A1}" type="pres">
      <dgm:prSet presAssocID="{45B45D3B-379C-4D49-A24E-3D238A4C8ACA}" presName="node" presStyleLbl="node1" presStyleIdx="2" presStyleCnt="6">
        <dgm:presLayoutVars>
          <dgm:bulletEnabled val="1"/>
        </dgm:presLayoutVars>
      </dgm:prSet>
      <dgm:spPr/>
    </dgm:pt>
    <dgm:pt modelId="{17262EF0-3D06-4E21-9D87-4C5F6AEA1B99}" type="pres">
      <dgm:prSet presAssocID="{4F0119D5-35CF-4AF4-9580-30F4A532F4B4}" presName="sibTrans" presStyleCnt="0"/>
      <dgm:spPr/>
    </dgm:pt>
    <dgm:pt modelId="{F07E77DB-190E-4AE5-B5BD-CCD88F082F4E}" type="pres">
      <dgm:prSet presAssocID="{C0285199-08E8-4755-A5F0-C5D2DF851F89}" presName="node" presStyleLbl="node1" presStyleIdx="3" presStyleCnt="6">
        <dgm:presLayoutVars>
          <dgm:bulletEnabled val="1"/>
        </dgm:presLayoutVars>
      </dgm:prSet>
      <dgm:spPr/>
    </dgm:pt>
    <dgm:pt modelId="{4121E033-6CA8-41B4-B5EC-D0C17E7E2DBC}" type="pres">
      <dgm:prSet presAssocID="{51F90828-87EC-48DB-9509-1AF40BA7B63C}" presName="sibTrans" presStyleCnt="0"/>
      <dgm:spPr/>
    </dgm:pt>
    <dgm:pt modelId="{CD93AEB9-10C0-4859-81BD-F57D651CC25C}" type="pres">
      <dgm:prSet presAssocID="{E00ECEA3-7ECC-43BE-B7C2-0DB3C51FF5E8}" presName="node" presStyleLbl="node1" presStyleIdx="4" presStyleCnt="6">
        <dgm:presLayoutVars>
          <dgm:bulletEnabled val="1"/>
        </dgm:presLayoutVars>
      </dgm:prSet>
      <dgm:spPr/>
    </dgm:pt>
    <dgm:pt modelId="{E50F208D-1B70-47B0-8CE8-41B70A884B1F}" type="pres">
      <dgm:prSet presAssocID="{3BDCD225-5948-421C-9DEA-8DB9A23613CB}" presName="sibTrans" presStyleCnt="0"/>
      <dgm:spPr/>
    </dgm:pt>
    <dgm:pt modelId="{22F484A9-02B6-4F88-A699-EFB2A4AAF5A8}" type="pres">
      <dgm:prSet presAssocID="{41ED0F10-7C84-4974-A7AE-76EFDC810737}" presName="node" presStyleLbl="node1" presStyleIdx="5" presStyleCnt="6">
        <dgm:presLayoutVars>
          <dgm:bulletEnabled val="1"/>
        </dgm:presLayoutVars>
      </dgm:prSet>
      <dgm:spPr/>
    </dgm:pt>
  </dgm:ptLst>
  <dgm:cxnLst>
    <dgm:cxn modelId="{5D0DD20B-E3E7-4814-9AF0-571CBF2D7090}" type="presOf" srcId="{948ECA01-6A16-46AD-8B25-4FDE61AA3B0D}" destId="{8F94A02E-B638-4CC9-BE62-784422A17A72}" srcOrd="0" destOrd="0" presId="urn:microsoft.com/office/officeart/2005/8/layout/default"/>
    <dgm:cxn modelId="{30110B10-2BB9-4728-A103-00E98FE646EE}" srcId="{ED21965F-681D-4095-AB8C-158FCAE42B26}" destId="{41ED0F10-7C84-4974-A7AE-76EFDC810737}" srcOrd="5" destOrd="0" parTransId="{C6D88CFF-F2B8-4283-9E1D-9163E242CFEE}" sibTransId="{C157A250-647B-4509-9C90-37FA54540D74}"/>
    <dgm:cxn modelId="{0B469716-299B-4416-98F0-7DC51EBF6E17}" srcId="{ED21965F-681D-4095-AB8C-158FCAE42B26}" destId="{8DCE8BC8-7165-41F0-9750-67CF7C57EC80}" srcOrd="0" destOrd="0" parTransId="{8FE0C781-04F4-498A-ABA2-5C25C5782896}" sibTransId="{C5662A9A-FAA6-4292-8008-009D16104CCF}"/>
    <dgm:cxn modelId="{19EA3E5B-FD5F-4860-931A-74041B4177F8}" srcId="{ED21965F-681D-4095-AB8C-158FCAE42B26}" destId="{E00ECEA3-7ECC-43BE-B7C2-0DB3C51FF5E8}" srcOrd="4" destOrd="0" parTransId="{049FFB31-7808-4F92-8D15-416D566BA897}" sibTransId="{3BDCD225-5948-421C-9DEA-8DB9A23613CB}"/>
    <dgm:cxn modelId="{62B96F5D-1B3B-4FB1-AF24-A0263F2C7780}" srcId="{ED21965F-681D-4095-AB8C-158FCAE42B26}" destId="{45B45D3B-379C-4D49-A24E-3D238A4C8ACA}" srcOrd="2" destOrd="0" parTransId="{542BD42F-C221-49FB-B644-9864C369DE0A}" sibTransId="{4F0119D5-35CF-4AF4-9580-30F4A532F4B4}"/>
    <dgm:cxn modelId="{0ED9596A-E575-4245-A4EF-F9B89D9124B5}" type="presOf" srcId="{8DCE8BC8-7165-41F0-9750-67CF7C57EC80}" destId="{40D0C184-C4D8-4C01-946E-42A528C476DC}" srcOrd="0" destOrd="0" presId="urn:microsoft.com/office/officeart/2005/8/layout/default"/>
    <dgm:cxn modelId="{B75D0E6C-934B-472B-A9D7-686D4F2B18B1}" type="presOf" srcId="{41ED0F10-7C84-4974-A7AE-76EFDC810737}" destId="{22F484A9-02B6-4F88-A699-EFB2A4AAF5A8}" srcOrd="0" destOrd="0" presId="urn:microsoft.com/office/officeart/2005/8/layout/default"/>
    <dgm:cxn modelId="{D2BDC07D-3A2B-42F5-A6B2-BED98E7F8626}" type="presOf" srcId="{C0285199-08E8-4755-A5F0-C5D2DF851F89}" destId="{F07E77DB-190E-4AE5-B5BD-CCD88F082F4E}" srcOrd="0" destOrd="0" presId="urn:microsoft.com/office/officeart/2005/8/layout/default"/>
    <dgm:cxn modelId="{8F373693-7815-4380-B001-B9E9EDF13C58}" srcId="{ED21965F-681D-4095-AB8C-158FCAE42B26}" destId="{C0285199-08E8-4755-A5F0-C5D2DF851F89}" srcOrd="3" destOrd="0" parTransId="{452CFEDA-7FC1-4D73-BE86-8DC73D8D068A}" sibTransId="{51F90828-87EC-48DB-9509-1AF40BA7B63C}"/>
    <dgm:cxn modelId="{76DB8799-F768-4489-9903-534F67CC6DB5}" type="presOf" srcId="{ED21965F-681D-4095-AB8C-158FCAE42B26}" destId="{32ACB0F2-6C4B-4A6E-9FA1-28F304AEC315}" srcOrd="0" destOrd="0" presId="urn:microsoft.com/office/officeart/2005/8/layout/default"/>
    <dgm:cxn modelId="{5128EACF-AF4F-462A-81BF-50AA70F9DD00}" type="presOf" srcId="{E00ECEA3-7ECC-43BE-B7C2-0DB3C51FF5E8}" destId="{CD93AEB9-10C0-4859-81BD-F57D651CC25C}" srcOrd="0" destOrd="0" presId="urn:microsoft.com/office/officeart/2005/8/layout/default"/>
    <dgm:cxn modelId="{5CB388E0-E45C-4BC7-9BD5-43CB907FBC5A}" srcId="{ED21965F-681D-4095-AB8C-158FCAE42B26}" destId="{948ECA01-6A16-46AD-8B25-4FDE61AA3B0D}" srcOrd="1" destOrd="0" parTransId="{72D78D0C-3167-4DE5-83C3-2D803F980B1D}" sibTransId="{06ECE738-0E9A-4172-987B-37493CFC6DFB}"/>
    <dgm:cxn modelId="{A5B132E8-E9FC-4DF3-BC33-5143AA1BBF0A}" type="presOf" srcId="{45B45D3B-379C-4D49-A24E-3D238A4C8ACA}" destId="{FCCD4DA1-EECA-498B-B349-5B2536B894A1}" srcOrd="0" destOrd="0" presId="urn:microsoft.com/office/officeart/2005/8/layout/default"/>
    <dgm:cxn modelId="{9DA0F173-F63C-429C-B3F0-757EB5E80C5D}" type="presParOf" srcId="{32ACB0F2-6C4B-4A6E-9FA1-28F304AEC315}" destId="{40D0C184-C4D8-4C01-946E-42A528C476DC}" srcOrd="0" destOrd="0" presId="urn:microsoft.com/office/officeart/2005/8/layout/default"/>
    <dgm:cxn modelId="{029BD64C-42E3-4786-9A81-B8DBCDFF03F6}" type="presParOf" srcId="{32ACB0F2-6C4B-4A6E-9FA1-28F304AEC315}" destId="{9416F798-D0F5-4C69-A2DD-5347798CECF5}" srcOrd="1" destOrd="0" presId="urn:microsoft.com/office/officeart/2005/8/layout/default"/>
    <dgm:cxn modelId="{36179E95-ADE2-4C21-A1F2-6775AB25DF61}" type="presParOf" srcId="{32ACB0F2-6C4B-4A6E-9FA1-28F304AEC315}" destId="{8F94A02E-B638-4CC9-BE62-784422A17A72}" srcOrd="2" destOrd="0" presId="urn:microsoft.com/office/officeart/2005/8/layout/default"/>
    <dgm:cxn modelId="{E3A2FC3F-F466-4440-AE83-E919AA6D1305}" type="presParOf" srcId="{32ACB0F2-6C4B-4A6E-9FA1-28F304AEC315}" destId="{D7A51055-904B-4FF1-ACAD-9F1B213D64D3}" srcOrd="3" destOrd="0" presId="urn:microsoft.com/office/officeart/2005/8/layout/default"/>
    <dgm:cxn modelId="{9F080DF6-1593-41D0-9564-4AC622961653}" type="presParOf" srcId="{32ACB0F2-6C4B-4A6E-9FA1-28F304AEC315}" destId="{FCCD4DA1-EECA-498B-B349-5B2536B894A1}" srcOrd="4" destOrd="0" presId="urn:microsoft.com/office/officeart/2005/8/layout/default"/>
    <dgm:cxn modelId="{BBF1C6C9-6481-4715-9978-7B2636D3C280}" type="presParOf" srcId="{32ACB0F2-6C4B-4A6E-9FA1-28F304AEC315}" destId="{17262EF0-3D06-4E21-9D87-4C5F6AEA1B99}" srcOrd="5" destOrd="0" presId="urn:microsoft.com/office/officeart/2005/8/layout/default"/>
    <dgm:cxn modelId="{C12A056B-5D22-4B80-AAC9-E175EA1701D9}" type="presParOf" srcId="{32ACB0F2-6C4B-4A6E-9FA1-28F304AEC315}" destId="{F07E77DB-190E-4AE5-B5BD-CCD88F082F4E}" srcOrd="6" destOrd="0" presId="urn:microsoft.com/office/officeart/2005/8/layout/default"/>
    <dgm:cxn modelId="{2C8A7B7F-5695-4222-BC33-CCC7B0C87CE7}" type="presParOf" srcId="{32ACB0F2-6C4B-4A6E-9FA1-28F304AEC315}" destId="{4121E033-6CA8-41B4-B5EC-D0C17E7E2DBC}" srcOrd="7" destOrd="0" presId="urn:microsoft.com/office/officeart/2005/8/layout/default"/>
    <dgm:cxn modelId="{8093E196-8D69-4CC0-B00A-46130174C5CB}" type="presParOf" srcId="{32ACB0F2-6C4B-4A6E-9FA1-28F304AEC315}" destId="{CD93AEB9-10C0-4859-81BD-F57D651CC25C}" srcOrd="8" destOrd="0" presId="urn:microsoft.com/office/officeart/2005/8/layout/default"/>
    <dgm:cxn modelId="{45D2C5EB-A099-4393-A369-F9CCF8FB102A}" type="presParOf" srcId="{32ACB0F2-6C4B-4A6E-9FA1-28F304AEC315}" destId="{E50F208D-1B70-47B0-8CE8-41B70A884B1F}" srcOrd="9" destOrd="0" presId="urn:microsoft.com/office/officeart/2005/8/layout/default"/>
    <dgm:cxn modelId="{20ECCF28-A3DD-40E8-9BAC-688ED721C6D9}" type="presParOf" srcId="{32ACB0F2-6C4B-4A6E-9FA1-28F304AEC315}" destId="{22F484A9-02B6-4F88-A699-EFB2A4AAF5A8}"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E11DCB-7B87-4653-BBC1-5A564BA9EBC9}"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730BFE2F-FC4E-40B6-90EF-0DF79060AB13}">
      <dgm:prSet/>
      <dgm:spPr/>
      <dgm:t>
        <a:bodyPr/>
        <a:lstStyle/>
        <a:p>
          <a:pPr>
            <a:lnSpc>
              <a:spcPct val="100000"/>
            </a:lnSpc>
          </a:pPr>
          <a:r>
            <a:rPr lang="en-US"/>
            <a:t>In 2019, ISBE and ICCB jointly adopted the Model Partnership Agreement to support high‑quality dual credit implementation statewide.</a:t>
          </a:r>
        </a:p>
      </dgm:t>
    </dgm:pt>
    <dgm:pt modelId="{D7253DB1-D68B-4E22-A47D-F3CD1A3743AA}" type="parTrans" cxnId="{068397B4-B882-41CA-8F5C-81D3053AAE90}">
      <dgm:prSet/>
      <dgm:spPr/>
      <dgm:t>
        <a:bodyPr/>
        <a:lstStyle/>
        <a:p>
          <a:endParaRPr lang="en-US"/>
        </a:p>
      </dgm:t>
    </dgm:pt>
    <dgm:pt modelId="{1E34A5E5-CEE7-4E68-808D-067B1269BFE3}" type="sibTrans" cxnId="{068397B4-B882-41CA-8F5C-81D3053AAE90}">
      <dgm:prSet/>
      <dgm:spPr/>
      <dgm:t>
        <a:bodyPr/>
        <a:lstStyle/>
        <a:p>
          <a:endParaRPr lang="en-US"/>
        </a:p>
      </dgm:t>
    </dgm:pt>
    <dgm:pt modelId="{7977D59D-E975-4F53-A597-AAA1FAF5ABFC}">
      <dgm:prSet/>
      <dgm:spPr/>
      <dgm:t>
        <a:bodyPr/>
        <a:lstStyle/>
        <a:p>
          <a:pPr>
            <a:lnSpc>
              <a:spcPct val="100000"/>
            </a:lnSpc>
          </a:pPr>
          <a:r>
            <a:rPr lang="en-US"/>
            <a:t>Developed with support from EdSystems, the MPA offers a shared framework for structuring strong, equitable dual credit partnerships.</a:t>
          </a:r>
        </a:p>
      </dgm:t>
    </dgm:pt>
    <dgm:pt modelId="{5A02168A-1178-4C41-8695-7F2A427D6853}" type="parTrans" cxnId="{9E4B8220-A0E9-48CC-B4C9-710113C13B7E}">
      <dgm:prSet/>
      <dgm:spPr/>
      <dgm:t>
        <a:bodyPr/>
        <a:lstStyle/>
        <a:p>
          <a:endParaRPr lang="en-US"/>
        </a:p>
      </dgm:t>
    </dgm:pt>
    <dgm:pt modelId="{EA90B396-F135-43DD-94DD-E43AF7ACC101}" type="sibTrans" cxnId="{9E4B8220-A0E9-48CC-B4C9-710113C13B7E}">
      <dgm:prSet/>
      <dgm:spPr/>
      <dgm:t>
        <a:bodyPr/>
        <a:lstStyle/>
        <a:p>
          <a:endParaRPr lang="en-US"/>
        </a:p>
      </dgm:t>
    </dgm:pt>
    <dgm:pt modelId="{94A992B9-E1DB-4C07-91F2-E334467518EC}" type="pres">
      <dgm:prSet presAssocID="{BDE11DCB-7B87-4653-BBC1-5A564BA9EBC9}" presName="root" presStyleCnt="0">
        <dgm:presLayoutVars>
          <dgm:dir/>
          <dgm:resizeHandles val="exact"/>
        </dgm:presLayoutVars>
      </dgm:prSet>
      <dgm:spPr/>
    </dgm:pt>
    <dgm:pt modelId="{9ACDEAD9-B475-41C3-9BD0-77CBE4309D53}" type="pres">
      <dgm:prSet presAssocID="{730BFE2F-FC4E-40B6-90EF-0DF79060AB13}" presName="compNode" presStyleCnt="0"/>
      <dgm:spPr/>
    </dgm:pt>
    <dgm:pt modelId="{8E6D5A02-8144-46E6-8984-74130D5EEBC9}" type="pres">
      <dgm:prSet presAssocID="{730BFE2F-FC4E-40B6-90EF-0DF79060AB13}"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C7DAD9AE-F857-47F8-923F-71DEC69E6D63}" type="pres">
      <dgm:prSet presAssocID="{730BFE2F-FC4E-40B6-90EF-0DF79060AB13}" presName="spaceRect" presStyleCnt="0"/>
      <dgm:spPr/>
    </dgm:pt>
    <dgm:pt modelId="{58AC5548-86F7-4B85-A147-F6A37A48C228}" type="pres">
      <dgm:prSet presAssocID="{730BFE2F-FC4E-40B6-90EF-0DF79060AB13}" presName="textRect" presStyleLbl="revTx" presStyleIdx="0" presStyleCnt="2">
        <dgm:presLayoutVars>
          <dgm:chMax val="1"/>
          <dgm:chPref val="1"/>
        </dgm:presLayoutVars>
      </dgm:prSet>
      <dgm:spPr/>
    </dgm:pt>
    <dgm:pt modelId="{BA67516F-2490-4543-BA38-84131D5D39D3}" type="pres">
      <dgm:prSet presAssocID="{1E34A5E5-CEE7-4E68-808D-067B1269BFE3}" presName="sibTrans" presStyleCnt="0"/>
      <dgm:spPr/>
    </dgm:pt>
    <dgm:pt modelId="{24EDBF95-47D0-49F3-9AF3-DF57578E1964}" type="pres">
      <dgm:prSet presAssocID="{7977D59D-E975-4F53-A597-AAA1FAF5ABFC}" presName="compNode" presStyleCnt="0"/>
      <dgm:spPr/>
    </dgm:pt>
    <dgm:pt modelId="{FC3E18AA-6FEB-4A9D-8F1E-53A633BA216E}" type="pres">
      <dgm:prSet presAssocID="{7977D59D-E975-4F53-A597-AAA1FAF5ABF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ranching Diagram"/>
        </a:ext>
      </dgm:extLst>
    </dgm:pt>
    <dgm:pt modelId="{4299DA7A-767C-41F7-A10E-46642CDDF21B}" type="pres">
      <dgm:prSet presAssocID="{7977D59D-E975-4F53-A597-AAA1FAF5ABFC}" presName="spaceRect" presStyleCnt="0"/>
      <dgm:spPr/>
    </dgm:pt>
    <dgm:pt modelId="{1DE7CF9C-6026-42DB-A9BE-CF0B6510296F}" type="pres">
      <dgm:prSet presAssocID="{7977D59D-E975-4F53-A597-AAA1FAF5ABFC}" presName="textRect" presStyleLbl="revTx" presStyleIdx="1" presStyleCnt="2">
        <dgm:presLayoutVars>
          <dgm:chMax val="1"/>
          <dgm:chPref val="1"/>
        </dgm:presLayoutVars>
      </dgm:prSet>
      <dgm:spPr/>
    </dgm:pt>
  </dgm:ptLst>
  <dgm:cxnLst>
    <dgm:cxn modelId="{9E4B8220-A0E9-48CC-B4C9-710113C13B7E}" srcId="{BDE11DCB-7B87-4653-BBC1-5A564BA9EBC9}" destId="{7977D59D-E975-4F53-A597-AAA1FAF5ABFC}" srcOrd="1" destOrd="0" parTransId="{5A02168A-1178-4C41-8695-7F2A427D6853}" sibTransId="{EA90B396-F135-43DD-94DD-E43AF7ACC101}"/>
    <dgm:cxn modelId="{68BEA57E-CEBA-46F1-92F2-95FBCE9D9F3D}" type="presOf" srcId="{730BFE2F-FC4E-40B6-90EF-0DF79060AB13}" destId="{58AC5548-86F7-4B85-A147-F6A37A48C228}" srcOrd="0" destOrd="0" presId="urn:microsoft.com/office/officeart/2018/2/layout/IconLabelList"/>
    <dgm:cxn modelId="{A63E098A-51D8-4447-A52C-1A68282EC8D6}" type="presOf" srcId="{BDE11DCB-7B87-4653-BBC1-5A564BA9EBC9}" destId="{94A992B9-E1DB-4C07-91F2-E334467518EC}" srcOrd="0" destOrd="0" presId="urn:microsoft.com/office/officeart/2018/2/layout/IconLabelList"/>
    <dgm:cxn modelId="{068397B4-B882-41CA-8F5C-81D3053AAE90}" srcId="{BDE11DCB-7B87-4653-BBC1-5A564BA9EBC9}" destId="{730BFE2F-FC4E-40B6-90EF-0DF79060AB13}" srcOrd="0" destOrd="0" parTransId="{D7253DB1-D68B-4E22-A47D-F3CD1A3743AA}" sibTransId="{1E34A5E5-CEE7-4E68-808D-067B1269BFE3}"/>
    <dgm:cxn modelId="{D78722F6-D8C5-47DC-A41F-2BD0903EC03B}" type="presOf" srcId="{7977D59D-E975-4F53-A597-AAA1FAF5ABFC}" destId="{1DE7CF9C-6026-42DB-A9BE-CF0B6510296F}" srcOrd="0" destOrd="0" presId="urn:microsoft.com/office/officeart/2018/2/layout/IconLabelList"/>
    <dgm:cxn modelId="{BBFD60B1-87F9-40A9-96AE-87E45774DD08}" type="presParOf" srcId="{94A992B9-E1DB-4C07-91F2-E334467518EC}" destId="{9ACDEAD9-B475-41C3-9BD0-77CBE4309D53}" srcOrd="0" destOrd="0" presId="urn:microsoft.com/office/officeart/2018/2/layout/IconLabelList"/>
    <dgm:cxn modelId="{FB57D966-5F45-4798-BBA5-F38B0529C391}" type="presParOf" srcId="{9ACDEAD9-B475-41C3-9BD0-77CBE4309D53}" destId="{8E6D5A02-8144-46E6-8984-74130D5EEBC9}" srcOrd="0" destOrd="0" presId="urn:microsoft.com/office/officeart/2018/2/layout/IconLabelList"/>
    <dgm:cxn modelId="{15859D05-CE3B-424A-8567-AB4A76F5F18C}" type="presParOf" srcId="{9ACDEAD9-B475-41C3-9BD0-77CBE4309D53}" destId="{C7DAD9AE-F857-47F8-923F-71DEC69E6D63}" srcOrd="1" destOrd="0" presId="urn:microsoft.com/office/officeart/2018/2/layout/IconLabelList"/>
    <dgm:cxn modelId="{BA0BC4A4-DA86-4629-A9E3-05186AA8BDF9}" type="presParOf" srcId="{9ACDEAD9-B475-41C3-9BD0-77CBE4309D53}" destId="{58AC5548-86F7-4B85-A147-F6A37A48C228}" srcOrd="2" destOrd="0" presId="urn:microsoft.com/office/officeart/2018/2/layout/IconLabelList"/>
    <dgm:cxn modelId="{3D129220-8947-4837-BD76-92BEC285DD80}" type="presParOf" srcId="{94A992B9-E1DB-4C07-91F2-E334467518EC}" destId="{BA67516F-2490-4543-BA38-84131D5D39D3}" srcOrd="1" destOrd="0" presId="urn:microsoft.com/office/officeart/2018/2/layout/IconLabelList"/>
    <dgm:cxn modelId="{EE36AB0B-EE5D-4ACC-9E48-D4FF96C9E11F}" type="presParOf" srcId="{94A992B9-E1DB-4C07-91F2-E334467518EC}" destId="{24EDBF95-47D0-49F3-9AF3-DF57578E1964}" srcOrd="2" destOrd="0" presId="urn:microsoft.com/office/officeart/2018/2/layout/IconLabelList"/>
    <dgm:cxn modelId="{8EC757B5-7929-47C3-B3D0-AB7A9757DF64}" type="presParOf" srcId="{24EDBF95-47D0-49F3-9AF3-DF57578E1964}" destId="{FC3E18AA-6FEB-4A9D-8F1E-53A633BA216E}" srcOrd="0" destOrd="0" presId="urn:microsoft.com/office/officeart/2018/2/layout/IconLabelList"/>
    <dgm:cxn modelId="{A9574BC7-88E6-4ABA-AF58-33058C78AF42}" type="presParOf" srcId="{24EDBF95-47D0-49F3-9AF3-DF57578E1964}" destId="{4299DA7A-767C-41F7-A10E-46642CDDF21B}" srcOrd="1" destOrd="0" presId="urn:microsoft.com/office/officeart/2018/2/layout/IconLabelList"/>
    <dgm:cxn modelId="{3852CAD2-E741-4C8E-BC87-908CFAE489D6}" type="presParOf" srcId="{24EDBF95-47D0-49F3-9AF3-DF57578E1964}" destId="{1DE7CF9C-6026-42DB-A9BE-CF0B6510296F}" srcOrd="2" destOrd="0" presId="urn:microsoft.com/office/officeart/2018/2/layout/Icon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17C863-0BE6-40B2-9003-A66B66B4E5E4}"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4447BA7-9BBE-411A-9268-AB5AF0399220}">
      <dgm:prSet/>
      <dgm:spPr/>
      <dgm:t>
        <a:bodyPr/>
        <a:lstStyle/>
        <a:p>
          <a:pPr>
            <a:lnSpc>
              <a:spcPct val="100000"/>
            </a:lnSpc>
          </a:pPr>
          <a:r>
            <a:rPr lang="en-US" dirty="0"/>
            <a:t>Before a school district in its service territory can contract with any other provider — a four-year university, an online provider, a private institution — it must first seek and exhaust negotiation with the community college. </a:t>
          </a:r>
        </a:p>
      </dgm:t>
    </dgm:pt>
    <dgm:pt modelId="{D18637F7-1CFD-4643-851B-07AF15A7EBA2}" type="parTrans" cxnId="{5DD91809-F1D3-4ACC-AFA1-E1C8044E1270}">
      <dgm:prSet/>
      <dgm:spPr/>
      <dgm:t>
        <a:bodyPr/>
        <a:lstStyle/>
        <a:p>
          <a:endParaRPr lang="en-US"/>
        </a:p>
      </dgm:t>
    </dgm:pt>
    <dgm:pt modelId="{E69B02DD-DE9A-4F58-A588-7A9A81F8A1F7}" type="sibTrans" cxnId="{5DD91809-F1D3-4ACC-AFA1-E1C8044E1270}">
      <dgm:prSet/>
      <dgm:spPr/>
      <dgm:t>
        <a:bodyPr/>
        <a:lstStyle/>
        <a:p>
          <a:endParaRPr lang="en-US"/>
        </a:p>
      </dgm:t>
    </dgm:pt>
    <dgm:pt modelId="{38FB7810-6140-49BF-AA2E-8DE5E0D6967F}">
      <dgm:prSet/>
      <dgm:spPr/>
      <dgm:t>
        <a:bodyPr/>
        <a:lstStyle/>
        <a:p>
          <a:pPr>
            <a:lnSpc>
              <a:spcPct val="100000"/>
            </a:lnSpc>
          </a:pPr>
          <a:r>
            <a:rPr lang="en-US"/>
            <a:t>The district may only turn to an alternative provider after both parties have mutually agreed that a community college partnership is not feasible</a:t>
          </a:r>
        </a:p>
      </dgm:t>
    </dgm:pt>
    <dgm:pt modelId="{5969159F-86A8-46F6-93DF-33D9840D0833}" type="parTrans" cxnId="{C1FD2EE9-CC3B-49CC-B4F7-7575EBE02142}">
      <dgm:prSet/>
      <dgm:spPr/>
      <dgm:t>
        <a:bodyPr/>
        <a:lstStyle/>
        <a:p>
          <a:endParaRPr lang="en-US"/>
        </a:p>
      </dgm:t>
    </dgm:pt>
    <dgm:pt modelId="{934D68E7-0CB4-4AA5-ADFE-A3B1B7DF8AC6}" type="sibTrans" cxnId="{C1FD2EE9-CC3B-49CC-B4F7-7575EBE02142}">
      <dgm:prSet/>
      <dgm:spPr/>
      <dgm:t>
        <a:bodyPr/>
        <a:lstStyle/>
        <a:p>
          <a:endParaRPr lang="en-US"/>
        </a:p>
      </dgm:t>
    </dgm:pt>
    <dgm:pt modelId="{D0902C03-28A7-4314-892D-A915B967CE49}">
      <dgm:prSet/>
      <dgm:spPr/>
      <dgm:t>
        <a:bodyPr/>
        <a:lstStyle/>
        <a:p>
          <a:pPr>
            <a:lnSpc>
              <a:spcPct val="100000"/>
            </a:lnSpc>
          </a:pPr>
          <a:r>
            <a:rPr lang="en-US"/>
            <a:t>This provision creates a statutory right of first refusal for every community college in Illinois.</a:t>
          </a:r>
        </a:p>
      </dgm:t>
    </dgm:pt>
    <dgm:pt modelId="{63186062-4F92-4EC0-AC57-4FABA30CA2DA}" type="parTrans" cxnId="{7DA77ADE-B243-4009-8CD2-0DDEA404983E}">
      <dgm:prSet/>
      <dgm:spPr/>
      <dgm:t>
        <a:bodyPr/>
        <a:lstStyle/>
        <a:p>
          <a:endParaRPr lang="en-US"/>
        </a:p>
      </dgm:t>
    </dgm:pt>
    <dgm:pt modelId="{6CBD0ABC-FDC2-436A-AFF9-8257882CBB36}" type="sibTrans" cxnId="{7DA77ADE-B243-4009-8CD2-0DDEA404983E}">
      <dgm:prSet/>
      <dgm:spPr/>
      <dgm:t>
        <a:bodyPr/>
        <a:lstStyle/>
        <a:p>
          <a:endParaRPr lang="en-US"/>
        </a:p>
      </dgm:t>
    </dgm:pt>
    <dgm:pt modelId="{D01C9124-DA37-3447-BEA7-B423FB56B34C}" type="pres">
      <dgm:prSet presAssocID="{BE17C863-0BE6-40B2-9003-A66B66B4E5E4}" presName="linear" presStyleCnt="0">
        <dgm:presLayoutVars>
          <dgm:animLvl val="lvl"/>
          <dgm:resizeHandles val="exact"/>
        </dgm:presLayoutVars>
      </dgm:prSet>
      <dgm:spPr/>
    </dgm:pt>
    <dgm:pt modelId="{A226D4D5-2543-1A4C-B344-47A7C48E0383}" type="pres">
      <dgm:prSet presAssocID="{14447BA7-9BBE-411A-9268-AB5AF0399220}" presName="parentText" presStyleLbl="node1" presStyleIdx="0" presStyleCnt="3">
        <dgm:presLayoutVars>
          <dgm:chMax val="0"/>
          <dgm:bulletEnabled val="1"/>
        </dgm:presLayoutVars>
      </dgm:prSet>
      <dgm:spPr/>
    </dgm:pt>
    <dgm:pt modelId="{AD285700-80EB-9144-8CDB-D23EAE2F052C}" type="pres">
      <dgm:prSet presAssocID="{E69B02DD-DE9A-4F58-A588-7A9A81F8A1F7}" presName="spacer" presStyleCnt="0"/>
      <dgm:spPr/>
    </dgm:pt>
    <dgm:pt modelId="{3C4AC59F-8CE7-F242-9D47-B750D23B4926}" type="pres">
      <dgm:prSet presAssocID="{38FB7810-6140-49BF-AA2E-8DE5E0D6967F}" presName="parentText" presStyleLbl="node1" presStyleIdx="1" presStyleCnt="3">
        <dgm:presLayoutVars>
          <dgm:chMax val="0"/>
          <dgm:bulletEnabled val="1"/>
        </dgm:presLayoutVars>
      </dgm:prSet>
      <dgm:spPr/>
    </dgm:pt>
    <dgm:pt modelId="{0A5D77D5-8EF5-A44F-9B5A-7C42016DAA28}" type="pres">
      <dgm:prSet presAssocID="{934D68E7-0CB4-4AA5-ADFE-A3B1B7DF8AC6}" presName="spacer" presStyleCnt="0"/>
      <dgm:spPr/>
    </dgm:pt>
    <dgm:pt modelId="{B3F01D88-7262-A84F-BCDF-5CC98913C84F}" type="pres">
      <dgm:prSet presAssocID="{D0902C03-28A7-4314-892D-A915B967CE49}" presName="parentText" presStyleLbl="node1" presStyleIdx="2" presStyleCnt="3">
        <dgm:presLayoutVars>
          <dgm:chMax val="0"/>
          <dgm:bulletEnabled val="1"/>
        </dgm:presLayoutVars>
      </dgm:prSet>
      <dgm:spPr/>
    </dgm:pt>
  </dgm:ptLst>
  <dgm:cxnLst>
    <dgm:cxn modelId="{5DD91809-F1D3-4ACC-AFA1-E1C8044E1270}" srcId="{BE17C863-0BE6-40B2-9003-A66B66B4E5E4}" destId="{14447BA7-9BBE-411A-9268-AB5AF0399220}" srcOrd="0" destOrd="0" parTransId="{D18637F7-1CFD-4643-851B-07AF15A7EBA2}" sibTransId="{E69B02DD-DE9A-4F58-A588-7A9A81F8A1F7}"/>
    <dgm:cxn modelId="{2C06065E-5221-4356-9EBC-8E4D6E0CAC2F}" type="presOf" srcId="{14447BA7-9BBE-411A-9268-AB5AF0399220}" destId="{A226D4D5-2543-1A4C-B344-47A7C48E0383}" srcOrd="0" destOrd="0" presId="urn:microsoft.com/office/officeart/2005/8/layout/vList2"/>
    <dgm:cxn modelId="{75540EA2-C093-4153-BE93-FDAF1A99AA65}" type="presOf" srcId="{BE17C863-0BE6-40B2-9003-A66B66B4E5E4}" destId="{D01C9124-DA37-3447-BEA7-B423FB56B34C}" srcOrd="0" destOrd="0" presId="urn:microsoft.com/office/officeart/2005/8/layout/vList2"/>
    <dgm:cxn modelId="{7CC26FAB-95AB-46E6-8425-518AB746D73A}" type="presOf" srcId="{D0902C03-28A7-4314-892D-A915B967CE49}" destId="{B3F01D88-7262-A84F-BCDF-5CC98913C84F}" srcOrd="0" destOrd="0" presId="urn:microsoft.com/office/officeart/2005/8/layout/vList2"/>
    <dgm:cxn modelId="{7DA77ADE-B243-4009-8CD2-0DDEA404983E}" srcId="{BE17C863-0BE6-40B2-9003-A66B66B4E5E4}" destId="{D0902C03-28A7-4314-892D-A915B967CE49}" srcOrd="2" destOrd="0" parTransId="{63186062-4F92-4EC0-AC57-4FABA30CA2DA}" sibTransId="{6CBD0ABC-FDC2-436A-AFF9-8257882CBB36}"/>
    <dgm:cxn modelId="{D968E8E1-3483-45BB-956A-9FDE2B58EB2F}" type="presOf" srcId="{38FB7810-6140-49BF-AA2E-8DE5E0D6967F}" destId="{3C4AC59F-8CE7-F242-9D47-B750D23B4926}" srcOrd="0" destOrd="0" presId="urn:microsoft.com/office/officeart/2005/8/layout/vList2"/>
    <dgm:cxn modelId="{C1FD2EE9-CC3B-49CC-B4F7-7575EBE02142}" srcId="{BE17C863-0BE6-40B2-9003-A66B66B4E5E4}" destId="{38FB7810-6140-49BF-AA2E-8DE5E0D6967F}" srcOrd="1" destOrd="0" parTransId="{5969159F-86A8-46F6-93DF-33D9840D0833}" sibTransId="{934D68E7-0CB4-4AA5-ADFE-A3B1B7DF8AC6}"/>
    <dgm:cxn modelId="{50B7600E-4C02-4A6F-AF7A-6718DD7A2619}" type="presParOf" srcId="{D01C9124-DA37-3447-BEA7-B423FB56B34C}" destId="{A226D4D5-2543-1A4C-B344-47A7C48E0383}" srcOrd="0" destOrd="0" presId="urn:microsoft.com/office/officeart/2005/8/layout/vList2"/>
    <dgm:cxn modelId="{E290FC40-24A2-41A5-B8B3-EA472C57146A}" type="presParOf" srcId="{D01C9124-DA37-3447-BEA7-B423FB56B34C}" destId="{AD285700-80EB-9144-8CDB-D23EAE2F052C}" srcOrd="1" destOrd="0" presId="urn:microsoft.com/office/officeart/2005/8/layout/vList2"/>
    <dgm:cxn modelId="{7F50DA0B-D77D-497B-B279-37CF22FB3827}" type="presParOf" srcId="{D01C9124-DA37-3447-BEA7-B423FB56B34C}" destId="{3C4AC59F-8CE7-F242-9D47-B750D23B4926}" srcOrd="2" destOrd="0" presId="urn:microsoft.com/office/officeart/2005/8/layout/vList2"/>
    <dgm:cxn modelId="{83399BA1-4B4B-4DA4-865A-E554CC56542E}" type="presParOf" srcId="{D01C9124-DA37-3447-BEA7-B423FB56B34C}" destId="{0A5D77D5-8EF5-A44F-9B5A-7C42016DAA28}" srcOrd="3" destOrd="0" presId="urn:microsoft.com/office/officeart/2005/8/layout/vList2"/>
    <dgm:cxn modelId="{1D886595-E9E3-4323-BEAD-4FBDD78466EF}" type="presParOf" srcId="{D01C9124-DA37-3447-BEA7-B423FB56B34C}" destId="{B3F01D88-7262-A84F-BCDF-5CC98913C84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C807D9B-6C65-4DA4-B561-43BA9BBC8037}" type="doc">
      <dgm:prSet loTypeId="urn:microsoft.com/office/officeart/2005/8/layout/hierarchy1" loCatId="hierarchy" qsTypeId="urn:microsoft.com/office/officeart/2005/8/quickstyle/simple5" qsCatId="simple" csTypeId="urn:microsoft.com/office/officeart/2005/8/colors/colorful5" csCatId="colorful" phldr="1"/>
      <dgm:spPr/>
      <dgm:t>
        <a:bodyPr/>
        <a:lstStyle/>
        <a:p>
          <a:endParaRPr lang="en-US"/>
        </a:p>
      </dgm:t>
    </dgm:pt>
    <dgm:pt modelId="{2E1B349F-484B-4C01-B5DC-7745855644F1}">
      <dgm:prSet/>
      <dgm:spPr/>
      <dgm:t>
        <a:bodyPr/>
        <a:lstStyle/>
        <a:p>
          <a:pPr>
            <a:lnSpc>
              <a:spcPct val="100000"/>
            </a:lnSpc>
          </a:pPr>
          <a:r>
            <a:rPr lang="en-US" b="1" dirty="0"/>
            <a:t>§22 —</a:t>
          </a:r>
          <a:r>
            <a:rPr lang="en-US" dirty="0"/>
            <a:t>Notification of disapproval or withdrawal creates an appeal mechanism for school districts that received course and instructor disapprovals. </a:t>
          </a:r>
        </a:p>
      </dgm:t>
    </dgm:pt>
    <dgm:pt modelId="{1D6F0E9D-557E-4983-B812-B50A74ED9015}" type="parTrans" cxnId="{E64023A2-FDEB-4A5B-AD1B-4F6A8CF42B6F}">
      <dgm:prSet/>
      <dgm:spPr/>
      <dgm:t>
        <a:bodyPr/>
        <a:lstStyle/>
        <a:p>
          <a:endParaRPr lang="en-US"/>
        </a:p>
      </dgm:t>
    </dgm:pt>
    <dgm:pt modelId="{B3CD0ABC-1515-4CBA-AB0B-8AA1497B83AA}" type="sibTrans" cxnId="{E64023A2-FDEB-4A5B-AD1B-4F6A8CF42B6F}">
      <dgm:prSet/>
      <dgm:spPr/>
      <dgm:t>
        <a:bodyPr/>
        <a:lstStyle/>
        <a:p>
          <a:endParaRPr lang="en-US"/>
        </a:p>
      </dgm:t>
    </dgm:pt>
    <dgm:pt modelId="{9D8EE5FA-8CA1-425B-A88D-2BFB04408C82}">
      <dgm:prSet/>
      <dgm:spPr/>
      <dgm:t>
        <a:bodyPr/>
        <a:lstStyle/>
        <a:p>
          <a:r>
            <a:rPr lang="en-US" i="1" dirty="0"/>
            <a:t>Thereafter, the school district may appeal the disapproval or withdrawal to the Executive Director of the Illinois Community College Board within 14 calendar days after the notice is received. The Executive Director of the Illinois Community College Board shall render a decision within 45 calendar days after the appeal is filed and provide notice of the Executive Director's decision to the community college district and school district.</a:t>
          </a:r>
        </a:p>
      </dgm:t>
    </dgm:pt>
    <dgm:pt modelId="{0E09EE6F-4706-496E-8EA6-1FD228AAE648}" type="parTrans" cxnId="{F430671A-F170-44F9-B7CC-935086308E43}">
      <dgm:prSet/>
      <dgm:spPr/>
      <dgm:t>
        <a:bodyPr/>
        <a:lstStyle/>
        <a:p>
          <a:endParaRPr lang="en-US"/>
        </a:p>
      </dgm:t>
    </dgm:pt>
    <dgm:pt modelId="{3F63EDB5-F637-4A2C-AB6A-DF1C5FED5A70}" type="sibTrans" cxnId="{F430671A-F170-44F9-B7CC-935086308E43}">
      <dgm:prSet/>
      <dgm:spPr/>
      <dgm:t>
        <a:bodyPr/>
        <a:lstStyle/>
        <a:p>
          <a:endParaRPr lang="en-US"/>
        </a:p>
      </dgm:t>
    </dgm:pt>
    <dgm:pt modelId="{3ED6F5B1-E839-428D-A214-29D0A759D424}">
      <dgm:prSet/>
      <dgm:spPr/>
      <dgm:t>
        <a:bodyPr/>
        <a:lstStyle/>
        <a:p>
          <a:pPr>
            <a:buNone/>
          </a:pPr>
          <a:r>
            <a:rPr lang="en-US" i="1" dirty="0">
              <a:effectLst/>
              <a:latin typeface="+mn-lt"/>
            </a:rPr>
            <a:t>A community college district with an established partnership agreement with a school district has 30 calendar days from the initial course request to notify the school district of the community college district's disapproval of the course request, instructor, or course documentation or the community college district's withdrawal of course or instructor approval.</a:t>
          </a:r>
          <a:endParaRPr lang="en-US" i="1" dirty="0">
            <a:latin typeface="+mn-lt"/>
          </a:endParaRPr>
        </a:p>
      </dgm:t>
    </dgm:pt>
    <dgm:pt modelId="{EA27F886-C060-4925-855E-F35B12B7881A}" type="sibTrans" cxnId="{53ABDAF7-6C9C-4C13-ABF1-8BD9D2831069}">
      <dgm:prSet/>
      <dgm:spPr/>
      <dgm:t>
        <a:bodyPr/>
        <a:lstStyle/>
        <a:p>
          <a:endParaRPr lang="en-US"/>
        </a:p>
      </dgm:t>
    </dgm:pt>
    <dgm:pt modelId="{3438490D-29A4-4D1E-A205-EC3D18CC6A7D}" type="parTrans" cxnId="{53ABDAF7-6C9C-4C13-ABF1-8BD9D2831069}">
      <dgm:prSet/>
      <dgm:spPr/>
      <dgm:t>
        <a:bodyPr/>
        <a:lstStyle/>
        <a:p>
          <a:endParaRPr lang="en-US"/>
        </a:p>
      </dgm:t>
    </dgm:pt>
    <dgm:pt modelId="{ABD04477-0BAB-4704-8453-084403DD7F51}" type="pres">
      <dgm:prSet presAssocID="{EC807D9B-6C65-4DA4-B561-43BA9BBC8037}" presName="hierChild1" presStyleCnt="0">
        <dgm:presLayoutVars>
          <dgm:chPref val="1"/>
          <dgm:dir/>
          <dgm:animOne val="branch"/>
          <dgm:animLvl val="lvl"/>
          <dgm:resizeHandles/>
        </dgm:presLayoutVars>
      </dgm:prSet>
      <dgm:spPr/>
    </dgm:pt>
    <dgm:pt modelId="{B58DB618-C838-4519-8ACE-CB387018505B}" type="pres">
      <dgm:prSet presAssocID="{2E1B349F-484B-4C01-B5DC-7745855644F1}" presName="hierRoot1" presStyleCnt="0"/>
      <dgm:spPr/>
    </dgm:pt>
    <dgm:pt modelId="{4AD05362-1F15-4F02-96B0-27BA04C1F22A}" type="pres">
      <dgm:prSet presAssocID="{2E1B349F-484B-4C01-B5DC-7745855644F1}" presName="composite" presStyleCnt="0"/>
      <dgm:spPr/>
    </dgm:pt>
    <dgm:pt modelId="{9412D3A3-9DAF-403A-B677-73AFB8E701E9}" type="pres">
      <dgm:prSet presAssocID="{2E1B349F-484B-4C01-B5DC-7745855644F1}" presName="background" presStyleLbl="node0" presStyleIdx="0" presStyleCnt="3"/>
      <dgm:spPr/>
    </dgm:pt>
    <dgm:pt modelId="{1E9F833C-B118-4B25-A7F6-613C8A58FE9E}" type="pres">
      <dgm:prSet presAssocID="{2E1B349F-484B-4C01-B5DC-7745855644F1}" presName="text" presStyleLbl="fgAcc0" presStyleIdx="0" presStyleCnt="3" custScaleX="97222" custScaleY="219433">
        <dgm:presLayoutVars>
          <dgm:chPref val="3"/>
        </dgm:presLayoutVars>
      </dgm:prSet>
      <dgm:spPr/>
    </dgm:pt>
    <dgm:pt modelId="{B23048F4-2363-4C07-BC7D-05D3A0B07396}" type="pres">
      <dgm:prSet presAssocID="{2E1B349F-484B-4C01-B5DC-7745855644F1}" presName="hierChild2" presStyleCnt="0"/>
      <dgm:spPr/>
    </dgm:pt>
    <dgm:pt modelId="{E22F6ED9-6C58-4E39-9EDA-9828BD4D7FEF}" type="pres">
      <dgm:prSet presAssocID="{3ED6F5B1-E839-428D-A214-29D0A759D424}" presName="hierRoot1" presStyleCnt="0"/>
      <dgm:spPr/>
    </dgm:pt>
    <dgm:pt modelId="{9B27F803-3141-4A04-B6AA-36B299D92EC8}" type="pres">
      <dgm:prSet presAssocID="{3ED6F5B1-E839-428D-A214-29D0A759D424}" presName="composite" presStyleCnt="0"/>
      <dgm:spPr/>
    </dgm:pt>
    <dgm:pt modelId="{AD943569-1EA3-49F0-A8F3-21F131F548A9}" type="pres">
      <dgm:prSet presAssocID="{3ED6F5B1-E839-428D-A214-29D0A759D424}" presName="background" presStyleLbl="node0" presStyleIdx="1" presStyleCnt="3"/>
      <dgm:spPr/>
    </dgm:pt>
    <dgm:pt modelId="{3D693178-29A6-4488-AEC6-AC9647E9E29A}" type="pres">
      <dgm:prSet presAssocID="{3ED6F5B1-E839-428D-A214-29D0A759D424}" presName="text" presStyleLbl="fgAcc0" presStyleIdx="1" presStyleCnt="3" custScaleX="103630" custScaleY="219690">
        <dgm:presLayoutVars>
          <dgm:chPref val="3"/>
        </dgm:presLayoutVars>
      </dgm:prSet>
      <dgm:spPr/>
    </dgm:pt>
    <dgm:pt modelId="{30CDE0CC-35F2-4DA0-9AEE-4DD4242AA22F}" type="pres">
      <dgm:prSet presAssocID="{3ED6F5B1-E839-428D-A214-29D0A759D424}" presName="hierChild2" presStyleCnt="0"/>
      <dgm:spPr/>
    </dgm:pt>
    <dgm:pt modelId="{AE3B8BAC-47ED-4C19-ADF3-BC71878313A1}" type="pres">
      <dgm:prSet presAssocID="{9D8EE5FA-8CA1-425B-A88D-2BFB04408C82}" presName="hierRoot1" presStyleCnt="0"/>
      <dgm:spPr/>
    </dgm:pt>
    <dgm:pt modelId="{71E99134-E384-415C-B9EC-E70AC821151D}" type="pres">
      <dgm:prSet presAssocID="{9D8EE5FA-8CA1-425B-A88D-2BFB04408C82}" presName="composite" presStyleCnt="0"/>
      <dgm:spPr/>
    </dgm:pt>
    <dgm:pt modelId="{85E2FF01-9560-4863-9B72-305E2F755484}" type="pres">
      <dgm:prSet presAssocID="{9D8EE5FA-8CA1-425B-A88D-2BFB04408C82}" presName="background" presStyleLbl="node0" presStyleIdx="2" presStyleCnt="3"/>
      <dgm:spPr/>
    </dgm:pt>
    <dgm:pt modelId="{004079A9-D2C3-4974-B9D2-04B53BBD309E}" type="pres">
      <dgm:prSet presAssocID="{9D8EE5FA-8CA1-425B-A88D-2BFB04408C82}" presName="text" presStyleLbl="fgAcc0" presStyleIdx="2" presStyleCnt="3" custScaleX="105723" custScaleY="215716">
        <dgm:presLayoutVars>
          <dgm:chPref val="3"/>
        </dgm:presLayoutVars>
      </dgm:prSet>
      <dgm:spPr/>
    </dgm:pt>
    <dgm:pt modelId="{D91AF581-F08F-41A9-85CE-3E729C300657}" type="pres">
      <dgm:prSet presAssocID="{9D8EE5FA-8CA1-425B-A88D-2BFB04408C82}" presName="hierChild2" presStyleCnt="0"/>
      <dgm:spPr/>
    </dgm:pt>
  </dgm:ptLst>
  <dgm:cxnLst>
    <dgm:cxn modelId="{67039E14-D5E4-4AFC-B0E4-3A68083471BF}" type="presOf" srcId="{3ED6F5B1-E839-428D-A214-29D0A759D424}" destId="{3D693178-29A6-4488-AEC6-AC9647E9E29A}" srcOrd="0" destOrd="0" presId="urn:microsoft.com/office/officeart/2005/8/layout/hierarchy1"/>
    <dgm:cxn modelId="{F430671A-F170-44F9-B7CC-935086308E43}" srcId="{EC807D9B-6C65-4DA4-B561-43BA9BBC8037}" destId="{9D8EE5FA-8CA1-425B-A88D-2BFB04408C82}" srcOrd="2" destOrd="0" parTransId="{0E09EE6F-4706-496E-8EA6-1FD228AAE648}" sibTransId="{3F63EDB5-F637-4A2C-AB6A-DF1C5FED5A70}"/>
    <dgm:cxn modelId="{806D4F4F-B9E1-43B6-A7B3-D4290A6181AE}" type="presOf" srcId="{2E1B349F-484B-4C01-B5DC-7745855644F1}" destId="{1E9F833C-B118-4B25-A7F6-613C8A58FE9E}" srcOrd="0" destOrd="0" presId="urn:microsoft.com/office/officeart/2005/8/layout/hierarchy1"/>
    <dgm:cxn modelId="{DEF210A0-81EF-4C4D-996F-29690A62F743}" type="presOf" srcId="{EC807D9B-6C65-4DA4-B561-43BA9BBC8037}" destId="{ABD04477-0BAB-4704-8453-084403DD7F51}" srcOrd="0" destOrd="0" presId="urn:microsoft.com/office/officeart/2005/8/layout/hierarchy1"/>
    <dgm:cxn modelId="{E64023A2-FDEB-4A5B-AD1B-4F6A8CF42B6F}" srcId="{EC807D9B-6C65-4DA4-B561-43BA9BBC8037}" destId="{2E1B349F-484B-4C01-B5DC-7745855644F1}" srcOrd="0" destOrd="0" parTransId="{1D6F0E9D-557E-4983-B812-B50A74ED9015}" sibTransId="{B3CD0ABC-1515-4CBA-AB0B-8AA1497B83AA}"/>
    <dgm:cxn modelId="{224820DC-8BBE-4AF0-8779-299A4F1A0889}" type="presOf" srcId="{9D8EE5FA-8CA1-425B-A88D-2BFB04408C82}" destId="{004079A9-D2C3-4974-B9D2-04B53BBD309E}" srcOrd="0" destOrd="0" presId="urn:microsoft.com/office/officeart/2005/8/layout/hierarchy1"/>
    <dgm:cxn modelId="{53ABDAF7-6C9C-4C13-ABF1-8BD9D2831069}" srcId="{EC807D9B-6C65-4DA4-B561-43BA9BBC8037}" destId="{3ED6F5B1-E839-428D-A214-29D0A759D424}" srcOrd="1" destOrd="0" parTransId="{3438490D-29A4-4D1E-A205-EC3D18CC6A7D}" sibTransId="{EA27F886-C060-4925-855E-F35B12B7881A}"/>
    <dgm:cxn modelId="{4A248074-2BB6-465A-95AD-B04FBFFAF139}" type="presParOf" srcId="{ABD04477-0BAB-4704-8453-084403DD7F51}" destId="{B58DB618-C838-4519-8ACE-CB387018505B}" srcOrd="0" destOrd="0" presId="urn:microsoft.com/office/officeart/2005/8/layout/hierarchy1"/>
    <dgm:cxn modelId="{13279192-A7D1-45C3-AAF5-FA4D39678A4D}" type="presParOf" srcId="{B58DB618-C838-4519-8ACE-CB387018505B}" destId="{4AD05362-1F15-4F02-96B0-27BA04C1F22A}" srcOrd="0" destOrd="0" presId="urn:microsoft.com/office/officeart/2005/8/layout/hierarchy1"/>
    <dgm:cxn modelId="{C6B7C9B0-0D8D-4654-AC9B-FE3171EF76EE}" type="presParOf" srcId="{4AD05362-1F15-4F02-96B0-27BA04C1F22A}" destId="{9412D3A3-9DAF-403A-B677-73AFB8E701E9}" srcOrd="0" destOrd="0" presId="urn:microsoft.com/office/officeart/2005/8/layout/hierarchy1"/>
    <dgm:cxn modelId="{D176075A-4A74-4E26-B662-66D808E37E28}" type="presParOf" srcId="{4AD05362-1F15-4F02-96B0-27BA04C1F22A}" destId="{1E9F833C-B118-4B25-A7F6-613C8A58FE9E}" srcOrd="1" destOrd="0" presId="urn:microsoft.com/office/officeart/2005/8/layout/hierarchy1"/>
    <dgm:cxn modelId="{ACDBAF57-E6A2-4088-A995-0C2D161E1D96}" type="presParOf" srcId="{B58DB618-C838-4519-8ACE-CB387018505B}" destId="{B23048F4-2363-4C07-BC7D-05D3A0B07396}" srcOrd="1" destOrd="0" presId="urn:microsoft.com/office/officeart/2005/8/layout/hierarchy1"/>
    <dgm:cxn modelId="{735867C5-7901-4A8C-9331-AF9BC45FCEB7}" type="presParOf" srcId="{ABD04477-0BAB-4704-8453-084403DD7F51}" destId="{E22F6ED9-6C58-4E39-9EDA-9828BD4D7FEF}" srcOrd="1" destOrd="0" presId="urn:microsoft.com/office/officeart/2005/8/layout/hierarchy1"/>
    <dgm:cxn modelId="{D6C78F08-C8BF-41F2-9693-5E5811ED296E}" type="presParOf" srcId="{E22F6ED9-6C58-4E39-9EDA-9828BD4D7FEF}" destId="{9B27F803-3141-4A04-B6AA-36B299D92EC8}" srcOrd="0" destOrd="0" presId="urn:microsoft.com/office/officeart/2005/8/layout/hierarchy1"/>
    <dgm:cxn modelId="{CAFF3E31-87B6-4957-AA82-C1D90A7DF9AA}" type="presParOf" srcId="{9B27F803-3141-4A04-B6AA-36B299D92EC8}" destId="{AD943569-1EA3-49F0-A8F3-21F131F548A9}" srcOrd="0" destOrd="0" presId="urn:microsoft.com/office/officeart/2005/8/layout/hierarchy1"/>
    <dgm:cxn modelId="{27075706-D8BF-4E9D-B330-1BF58FBF8416}" type="presParOf" srcId="{9B27F803-3141-4A04-B6AA-36B299D92EC8}" destId="{3D693178-29A6-4488-AEC6-AC9647E9E29A}" srcOrd="1" destOrd="0" presId="urn:microsoft.com/office/officeart/2005/8/layout/hierarchy1"/>
    <dgm:cxn modelId="{274CCE36-BEA3-454B-9BB7-F9ECBF8D4AED}" type="presParOf" srcId="{E22F6ED9-6C58-4E39-9EDA-9828BD4D7FEF}" destId="{30CDE0CC-35F2-4DA0-9AEE-4DD4242AA22F}" srcOrd="1" destOrd="0" presId="urn:microsoft.com/office/officeart/2005/8/layout/hierarchy1"/>
    <dgm:cxn modelId="{21C37C2E-97DC-4D72-9EF9-611350C84A69}" type="presParOf" srcId="{ABD04477-0BAB-4704-8453-084403DD7F51}" destId="{AE3B8BAC-47ED-4C19-ADF3-BC71878313A1}" srcOrd="2" destOrd="0" presId="urn:microsoft.com/office/officeart/2005/8/layout/hierarchy1"/>
    <dgm:cxn modelId="{7392CD5C-5A4B-4015-91BB-2C9446BA8C9A}" type="presParOf" srcId="{AE3B8BAC-47ED-4C19-ADF3-BC71878313A1}" destId="{71E99134-E384-415C-B9EC-E70AC821151D}" srcOrd="0" destOrd="0" presId="urn:microsoft.com/office/officeart/2005/8/layout/hierarchy1"/>
    <dgm:cxn modelId="{EEFA28E2-E1E5-45D9-8AAA-1E54570DFAF6}" type="presParOf" srcId="{71E99134-E384-415C-B9EC-E70AC821151D}" destId="{85E2FF01-9560-4863-9B72-305E2F755484}" srcOrd="0" destOrd="0" presId="urn:microsoft.com/office/officeart/2005/8/layout/hierarchy1"/>
    <dgm:cxn modelId="{08AEA150-141E-4CA5-A619-CED8C5413B80}" type="presParOf" srcId="{71E99134-E384-415C-B9EC-E70AC821151D}" destId="{004079A9-D2C3-4974-B9D2-04B53BBD309E}" srcOrd="1" destOrd="0" presId="urn:microsoft.com/office/officeart/2005/8/layout/hierarchy1"/>
    <dgm:cxn modelId="{62C973F0-68B2-449E-BB77-80A07153F128}" type="presParOf" srcId="{AE3B8BAC-47ED-4C19-ADF3-BC71878313A1}" destId="{D91AF581-F08F-41A9-85CE-3E729C300657}"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C807D9B-6C65-4DA4-B561-43BA9BBC8037}" type="doc">
      <dgm:prSet loTypeId="urn:microsoft.com/office/officeart/2008/layout/LinedList" loCatId="list" qsTypeId="urn:microsoft.com/office/officeart/2005/8/quickstyle/simple5" qsCatId="simple" csTypeId="urn:microsoft.com/office/officeart/2005/8/colors/accent2_2" csCatId="accent2" phldr="1"/>
      <dgm:spPr/>
      <dgm:t>
        <a:bodyPr/>
        <a:lstStyle/>
        <a:p>
          <a:endParaRPr lang="en-US"/>
        </a:p>
      </dgm:t>
    </dgm:pt>
    <dgm:pt modelId="{2E1B349F-484B-4C01-B5DC-7745855644F1}">
      <dgm:prSet custT="1"/>
      <dgm:spPr/>
      <dgm:t>
        <a:bodyPr/>
        <a:lstStyle/>
        <a:p>
          <a:r>
            <a:rPr lang="en-US" sz="1400" i="0" dirty="0"/>
            <a:t>The Executive Director’s decision may be appealed to the Illinois Community College Board (by either the community college district or the school district) within 30 calendar days after the decision by submitting a written request for reconsideration of the decision to the Illinois Community College Board. If no appeal is received within that time, the Executive Director’s decision will be final and binding. The Illinois Community College Board's decision shall be final and binding</a:t>
          </a:r>
          <a:r>
            <a:rPr lang="en-US" sz="1400" i="1" dirty="0"/>
            <a:t>.</a:t>
          </a:r>
        </a:p>
      </dgm:t>
    </dgm:pt>
    <dgm:pt modelId="{1D6F0E9D-557E-4983-B812-B50A74ED9015}" type="parTrans" cxnId="{E64023A2-FDEB-4A5B-AD1B-4F6A8CF42B6F}">
      <dgm:prSet/>
      <dgm:spPr/>
      <dgm:t>
        <a:bodyPr/>
        <a:lstStyle/>
        <a:p>
          <a:endParaRPr lang="en-US"/>
        </a:p>
      </dgm:t>
    </dgm:pt>
    <dgm:pt modelId="{B3CD0ABC-1515-4CBA-AB0B-8AA1497B83AA}" type="sibTrans" cxnId="{E64023A2-FDEB-4A5B-AD1B-4F6A8CF42B6F}">
      <dgm:prSet/>
      <dgm:spPr/>
      <dgm:t>
        <a:bodyPr/>
        <a:lstStyle/>
        <a:p>
          <a:endParaRPr lang="en-US"/>
        </a:p>
      </dgm:t>
    </dgm:pt>
    <dgm:pt modelId="{9D8EE5FA-8CA1-425B-A88D-2BFB04408C82}">
      <dgm:prSet custT="1"/>
      <dgm:spPr/>
      <dgm:t>
        <a:bodyPr/>
        <a:lstStyle/>
        <a:p>
          <a:r>
            <a:rPr lang="en-US" sz="1400" i="0" dirty="0"/>
            <a:t>If in favor of the community college district: </a:t>
          </a:r>
          <a:r>
            <a:rPr lang="en-US" sz="1400" i="1" dirty="0"/>
            <a:t>the school district may not approach an alternative postsecondary institution, including another community college district, with the same course or instructor proposal. The school district may not be prohibited from establishing a new partnership agreement with the community college district if the course request, instructor, or course documentation changes.</a:t>
          </a:r>
        </a:p>
      </dgm:t>
    </dgm:pt>
    <dgm:pt modelId="{0E09EE6F-4706-496E-8EA6-1FD228AAE648}" type="parTrans" cxnId="{F430671A-F170-44F9-B7CC-935086308E43}">
      <dgm:prSet/>
      <dgm:spPr/>
      <dgm:t>
        <a:bodyPr/>
        <a:lstStyle/>
        <a:p>
          <a:endParaRPr lang="en-US"/>
        </a:p>
      </dgm:t>
    </dgm:pt>
    <dgm:pt modelId="{3F63EDB5-F637-4A2C-AB6A-DF1C5FED5A70}" type="sibTrans" cxnId="{F430671A-F170-44F9-B7CC-935086308E43}">
      <dgm:prSet/>
      <dgm:spPr/>
      <dgm:t>
        <a:bodyPr/>
        <a:lstStyle/>
        <a:p>
          <a:endParaRPr lang="en-US"/>
        </a:p>
      </dgm:t>
    </dgm:pt>
    <dgm:pt modelId="{3ED6F5B1-E839-428D-A214-29D0A759D424}">
      <dgm:prSet custT="1"/>
      <dgm:spPr/>
      <dgm:t>
        <a:bodyPr/>
        <a:lstStyle/>
        <a:p>
          <a:r>
            <a:rPr lang="en-US" sz="1400" i="0" dirty="0"/>
            <a:t>If in favor of the school district: </a:t>
          </a:r>
          <a:r>
            <a:rPr lang="en-US" sz="1400" i="1" dirty="0"/>
            <a:t>the school district may pursue an alternative postsecondary institution to provide that course and must notify the community college district within 14 calendar days after the Illinois Community College Board's decision with the school district's intent to do so, along with the reason for seeking an alternative postsecondary institution. </a:t>
          </a:r>
          <a:endParaRPr lang="en-US" sz="1400" i="1" dirty="0">
            <a:latin typeface="+mn-lt"/>
          </a:endParaRPr>
        </a:p>
      </dgm:t>
    </dgm:pt>
    <dgm:pt modelId="{EA27F886-C060-4925-855E-F35B12B7881A}" type="sibTrans" cxnId="{53ABDAF7-6C9C-4C13-ABF1-8BD9D2831069}">
      <dgm:prSet/>
      <dgm:spPr/>
      <dgm:t>
        <a:bodyPr/>
        <a:lstStyle/>
        <a:p>
          <a:endParaRPr lang="en-US"/>
        </a:p>
      </dgm:t>
    </dgm:pt>
    <dgm:pt modelId="{3438490D-29A4-4D1E-A205-EC3D18CC6A7D}" type="parTrans" cxnId="{53ABDAF7-6C9C-4C13-ABF1-8BD9D2831069}">
      <dgm:prSet/>
      <dgm:spPr/>
      <dgm:t>
        <a:bodyPr/>
        <a:lstStyle/>
        <a:p>
          <a:endParaRPr lang="en-US"/>
        </a:p>
      </dgm:t>
    </dgm:pt>
    <dgm:pt modelId="{2C7183BE-742C-4C21-8FC0-DA9BB65CDD86}" type="pres">
      <dgm:prSet presAssocID="{EC807D9B-6C65-4DA4-B561-43BA9BBC8037}" presName="vert0" presStyleCnt="0">
        <dgm:presLayoutVars>
          <dgm:dir/>
          <dgm:animOne val="branch"/>
          <dgm:animLvl val="lvl"/>
        </dgm:presLayoutVars>
      </dgm:prSet>
      <dgm:spPr/>
    </dgm:pt>
    <dgm:pt modelId="{0E823975-B2C6-4963-9A43-D342AFD24D88}" type="pres">
      <dgm:prSet presAssocID="{2E1B349F-484B-4C01-B5DC-7745855644F1}" presName="thickLine" presStyleLbl="alignNode1" presStyleIdx="0" presStyleCnt="3"/>
      <dgm:spPr/>
    </dgm:pt>
    <dgm:pt modelId="{E1506061-244B-4E95-93B8-B364DFAFF834}" type="pres">
      <dgm:prSet presAssocID="{2E1B349F-484B-4C01-B5DC-7745855644F1}" presName="horz1" presStyleCnt="0"/>
      <dgm:spPr/>
    </dgm:pt>
    <dgm:pt modelId="{17241275-207E-4DDA-A557-54F05A51E5A9}" type="pres">
      <dgm:prSet presAssocID="{2E1B349F-484B-4C01-B5DC-7745855644F1}" presName="tx1" presStyleLbl="revTx" presStyleIdx="0" presStyleCnt="3"/>
      <dgm:spPr/>
    </dgm:pt>
    <dgm:pt modelId="{6331B2EE-7C75-48C0-A221-34EE68CCD569}" type="pres">
      <dgm:prSet presAssocID="{2E1B349F-484B-4C01-B5DC-7745855644F1}" presName="vert1" presStyleCnt="0"/>
      <dgm:spPr/>
    </dgm:pt>
    <dgm:pt modelId="{FEA9959D-2ACA-4999-86C8-25A86562A1BD}" type="pres">
      <dgm:prSet presAssocID="{3ED6F5B1-E839-428D-A214-29D0A759D424}" presName="thickLine" presStyleLbl="alignNode1" presStyleIdx="1" presStyleCnt="3"/>
      <dgm:spPr/>
    </dgm:pt>
    <dgm:pt modelId="{B533AE49-1C89-433E-935E-B804F6940FD2}" type="pres">
      <dgm:prSet presAssocID="{3ED6F5B1-E839-428D-A214-29D0A759D424}" presName="horz1" presStyleCnt="0"/>
      <dgm:spPr/>
    </dgm:pt>
    <dgm:pt modelId="{CC6DC95D-6251-4851-9A58-E76288EA9708}" type="pres">
      <dgm:prSet presAssocID="{3ED6F5B1-E839-428D-A214-29D0A759D424}" presName="tx1" presStyleLbl="revTx" presStyleIdx="1" presStyleCnt="3"/>
      <dgm:spPr/>
    </dgm:pt>
    <dgm:pt modelId="{92847BD0-C6CA-4BB0-A53C-605615E3E742}" type="pres">
      <dgm:prSet presAssocID="{3ED6F5B1-E839-428D-A214-29D0A759D424}" presName="vert1" presStyleCnt="0"/>
      <dgm:spPr/>
    </dgm:pt>
    <dgm:pt modelId="{AD151C63-FB5F-4FB6-BEEA-2A61FCA3E8B7}" type="pres">
      <dgm:prSet presAssocID="{9D8EE5FA-8CA1-425B-A88D-2BFB04408C82}" presName="thickLine" presStyleLbl="alignNode1" presStyleIdx="2" presStyleCnt="3"/>
      <dgm:spPr/>
    </dgm:pt>
    <dgm:pt modelId="{1FBE0BC2-C118-4E6D-AB39-15DC567B4DC4}" type="pres">
      <dgm:prSet presAssocID="{9D8EE5FA-8CA1-425B-A88D-2BFB04408C82}" presName="horz1" presStyleCnt="0"/>
      <dgm:spPr/>
    </dgm:pt>
    <dgm:pt modelId="{D038EDE3-5805-4CB5-AE46-293B83790E89}" type="pres">
      <dgm:prSet presAssocID="{9D8EE5FA-8CA1-425B-A88D-2BFB04408C82}" presName="tx1" presStyleLbl="revTx" presStyleIdx="2" presStyleCnt="3"/>
      <dgm:spPr/>
    </dgm:pt>
    <dgm:pt modelId="{1E3DDE34-C2C9-47A9-B08E-48BC3F12D07F}" type="pres">
      <dgm:prSet presAssocID="{9D8EE5FA-8CA1-425B-A88D-2BFB04408C82}" presName="vert1" presStyleCnt="0"/>
      <dgm:spPr/>
    </dgm:pt>
  </dgm:ptLst>
  <dgm:cxnLst>
    <dgm:cxn modelId="{F2F1180E-810A-41F9-9600-9C5C3752884C}" type="presOf" srcId="{2E1B349F-484B-4C01-B5DC-7745855644F1}" destId="{17241275-207E-4DDA-A557-54F05A51E5A9}" srcOrd="0" destOrd="0" presId="urn:microsoft.com/office/officeart/2008/layout/LinedList"/>
    <dgm:cxn modelId="{F430671A-F170-44F9-B7CC-935086308E43}" srcId="{EC807D9B-6C65-4DA4-B561-43BA9BBC8037}" destId="{9D8EE5FA-8CA1-425B-A88D-2BFB04408C82}" srcOrd="2" destOrd="0" parTransId="{0E09EE6F-4706-496E-8EA6-1FD228AAE648}" sibTransId="{3F63EDB5-F637-4A2C-AB6A-DF1C5FED5A70}"/>
    <dgm:cxn modelId="{593F2822-1483-4A42-981F-08B509B4F802}" type="presOf" srcId="{EC807D9B-6C65-4DA4-B561-43BA9BBC8037}" destId="{2C7183BE-742C-4C21-8FC0-DA9BB65CDD86}" srcOrd="0" destOrd="0" presId="urn:microsoft.com/office/officeart/2008/layout/LinedList"/>
    <dgm:cxn modelId="{8F6AB444-28BA-434D-B218-6986A32F6B19}" type="presOf" srcId="{3ED6F5B1-E839-428D-A214-29D0A759D424}" destId="{CC6DC95D-6251-4851-9A58-E76288EA9708}" srcOrd="0" destOrd="0" presId="urn:microsoft.com/office/officeart/2008/layout/LinedList"/>
    <dgm:cxn modelId="{E64023A2-FDEB-4A5B-AD1B-4F6A8CF42B6F}" srcId="{EC807D9B-6C65-4DA4-B561-43BA9BBC8037}" destId="{2E1B349F-484B-4C01-B5DC-7745855644F1}" srcOrd="0" destOrd="0" parTransId="{1D6F0E9D-557E-4983-B812-B50A74ED9015}" sibTransId="{B3CD0ABC-1515-4CBA-AB0B-8AA1497B83AA}"/>
    <dgm:cxn modelId="{53ABDAF7-6C9C-4C13-ABF1-8BD9D2831069}" srcId="{EC807D9B-6C65-4DA4-B561-43BA9BBC8037}" destId="{3ED6F5B1-E839-428D-A214-29D0A759D424}" srcOrd="1" destOrd="0" parTransId="{3438490D-29A4-4D1E-A205-EC3D18CC6A7D}" sibTransId="{EA27F886-C060-4925-855E-F35B12B7881A}"/>
    <dgm:cxn modelId="{EC2406FB-8BB5-4670-9D1C-7E0EA86D78F5}" type="presOf" srcId="{9D8EE5FA-8CA1-425B-A88D-2BFB04408C82}" destId="{D038EDE3-5805-4CB5-AE46-293B83790E89}" srcOrd="0" destOrd="0" presId="urn:microsoft.com/office/officeart/2008/layout/LinedList"/>
    <dgm:cxn modelId="{E843760D-B21B-4B9A-B65D-40EC1DF7C5E0}" type="presParOf" srcId="{2C7183BE-742C-4C21-8FC0-DA9BB65CDD86}" destId="{0E823975-B2C6-4963-9A43-D342AFD24D88}" srcOrd="0" destOrd="0" presId="urn:microsoft.com/office/officeart/2008/layout/LinedList"/>
    <dgm:cxn modelId="{8635423A-6D6E-48FE-A161-F4C5FAF03DC7}" type="presParOf" srcId="{2C7183BE-742C-4C21-8FC0-DA9BB65CDD86}" destId="{E1506061-244B-4E95-93B8-B364DFAFF834}" srcOrd="1" destOrd="0" presId="urn:microsoft.com/office/officeart/2008/layout/LinedList"/>
    <dgm:cxn modelId="{220E436A-D722-4E0B-A95A-2018293A2204}" type="presParOf" srcId="{E1506061-244B-4E95-93B8-B364DFAFF834}" destId="{17241275-207E-4DDA-A557-54F05A51E5A9}" srcOrd="0" destOrd="0" presId="urn:microsoft.com/office/officeart/2008/layout/LinedList"/>
    <dgm:cxn modelId="{FAA92768-8B70-4A65-8416-C39112179824}" type="presParOf" srcId="{E1506061-244B-4E95-93B8-B364DFAFF834}" destId="{6331B2EE-7C75-48C0-A221-34EE68CCD569}" srcOrd="1" destOrd="0" presId="urn:microsoft.com/office/officeart/2008/layout/LinedList"/>
    <dgm:cxn modelId="{66496497-0D5D-4E9E-885A-911523B385D1}" type="presParOf" srcId="{2C7183BE-742C-4C21-8FC0-DA9BB65CDD86}" destId="{FEA9959D-2ACA-4999-86C8-25A86562A1BD}" srcOrd="2" destOrd="0" presId="urn:microsoft.com/office/officeart/2008/layout/LinedList"/>
    <dgm:cxn modelId="{9139CE80-CE61-446B-A9A6-ADF37E6968E2}" type="presParOf" srcId="{2C7183BE-742C-4C21-8FC0-DA9BB65CDD86}" destId="{B533AE49-1C89-433E-935E-B804F6940FD2}" srcOrd="3" destOrd="0" presId="urn:microsoft.com/office/officeart/2008/layout/LinedList"/>
    <dgm:cxn modelId="{56168616-B7D0-43D9-A5B2-68DE752019F9}" type="presParOf" srcId="{B533AE49-1C89-433E-935E-B804F6940FD2}" destId="{CC6DC95D-6251-4851-9A58-E76288EA9708}" srcOrd="0" destOrd="0" presId="urn:microsoft.com/office/officeart/2008/layout/LinedList"/>
    <dgm:cxn modelId="{2A075CE4-B38B-415F-93FD-0661EE97AA89}" type="presParOf" srcId="{B533AE49-1C89-433E-935E-B804F6940FD2}" destId="{92847BD0-C6CA-4BB0-A53C-605615E3E742}" srcOrd="1" destOrd="0" presId="urn:microsoft.com/office/officeart/2008/layout/LinedList"/>
    <dgm:cxn modelId="{AA9D82C4-2BF4-48CB-B702-B24FDCDB1F47}" type="presParOf" srcId="{2C7183BE-742C-4C21-8FC0-DA9BB65CDD86}" destId="{AD151C63-FB5F-4FB6-BEEA-2A61FCA3E8B7}" srcOrd="4" destOrd="0" presId="urn:microsoft.com/office/officeart/2008/layout/LinedList"/>
    <dgm:cxn modelId="{7D520002-32DD-43CD-A6C1-0EF05210E3AC}" type="presParOf" srcId="{2C7183BE-742C-4C21-8FC0-DA9BB65CDD86}" destId="{1FBE0BC2-C118-4E6D-AB39-15DC567B4DC4}" srcOrd="5" destOrd="0" presId="urn:microsoft.com/office/officeart/2008/layout/LinedList"/>
    <dgm:cxn modelId="{99FF5412-66F8-4F9D-AEAC-9F966D403535}" type="presParOf" srcId="{1FBE0BC2-C118-4E6D-AB39-15DC567B4DC4}" destId="{D038EDE3-5805-4CB5-AE46-293B83790E89}" srcOrd="0" destOrd="0" presId="urn:microsoft.com/office/officeart/2008/layout/LinedList"/>
    <dgm:cxn modelId="{80E5CE4E-D736-40C2-9BE5-847A552E0035}" type="presParOf" srcId="{1FBE0BC2-C118-4E6D-AB39-15DC567B4DC4}" destId="{1E3DDE34-C2C9-47A9-B08E-48BC3F12D07F}"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F55AE87-A91F-499C-B41A-628907B87B62}"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3152F9DA-0F4A-444A-BCC1-6EC778AC00AA}">
      <dgm:prSet/>
      <dgm:spPr/>
      <dgm:t>
        <a:bodyPr/>
        <a:lstStyle/>
        <a:p>
          <a:r>
            <a:rPr lang="en-US" dirty="0"/>
            <a:t>Roles and responsibilities; academic control assurance with HLC reference</a:t>
          </a:r>
        </a:p>
      </dgm:t>
    </dgm:pt>
    <dgm:pt modelId="{52C58417-A4F7-42A9-B9D0-C331970D3631}" type="parTrans" cxnId="{C6A9E387-ABD6-4A09-98BE-4151D8754C54}">
      <dgm:prSet/>
      <dgm:spPr/>
      <dgm:t>
        <a:bodyPr/>
        <a:lstStyle/>
        <a:p>
          <a:endParaRPr lang="en-US"/>
        </a:p>
      </dgm:t>
    </dgm:pt>
    <dgm:pt modelId="{29079C05-1A7A-48E6-85C8-D0D9C9545C4F}" type="sibTrans" cxnId="{C6A9E387-ABD6-4A09-98BE-4151D8754C54}">
      <dgm:prSet/>
      <dgm:spPr/>
      <dgm:t>
        <a:bodyPr/>
        <a:lstStyle/>
        <a:p>
          <a:endParaRPr lang="en-US"/>
        </a:p>
      </dgm:t>
    </dgm:pt>
    <dgm:pt modelId="{AC82FA95-05EB-4D3C-B4A9-1AF10B659E07}">
      <dgm:prSet/>
      <dgm:spPr/>
      <dgm:t>
        <a:bodyPr/>
        <a:lstStyle/>
        <a:p>
          <a:r>
            <a:rPr lang="en-US"/>
            <a:t>Course catalog and delivery platform listing</a:t>
          </a:r>
        </a:p>
      </dgm:t>
    </dgm:pt>
    <dgm:pt modelId="{4B48B646-27F8-41C0-A5AE-F2241B71496F}" type="parTrans" cxnId="{74C0A4BA-790A-4A5E-A202-4D75A5E55EBB}">
      <dgm:prSet/>
      <dgm:spPr/>
      <dgm:t>
        <a:bodyPr/>
        <a:lstStyle/>
        <a:p>
          <a:endParaRPr lang="en-US"/>
        </a:p>
      </dgm:t>
    </dgm:pt>
    <dgm:pt modelId="{07AA362A-1F67-438C-8C42-E02265171FDF}" type="sibTrans" cxnId="{74C0A4BA-790A-4A5E-A202-4D75A5E55EBB}">
      <dgm:prSet/>
      <dgm:spPr/>
      <dgm:t>
        <a:bodyPr/>
        <a:lstStyle/>
        <a:p>
          <a:endParaRPr lang="en-US"/>
        </a:p>
      </dgm:t>
    </dgm:pt>
    <dgm:pt modelId="{696D2993-DD65-41E4-9479-8D15CAE236F9}">
      <dgm:prSet/>
      <dgm:spPr/>
      <dgm:t>
        <a:bodyPr/>
        <a:lstStyle/>
        <a:p>
          <a:r>
            <a:rPr lang="en-US"/>
            <a:t>Evidence-based multi-measure student eligibility criteria</a:t>
          </a:r>
        </a:p>
      </dgm:t>
    </dgm:pt>
    <dgm:pt modelId="{600595D3-8ACF-47CA-A06B-E25CCA39DCF4}" type="parTrans" cxnId="{3D84489A-4719-4227-BBF3-4F6D6C3AFE6F}">
      <dgm:prSet/>
      <dgm:spPr/>
      <dgm:t>
        <a:bodyPr/>
        <a:lstStyle/>
        <a:p>
          <a:endParaRPr lang="en-US"/>
        </a:p>
      </dgm:t>
    </dgm:pt>
    <dgm:pt modelId="{41F0E5BB-938A-4BCC-A38C-27B107537EAF}" type="sibTrans" cxnId="{3D84489A-4719-4227-BBF3-4F6D6C3AFE6F}">
      <dgm:prSet/>
      <dgm:spPr/>
      <dgm:t>
        <a:bodyPr/>
        <a:lstStyle/>
        <a:p>
          <a:endParaRPr lang="en-US"/>
        </a:p>
      </dgm:t>
    </dgm:pt>
    <dgm:pt modelId="{3D6BC310-58AD-4733-BC73-85FFA6F6E8B3}">
      <dgm:prSet/>
      <dgm:spPr/>
      <dgm:t>
        <a:bodyPr/>
        <a:lstStyle/>
        <a:p>
          <a:r>
            <a:rPr lang="en-US"/>
            <a:t>Course offering limitations</a:t>
          </a:r>
        </a:p>
      </dgm:t>
    </dgm:pt>
    <dgm:pt modelId="{9AC0BAD5-D73B-4379-9811-7FBE5360142B}" type="parTrans" cxnId="{9D30BACD-B0FA-44F7-BBE5-8BE9087EFD23}">
      <dgm:prSet/>
      <dgm:spPr/>
      <dgm:t>
        <a:bodyPr/>
        <a:lstStyle/>
        <a:p>
          <a:endParaRPr lang="en-US"/>
        </a:p>
      </dgm:t>
    </dgm:pt>
    <dgm:pt modelId="{A93A3FC2-572A-47FD-ADBD-F354D9F0A527}" type="sibTrans" cxnId="{9D30BACD-B0FA-44F7-BBE5-8BE9087EFD23}">
      <dgm:prSet/>
      <dgm:spPr/>
      <dgm:t>
        <a:bodyPr/>
        <a:lstStyle/>
        <a:p>
          <a:endParaRPr lang="en-US"/>
        </a:p>
      </dgm:t>
    </dgm:pt>
    <dgm:pt modelId="{0B6E1E76-F59C-4939-8140-4F428C711FA4}">
      <dgm:prSet/>
      <dgm:spPr/>
      <dgm:t>
        <a:bodyPr/>
        <a:lstStyle/>
        <a:p>
          <a:r>
            <a:rPr lang="en-US"/>
            <a:t>Instructor credential requirement — capped at §20 minimum</a:t>
          </a:r>
        </a:p>
      </dgm:t>
    </dgm:pt>
    <dgm:pt modelId="{46501366-BF1C-4F47-A894-5F6053AEFE5F}" type="parTrans" cxnId="{A246C44A-5116-44A3-9943-F191995D35AD}">
      <dgm:prSet/>
      <dgm:spPr/>
      <dgm:t>
        <a:bodyPr/>
        <a:lstStyle/>
        <a:p>
          <a:endParaRPr lang="en-US"/>
        </a:p>
      </dgm:t>
    </dgm:pt>
    <dgm:pt modelId="{EDCFB210-611F-4B8C-9CBF-62DBEFBB2D28}" type="sibTrans" cxnId="{A246C44A-5116-44A3-9943-F191995D35AD}">
      <dgm:prSet/>
      <dgm:spPr/>
      <dgm:t>
        <a:bodyPr/>
        <a:lstStyle/>
        <a:p>
          <a:endParaRPr lang="en-US"/>
        </a:p>
      </dgm:t>
    </dgm:pt>
    <dgm:pt modelId="{FAE98769-70B4-4E94-96AF-B511629B8E67}">
      <dgm:prSet/>
      <dgm:spPr/>
      <dgm:t>
        <a:bodyPr/>
        <a:lstStyle/>
        <a:p>
          <a:r>
            <a:rPr lang="en-US"/>
            <a:t>Instructor identification and approval process</a:t>
          </a:r>
        </a:p>
      </dgm:t>
    </dgm:pt>
    <dgm:pt modelId="{09B8CA8D-94ED-43B3-BAC1-5B1BBE71FA37}" type="parTrans" cxnId="{7FE6B230-23C9-4B97-B5FA-EEB1D8DB3065}">
      <dgm:prSet/>
      <dgm:spPr/>
      <dgm:t>
        <a:bodyPr/>
        <a:lstStyle/>
        <a:p>
          <a:endParaRPr lang="en-US"/>
        </a:p>
      </dgm:t>
    </dgm:pt>
    <dgm:pt modelId="{48A062CE-C5F6-483C-82C9-8FD03A9AD4AD}" type="sibTrans" cxnId="{7FE6B230-23C9-4B97-B5FA-EEB1D8DB3065}">
      <dgm:prSet/>
      <dgm:spPr/>
      <dgm:t>
        <a:bodyPr/>
        <a:lstStyle/>
        <a:p>
          <a:endParaRPr lang="en-US"/>
        </a:p>
      </dgm:t>
    </dgm:pt>
    <dgm:pt modelId="{2CA4528B-5F62-4FF0-BC4A-95D187A1C11B}">
      <dgm:prSet/>
      <dgm:spPr/>
      <dgm:t>
        <a:bodyPr/>
        <a:lstStyle/>
        <a:p>
          <a:r>
            <a:rPr lang="en-US"/>
            <a:t>Course equivalency evaluation — in-year mandate; CTE extension</a:t>
          </a:r>
        </a:p>
      </dgm:t>
    </dgm:pt>
    <dgm:pt modelId="{3B335F6A-B2D1-4430-B1F5-7DD524C329D5}" type="parTrans" cxnId="{1DB95AC0-D35C-4C56-81AD-5FB210A6DD0C}">
      <dgm:prSet/>
      <dgm:spPr/>
      <dgm:t>
        <a:bodyPr/>
        <a:lstStyle/>
        <a:p>
          <a:endParaRPr lang="en-US"/>
        </a:p>
      </dgm:t>
    </dgm:pt>
    <dgm:pt modelId="{E30EB64C-F71C-48FC-A9CF-A4059133A05D}" type="sibTrans" cxnId="{1DB95AC0-D35C-4C56-81AD-5FB210A6DD0C}">
      <dgm:prSet/>
      <dgm:spPr/>
      <dgm:t>
        <a:bodyPr/>
        <a:lstStyle/>
        <a:p>
          <a:endParaRPr lang="en-US"/>
        </a:p>
      </dgm:t>
    </dgm:pt>
    <dgm:pt modelId="{D4C1A9A8-B7C0-4B71-A671-27A286893D8B}">
      <dgm:prSet/>
      <dgm:spPr/>
      <dgm:t>
        <a:bodyPr/>
        <a:lstStyle/>
        <a:p>
          <a:r>
            <a:rPr lang="en-US"/>
            <a:t>Fees, costs, and financial obligations</a:t>
          </a:r>
        </a:p>
      </dgm:t>
    </dgm:pt>
    <dgm:pt modelId="{64ED836B-3E88-4CE4-8DCA-2BC24990263D}" type="parTrans" cxnId="{620AAB25-E119-4284-9407-378B920361E2}">
      <dgm:prSet/>
      <dgm:spPr/>
      <dgm:t>
        <a:bodyPr/>
        <a:lstStyle/>
        <a:p>
          <a:endParaRPr lang="en-US"/>
        </a:p>
      </dgm:t>
    </dgm:pt>
    <dgm:pt modelId="{6F78336B-3E03-49DA-969F-F1925E19486A}" type="sibTrans" cxnId="{620AAB25-E119-4284-9407-378B920361E2}">
      <dgm:prSet/>
      <dgm:spPr/>
      <dgm:t>
        <a:bodyPr/>
        <a:lstStyle/>
        <a:p>
          <a:endParaRPr lang="en-US"/>
        </a:p>
      </dgm:t>
    </dgm:pt>
    <dgm:pt modelId="{BDDE95C8-4A0E-4FF8-B0D6-56A6242E475B}">
      <dgm:prSet/>
      <dgm:spPr/>
      <dgm:t>
        <a:bodyPr/>
        <a:lstStyle/>
        <a:p>
          <a:r>
            <a:rPr lang="en-US"/>
            <a:t>Disability access collaborative process for IEP/504 students</a:t>
          </a:r>
        </a:p>
      </dgm:t>
    </dgm:pt>
    <dgm:pt modelId="{AF8ECC66-3A7C-479F-A96B-68725F01447F}" type="parTrans" cxnId="{07270178-9957-45C2-991D-C735FEBEBD2C}">
      <dgm:prSet/>
      <dgm:spPr/>
      <dgm:t>
        <a:bodyPr/>
        <a:lstStyle/>
        <a:p>
          <a:endParaRPr lang="en-US"/>
        </a:p>
      </dgm:t>
    </dgm:pt>
    <dgm:pt modelId="{5FAA496A-D9D9-433D-A03B-B592B25955B6}" type="sibTrans" cxnId="{07270178-9957-45C2-991D-C735FEBEBD2C}">
      <dgm:prSet/>
      <dgm:spPr/>
      <dgm:t>
        <a:bodyPr/>
        <a:lstStyle/>
        <a:p>
          <a:endParaRPr lang="en-US"/>
        </a:p>
      </dgm:t>
    </dgm:pt>
    <dgm:pt modelId="{57D34DEE-B295-4ADD-84A7-6805C45C411B}">
      <dgm:prSet/>
      <dgm:spPr/>
      <dgm:t>
        <a:bodyPr/>
        <a:lstStyle/>
        <a:p>
          <a:r>
            <a:rPr lang="en-US"/>
            <a:t>Student performance tracking mechanism and data sharing</a:t>
          </a:r>
        </a:p>
      </dgm:t>
    </dgm:pt>
    <dgm:pt modelId="{713E1DE9-A1F9-4B03-8185-F16B89FEC3C5}" type="parTrans" cxnId="{FC78E901-D3B5-4949-9A44-6C4FD934D484}">
      <dgm:prSet/>
      <dgm:spPr/>
      <dgm:t>
        <a:bodyPr/>
        <a:lstStyle/>
        <a:p>
          <a:endParaRPr lang="en-US"/>
        </a:p>
      </dgm:t>
    </dgm:pt>
    <dgm:pt modelId="{183F0956-3385-4E01-8172-6B15BBEBA73A}" type="sibTrans" cxnId="{FC78E901-D3B5-4949-9A44-6C4FD934D484}">
      <dgm:prSet/>
      <dgm:spPr/>
      <dgm:t>
        <a:bodyPr/>
        <a:lstStyle/>
        <a:p>
          <a:endParaRPr lang="en-US"/>
        </a:p>
      </dgm:t>
    </dgm:pt>
    <dgm:pt modelId="{6D0D084B-48E4-457A-A5F5-308A59D83616}">
      <dgm:prSet/>
      <dgm:spPr/>
      <dgm:t>
        <a:bodyPr/>
        <a:lstStyle/>
        <a:p>
          <a:r>
            <a:rPr lang="en-US"/>
            <a:t>Mixed-enrollment rigor maintenance expectations</a:t>
          </a:r>
        </a:p>
      </dgm:t>
    </dgm:pt>
    <dgm:pt modelId="{867F5C13-BD41-4CF5-A688-224EB5131D44}" type="parTrans" cxnId="{4FE20747-139A-4ADA-86C5-178AFB431597}">
      <dgm:prSet/>
      <dgm:spPr/>
      <dgm:t>
        <a:bodyPr/>
        <a:lstStyle/>
        <a:p>
          <a:endParaRPr lang="en-US"/>
        </a:p>
      </dgm:t>
    </dgm:pt>
    <dgm:pt modelId="{3DAA50F2-1CDD-46DD-80F8-2F7F21476DA9}" type="sibTrans" cxnId="{4FE20747-139A-4ADA-86C5-178AFB431597}">
      <dgm:prSet/>
      <dgm:spPr/>
      <dgm:t>
        <a:bodyPr/>
        <a:lstStyle/>
        <a:p>
          <a:endParaRPr lang="en-US"/>
        </a:p>
      </dgm:t>
    </dgm:pt>
    <dgm:pt modelId="{B276CBC1-6DD3-4927-97C7-BB8AA0C41693}">
      <dgm:prSet/>
      <dgm:spPr/>
      <dgm:t>
        <a:bodyPr/>
        <a:lstStyle/>
        <a:p>
          <a:r>
            <a:rPr lang="en-US"/>
            <a:t>Annual disaggregated data assessment by gender, race/ethnicity, income</a:t>
          </a:r>
        </a:p>
      </dgm:t>
    </dgm:pt>
    <dgm:pt modelId="{3640EC28-4594-4A29-8190-0BE794463055}" type="parTrans" cxnId="{DE8A8DC8-7EB4-4B92-A724-C118B292CF94}">
      <dgm:prSet/>
      <dgm:spPr/>
      <dgm:t>
        <a:bodyPr/>
        <a:lstStyle/>
        <a:p>
          <a:endParaRPr lang="en-US"/>
        </a:p>
      </dgm:t>
    </dgm:pt>
    <dgm:pt modelId="{56232B24-6688-4D12-9E74-FE00EE66EED1}" type="sibTrans" cxnId="{DE8A8DC8-7EB4-4B92-A724-C118B292CF94}">
      <dgm:prSet/>
      <dgm:spPr/>
      <dgm:t>
        <a:bodyPr/>
        <a:lstStyle/>
        <a:p>
          <a:endParaRPr lang="en-US"/>
        </a:p>
      </dgm:t>
    </dgm:pt>
    <dgm:pt modelId="{C4211BDD-76A6-49B4-934E-02E9F3DCC090}" type="pres">
      <dgm:prSet presAssocID="{0F55AE87-A91F-499C-B41A-628907B87B62}" presName="linear" presStyleCnt="0">
        <dgm:presLayoutVars>
          <dgm:animLvl val="lvl"/>
          <dgm:resizeHandles val="exact"/>
        </dgm:presLayoutVars>
      </dgm:prSet>
      <dgm:spPr/>
    </dgm:pt>
    <dgm:pt modelId="{1A428E24-2A44-4ACF-A42D-EF5F54C5C629}" type="pres">
      <dgm:prSet presAssocID="{3152F9DA-0F4A-444A-BCC1-6EC778AC00AA}" presName="parentText" presStyleLbl="node1" presStyleIdx="0" presStyleCnt="12">
        <dgm:presLayoutVars>
          <dgm:chMax val="0"/>
          <dgm:bulletEnabled val="1"/>
        </dgm:presLayoutVars>
      </dgm:prSet>
      <dgm:spPr/>
    </dgm:pt>
    <dgm:pt modelId="{0326499D-2CE8-41D5-A1F9-DAF5B345B77C}" type="pres">
      <dgm:prSet presAssocID="{29079C05-1A7A-48E6-85C8-D0D9C9545C4F}" presName="spacer" presStyleCnt="0"/>
      <dgm:spPr/>
    </dgm:pt>
    <dgm:pt modelId="{C894301A-5E3F-4069-AAA1-47207D23A27F}" type="pres">
      <dgm:prSet presAssocID="{AC82FA95-05EB-4D3C-B4A9-1AF10B659E07}" presName="parentText" presStyleLbl="node1" presStyleIdx="1" presStyleCnt="12">
        <dgm:presLayoutVars>
          <dgm:chMax val="0"/>
          <dgm:bulletEnabled val="1"/>
        </dgm:presLayoutVars>
      </dgm:prSet>
      <dgm:spPr/>
    </dgm:pt>
    <dgm:pt modelId="{D46F18F5-A290-4846-97A4-F48BF361926F}" type="pres">
      <dgm:prSet presAssocID="{07AA362A-1F67-438C-8C42-E02265171FDF}" presName="spacer" presStyleCnt="0"/>
      <dgm:spPr/>
    </dgm:pt>
    <dgm:pt modelId="{4710EA0B-E5F6-4FD1-897C-05EF6BC92C3D}" type="pres">
      <dgm:prSet presAssocID="{696D2993-DD65-41E4-9479-8D15CAE236F9}" presName="parentText" presStyleLbl="node1" presStyleIdx="2" presStyleCnt="12">
        <dgm:presLayoutVars>
          <dgm:chMax val="0"/>
          <dgm:bulletEnabled val="1"/>
        </dgm:presLayoutVars>
      </dgm:prSet>
      <dgm:spPr/>
    </dgm:pt>
    <dgm:pt modelId="{7D4976E8-DEC1-4A66-B558-D7C243AF5095}" type="pres">
      <dgm:prSet presAssocID="{41F0E5BB-938A-4BCC-A38C-27B107537EAF}" presName="spacer" presStyleCnt="0"/>
      <dgm:spPr/>
    </dgm:pt>
    <dgm:pt modelId="{667E4A83-DCAF-4226-BBF8-BCA0F91D8840}" type="pres">
      <dgm:prSet presAssocID="{3D6BC310-58AD-4733-BC73-85FFA6F6E8B3}" presName="parentText" presStyleLbl="node1" presStyleIdx="3" presStyleCnt="12">
        <dgm:presLayoutVars>
          <dgm:chMax val="0"/>
          <dgm:bulletEnabled val="1"/>
        </dgm:presLayoutVars>
      </dgm:prSet>
      <dgm:spPr/>
    </dgm:pt>
    <dgm:pt modelId="{A0A305F6-725D-46C0-A84A-8618DD841948}" type="pres">
      <dgm:prSet presAssocID="{A93A3FC2-572A-47FD-ADBD-F354D9F0A527}" presName="spacer" presStyleCnt="0"/>
      <dgm:spPr/>
    </dgm:pt>
    <dgm:pt modelId="{2DFEC61F-4789-4FA9-8BAD-563F1333EB53}" type="pres">
      <dgm:prSet presAssocID="{0B6E1E76-F59C-4939-8140-4F428C711FA4}" presName="parentText" presStyleLbl="node1" presStyleIdx="4" presStyleCnt="12">
        <dgm:presLayoutVars>
          <dgm:chMax val="0"/>
          <dgm:bulletEnabled val="1"/>
        </dgm:presLayoutVars>
      </dgm:prSet>
      <dgm:spPr/>
    </dgm:pt>
    <dgm:pt modelId="{FED83D76-6257-4ADA-8502-5186F11056CB}" type="pres">
      <dgm:prSet presAssocID="{EDCFB210-611F-4B8C-9CBF-62DBEFBB2D28}" presName="spacer" presStyleCnt="0"/>
      <dgm:spPr/>
    </dgm:pt>
    <dgm:pt modelId="{51C528D8-7009-401D-AF1A-62F28F35080E}" type="pres">
      <dgm:prSet presAssocID="{FAE98769-70B4-4E94-96AF-B511629B8E67}" presName="parentText" presStyleLbl="node1" presStyleIdx="5" presStyleCnt="12">
        <dgm:presLayoutVars>
          <dgm:chMax val="0"/>
          <dgm:bulletEnabled val="1"/>
        </dgm:presLayoutVars>
      </dgm:prSet>
      <dgm:spPr/>
    </dgm:pt>
    <dgm:pt modelId="{47D05601-5C64-4C8F-8894-693D0D54C2E3}" type="pres">
      <dgm:prSet presAssocID="{48A062CE-C5F6-483C-82C9-8FD03A9AD4AD}" presName="spacer" presStyleCnt="0"/>
      <dgm:spPr/>
    </dgm:pt>
    <dgm:pt modelId="{E1979D04-994F-433E-8173-6319D92FE4F2}" type="pres">
      <dgm:prSet presAssocID="{2CA4528B-5F62-4FF0-BC4A-95D187A1C11B}" presName="parentText" presStyleLbl="node1" presStyleIdx="6" presStyleCnt="12">
        <dgm:presLayoutVars>
          <dgm:chMax val="0"/>
          <dgm:bulletEnabled val="1"/>
        </dgm:presLayoutVars>
      </dgm:prSet>
      <dgm:spPr/>
    </dgm:pt>
    <dgm:pt modelId="{A673E020-379B-4BFF-93F3-B5F21EBF4C52}" type="pres">
      <dgm:prSet presAssocID="{E30EB64C-F71C-48FC-A9CF-A4059133A05D}" presName="spacer" presStyleCnt="0"/>
      <dgm:spPr/>
    </dgm:pt>
    <dgm:pt modelId="{1D83BA92-4AB9-4888-A9B9-865198C89CED}" type="pres">
      <dgm:prSet presAssocID="{D4C1A9A8-B7C0-4B71-A671-27A286893D8B}" presName="parentText" presStyleLbl="node1" presStyleIdx="7" presStyleCnt="12">
        <dgm:presLayoutVars>
          <dgm:chMax val="0"/>
          <dgm:bulletEnabled val="1"/>
        </dgm:presLayoutVars>
      </dgm:prSet>
      <dgm:spPr/>
    </dgm:pt>
    <dgm:pt modelId="{691D85A6-68F8-47C0-BC6A-A269B2AFEB09}" type="pres">
      <dgm:prSet presAssocID="{6F78336B-3E03-49DA-969F-F1925E19486A}" presName="spacer" presStyleCnt="0"/>
      <dgm:spPr/>
    </dgm:pt>
    <dgm:pt modelId="{E06ABE41-E7D2-4CBD-8376-80AFA302D200}" type="pres">
      <dgm:prSet presAssocID="{BDDE95C8-4A0E-4FF8-B0D6-56A6242E475B}" presName="parentText" presStyleLbl="node1" presStyleIdx="8" presStyleCnt="12">
        <dgm:presLayoutVars>
          <dgm:chMax val="0"/>
          <dgm:bulletEnabled val="1"/>
        </dgm:presLayoutVars>
      </dgm:prSet>
      <dgm:spPr/>
    </dgm:pt>
    <dgm:pt modelId="{B382FC75-336C-4124-9066-16537B1AB68C}" type="pres">
      <dgm:prSet presAssocID="{5FAA496A-D9D9-433D-A03B-B592B25955B6}" presName="spacer" presStyleCnt="0"/>
      <dgm:spPr/>
    </dgm:pt>
    <dgm:pt modelId="{854BABC5-FE3E-44A3-8FB8-82EE9C587F06}" type="pres">
      <dgm:prSet presAssocID="{57D34DEE-B295-4ADD-84A7-6805C45C411B}" presName="parentText" presStyleLbl="node1" presStyleIdx="9" presStyleCnt="12">
        <dgm:presLayoutVars>
          <dgm:chMax val="0"/>
          <dgm:bulletEnabled val="1"/>
        </dgm:presLayoutVars>
      </dgm:prSet>
      <dgm:spPr/>
    </dgm:pt>
    <dgm:pt modelId="{8B43450E-03BB-448C-A32A-C6A6982D3D4E}" type="pres">
      <dgm:prSet presAssocID="{183F0956-3385-4E01-8172-6B15BBEBA73A}" presName="spacer" presStyleCnt="0"/>
      <dgm:spPr/>
    </dgm:pt>
    <dgm:pt modelId="{1EF35FD7-F9F8-4C6E-87EF-7E34A6719AF1}" type="pres">
      <dgm:prSet presAssocID="{6D0D084B-48E4-457A-A5F5-308A59D83616}" presName="parentText" presStyleLbl="node1" presStyleIdx="10" presStyleCnt="12">
        <dgm:presLayoutVars>
          <dgm:chMax val="0"/>
          <dgm:bulletEnabled val="1"/>
        </dgm:presLayoutVars>
      </dgm:prSet>
      <dgm:spPr/>
    </dgm:pt>
    <dgm:pt modelId="{FCDE7E38-FD95-4101-99CF-8E224E45758B}" type="pres">
      <dgm:prSet presAssocID="{3DAA50F2-1CDD-46DD-80F8-2F7F21476DA9}" presName="spacer" presStyleCnt="0"/>
      <dgm:spPr/>
    </dgm:pt>
    <dgm:pt modelId="{CF97FDFC-C940-4C98-BC4E-EF39C3A67174}" type="pres">
      <dgm:prSet presAssocID="{B276CBC1-6DD3-4927-97C7-BB8AA0C41693}" presName="parentText" presStyleLbl="node1" presStyleIdx="11" presStyleCnt="12">
        <dgm:presLayoutVars>
          <dgm:chMax val="0"/>
          <dgm:bulletEnabled val="1"/>
        </dgm:presLayoutVars>
      </dgm:prSet>
      <dgm:spPr/>
    </dgm:pt>
  </dgm:ptLst>
  <dgm:cxnLst>
    <dgm:cxn modelId="{FC78E901-D3B5-4949-9A44-6C4FD934D484}" srcId="{0F55AE87-A91F-499C-B41A-628907B87B62}" destId="{57D34DEE-B295-4ADD-84A7-6805C45C411B}" srcOrd="9" destOrd="0" parTransId="{713E1DE9-A1F9-4B03-8185-F16B89FEC3C5}" sibTransId="{183F0956-3385-4E01-8172-6B15BBEBA73A}"/>
    <dgm:cxn modelId="{94212F0A-3CAB-4738-B5F6-10303913EE9A}" type="presOf" srcId="{D4C1A9A8-B7C0-4B71-A671-27A286893D8B}" destId="{1D83BA92-4AB9-4888-A9B9-865198C89CED}" srcOrd="0" destOrd="0" presId="urn:microsoft.com/office/officeart/2005/8/layout/vList2"/>
    <dgm:cxn modelId="{6AE47A18-08BB-45C5-9457-D41A7B0CC0E8}" type="presOf" srcId="{0B6E1E76-F59C-4939-8140-4F428C711FA4}" destId="{2DFEC61F-4789-4FA9-8BAD-563F1333EB53}" srcOrd="0" destOrd="0" presId="urn:microsoft.com/office/officeart/2005/8/layout/vList2"/>
    <dgm:cxn modelId="{AB625D1A-39A9-45EF-9884-94A159A90FD7}" type="presOf" srcId="{3D6BC310-58AD-4733-BC73-85FFA6F6E8B3}" destId="{667E4A83-DCAF-4226-BBF8-BCA0F91D8840}" srcOrd="0" destOrd="0" presId="urn:microsoft.com/office/officeart/2005/8/layout/vList2"/>
    <dgm:cxn modelId="{6EA2D71A-4F1F-410E-A567-7F823D670E6C}" type="presOf" srcId="{696D2993-DD65-41E4-9479-8D15CAE236F9}" destId="{4710EA0B-E5F6-4FD1-897C-05EF6BC92C3D}" srcOrd="0" destOrd="0" presId="urn:microsoft.com/office/officeart/2005/8/layout/vList2"/>
    <dgm:cxn modelId="{620AAB25-E119-4284-9407-378B920361E2}" srcId="{0F55AE87-A91F-499C-B41A-628907B87B62}" destId="{D4C1A9A8-B7C0-4B71-A671-27A286893D8B}" srcOrd="7" destOrd="0" parTransId="{64ED836B-3E88-4CE4-8DCA-2BC24990263D}" sibTransId="{6F78336B-3E03-49DA-969F-F1925E19486A}"/>
    <dgm:cxn modelId="{7FE6B230-23C9-4B97-B5FA-EEB1D8DB3065}" srcId="{0F55AE87-A91F-499C-B41A-628907B87B62}" destId="{FAE98769-70B4-4E94-96AF-B511629B8E67}" srcOrd="5" destOrd="0" parTransId="{09B8CA8D-94ED-43B3-BAC1-5B1BBE71FA37}" sibTransId="{48A062CE-C5F6-483C-82C9-8FD03A9AD4AD}"/>
    <dgm:cxn modelId="{7BD9C55E-CE83-49C8-8CB1-1129EEBD1A9A}" type="presOf" srcId="{FAE98769-70B4-4E94-96AF-B511629B8E67}" destId="{51C528D8-7009-401D-AF1A-62F28F35080E}" srcOrd="0" destOrd="0" presId="urn:microsoft.com/office/officeart/2005/8/layout/vList2"/>
    <dgm:cxn modelId="{A906C861-A0EE-4EAE-931A-3BEE207977A2}" type="presOf" srcId="{0F55AE87-A91F-499C-B41A-628907B87B62}" destId="{C4211BDD-76A6-49B4-934E-02E9F3DCC090}" srcOrd="0" destOrd="0" presId="urn:microsoft.com/office/officeart/2005/8/layout/vList2"/>
    <dgm:cxn modelId="{4FE20747-139A-4ADA-86C5-178AFB431597}" srcId="{0F55AE87-A91F-499C-B41A-628907B87B62}" destId="{6D0D084B-48E4-457A-A5F5-308A59D83616}" srcOrd="10" destOrd="0" parTransId="{867F5C13-BD41-4CF5-A688-224EB5131D44}" sibTransId="{3DAA50F2-1CDD-46DD-80F8-2F7F21476DA9}"/>
    <dgm:cxn modelId="{A246C44A-5116-44A3-9943-F191995D35AD}" srcId="{0F55AE87-A91F-499C-B41A-628907B87B62}" destId="{0B6E1E76-F59C-4939-8140-4F428C711FA4}" srcOrd="4" destOrd="0" parTransId="{46501366-BF1C-4F47-A894-5F6053AEFE5F}" sibTransId="{EDCFB210-611F-4B8C-9CBF-62DBEFBB2D28}"/>
    <dgm:cxn modelId="{07270178-9957-45C2-991D-C735FEBEBD2C}" srcId="{0F55AE87-A91F-499C-B41A-628907B87B62}" destId="{BDDE95C8-4A0E-4FF8-B0D6-56A6242E475B}" srcOrd="8" destOrd="0" parTransId="{AF8ECC66-3A7C-479F-A96B-68725F01447F}" sibTransId="{5FAA496A-D9D9-433D-A03B-B592B25955B6}"/>
    <dgm:cxn modelId="{C6A9E387-ABD6-4A09-98BE-4151D8754C54}" srcId="{0F55AE87-A91F-499C-B41A-628907B87B62}" destId="{3152F9DA-0F4A-444A-BCC1-6EC778AC00AA}" srcOrd="0" destOrd="0" parTransId="{52C58417-A4F7-42A9-B9D0-C331970D3631}" sibTransId="{29079C05-1A7A-48E6-85C8-D0D9C9545C4F}"/>
    <dgm:cxn modelId="{3D84489A-4719-4227-BBF3-4F6D6C3AFE6F}" srcId="{0F55AE87-A91F-499C-B41A-628907B87B62}" destId="{696D2993-DD65-41E4-9479-8D15CAE236F9}" srcOrd="2" destOrd="0" parTransId="{600595D3-8ACF-47CA-A06B-E25CCA39DCF4}" sibTransId="{41F0E5BB-938A-4BCC-A38C-27B107537EAF}"/>
    <dgm:cxn modelId="{B535C19F-6427-4027-8252-F309F466E513}" type="presOf" srcId="{B276CBC1-6DD3-4927-97C7-BB8AA0C41693}" destId="{CF97FDFC-C940-4C98-BC4E-EF39C3A67174}" srcOrd="0" destOrd="0" presId="urn:microsoft.com/office/officeart/2005/8/layout/vList2"/>
    <dgm:cxn modelId="{D185B6AE-784E-4656-B538-2DD7794500CD}" type="presOf" srcId="{6D0D084B-48E4-457A-A5F5-308A59D83616}" destId="{1EF35FD7-F9F8-4C6E-87EF-7E34A6719AF1}" srcOrd="0" destOrd="0" presId="urn:microsoft.com/office/officeart/2005/8/layout/vList2"/>
    <dgm:cxn modelId="{87E554AF-C841-40C1-AF9C-36E5830847E4}" type="presOf" srcId="{3152F9DA-0F4A-444A-BCC1-6EC778AC00AA}" destId="{1A428E24-2A44-4ACF-A42D-EF5F54C5C629}" srcOrd="0" destOrd="0" presId="urn:microsoft.com/office/officeart/2005/8/layout/vList2"/>
    <dgm:cxn modelId="{74C0A4BA-790A-4A5E-A202-4D75A5E55EBB}" srcId="{0F55AE87-A91F-499C-B41A-628907B87B62}" destId="{AC82FA95-05EB-4D3C-B4A9-1AF10B659E07}" srcOrd="1" destOrd="0" parTransId="{4B48B646-27F8-41C0-A5AE-F2241B71496F}" sibTransId="{07AA362A-1F67-438C-8C42-E02265171FDF}"/>
    <dgm:cxn modelId="{1DB95AC0-D35C-4C56-81AD-5FB210A6DD0C}" srcId="{0F55AE87-A91F-499C-B41A-628907B87B62}" destId="{2CA4528B-5F62-4FF0-BC4A-95D187A1C11B}" srcOrd="6" destOrd="0" parTransId="{3B335F6A-B2D1-4430-B1F5-7DD524C329D5}" sibTransId="{E30EB64C-F71C-48FC-A9CF-A4059133A05D}"/>
    <dgm:cxn modelId="{83E214C1-526A-4C0E-8AD5-9DC5C52ED9EC}" type="presOf" srcId="{57D34DEE-B295-4ADD-84A7-6805C45C411B}" destId="{854BABC5-FE3E-44A3-8FB8-82EE9C587F06}" srcOrd="0" destOrd="0" presId="urn:microsoft.com/office/officeart/2005/8/layout/vList2"/>
    <dgm:cxn modelId="{DE8A8DC8-7EB4-4B92-A724-C118B292CF94}" srcId="{0F55AE87-A91F-499C-B41A-628907B87B62}" destId="{B276CBC1-6DD3-4927-97C7-BB8AA0C41693}" srcOrd="11" destOrd="0" parTransId="{3640EC28-4594-4A29-8190-0BE794463055}" sibTransId="{56232B24-6688-4D12-9E74-FE00EE66EED1}"/>
    <dgm:cxn modelId="{9D30BACD-B0FA-44F7-BBE5-8BE9087EFD23}" srcId="{0F55AE87-A91F-499C-B41A-628907B87B62}" destId="{3D6BC310-58AD-4733-BC73-85FFA6F6E8B3}" srcOrd="3" destOrd="0" parTransId="{9AC0BAD5-D73B-4379-9811-7FBE5360142B}" sibTransId="{A93A3FC2-572A-47FD-ADBD-F354D9F0A527}"/>
    <dgm:cxn modelId="{73D01FCF-A7C1-4B47-9B32-0D19977CB3B4}" type="presOf" srcId="{BDDE95C8-4A0E-4FF8-B0D6-56A6242E475B}" destId="{E06ABE41-E7D2-4CBD-8376-80AFA302D200}" srcOrd="0" destOrd="0" presId="urn:microsoft.com/office/officeart/2005/8/layout/vList2"/>
    <dgm:cxn modelId="{5ACFD8E1-85D5-49F1-B169-96F612F195B3}" type="presOf" srcId="{2CA4528B-5F62-4FF0-BC4A-95D187A1C11B}" destId="{E1979D04-994F-433E-8173-6319D92FE4F2}" srcOrd="0" destOrd="0" presId="urn:microsoft.com/office/officeart/2005/8/layout/vList2"/>
    <dgm:cxn modelId="{8CFC45F4-4417-4BC7-9F56-39BD269A4EE4}" type="presOf" srcId="{AC82FA95-05EB-4D3C-B4A9-1AF10B659E07}" destId="{C894301A-5E3F-4069-AAA1-47207D23A27F}" srcOrd="0" destOrd="0" presId="urn:microsoft.com/office/officeart/2005/8/layout/vList2"/>
    <dgm:cxn modelId="{6E827A8C-1037-46B5-8BC0-69CD13C364DD}" type="presParOf" srcId="{C4211BDD-76A6-49B4-934E-02E9F3DCC090}" destId="{1A428E24-2A44-4ACF-A42D-EF5F54C5C629}" srcOrd="0" destOrd="0" presId="urn:microsoft.com/office/officeart/2005/8/layout/vList2"/>
    <dgm:cxn modelId="{C4B60489-6A2B-4B08-A2A3-A3AF6A4CEE28}" type="presParOf" srcId="{C4211BDD-76A6-49B4-934E-02E9F3DCC090}" destId="{0326499D-2CE8-41D5-A1F9-DAF5B345B77C}" srcOrd="1" destOrd="0" presId="urn:microsoft.com/office/officeart/2005/8/layout/vList2"/>
    <dgm:cxn modelId="{01B77E4D-84C5-480A-A4F7-0B29D11C107B}" type="presParOf" srcId="{C4211BDD-76A6-49B4-934E-02E9F3DCC090}" destId="{C894301A-5E3F-4069-AAA1-47207D23A27F}" srcOrd="2" destOrd="0" presId="urn:microsoft.com/office/officeart/2005/8/layout/vList2"/>
    <dgm:cxn modelId="{874F3E57-0263-4698-B6A8-45C9F832DEDB}" type="presParOf" srcId="{C4211BDD-76A6-49B4-934E-02E9F3DCC090}" destId="{D46F18F5-A290-4846-97A4-F48BF361926F}" srcOrd="3" destOrd="0" presId="urn:microsoft.com/office/officeart/2005/8/layout/vList2"/>
    <dgm:cxn modelId="{82DF7F2D-B25C-4C91-907F-6CE7EBFB44AE}" type="presParOf" srcId="{C4211BDD-76A6-49B4-934E-02E9F3DCC090}" destId="{4710EA0B-E5F6-4FD1-897C-05EF6BC92C3D}" srcOrd="4" destOrd="0" presId="urn:microsoft.com/office/officeart/2005/8/layout/vList2"/>
    <dgm:cxn modelId="{A94F8326-388D-41B1-BF55-D14FB84E6A7A}" type="presParOf" srcId="{C4211BDD-76A6-49B4-934E-02E9F3DCC090}" destId="{7D4976E8-DEC1-4A66-B558-D7C243AF5095}" srcOrd="5" destOrd="0" presId="urn:microsoft.com/office/officeart/2005/8/layout/vList2"/>
    <dgm:cxn modelId="{C5AE08B6-E073-423D-A43F-92179FEB0916}" type="presParOf" srcId="{C4211BDD-76A6-49B4-934E-02E9F3DCC090}" destId="{667E4A83-DCAF-4226-BBF8-BCA0F91D8840}" srcOrd="6" destOrd="0" presId="urn:microsoft.com/office/officeart/2005/8/layout/vList2"/>
    <dgm:cxn modelId="{81E79B92-8DE2-4303-A9C0-2F0771732999}" type="presParOf" srcId="{C4211BDD-76A6-49B4-934E-02E9F3DCC090}" destId="{A0A305F6-725D-46C0-A84A-8618DD841948}" srcOrd="7" destOrd="0" presId="urn:microsoft.com/office/officeart/2005/8/layout/vList2"/>
    <dgm:cxn modelId="{3CA2D4DB-1372-4160-A2A3-647A38CE6EEE}" type="presParOf" srcId="{C4211BDD-76A6-49B4-934E-02E9F3DCC090}" destId="{2DFEC61F-4789-4FA9-8BAD-563F1333EB53}" srcOrd="8" destOrd="0" presId="urn:microsoft.com/office/officeart/2005/8/layout/vList2"/>
    <dgm:cxn modelId="{2A1CD857-7BE8-4844-B9EC-6A6E1BC6F5B1}" type="presParOf" srcId="{C4211BDD-76A6-49B4-934E-02E9F3DCC090}" destId="{FED83D76-6257-4ADA-8502-5186F11056CB}" srcOrd="9" destOrd="0" presId="urn:microsoft.com/office/officeart/2005/8/layout/vList2"/>
    <dgm:cxn modelId="{09BF6F1C-3EAA-4465-BAE4-0C1733EF8132}" type="presParOf" srcId="{C4211BDD-76A6-49B4-934E-02E9F3DCC090}" destId="{51C528D8-7009-401D-AF1A-62F28F35080E}" srcOrd="10" destOrd="0" presId="urn:microsoft.com/office/officeart/2005/8/layout/vList2"/>
    <dgm:cxn modelId="{F68C4E06-D7F0-4439-A1FE-2ACED51019FB}" type="presParOf" srcId="{C4211BDD-76A6-49B4-934E-02E9F3DCC090}" destId="{47D05601-5C64-4C8F-8894-693D0D54C2E3}" srcOrd="11" destOrd="0" presId="urn:microsoft.com/office/officeart/2005/8/layout/vList2"/>
    <dgm:cxn modelId="{883CCA53-676F-4C4D-9893-10CFE9FA0CBC}" type="presParOf" srcId="{C4211BDD-76A6-49B4-934E-02E9F3DCC090}" destId="{E1979D04-994F-433E-8173-6319D92FE4F2}" srcOrd="12" destOrd="0" presId="urn:microsoft.com/office/officeart/2005/8/layout/vList2"/>
    <dgm:cxn modelId="{7EDA3BC7-9622-4AA5-9A8D-07B06D3F3D8D}" type="presParOf" srcId="{C4211BDD-76A6-49B4-934E-02E9F3DCC090}" destId="{A673E020-379B-4BFF-93F3-B5F21EBF4C52}" srcOrd="13" destOrd="0" presId="urn:microsoft.com/office/officeart/2005/8/layout/vList2"/>
    <dgm:cxn modelId="{F2A0D309-B7DA-40A3-9888-7E88C71D9EDF}" type="presParOf" srcId="{C4211BDD-76A6-49B4-934E-02E9F3DCC090}" destId="{1D83BA92-4AB9-4888-A9B9-865198C89CED}" srcOrd="14" destOrd="0" presId="urn:microsoft.com/office/officeart/2005/8/layout/vList2"/>
    <dgm:cxn modelId="{C030FBF8-1C5F-4010-8A5D-59A1D18BC864}" type="presParOf" srcId="{C4211BDD-76A6-49B4-934E-02E9F3DCC090}" destId="{691D85A6-68F8-47C0-BC6A-A269B2AFEB09}" srcOrd="15" destOrd="0" presId="urn:microsoft.com/office/officeart/2005/8/layout/vList2"/>
    <dgm:cxn modelId="{662CE971-5286-43B9-81FE-2F46DE5155AE}" type="presParOf" srcId="{C4211BDD-76A6-49B4-934E-02E9F3DCC090}" destId="{E06ABE41-E7D2-4CBD-8376-80AFA302D200}" srcOrd="16" destOrd="0" presId="urn:microsoft.com/office/officeart/2005/8/layout/vList2"/>
    <dgm:cxn modelId="{ADDBF21C-FC92-4A79-9335-E778AB694EB4}" type="presParOf" srcId="{C4211BDD-76A6-49B4-934E-02E9F3DCC090}" destId="{B382FC75-336C-4124-9066-16537B1AB68C}" srcOrd="17" destOrd="0" presId="urn:microsoft.com/office/officeart/2005/8/layout/vList2"/>
    <dgm:cxn modelId="{D75F5A65-F82F-408C-A8EA-E3BB8C38210E}" type="presParOf" srcId="{C4211BDD-76A6-49B4-934E-02E9F3DCC090}" destId="{854BABC5-FE3E-44A3-8FB8-82EE9C587F06}" srcOrd="18" destOrd="0" presId="urn:microsoft.com/office/officeart/2005/8/layout/vList2"/>
    <dgm:cxn modelId="{53CE50CA-7787-49CD-8FA2-269A36E647CD}" type="presParOf" srcId="{C4211BDD-76A6-49B4-934E-02E9F3DCC090}" destId="{8B43450E-03BB-448C-A32A-C6A6982D3D4E}" srcOrd="19" destOrd="0" presId="urn:microsoft.com/office/officeart/2005/8/layout/vList2"/>
    <dgm:cxn modelId="{EC7413F2-62F4-4297-AD8B-748C5431806A}" type="presParOf" srcId="{C4211BDD-76A6-49B4-934E-02E9F3DCC090}" destId="{1EF35FD7-F9F8-4C6E-87EF-7E34A6719AF1}" srcOrd="20" destOrd="0" presId="urn:microsoft.com/office/officeart/2005/8/layout/vList2"/>
    <dgm:cxn modelId="{276741A4-61F1-4FF7-8390-DE0E89EE94B7}" type="presParOf" srcId="{C4211BDD-76A6-49B4-934E-02E9F3DCC090}" destId="{FCDE7E38-FD95-4101-99CF-8E224E45758B}" srcOrd="21" destOrd="0" presId="urn:microsoft.com/office/officeart/2005/8/layout/vList2"/>
    <dgm:cxn modelId="{75F6FC7C-543E-49C9-89B3-054877AC829C}" type="presParOf" srcId="{C4211BDD-76A6-49B4-934E-02E9F3DCC090}" destId="{CF97FDFC-C940-4C98-BC4E-EF39C3A67174}" srcOrd="2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62F9FD0-7FD7-DC4C-9AE5-FB01FF8B4721}" type="doc">
      <dgm:prSet loTypeId="urn:microsoft.com/office/officeart/2024/3/layout/SimpleTimeline" loCatId="Timeline" qsTypeId="urn:microsoft.com/office/officeart/2005/8/quickstyle/simple1" qsCatId="simple" csTypeId="urn:microsoft.com/office/officeart/2005/8/colors/accent0_3" csCatId="mainScheme" phldr="1"/>
      <dgm:spPr/>
      <dgm:t>
        <a:bodyPr/>
        <a:lstStyle/>
        <a:p>
          <a:endParaRPr lang="en-US"/>
        </a:p>
      </dgm:t>
    </dgm:pt>
    <dgm:pt modelId="{56E65EBE-99CF-4444-A747-023E2996393F}">
      <dgm:prSet/>
      <dgm:spPr/>
      <dgm:t>
        <a:bodyPr/>
        <a:lstStyle/>
        <a:p>
          <a:pPr>
            <a:defRPr b="1"/>
          </a:pPr>
          <a:r>
            <a:rPr lang="en-US" dirty="0"/>
            <a:t>Subcommittee meetings</a:t>
          </a:r>
        </a:p>
      </dgm:t>
    </dgm:pt>
    <dgm:pt modelId="{31C89B40-4D34-874F-919D-8154488EBF92}" type="parTrans" cxnId="{1CD6EA72-B7EA-EA40-AE63-81376191F16C}">
      <dgm:prSet/>
      <dgm:spPr/>
      <dgm:t>
        <a:bodyPr/>
        <a:lstStyle/>
        <a:p>
          <a:endParaRPr lang="en-US"/>
        </a:p>
      </dgm:t>
    </dgm:pt>
    <dgm:pt modelId="{8F5F7959-EC19-C541-A334-F2742F30959E}" type="sibTrans" cxnId="{1CD6EA72-B7EA-EA40-AE63-81376191F16C}">
      <dgm:prSet/>
      <dgm:spPr/>
      <dgm:t>
        <a:bodyPr/>
        <a:lstStyle/>
        <a:p>
          <a:endParaRPr lang="en-US"/>
        </a:p>
      </dgm:t>
    </dgm:pt>
    <dgm:pt modelId="{19B4BBE7-BD3E-C245-93CA-B5A168BE52E3}">
      <dgm:prSet/>
      <dgm:spPr/>
      <dgm:t>
        <a:bodyPr/>
        <a:lstStyle/>
        <a:p>
          <a:r>
            <a:rPr lang="en-US" u="sng" dirty="0"/>
            <a:t>March 5: </a:t>
          </a:r>
          <a:r>
            <a:rPr lang="en-US" dirty="0"/>
            <a:t>Course Equivalency, Rigor and Partnership Agreements</a:t>
          </a:r>
        </a:p>
        <a:p>
          <a:r>
            <a:rPr lang="en-US" u="sng" dirty="0"/>
            <a:t>March 6: </a:t>
          </a:r>
          <a:r>
            <a:rPr lang="en-US" dirty="0"/>
            <a:t>Faculty Qualifications and Student Eligibility, Supports</a:t>
          </a:r>
        </a:p>
      </dgm:t>
    </dgm:pt>
    <dgm:pt modelId="{345374A9-FDD4-5849-882D-E9DA792152E8}" type="parTrans" cxnId="{01A47E3D-9FBF-AB4B-A4AA-A2107FC082BC}">
      <dgm:prSet/>
      <dgm:spPr/>
      <dgm:t>
        <a:bodyPr/>
        <a:lstStyle/>
        <a:p>
          <a:endParaRPr lang="en-US"/>
        </a:p>
      </dgm:t>
    </dgm:pt>
    <dgm:pt modelId="{53ABDE43-5E64-FB48-ABFB-F7B35B673463}" type="sibTrans" cxnId="{01A47E3D-9FBF-AB4B-A4AA-A2107FC082BC}">
      <dgm:prSet/>
      <dgm:spPr/>
      <dgm:t>
        <a:bodyPr/>
        <a:lstStyle/>
        <a:p>
          <a:endParaRPr lang="en-US"/>
        </a:p>
      </dgm:t>
    </dgm:pt>
    <dgm:pt modelId="{E4214EE1-BC9E-5C49-BE43-0FC5F23FD0F0}">
      <dgm:prSet/>
      <dgm:spPr/>
      <dgm:t>
        <a:bodyPr/>
        <a:lstStyle/>
        <a:p>
          <a:pPr>
            <a:defRPr b="1"/>
          </a:pPr>
          <a:r>
            <a:rPr lang="en-US" dirty="0"/>
            <a:t>Notes compiled</a:t>
          </a:r>
        </a:p>
      </dgm:t>
    </dgm:pt>
    <dgm:pt modelId="{FB1C2BD0-3C82-3A41-A749-78BF68860D9B}" type="parTrans" cxnId="{B6090D7E-796B-934D-9918-BE0E597E7DB6}">
      <dgm:prSet/>
      <dgm:spPr/>
      <dgm:t>
        <a:bodyPr/>
        <a:lstStyle/>
        <a:p>
          <a:endParaRPr lang="en-US"/>
        </a:p>
      </dgm:t>
    </dgm:pt>
    <dgm:pt modelId="{E176518D-844B-4940-A2CB-2686612949DE}" type="sibTrans" cxnId="{B6090D7E-796B-934D-9918-BE0E597E7DB6}">
      <dgm:prSet/>
      <dgm:spPr/>
      <dgm:t>
        <a:bodyPr/>
        <a:lstStyle/>
        <a:p>
          <a:endParaRPr lang="en-US"/>
        </a:p>
      </dgm:t>
    </dgm:pt>
    <dgm:pt modelId="{6F3BFF21-4D55-3B44-90C8-A37691C664B5}">
      <dgm:prSet/>
      <dgm:spPr/>
      <dgm:t>
        <a:bodyPr/>
        <a:lstStyle/>
        <a:p>
          <a:r>
            <a:rPr lang="en-US" u="sng" dirty="0"/>
            <a:t>March 12, 13:</a:t>
          </a:r>
        </a:p>
        <a:p>
          <a:r>
            <a:rPr lang="en-US" dirty="0"/>
            <a:t>Notes sharing between subcommittee members; sub-committee presenters selected</a:t>
          </a:r>
        </a:p>
      </dgm:t>
    </dgm:pt>
    <dgm:pt modelId="{600514B8-F2A7-D744-8ED2-E4B21AC1D315}" type="parTrans" cxnId="{DE30FB94-55BA-F342-8837-028988B88D81}">
      <dgm:prSet/>
      <dgm:spPr/>
      <dgm:t>
        <a:bodyPr/>
        <a:lstStyle/>
        <a:p>
          <a:endParaRPr lang="en-US"/>
        </a:p>
      </dgm:t>
    </dgm:pt>
    <dgm:pt modelId="{947F8F71-226A-2F41-9E38-4A24AEC64573}" type="sibTrans" cxnId="{DE30FB94-55BA-F342-8837-028988B88D81}">
      <dgm:prSet/>
      <dgm:spPr/>
      <dgm:t>
        <a:bodyPr/>
        <a:lstStyle/>
        <a:p>
          <a:endParaRPr lang="en-US"/>
        </a:p>
      </dgm:t>
    </dgm:pt>
    <dgm:pt modelId="{3A8FBE2B-146E-8D43-8C50-152B7871BB9B}">
      <dgm:prSet/>
      <dgm:spPr/>
      <dgm:t>
        <a:bodyPr/>
        <a:lstStyle/>
        <a:p>
          <a:pPr>
            <a:defRPr b="1"/>
          </a:pPr>
          <a:r>
            <a:rPr lang="en-US" dirty="0"/>
            <a:t>Draft summary</a:t>
          </a:r>
        </a:p>
      </dgm:t>
    </dgm:pt>
    <dgm:pt modelId="{25BCEA03-429C-4844-896F-2C133D157DF5}" type="parTrans" cxnId="{75911D7C-4419-AC41-859E-2B6FAB9FC47C}">
      <dgm:prSet/>
      <dgm:spPr/>
      <dgm:t>
        <a:bodyPr/>
        <a:lstStyle/>
        <a:p>
          <a:endParaRPr lang="en-US"/>
        </a:p>
      </dgm:t>
    </dgm:pt>
    <dgm:pt modelId="{06B184BA-CE4E-7F42-9C3A-88DDA1966160}" type="sibTrans" cxnId="{75911D7C-4419-AC41-859E-2B6FAB9FC47C}">
      <dgm:prSet/>
      <dgm:spPr/>
      <dgm:t>
        <a:bodyPr/>
        <a:lstStyle/>
        <a:p>
          <a:endParaRPr lang="en-US"/>
        </a:p>
      </dgm:t>
    </dgm:pt>
    <dgm:pt modelId="{FDF49C38-DBD2-1B40-8A49-7695E202B939}">
      <dgm:prSet/>
      <dgm:spPr/>
      <dgm:t>
        <a:bodyPr/>
        <a:lstStyle/>
        <a:p>
          <a:r>
            <a:rPr lang="en-US" u="sng" dirty="0"/>
            <a:t>March 26, 27:</a:t>
          </a:r>
        </a:p>
        <a:p>
          <a:r>
            <a:rPr lang="en-US" u="none" dirty="0"/>
            <a:t>Draft summary of key issues raised and discussed from each subcommittee shared with committee members </a:t>
          </a:r>
        </a:p>
      </dgm:t>
    </dgm:pt>
    <dgm:pt modelId="{43A43719-DBB1-3F43-8C99-8D6058AE88B2}" type="parTrans" cxnId="{0FCE19BF-A386-5E41-B3D8-02257548D7B2}">
      <dgm:prSet/>
      <dgm:spPr/>
      <dgm:t>
        <a:bodyPr/>
        <a:lstStyle/>
        <a:p>
          <a:endParaRPr lang="en-US"/>
        </a:p>
      </dgm:t>
    </dgm:pt>
    <dgm:pt modelId="{92F6616C-1B07-2B4F-822C-D829E3C87276}" type="sibTrans" cxnId="{0FCE19BF-A386-5E41-B3D8-02257548D7B2}">
      <dgm:prSet/>
      <dgm:spPr/>
      <dgm:t>
        <a:bodyPr/>
        <a:lstStyle/>
        <a:p>
          <a:endParaRPr lang="en-US"/>
        </a:p>
      </dgm:t>
    </dgm:pt>
    <dgm:pt modelId="{D83F28F6-2A42-8547-A17D-470AB7DF94F1}">
      <dgm:prSet/>
      <dgm:spPr/>
      <dgm:t>
        <a:bodyPr/>
        <a:lstStyle/>
        <a:p>
          <a:pPr>
            <a:defRPr b="1"/>
          </a:pPr>
          <a:r>
            <a:rPr lang="en-US" dirty="0"/>
            <a:t>Committee feedback</a:t>
          </a:r>
        </a:p>
      </dgm:t>
    </dgm:pt>
    <dgm:pt modelId="{3296608F-F387-934B-97E5-8EE65DA2916C}" type="parTrans" cxnId="{130AE873-8F66-AC49-A439-08232D0FF206}">
      <dgm:prSet/>
      <dgm:spPr/>
      <dgm:t>
        <a:bodyPr/>
        <a:lstStyle/>
        <a:p>
          <a:endParaRPr lang="en-US"/>
        </a:p>
      </dgm:t>
    </dgm:pt>
    <dgm:pt modelId="{C1867AE0-5FBD-244E-B0C6-6072E9DC48AF}" type="sibTrans" cxnId="{130AE873-8F66-AC49-A439-08232D0FF206}">
      <dgm:prSet/>
      <dgm:spPr/>
      <dgm:t>
        <a:bodyPr/>
        <a:lstStyle/>
        <a:p>
          <a:endParaRPr lang="en-US"/>
        </a:p>
      </dgm:t>
    </dgm:pt>
    <dgm:pt modelId="{125E6C37-8877-6D47-89E8-C5EDE3C692F1}">
      <dgm:prSet/>
      <dgm:spPr/>
      <dgm:t>
        <a:bodyPr/>
        <a:lstStyle/>
        <a:p>
          <a:r>
            <a:rPr lang="en-US" u="sng" dirty="0"/>
            <a:t>April 8: </a:t>
          </a:r>
          <a:r>
            <a:rPr lang="en-US" dirty="0"/>
            <a:t>Circulate summary of key issues raised with full committee, assign sub-committee presenters</a:t>
          </a:r>
        </a:p>
      </dgm:t>
    </dgm:pt>
    <dgm:pt modelId="{8566A1A5-0CAF-F84A-BF8B-87B78F43E0CE}" type="parTrans" cxnId="{F81E1731-A53E-0444-B77C-47BB45A5B49D}">
      <dgm:prSet/>
      <dgm:spPr/>
      <dgm:t>
        <a:bodyPr/>
        <a:lstStyle/>
        <a:p>
          <a:endParaRPr lang="en-US"/>
        </a:p>
      </dgm:t>
    </dgm:pt>
    <dgm:pt modelId="{D04A758F-2823-DB43-B470-685DD4176B20}" type="sibTrans" cxnId="{F81E1731-A53E-0444-B77C-47BB45A5B49D}">
      <dgm:prSet/>
      <dgm:spPr/>
      <dgm:t>
        <a:bodyPr/>
        <a:lstStyle/>
        <a:p>
          <a:endParaRPr lang="en-US"/>
        </a:p>
      </dgm:t>
    </dgm:pt>
    <dgm:pt modelId="{45D2F1C0-E9F6-DC4D-BB3F-BA4101C6FDF1}">
      <dgm:prSet/>
      <dgm:spPr/>
      <dgm:t>
        <a:bodyPr/>
        <a:lstStyle/>
        <a:p>
          <a:pPr>
            <a:defRPr b="1"/>
          </a:pPr>
          <a:r>
            <a:rPr lang="en-US" dirty="0"/>
            <a:t>Committee meeting</a:t>
          </a:r>
        </a:p>
      </dgm:t>
    </dgm:pt>
    <dgm:pt modelId="{8ED9D48B-2EA3-E042-AA23-5709E848455C}" type="parTrans" cxnId="{AD4A4CFB-992A-EF4A-8411-551D56450A63}">
      <dgm:prSet/>
      <dgm:spPr/>
      <dgm:t>
        <a:bodyPr/>
        <a:lstStyle/>
        <a:p>
          <a:endParaRPr lang="en-US"/>
        </a:p>
      </dgm:t>
    </dgm:pt>
    <dgm:pt modelId="{65C13411-56C0-DD41-A281-C772069CF6E6}" type="sibTrans" cxnId="{AD4A4CFB-992A-EF4A-8411-551D56450A63}">
      <dgm:prSet/>
      <dgm:spPr/>
      <dgm:t>
        <a:bodyPr/>
        <a:lstStyle/>
        <a:p>
          <a:endParaRPr lang="en-US"/>
        </a:p>
      </dgm:t>
    </dgm:pt>
    <dgm:pt modelId="{06F1B3AA-EB7A-114A-80E5-FEDF83B92440}">
      <dgm:prSet/>
      <dgm:spPr/>
      <dgm:t>
        <a:bodyPr/>
        <a:lstStyle/>
        <a:p>
          <a:r>
            <a:rPr lang="en-US" u="sng" dirty="0"/>
            <a:t>April 16: </a:t>
          </a:r>
          <a:r>
            <a:rPr lang="en-US" dirty="0"/>
            <a:t>Subcommittee presenters lead sessions, solicit  feedback from committee members</a:t>
          </a:r>
        </a:p>
      </dgm:t>
    </dgm:pt>
    <dgm:pt modelId="{FFC22AB5-5F4B-5F45-8BF1-32AB53A582D5}" type="parTrans" cxnId="{E56B5AE3-CEDB-E94B-8D09-0997C32FF41B}">
      <dgm:prSet/>
      <dgm:spPr/>
      <dgm:t>
        <a:bodyPr/>
        <a:lstStyle/>
        <a:p>
          <a:endParaRPr lang="en-US"/>
        </a:p>
      </dgm:t>
    </dgm:pt>
    <dgm:pt modelId="{574BDD2E-52C2-3F47-862C-68501978BD62}" type="sibTrans" cxnId="{E56B5AE3-CEDB-E94B-8D09-0997C32FF41B}">
      <dgm:prSet/>
      <dgm:spPr/>
      <dgm:t>
        <a:bodyPr/>
        <a:lstStyle/>
        <a:p>
          <a:endParaRPr lang="en-US"/>
        </a:p>
      </dgm:t>
    </dgm:pt>
    <dgm:pt modelId="{25266E39-FB86-4E0D-AA96-7398AC29A079}" type="pres">
      <dgm:prSet presAssocID="{562F9FD0-7FD7-DC4C-9AE5-FB01FF8B4721}" presName="root" presStyleCnt="0">
        <dgm:presLayoutVars>
          <dgm:chMax/>
          <dgm:chPref/>
          <dgm:animLvl val="lvl"/>
        </dgm:presLayoutVars>
      </dgm:prSet>
      <dgm:spPr/>
    </dgm:pt>
    <dgm:pt modelId="{C4A70F6D-2BD9-4A26-BBD0-33FD7B70E0F7}" type="pres">
      <dgm:prSet presAssocID="{562F9FD0-7FD7-DC4C-9AE5-FB01FF8B4721}" presName="divider" presStyleLbl="fgAcc1" presStyleIdx="0" presStyleCnt="6"/>
      <dgm:spPr>
        <a:solidFill>
          <a:schemeClr val="lt2">
            <a:alpha val="90000"/>
            <a:hueOff val="0"/>
            <a:satOff val="0"/>
            <a:lumOff val="0"/>
            <a:alphaOff val="0"/>
          </a:schemeClr>
        </a:solidFill>
        <a:ln w="12050" cap="flat" cmpd="sng" algn="ctr">
          <a:solidFill>
            <a:schemeClr val="dk2">
              <a:hueOff val="0"/>
              <a:satOff val="0"/>
              <a:lumOff val="0"/>
              <a:alphaOff val="0"/>
            </a:schemeClr>
          </a:solidFill>
          <a:prstDash val="solid"/>
          <a:miter lim="800000"/>
          <a:tailEnd type="arrow" w="med" len="med"/>
        </a:ln>
        <a:effectLst/>
      </dgm:spPr>
    </dgm:pt>
    <dgm:pt modelId="{AFB2A923-EAD5-4FB0-87E8-E5AE892E59C6}" type="pres">
      <dgm:prSet presAssocID="{562F9FD0-7FD7-DC4C-9AE5-FB01FF8B4721}" presName="nodes" presStyleCnt="0">
        <dgm:presLayoutVars>
          <dgm:chMax/>
          <dgm:chPref/>
          <dgm:animLvl val="lvl"/>
        </dgm:presLayoutVars>
      </dgm:prSet>
      <dgm:spPr/>
    </dgm:pt>
    <dgm:pt modelId="{FDB00D1C-ECB8-4DAF-9DE0-1E51DCFF2CD7}" type="pres">
      <dgm:prSet presAssocID="{56E65EBE-99CF-4444-A747-023E2996393F}" presName="composite" presStyleCnt="0"/>
      <dgm:spPr/>
    </dgm:pt>
    <dgm:pt modelId="{9927DB7A-E678-4B1E-86F2-E4EC39164D29}" type="pres">
      <dgm:prSet presAssocID="{56E65EBE-99CF-4444-A747-023E2996393F}" presName="ConnectorPoint" presStyleLbl="lnNode1" presStyleIdx="0" presStyleCnt="5"/>
      <dgm:spPr>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gm:spPr>
    </dgm:pt>
    <dgm:pt modelId="{376BB9E4-E6DA-4F6A-8C0D-79AE27315A92}" type="pres">
      <dgm:prSet presAssocID="{56E65EBE-99CF-4444-A747-023E2996393F}" presName="DropPinPlaceHolder" presStyleCnt="0"/>
      <dgm:spPr/>
    </dgm:pt>
    <dgm:pt modelId="{60AFF478-E491-499B-A5C8-C760AAD90224}" type="pres">
      <dgm:prSet presAssocID="{56E65EBE-99CF-4444-A747-023E2996393F}" presName="DropPin" presStyleLbl="alignNode1" presStyleIdx="0" presStyleCnt="5"/>
      <dgm:spPr/>
    </dgm:pt>
    <dgm:pt modelId="{D7F6B133-66B9-420C-BA86-313BBC6102C0}" type="pres">
      <dgm:prSet presAssocID="{56E65EBE-99CF-4444-A747-023E2996393F}" presName="Ellipse" presStyleLbl="fgAcc1" presStyleIdx="1" presStyleCnt="6"/>
      <dgm:spPr>
        <a:solidFill>
          <a:schemeClr val="lt2">
            <a:alpha val="90000"/>
            <a:hueOff val="0"/>
            <a:satOff val="0"/>
            <a:lumOff val="0"/>
            <a:alphaOff val="0"/>
          </a:schemeClr>
        </a:solidFill>
        <a:ln w="19050" cap="flat" cmpd="sng" algn="ctr">
          <a:noFill/>
          <a:prstDash val="solid"/>
          <a:miter lim="800000"/>
        </a:ln>
        <a:effectLst/>
      </dgm:spPr>
    </dgm:pt>
    <dgm:pt modelId="{3999FBBD-9B2D-4ECB-8D1A-3F50750D80B8}" type="pres">
      <dgm:prSet presAssocID="{56E65EBE-99CF-4444-A747-023E2996393F}" presName="L2TextContainer" presStyleLbl="revTx" presStyleIdx="0" presStyleCnt="10">
        <dgm:presLayoutVars>
          <dgm:bulletEnabled val="1"/>
        </dgm:presLayoutVars>
      </dgm:prSet>
      <dgm:spPr/>
    </dgm:pt>
    <dgm:pt modelId="{8A44D847-2654-4B97-AE7F-79DC707948BD}" type="pres">
      <dgm:prSet presAssocID="{56E65EBE-99CF-4444-A747-023E2996393F}" presName="L1TextContainer" presStyleLbl="revTx" presStyleIdx="1" presStyleCnt="10">
        <dgm:presLayoutVars>
          <dgm:chMax val="1"/>
          <dgm:chPref val="1"/>
          <dgm:bulletEnabled val="1"/>
        </dgm:presLayoutVars>
      </dgm:prSet>
      <dgm:spPr/>
    </dgm:pt>
    <dgm:pt modelId="{DFA8E145-AAED-41CC-A825-7A478396923A}" type="pres">
      <dgm:prSet presAssocID="{56E65EBE-99CF-4444-A747-023E2996393F}" presName="ConnectLine" presStyleLbl="sibTrans1D1" presStyleIdx="0" presStyleCnt="5"/>
      <dgm:spPr/>
    </dgm:pt>
    <dgm:pt modelId="{C1B25B36-6BE3-4AB8-9D1A-47ECFA290418}" type="pres">
      <dgm:prSet presAssocID="{56E65EBE-99CF-4444-A747-023E2996393F}" presName="EmptyPlaceHolder" presStyleCnt="0"/>
      <dgm:spPr/>
    </dgm:pt>
    <dgm:pt modelId="{0772ACCA-17F4-4036-AF9A-FE8F4B417802}" type="pres">
      <dgm:prSet presAssocID="{8F5F7959-EC19-C541-A334-F2742F30959E}" presName="spaceBetweenRectangles" presStyleCnt="0"/>
      <dgm:spPr/>
    </dgm:pt>
    <dgm:pt modelId="{48D67D9A-4128-41A0-8F08-0A5F32D145D5}" type="pres">
      <dgm:prSet presAssocID="{E4214EE1-BC9E-5C49-BE43-0FC5F23FD0F0}" presName="composite" presStyleCnt="0"/>
      <dgm:spPr/>
    </dgm:pt>
    <dgm:pt modelId="{213AC61F-1F87-4215-8D54-6DE2882CF216}" type="pres">
      <dgm:prSet presAssocID="{E4214EE1-BC9E-5C49-BE43-0FC5F23FD0F0}" presName="ConnectorPoint" presStyleLbl="lnNode1" presStyleIdx="1" presStyleCnt="5"/>
      <dgm:spPr>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gm:spPr>
    </dgm:pt>
    <dgm:pt modelId="{9C6726B1-E7D0-4DFD-81E7-338B3369346B}" type="pres">
      <dgm:prSet presAssocID="{E4214EE1-BC9E-5C49-BE43-0FC5F23FD0F0}" presName="DropPinPlaceHolder" presStyleCnt="0"/>
      <dgm:spPr/>
    </dgm:pt>
    <dgm:pt modelId="{F2787713-C540-4E94-A93A-1C5A7AADCDBD}" type="pres">
      <dgm:prSet presAssocID="{E4214EE1-BC9E-5C49-BE43-0FC5F23FD0F0}" presName="DropPin" presStyleLbl="alignNode1" presStyleIdx="1" presStyleCnt="5"/>
      <dgm:spPr/>
    </dgm:pt>
    <dgm:pt modelId="{B9E12348-DF58-4DBE-83D8-D97AACC5F588}" type="pres">
      <dgm:prSet presAssocID="{E4214EE1-BC9E-5C49-BE43-0FC5F23FD0F0}" presName="Ellipse" presStyleLbl="fgAcc1" presStyleIdx="2" presStyleCnt="6"/>
      <dgm:spPr>
        <a:solidFill>
          <a:schemeClr val="lt2">
            <a:alpha val="90000"/>
            <a:hueOff val="0"/>
            <a:satOff val="0"/>
            <a:lumOff val="0"/>
            <a:alphaOff val="0"/>
          </a:schemeClr>
        </a:solidFill>
        <a:ln w="19050" cap="flat" cmpd="sng" algn="ctr">
          <a:noFill/>
          <a:prstDash val="solid"/>
          <a:miter lim="800000"/>
        </a:ln>
        <a:effectLst/>
      </dgm:spPr>
    </dgm:pt>
    <dgm:pt modelId="{DAEE222E-2E1E-4A40-A75C-CDB12ACF7B77}" type="pres">
      <dgm:prSet presAssocID="{E4214EE1-BC9E-5C49-BE43-0FC5F23FD0F0}" presName="L2TextContainer" presStyleLbl="revTx" presStyleIdx="2" presStyleCnt="10">
        <dgm:presLayoutVars>
          <dgm:bulletEnabled val="1"/>
        </dgm:presLayoutVars>
      </dgm:prSet>
      <dgm:spPr/>
    </dgm:pt>
    <dgm:pt modelId="{7835885F-7CF0-43C5-8B5D-04FD2587F5AC}" type="pres">
      <dgm:prSet presAssocID="{E4214EE1-BC9E-5C49-BE43-0FC5F23FD0F0}" presName="L1TextContainer" presStyleLbl="revTx" presStyleIdx="3" presStyleCnt="10">
        <dgm:presLayoutVars>
          <dgm:chMax val="1"/>
          <dgm:chPref val="1"/>
          <dgm:bulletEnabled val="1"/>
        </dgm:presLayoutVars>
      </dgm:prSet>
      <dgm:spPr/>
    </dgm:pt>
    <dgm:pt modelId="{7A975B6F-ACCB-475D-955C-468E4B84153E}" type="pres">
      <dgm:prSet presAssocID="{E4214EE1-BC9E-5C49-BE43-0FC5F23FD0F0}" presName="ConnectLine" presStyleLbl="sibTrans1D1" presStyleIdx="1" presStyleCnt="5"/>
      <dgm:spPr/>
    </dgm:pt>
    <dgm:pt modelId="{E9484B6C-00D2-4362-8D56-53FDC4530FB8}" type="pres">
      <dgm:prSet presAssocID="{E4214EE1-BC9E-5C49-BE43-0FC5F23FD0F0}" presName="EmptyPlaceHolder" presStyleCnt="0"/>
      <dgm:spPr/>
    </dgm:pt>
    <dgm:pt modelId="{5FB097DF-ADA0-4C35-8579-DD4506870C4E}" type="pres">
      <dgm:prSet presAssocID="{E176518D-844B-4940-A2CB-2686612949DE}" presName="spaceBetweenRectangles" presStyleCnt="0"/>
      <dgm:spPr/>
    </dgm:pt>
    <dgm:pt modelId="{DE092B31-681D-4052-BE94-2B4EAF7DC915}" type="pres">
      <dgm:prSet presAssocID="{3A8FBE2B-146E-8D43-8C50-152B7871BB9B}" presName="composite" presStyleCnt="0"/>
      <dgm:spPr/>
    </dgm:pt>
    <dgm:pt modelId="{71C97ECD-AFDD-4166-8CAE-075002E9AA32}" type="pres">
      <dgm:prSet presAssocID="{3A8FBE2B-146E-8D43-8C50-152B7871BB9B}" presName="ConnectorPoint" presStyleLbl="lnNode1" presStyleIdx="2" presStyleCnt="5"/>
      <dgm:spPr>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gm:spPr>
    </dgm:pt>
    <dgm:pt modelId="{B2E16B9A-E720-44C1-87F2-F42185F601A3}" type="pres">
      <dgm:prSet presAssocID="{3A8FBE2B-146E-8D43-8C50-152B7871BB9B}" presName="DropPinPlaceHolder" presStyleCnt="0"/>
      <dgm:spPr/>
    </dgm:pt>
    <dgm:pt modelId="{5C070085-3572-494C-8EF1-54716FB25D01}" type="pres">
      <dgm:prSet presAssocID="{3A8FBE2B-146E-8D43-8C50-152B7871BB9B}" presName="DropPin" presStyleLbl="alignNode1" presStyleIdx="2" presStyleCnt="5"/>
      <dgm:spPr/>
    </dgm:pt>
    <dgm:pt modelId="{88CF2A83-7957-414C-8030-1AA7129AB4C5}" type="pres">
      <dgm:prSet presAssocID="{3A8FBE2B-146E-8D43-8C50-152B7871BB9B}" presName="Ellipse" presStyleLbl="fgAcc1" presStyleIdx="3" presStyleCnt="6"/>
      <dgm:spPr>
        <a:solidFill>
          <a:schemeClr val="lt2">
            <a:alpha val="90000"/>
            <a:hueOff val="0"/>
            <a:satOff val="0"/>
            <a:lumOff val="0"/>
            <a:alphaOff val="0"/>
          </a:schemeClr>
        </a:solidFill>
        <a:ln w="19050" cap="flat" cmpd="sng" algn="ctr">
          <a:noFill/>
          <a:prstDash val="solid"/>
          <a:miter lim="800000"/>
        </a:ln>
        <a:effectLst/>
      </dgm:spPr>
    </dgm:pt>
    <dgm:pt modelId="{A15ED9D4-8079-4540-A906-36A68079409F}" type="pres">
      <dgm:prSet presAssocID="{3A8FBE2B-146E-8D43-8C50-152B7871BB9B}" presName="L2TextContainer" presStyleLbl="revTx" presStyleIdx="4" presStyleCnt="10">
        <dgm:presLayoutVars>
          <dgm:bulletEnabled val="1"/>
        </dgm:presLayoutVars>
      </dgm:prSet>
      <dgm:spPr/>
    </dgm:pt>
    <dgm:pt modelId="{A2F126C6-1F7F-4684-93A6-7D29081CF903}" type="pres">
      <dgm:prSet presAssocID="{3A8FBE2B-146E-8D43-8C50-152B7871BB9B}" presName="L1TextContainer" presStyleLbl="revTx" presStyleIdx="5" presStyleCnt="10">
        <dgm:presLayoutVars>
          <dgm:chMax val="1"/>
          <dgm:chPref val="1"/>
          <dgm:bulletEnabled val="1"/>
        </dgm:presLayoutVars>
      </dgm:prSet>
      <dgm:spPr/>
    </dgm:pt>
    <dgm:pt modelId="{14A0D75A-C81E-4518-A59B-BE0802469B0B}" type="pres">
      <dgm:prSet presAssocID="{3A8FBE2B-146E-8D43-8C50-152B7871BB9B}" presName="ConnectLine" presStyleLbl="sibTrans1D1" presStyleIdx="2" presStyleCnt="5"/>
      <dgm:spPr/>
    </dgm:pt>
    <dgm:pt modelId="{6B678222-164F-41E3-BB33-015E6FF66ACA}" type="pres">
      <dgm:prSet presAssocID="{3A8FBE2B-146E-8D43-8C50-152B7871BB9B}" presName="EmptyPlaceHolder" presStyleCnt="0"/>
      <dgm:spPr/>
    </dgm:pt>
    <dgm:pt modelId="{5DA4DF5E-95F4-44B6-BBC1-CC442D7DD362}" type="pres">
      <dgm:prSet presAssocID="{06B184BA-CE4E-7F42-9C3A-88DDA1966160}" presName="spaceBetweenRectangles" presStyleCnt="0"/>
      <dgm:spPr/>
    </dgm:pt>
    <dgm:pt modelId="{A5FCC2D7-8828-4DB9-85AE-BCE2C54D750F}" type="pres">
      <dgm:prSet presAssocID="{D83F28F6-2A42-8547-A17D-470AB7DF94F1}" presName="composite" presStyleCnt="0"/>
      <dgm:spPr/>
    </dgm:pt>
    <dgm:pt modelId="{8C442F5E-E7FC-420D-9886-27710C69705C}" type="pres">
      <dgm:prSet presAssocID="{D83F28F6-2A42-8547-A17D-470AB7DF94F1}" presName="ConnectorPoint" presStyleLbl="lnNode1" presStyleIdx="3" presStyleCnt="5"/>
      <dgm:spPr>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gm:spPr>
    </dgm:pt>
    <dgm:pt modelId="{54350408-9C02-43D8-B27B-9A9AFD54913F}" type="pres">
      <dgm:prSet presAssocID="{D83F28F6-2A42-8547-A17D-470AB7DF94F1}" presName="DropPinPlaceHolder" presStyleCnt="0"/>
      <dgm:spPr/>
    </dgm:pt>
    <dgm:pt modelId="{16F0EBE4-7F65-47AE-9609-4086891BB494}" type="pres">
      <dgm:prSet presAssocID="{D83F28F6-2A42-8547-A17D-470AB7DF94F1}" presName="DropPin" presStyleLbl="alignNode1" presStyleIdx="3" presStyleCnt="5"/>
      <dgm:spPr/>
    </dgm:pt>
    <dgm:pt modelId="{A2A9971F-CC3C-4780-8C19-6A6245C4878C}" type="pres">
      <dgm:prSet presAssocID="{D83F28F6-2A42-8547-A17D-470AB7DF94F1}" presName="Ellipse" presStyleLbl="fgAcc1" presStyleIdx="4" presStyleCnt="6"/>
      <dgm:spPr>
        <a:solidFill>
          <a:schemeClr val="lt2">
            <a:alpha val="90000"/>
            <a:hueOff val="0"/>
            <a:satOff val="0"/>
            <a:lumOff val="0"/>
            <a:alphaOff val="0"/>
          </a:schemeClr>
        </a:solidFill>
        <a:ln w="19050" cap="flat" cmpd="sng" algn="ctr">
          <a:noFill/>
          <a:prstDash val="solid"/>
          <a:miter lim="800000"/>
        </a:ln>
        <a:effectLst/>
      </dgm:spPr>
    </dgm:pt>
    <dgm:pt modelId="{29B19C2C-E80D-4EC1-97E1-DAA04E34A441}" type="pres">
      <dgm:prSet presAssocID="{D83F28F6-2A42-8547-A17D-470AB7DF94F1}" presName="L2TextContainer" presStyleLbl="revTx" presStyleIdx="6" presStyleCnt="10">
        <dgm:presLayoutVars>
          <dgm:bulletEnabled val="1"/>
        </dgm:presLayoutVars>
      </dgm:prSet>
      <dgm:spPr/>
    </dgm:pt>
    <dgm:pt modelId="{26DB5A4E-AAD6-4B59-A844-B3A917339A02}" type="pres">
      <dgm:prSet presAssocID="{D83F28F6-2A42-8547-A17D-470AB7DF94F1}" presName="L1TextContainer" presStyleLbl="revTx" presStyleIdx="7" presStyleCnt="10">
        <dgm:presLayoutVars>
          <dgm:chMax val="1"/>
          <dgm:chPref val="1"/>
          <dgm:bulletEnabled val="1"/>
        </dgm:presLayoutVars>
      </dgm:prSet>
      <dgm:spPr/>
    </dgm:pt>
    <dgm:pt modelId="{4B52211D-CEF1-48FC-A6EA-2E07F64D6251}" type="pres">
      <dgm:prSet presAssocID="{D83F28F6-2A42-8547-A17D-470AB7DF94F1}" presName="ConnectLine" presStyleLbl="sibTrans1D1" presStyleIdx="3" presStyleCnt="5"/>
      <dgm:spPr/>
    </dgm:pt>
    <dgm:pt modelId="{CD540A35-DB0E-4103-BCC9-18194B3033E3}" type="pres">
      <dgm:prSet presAssocID="{D83F28F6-2A42-8547-A17D-470AB7DF94F1}" presName="EmptyPlaceHolder" presStyleCnt="0"/>
      <dgm:spPr/>
    </dgm:pt>
    <dgm:pt modelId="{8E2A6988-1543-4197-8C75-592ABA2F41FF}" type="pres">
      <dgm:prSet presAssocID="{C1867AE0-5FBD-244E-B0C6-6072E9DC48AF}" presName="spaceBetweenRectangles" presStyleCnt="0"/>
      <dgm:spPr/>
    </dgm:pt>
    <dgm:pt modelId="{B196CB3F-8203-46DB-A008-C095F644211A}" type="pres">
      <dgm:prSet presAssocID="{45D2F1C0-E9F6-DC4D-BB3F-BA4101C6FDF1}" presName="composite" presStyleCnt="0"/>
      <dgm:spPr/>
    </dgm:pt>
    <dgm:pt modelId="{C4DBF4E2-6CF6-4C29-8F2E-9FBC7933B726}" type="pres">
      <dgm:prSet presAssocID="{45D2F1C0-E9F6-DC4D-BB3F-BA4101C6FDF1}" presName="ConnectorPoint" presStyleLbl="lnNode1" presStyleIdx="4" presStyleCnt="5"/>
      <dgm:spPr>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gm:spPr>
    </dgm:pt>
    <dgm:pt modelId="{6F79D7C9-F7DC-477D-81C9-F8643B2A75D6}" type="pres">
      <dgm:prSet presAssocID="{45D2F1C0-E9F6-DC4D-BB3F-BA4101C6FDF1}" presName="DropPinPlaceHolder" presStyleCnt="0"/>
      <dgm:spPr/>
    </dgm:pt>
    <dgm:pt modelId="{A6B081A6-C214-4403-B2E9-A16933C2E128}" type="pres">
      <dgm:prSet presAssocID="{45D2F1C0-E9F6-DC4D-BB3F-BA4101C6FDF1}" presName="DropPin" presStyleLbl="alignNode1" presStyleIdx="4" presStyleCnt="5"/>
      <dgm:spPr/>
    </dgm:pt>
    <dgm:pt modelId="{C0712FF6-2F6A-4266-B7A1-C76462C85FA4}" type="pres">
      <dgm:prSet presAssocID="{45D2F1C0-E9F6-DC4D-BB3F-BA4101C6FDF1}" presName="Ellipse" presStyleLbl="fgAcc1" presStyleIdx="5" presStyleCnt="6"/>
      <dgm:spPr>
        <a:solidFill>
          <a:schemeClr val="lt2">
            <a:alpha val="90000"/>
            <a:hueOff val="0"/>
            <a:satOff val="0"/>
            <a:lumOff val="0"/>
            <a:alphaOff val="0"/>
          </a:schemeClr>
        </a:solidFill>
        <a:ln w="19050" cap="flat" cmpd="sng" algn="ctr">
          <a:noFill/>
          <a:prstDash val="solid"/>
          <a:miter lim="800000"/>
        </a:ln>
        <a:effectLst/>
      </dgm:spPr>
    </dgm:pt>
    <dgm:pt modelId="{3DC9D20D-0C0E-48DF-94F9-55F202AFC4C1}" type="pres">
      <dgm:prSet presAssocID="{45D2F1C0-E9F6-DC4D-BB3F-BA4101C6FDF1}" presName="L2TextContainer" presStyleLbl="revTx" presStyleIdx="8" presStyleCnt="10">
        <dgm:presLayoutVars>
          <dgm:bulletEnabled val="1"/>
        </dgm:presLayoutVars>
      </dgm:prSet>
      <dgm:spPr/>
    </dgm:pt>
    <dgm:pt modelId="{982CE965-0682-40D9-8415-3FB63E0F5803}" type="pres">
      <dgm:prSet presAssocID="{45D2F1C0-E9F6-DC4D-BB3F-BA4101C6FDF1}" presName="L1TextContainer" presStyleLbl="revTx" presStyleIdx="9" presStyleCnt="10">
        <dgm:presLayoutVars>
          <dgm:chMax val="1"/>
          <dgm:chPref val="1"/>
          <dgm:bulletEnabled val="1"/>
        </dgm:presLayoutVars>
      </dgm:prSet>
      <dgm:spPr/>
    </dgm:pt>
    <dgm:pt modelId="{C810E849-04CC-4210-9D2C-40CB073650F1}" type="pres">
      <dgm:prSet presAssocID="{45D2F1C0-E9F6-DC4D-BB3F-BA4101C6FDF1}" presName="ConnectLine" presStyleLbl="sibTrans1D1" presStyleIdx="4" presStyleCnt="5"/>
      <dgm:spPr/>
    </dgm:pt>
    <dgm:pt modelId="{94C5D4C7-D56E-4F23-B352-78CFAFD30902}" type="pres">
      <dgm:prSet presAssocID="{45D2F1C0-E9F6-DC4D-BB3F-BA4101C6FDF1}" presName="EmptyPlaceHolder" presStyleCnt="0"/>
      <dgm:spPr/>
    </dgm:pt>
  </dgm:ptLst>
  <dgm:cxnLst>
    <dgm:cxn modelId="{D3E26107-37B9-4256-BD03-7805016FD385}" type="presOf" srcId="{FDF49C38-DBD2-1B40-8A49-7695E202B939}" destId="{A15ED9D4-8079-4540-A906-36A68079409F}" srcOrd="0" destOrd="0" presId="urn:microsoft.com/office/officeart/2024/3/layout/SimpleTimeline"/>
    <dgm:cxn modelId="{F81E1731-A53E-0444-B77C-47BB45A5B49D}" srcId="{D83F28F6-2A42-8547-A17D-470AB7DF94F1}" destId="{125E6C37-8877-6D47-89E8-C5EDE3C692F1}" srcOrd="0" destOrd="0" parTransId="{8566A1A5-0CAF-F84A-BF8B-87B78F43E0CE}" sibTransId="{D04A758F-2823-DB43-B470-685DD4176B20}"/>
    <dgm:cxn modelId="{03384C31-7FD8-4DF7-8C43-02541E4E1942}" type="presOf" srcId="{D83F28F6-2A42-8547-A17D-470AB7DF94F1}" destId="{26DB5A4E-AAD6-4B59-A844-B3A917339A02}" srcOrd="0" destOrd="0" presId="urn:microsoft.com/office/officeart/2024/3/layout/SimpleTimeline"/>
    <dgm:cxn modelId="{01A47E3D-9FBF-AB4B-A4AA-A2107FC082BC}" srcId="{56E65EBE-99CF-4444-A747-023E2996393F}" destId="{19B4BBE7-BD3E-C245-93CA-B5A168BE52E3}" srcOrd="0" destOrd="0" parTransId="{345374A9-FDD4-5849-882D-E9DA792152E8}" sibTransId="{53ABDE43-5E64-FB48-ABFB-F7B35B673463}"/>
    <dgm:cxn modelId="{38654146-51E5-41E6-8532-48B14A5DB7EF}" type="presOf" srcId="{E4214EE1-BC9E-5C49-BE43-0FC5F23FD0F0}" destId="{7835885F-7CF0-43C5-8B5D-04FD2587F5AC}" srcOrd="0" destOrd="0" presId="urn:microsoft.com/office/officeart/2024/3/layout/SimpleTimeline"/>
    <dgm:cxn modelId="{1CD6EA72-B7EA-EA40-AE63-81376191F16C}" srcId="{562F9FD0-7FD7-DC4C-9AE5-FB01FF8B4721}" destId="{56E65EBE-99CF-4444-A747-023E2996393F}" srcOrd="0" destOrd="0" parTransId="{31C89B40-4D34-874F-919D-8154488EBF92}" sibTransId="{8F5F7959-EC19-C541-A334-F2742F30959E}"/>
    <dgm:cxn modelId="{130AE873-8F66-AC49-A439-08232D0FF206}" srcId="{562F9FD0-7FD7-DC4C-9AE5-FB01FF8B4721}" destId="{D83F28F6-2A42-8547-A17D-470AB7DF94F1}" srcOrd="3" destOrd="0" parTransId="{3296608F-F387-934B-97E5-8EE65DA2916C}" sibTransId="{C1867AE0-5FBD-244E-B0C6-6072E9DC48AF}"/>
    <dgm:cxn modelId="{75911D7C-4419-AC41-859E-2B6FAB9FC47C}" srcId="{562F9FD0-7FD7-DC4C-9AE5-FB01FF8B4721}" destId="{3A8FBE2B-146E-8D43-8C50-152B7871BB9B}" srcOrd="2" destOrd="0" parTransId="{25BCEA03-429C-4844-896F-2C133D157DF5}" sibTransId="{06B184BA-CE4E-7F42-9C3A-88DDA1966160}"/>
    <dgm:cxn modelId="{B6090D7E-796B-934D-9918-BE0E597E7DB6}" srcId="{562F9FD0-7FD7-DC4C-9AE5-FB01FF8B4721}" destId="{E4214EE1-BC9E-5C49-BE43-0FC5F23FD0F0}" srcOrd="1" destOrd="0" parTransId="{FB1C2BD0-3C82-3A41-A749-78BF68860D9B}" sibTransId="{E176518D-844B-4940-A2CB-2686612949DE}"/>
    <dgm:cxn modelId="{DE30FB94-55BA-F342-8837-028988B88D81}" srcId="{E4214EE1-BC9E-5C49-BE43-0FC5F23FD0F0}" destId="{6F3BFF21-4D55-3B44-90C8-A37691C664B5}" srcOrd="0" destOrd="0" parTransId="{600514B8-F2A7-D744-8ED2-E4B21AC1D315}" sibTransId="{947F8F71-226A-2F41-9E38-4A24AEC64573}"/>
    <dgm:cxn modelId="{5181219E-2F44-4F8B-AE47-EBDDA2994795}" type="presOf" srcId="{125E6C37-8877-6D47-89E8-C5EDE3C692F1}" destId="{29B19C2C-E80D-4EC1-97E1-DAA04E34A441}" srcOrd="0" destOrd="0" presId="urn:microsoft.com/office/officeart/2024/3/layout/SimpleTimeline"/>
    <dgm:cxn modelId="{459452BA-46C5-44C9-9C8A-EB90115CC2A5}" type="presOf" srcId="{6F3BFF21-4D55-3B44-90C8-A37691C664B5}" destId="{DAEE222E-2E1E-4A40-A75C-CDB12ACF7B77}" srcOrd="0" destOrd="0" presId="urn:microsoft.com/office/officeart/2024/3/layout/SimpleTimeline"/>
    <dgm:cxn modelId="{605CF0BB-A21A-448D-9853-03FBE5CE4534}" type="presOf" srcId="{56E65EBE-99CF-4444-A747-023E2996393F}" destId="{8A44D847-2654-4B97-AE7F-79DC707948BD}" srcOrd="0" destOrd="0" presId="urn:microsoft.com/office/officeart/2024/3/layout/SimpleTimeline"/>
    <dgm:cxn modelId="{2C0CCCBD-E710-4F7B-B09F-9B2CFCB0CFF8}" type="presOf" srcId="{45D2F1C0-E9F6-DC4D-BB3F-BA4101C6FDF1}" destId="{982CE965-0682-40D9-8415-3FB63E0F5803}" srcOrd="0" destOrd="0" presId="urn:microsoft.com/office/officeart/2024/3/layout/SimpleTimeline"/>
    <dgm:cxn modelId="{0FCE19BF-A386-5E41-B3D8-02257548D7B2}" srcId="{3A8FBE2B-146E-8D43-8C50-152B7871BB9B}" destId="{FDF49C38-DBD2-1B40-8A49-7695E202B939}" srcOrd="0" destOrd="0" parTransId="{43A43719-DBB1-3F43-8C99-8D6058AE88B2}" sibTransId="{92F6616C-1B07-2B4F-822C-D829E3C87276}"/>
    <dgm:cxn modelId="{D9C05CD3-4E1C-4883-B5F7-33DD3BA29976}" type="presOf" srcId="{562F9FD0-7FD7-DC4C-9AE5-FB01FF8B4721}" destId="{25266E39-FB86-4E0D-AA96-7398AC29A079}" srcOrd="0" destOrd="0" presId="urn:microsoft.com/office/officeart/2024/3/layout/SimpleTimeline"/>
    <dgm:cxn modelId="{E56B5AE3-CEDB-E94B-8D09-0997C32FF41B}" srcId="{45D2F1C0-E9F6-DC4D-BB3F-BA4101C6FDF1}" destId="{06F1B3AA-EB7A-114A-80E5-FEDF83B92440}" srcOrd="0" destOrd="0" parTransId="{FFC22AB5-5F4B-5F45-8BF1-32AB53A582D5}" sibTransId="{574BDD2E-52C2-3F47-862C-68501978BD62}"/>
    <dgm:cxn modelId="{87B202E7-3FD8-4B6C-AB4E-D8E224DA2159}" type="presOf" srcId="{06F1B3AA-EB7A-114A-80E5-FEDF83B92440}" destId="{3DC9D20D-0C0E-48DF-94F9-55F202AFC4C1}" srcOrd="0" destOrd="0" presId="urn:microsoft.com/office/officeart/2024/3/layout/SimpleTimeline"/>
    <dgm:cxn modelId="{F03F65F6-8E2D-4CD7-9F79-896AB2767396}" type="presOf" srcId="{3A8FBE2B-146E-8D43-8C50-152B7871BB9B}" destId="{A2F126C6-1F7F-4684-93A6-7D29081CF903}" srcOrd="0" destOrd="0" presId="urn:microsoft.com/office/officeart/2024/3/layout/SimpleTimeline"/>
    <dgm:cxn modelId="{AD4A4CFB-992A-EF4A-8411-551D56450A63}" srcId="{562F9FD0-7FD7-DC4C-9AE5-FB01FF8B4721}" destId="{45D2F1C0-E9F6-DC4D-BB3F-BA4101C6FDF1}" srcOrd="4" destOrd="0" parTransId="{8ED9D48B-2EA3-E042-AA23-5709E848455C}" sibTransId="{65C13411-56C0-DD41-A281-C772069CF6E6}"/>
    <dgm:cxn modelId="{1911DBFE-C788-4D78-B3C8-5730498D6F31}" type="presOf" srcId="{19B4BBE7-BD3E-C245-93CA-B5A168BE52E3}" destId="{3999FBBD-9B2D-4ECB-8D1A-3F50750D80B8}" srcOrd="0" destOrd="0" presId="urn:microsoft.com/office/officeart/2024/3/layout/SimpleTimeline"/>
    <dgm:cxn modelId="{05294096-DFFE-4B3F-AB91-337245463483}" type="presParOf" srcId="{25266E39-FB86-4E0D-AA96-7398AC29A079}" destId="{C4A70F6D-2BD9-4A26-BBD0-33FD7B70E0F7}" srcOrd="0" destOrd="0" presId="urn:microsoft.com/office/officeart/2024/3/layout/SimpleTimeline"/>
    <dgm:cxn modelId="{B4EAE83F-B80A-40C9-93E3-B832D5D1E967}" type="presParOf" srcId="{25266E39-FB86-4E0D-AA96-7398AC29A079}" destId="{AFB2A923-EAD5-4FB0-87E8-E5AE892E59C6}" srcOrd="1" destOrd="0" presId="urn:microsoft.com/office/officeart/2024/3/layout/SimpleTimeline"/>
    <dgm:cxn modelId="{28932473-E4EF-4D40-82D3-DC6CF45BCE9A}" type="presParOf" srcId="{AFB2A923-EAD5-4FB0-87E8-E5AE892E59C6}" destId="{FDB00D1C-ECB8-4DAF-9DE0-1E51DCFF2CD7}" srcOrd="0" destOrd="0" presId="urn:microsoft.com/office/officeart/2024/3/layout/SimpleTimeline"/>
    <dgm:cxn modelId="{A0606F65-5704-4DEF-B312-666BE9E7141E}" type="presParOf" srcId="{FDB00D1C-ECB8-4DAF-9DE0-1E51DCFF2CD7}" destId="{9927DB7A-E678-4B1E-86F2-E4EC39164D29}" srcOrd="0" destOrd="0" presId="urn:microsoft.com/office/officeart/2024/3/layout/SimpleTimeline"/>
    <dgm:cxn modelId="{02FF08F6-E59C-4748-A2D2-8FC084B044D9}" type="presParOf" srcId="{FDB00D1C-ECB8-4DAF-9DE0-1E51DCFF2CD7}" destId="{376BB9E4-E6DA-4F6A-8C0D-79AE27315A92}" srcOrd="1" destOrd="0" presId="urn:microsoft.com/office/officeart/2024/3/layout/SimpleTimeline"/>
    <dgm:cxn modelId="{38F0D430-AA4D-4970-893A-7376F028E657}" type="presParOf" srcId="{376BB9E4-E6DA-4F6A-8C0D-79AE27315A92}" destId="{60AFF478-E491-499B-A5C8-C760AAD90224}" srcOrd="0" destOrd="0" presId="urn:microsoft.com/office/officeart/2024/3/layout/SimpleTimeline"/>
    <dgm:cxn modelId="{99C20662-1545-4814-8ADF-99628D6A4AB1}" type="presParOf" srcId="{376BB9E4-E6DA-4F6A-8C0D-79AE27315A92}" destId="{D7F6B133-66B9-420C-BA86-313BBC6102C0}" srcOrd="1" destOrd="0" presId="urn:microsoft.com/office/officeart/2024/3/layout/SimpleTimeline"/>
    <dgm:cxn modelId="{5E14650E-A566-49FC-95BE-5B3EBCC5BD79}" type="presParOf" srcId="{FDB00D1C-ECB8-4DAF-9DE0-1E51DCFF2CD7}" destId="{3999FBBD-9B2D-4ECB-8D1A-3F50750D80B8}" srcOrd="2" destOrd="0" presId="urn:microsoft.com/office/officeart/2024/3/layout/SimpleTimeline"/>
    <dgm:cxn modelId="{DA52A01A-75B8-4684-AE0B-E6E32CBBDC90}" type="presParOf" srcId="{FDB00D1C-ECB8-4DAF-9DE0-1E51DCFF2CD7}" destId="{8A44D847-2654-4B97-AE7F-79DC707948BD}" srcOrd="3" destOrd="0" presId="urn:microsoft.com/office/officeart/2024/3/layout/SimpleTimeline"/>
    <dgm:cxn modelId="{69B1ED49-B9D6-4E3E-8848-013593623FAB}" type="presParOf" srcId="{FDB00D1C-ECB8-4DAF-9DE0-1E51DCFF2CD7}" destId="{DFA8E145-AAED-41CC-A825-7A478396923A}" srcOrd="4" destOrd="0" presId="urn:microsoft.com/office/officeart/2024/3/layout/SimpleTimeline"/>
    <dgm:cxn modelId="{B894A0C5-D999-4C90-9313-E8889694CF3B}" type="presParOf" srcId="{FDB00D1C-ECB8-4DAF-9DE0-1E51DCFF2CD7}" destId="{C1B25B36-6BE3-4AB8-9D1A-47ECFA290418}" srcOrd="5" destOrd="0" presId="urn:microsoft.com/office/officeart/2024/3/layout/SimpleTimeline"/>
    <dgm:cxn modelId="{7C7E9AEB-C7C9-405B-A924-6C7EC2938D6D}" type="presParOf" srcId="{AFB2A923-EAD5-4FB0-87E8-E5AE892E59C6}" destId="{0772ACCA-17F4-4036-AF9A-FE8F4B417802}" srcOrd="1" destOrd="0" presId="urn:microsoft.com/office/officeart/2024/3/layout/SimpleTimeline"/>
    <dgm:cxn modelId="{3BA5E6CE-2430-4432-9606-B40C2F2608D4}" type="presParOf" srcId="{AFB2A923-EAD5-4FB0-87E8-E5AE892E59C6}" destId="{48D67D9A-4128-41A0-8F08-0A5F32D145D5}" srcOrd="2" destOrd="0" presId="urn:microsoft.com/office/officeart/2024/3/layout/SimpleTimeline"/>
    <dgm:cxn modelId="{DF997B95-6376-45EB-B696-6E1B7D0C5244}" type="presParOf" srcId="{48D67D9A-4128-41A0-8F08-0A5F32D145D5}" destId="{213AC61F-1F87-4215-8D54-6DE2882CF216}" srcOrd="0" destOrd="0" presId="urn:microsoft.com/office/officeart/2024/3/layout/SimpleTimeline"/>
    <dgm:cxn modelId="{4E106C2C-0930-4FAD-8075-5F3674785F7B}" type="presParOf" srcId="{48D67D9A-4128-41A0-8F08-0A5F32D145D5}" destId="{9C6726B1-E7D0-4DFD-81E7-338B3369346B}" srcOrd="1" destOrd="0" presId="urn:microsoft.com/office/officeart/2024/3/layout/SimpleTimeline"/>
    <dgm:cxn modelId="{871D4AEF-56AF-464E-83E4-4A2608050826}" type="presParOf" srcId="{9C6726B1-E7D0-4DFD-81E7-338B3369346B}" destId="{F2787713-C540-4E94-A93A-1C5A7AADCDBD}" srcOrd="0" destOrd="0" presId="urn:microsoft.com/office/officeart/2024/3/layout/SimpleTimeline"/>
    <dgm:cxn modelId="{D3753EBD-B8C9-4EF0-BD9A-7FE048373C50}" type="presParOf" srcId="{9C6726B1-E7D0-4DFD-81E7-338B3369346B}" destId="{B9E12348-DF58-4DBE-83D8-D97AACC5F588}" srcOrd="1" destOrd="0" presId="urn:microsoft.com/office/officeart/2024/3/layout/SimpleTimeline"/>
    <dgm:cxn modelId="{DF132B64-C40E-4AA4-ADCD-AE11DEE5CE54}" type="presParOf" srcId="{48D67D9A-4128-41A0-8F08-0A5F32D145D5}" destId="{DAEE222E-2E1E-4A40-A75C-CDB12ACF7B77}" srcOrd="2" destOrd="0" presId="urn:microsoft.com/office/officeart/2024/3/layout/SimpleTimeline"/>
    <dgm:cxn modelId="{617F0495-596F-4B9E-B588-5506E1079651}" type="presParOf" srcId="{48D67D9A-4128-41A0-8F08-0A5F32D145D5}" destId="{7835885F-7CF0-43C5-8B5D-04FD2587F5AC}" srcOrd="3" destOrd="0" presId="urn:microsoft.com/office/officeart/2024/3/layout/SimpleTimeline"/>
    <dgm:cxn modelId="{59BC0777-BCB7-465D-9A5D-F356A81FA5DF}" type="presParOf" srcId="{48D67D9A-4128-41A0-8F08-0A5F32D145D5}" destId="{7A975B6F-ACCB-475D-955C-468E4B84153E}" srcOrd="4" destOrd="0" presId="urn:microsoft.com/office/officeart/2024/3/layout/SimpleTimeline"/>
    <dgm:cxn modelId="{A5430D59-8C9A-4090-8E46-347D851620A8}" type="presParOf" srcId="{48D67D9A-4128-41A0-8F08-0A5F32D145D5}" destId="{E9484B6C-00D2-4362-8D56-53FDC4530FB8}" srcOrd="5" destOrd="0" presId="urn:microsoft.com/office/officeart/2024/3/layout/SimpleTimeline"/>
    <dgm:cxn modelId="{AE02D78D-EB5D-4993-880B-AA30B241A724}" type="presParOf" srcId="{AFB2A923-EAD5-4FB0-87E8-E5AE892E59C6}" destId="{5FB097DF-ADA0-4C35-8579-DD4506870C4E}" srcOrd="3" destOrd="0" presId="urn:microsoft.com/office/officeart/2024/3/layout/SimpleTimeline"/>
    <dgm:cxn modelId="{C20AEC33-9316-4D24-882E-B2E68161E10F}" type="presParOf" srcId="{AFB2A923-EAD5-4FB0-87E8-E5AE892E59C6}" destId="{DE092B31-681D-4052-BE94-2B4EAF7DC915}" srcOrd="4" destOrd="0" presId="urn:microsoft.com/office/officeart/2024/3/layout/SimpleTimeline"/>
    <dgm:cxn modelId="{BB7A49A4-8F14-4D83-8E7B-9CD7829C0C66}" type="presParOf" srcId="{DE092B31-681D-4052-BE94-2B4EAF7DC915}" destId="{71C97ECD-AFDD-4166-8CAE-075002E9AA32}" srcOrd="0" destOrd="0" presId="urn:microsoft.com/office/officeart/2024/3/layout/SimpleTimeline"/>
    <dgm:cxn modelId="{E1912CEC-295A-4688-A950-9B3E61B5F15E}" type="presParOf" srcId="{DE092B31-681D-4052-BE94-2B4EAF7DC915}" destId="{B2E16B9A-E720-44C1-87F2-F42185F601A3}" srcOrd="1" destOrd="0" presId="urn:microsoft.com/office/officeart/2024/3/layout/SimpleTimeline"/>
    <dgm:cxn modelId="{C0D7B90A-1859-41FD-AC64-27070D3BBAD4}" type="presParOf" srcId="{B2E16B9A-E720-44C1-87F2-F42185F601A3}" destId="{5C070085-3572-494C-8EF1-54716FB25D01}" srcOrd="0" destOrd="0" presId="urn:microsoft.com/office/officeart/2024/3/layout/SimpleTimeline"/>
    <dgm:cxn modelId="{E40934E7-C508-4988-9566-C34D1571795A}" type="presParOf" srcId="{B2E16B9A-E720-44C1-87F2-F42185F601A3}" destId="{88CF2A83-7957-414C-8030-1AA7129AB4C5}" srcOrd="1" destOrd="0" presId="urn:microsoft.com/office/officeart/2024/3/layout/SimpleTimeline"/>
    <dgm:cxn modelId="{AA622B53-CA4F-4744-B20A-AB53604A3560}" type="presParOf" srcId="{DE092B31-681D-4052-BE94-2B4EAF7DC915}" destId="{A15ED9D4-8079-4540-A906-36A68079409F}" srcOrd="2" destOrd="0" presId="urn:microsoft.com/office/officeart/2024/3/layout/SimpleTimeline"/>
    <dgm:cxn modelId="{91AC4245-E9C3-4C2E-8ED6-A8A39CC5F64E}" type="presParOf" srcId="{DE092B31-681D-4052-BE94-2B4EAF7DC915}" destId="{A2F126C6-1F7F-4684-93A6-7D29081CF903}" srcOrd="3" destOrd="0" presId="urn:microsoft.com/office/officeart/2024/3/layout/SimpleTimeline"/>
    <dgm:cxn modelId="{3419BEA7-6485-48AB-8877-BE77E2F1D98E}" type="presParOf" srcId="{DE092B31-681D-4052-BE94-2B4EAF7DC915}" destId="{14A0D75A-C81E-4518-A59B-BE0802469B0B}" srcOrd="4" destOrd="0" presId="urn:microsoft.com/office/officeart/2024/3/layout/SimpleTimeline"/>
    <dgm:cxn modelId="{75CF8EE7-99DF-4B58-8F6F-E3ED7CD1537F}" type="presParOf" srcId="{DE092B31-681D-4052-BE94-2B4EAF7DC915}" destId="{6B678222-164F-41E3-BB33-015E6FF66ACA}" srcOrd="5" destOrd="0" presId="urn:microsoft.com/office/officeart/2024/3/layout/SimpleTimeline"/>
    <dgm:cxn modelId="{903E03A0-A8B1-4EFB-825A-AAC5ABD33578}" type="presParOf" srcId="{AFB2A923-EAD5-4FB0-87E8-E5AE892E59C6}" destId="{5DA4DF5E-95F4-44B6-BBC1-CC442D7DD362}" srcOrd="5" destOrd="0" presId="urn:microsoft.com/office/officeart/2024/3/layout/SimpleTimeline"/>
    <dgm:cxn modelId="{9F789A07-9C6E-45B1-B62F-BCEB593F0EC4}" type="presParOf" srcId="{AFB2A923-EAD5-4FB0-87E8-E5AE892E59C6}" destId="{A5FCC2D7-8828-4DB9-85AE-BCE2C54D750F}" srcOrd="6" destOrd="0" presId="urn:microsoft.com/office/officeart/2024/3/layout/SimpleTimeline"/>
    <dgm:cxn modelId="{5146EB1F-C8FD-4D07-AB35-465E83185BEA}" type="presParOf" srcId="{A5FCC2D7-8828-4DB9-85AE-BCE2C54D750F}" destId="{8C442F5E-E7FC-420D-9886-27710C69705C}" srcOrd="0" destOrd="0" presId="urn:microsoft.com/office/officeart/2024/3/layout/SimpleTimeline"/>
    <dgm:cxn modelId="{C55541E5-305E-4FCD-A052-D81E242844BC}" type="presParOf" srcId="{A5FCC2D7-8828-4DB9-85AE-BCE2C54D750F}" destId="{54350408-9C02-43D8-B27B-9A9AFD54913F}" srcOrd="1" destOrd="0" presId="urn:microsoft.com/office/officeart/2024/3/layout/SimpleTimeline"/>
    <dgm:cxn modelId="{D42B5768-2C25-4C54-9A39-BE2ED27EFA97}" type="presParOf" srcId="{54350408-9C02-43D8-B27B-9A9AFD54913F}" destId="{16F0EBE4-7F65-47AE-9609-4086891BB494}" srcOrd="0" destOrd="0" presId="urn:microsoft.com/office/officeart/2024/3/layout/SimpleTimeline"/>
    <dgm:cxn modelId="{AC629DB6-E07C-4CFA-BF72-B0E056A2C426}" type="presParOf" srcId="{54350408-9C02-43D8-B27B-9A9AFD54913F}" destId="{A2A9971F-CC3C-4780-8C19-6A6245C4878C}" srcOrd="1" destOrd="0" presId="urn:microsoft.com/office/officeart/2024/3/layout/SimpleTimeline"/>
    <dgm:cxn modelId="{896C2560-88F7-47AE-A136-C4940032C91B}" type="presParOf" srcId="{A5FCC2D7-8828-4DB9-85AE-BCE2C54D750F}" destId="{29B19C2C-E80D-4EC1-97E1-DAA04E34A441}" srcOrd="2" destOrd="0" presId="urn:microsoft.com/office/officeart/2024/3/layout/SimpleTimeline"/>
    <dgm:cxn modelId="{27FC49FC-C738-49B5-8CFE-173493A6B045}" type="presParOf" srcId="{A5FCC2D7-8828-4DB9-85AE-BCE2C54D750F}" destId="{26DB5A4E-AAD6-4B59-A844-B3A917339A02}" srcOrd="3" destOrd="0" presId="urn:microsoft.com/office/officeart/2024/3/layout/SimpleTimeline"/>
    <dgm:cxn modelId="{979F53F0-DB10-4411-8961-4749CCB39653}" type="presParOf" srcId="{A5FCC2D7-8828-4DB9-85AE-BCE2C54D750F}" destId="{4B52211D-CEF1-48FC-A6EA-2E07F64D6251}" srcOrd="4" destOrd="0" presId="urn:microsoft.com/office/officeart/2024/3/layout/SimpleTimeline"/>
    <dgm:cxn modelId="{0762270D-FF43-4452-BF55-E8439BABF8EA}" type="presParOf" srcId="{A5FCC2D7-8828-4DB9-85AE-BCE2C54D750F}" destId="{CD540A35-DB0E-4103-BCC9-18194B3033E3}" srcOrd="5" destOrd="0" presId="urn:microsoft.com/office/officeart/2024/3/layout/SimpleTimeline"/>
    <dgm:cxn modelId="{7320D433-8B36-42DA-BA83-D7396194E2EB}" type="presParOf" srcId="{AFB2A923-EAD5-4FB0-87E8-E5AE892E59C6}" destId="{8E2A6988-1543-4197-8C75-592ABA2F41FF}" srcOrd="7" destOrd="0" presId="urn:microsoft.com/office/officeart/2024/3/layout/SimpleTimeline"/>
    <dgm:cxn modelId="{D7509750-47D9-4BBC-83D6-A17B569A288B}" type="presParOf" srcId="{AFB2A923-EAD5-4FB0-87E8-E5AE892E59C6}" destId="{B196CB3F-8203-46DB-A008-C095F644211A}" srcOrd="8" destOrd="0" presId="urn:microsoft.com/office/officeart/2024/3/layout/SimpleTimeline"/>
    <dgm:cxn modelId="{C90CBCB8-7936-4CB4-99CA-BA59DDE4D0FD}" type="presParOf" srcId="{B196CB3F-8203-46DB-A008-C095F644211A}" destId="{C4DBF4E2-6CF6-4C29-8F2E-9FBC7933B726}" srcOrd="0" destOrd="0" presId="urn:microsoft.com/office/officeart/2024/3/layout/SimpleTimeline"/>
    <dgm:cxn modelId="{0DB50AD0-FE5F-4E76-BDE1-8DAFF4189D88}" type="presParOf" srcId="{B196CB3F-8203-46DB-A008-C095F644211A}" destId="{6F79D7C9-F7DC-477D-81C9-F8643B2A75D6}" srcOrd="1" destOrd="0" presId="urn:microsoft.com/office/officeart/2024/3/layout/SimpleTimeline"/>
    <dgm:cxn modelId="{7FA8C2EF-F7D9-4FE0-BE43-8CB6C1D612DA}" type="presParOf" srcId="{6F79D7C9-F7DC-477D-81C9-F8643B2A75D6}" destId="{A6B081A6-C214-4403-B2E9-A16933C2E128}" srcOrd="0" destOrd="0" presId="urn:microsoft.com/office/officeart/2024/3/layout/SimpleTimeline"/>
    <dgm:cxn modelId="{647851D2-27AE-4EB9-A5DD-1D099CD143EA}" type="presParOf" srcId="{6F79D7C9-F7DC-477D-81C9-F8643B2A75D6}" destId="{C0712FF6-2F6A-4266-B7A1-C76462C85FA4}" srcOrd="1" destOrd="0" presId="urn:microsoft.com/office/officeart/2024/3/layout/SimpleTimeline"/>
    <dgm:cxn modelId="{A8836AE0-0049-4008-AE89-ABE96CD90ABC}" type="presParOf" srcId="{B196CB3F-8203-46DB-A008-C095F644211A}" destId="{3DC9D20D-0C0E-48DF-94F9-55F202AFC4C1}" srcOrd="2" destOrd="0" presId="urn:microsoft.com/office/officeart/2024/3/layout/SimpleTimeline"/>
    <dgm:cxn modelId="{D52FEEB7-4918-4530-9132-C82DF4C7FEC6}" type="presParOf" srcId="{B196CB3F-8203-46DB-A008-C095F644211A}" destId="{982CE965-0682-40D9-8415-3FB63E0F5803}" srcOrd="3" destOrd="0" presId="urn:microsoft.com/office/officeart/2024/3/layout/SimpleTimeline"/>
    <dgm:cxn modelId="{868DFBAA-CDA8-419A-AC46-53B27CDCAFBA}" type="presParOf" srcId="{B196CB3F-8203-46DB-A008-C095F644211A}" destId="{C810E849-04CC-4210-9D2C-40CB073650F1}" srcOrd="4" destOrd="0" presId="urn:microsoft.com/office/officeart/2024/3/layout/SimpleTimeline"/>
    <dgm:cxn modelId="{D6144435-EF90-4ABE-840B-7F223F42CE18}" type="presParOf" srcId="{B196CB3F-8203-46DB-A008-C095F644211A}" destId="{94C5D4C7-D56E-4F23-B352-78CFAFD30902}" srcOrd="5" destOrd="0" presId="urn:microsoft.com/office/officeart/2024/3/layout/Simp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D0C184-C4D8-4C01-946E-42A528C476DC}">
      <dsp:nvSpPr>
        <dsp:cNvPr id="0" name=""/>
        <dsp:cNvSpPr/>
      </dsp:nvSpPr>
      <dsp:spPr>
        <a:xfrm>
          <a:off x="631268" y="849"/>
          <a:ext cx="1482834" cy="88970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a:t>Activities include:</a:t>
          </a:r>
        </a:p>
      </dsp:txBody>
      <dsp:txXfrm>
        <a:off x="631268" y="849"/>
        <a:ext cx="1482834" cy="889700"/>
      </dsp:txXfrm>
    </dsp:sp>
    <dsp:sp modelId="{8F94A02E-B638-4CC9-BE62-784422A17A72}">
      <dsp:nvSpPr>
        <dsp:cNvPr id="0" name=""/>
        <dsp:cNvSpPr/>
      </dsp:nvSpPr>
      <dsp:spPr>
        <a:xfrm>
          <a:off x="2262386" y="849"/>
          <a:ext cx="1482834" cy="889700"/>
        </a:xfrm>
        <a:prstGeom prst="rect">
          <a:avLst/>
        </a:prstGeom>
        <a:gradFill rotWithShape="0">
          <a:gsLst>
            <a:gs pos="0">
              <a:schemeClr val="accent2">
                <a:hueOff val="1288723"/>
                <a:satOff val="-3699"/>
                <a:lumOff val="-5922"/>
                <a:alphaOff val="0"/>
                <a:satMod val="103000"/>
                <a:lumMod val="102000"/>
                <a:tint val="94000"/>
              </a:schemeClr>
            </a:gs>
            <a:gs pos="50000">
              <a:schemeClr val="accent2">
                <a:hueOff val="1288723"/>
                <a:satOff val="-3699"/>
                <a:lumOff val="-5922"/>
                <a:alphaOff val="0"/>
                <a:satMod val="110000"/>
                <a:lumMod val="100000"/>
                <a:shade val="100000"/>
              </a:schemeClr>
            </a:gs>
            <a:gs pos="100000">
              <a:schemeClr val="accent2">
                <a:hueOff val="1288723"/>
                <a:satOff val="-3699"/>
                <a:lumOff val="-592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a:t>consider and recommend updates to the MPA and its associated exhibits.</a:t>
          </a:r>
        </a:p>
      </dsp:txBody>
      <dsp:txXfrm>
        <a:off x="2262386" y="849"/>
        <a:ext cx="1482834" cy="889700"/>
      </dsp:txXfrm>
    </dsp:sp>
    <dsp:sp modelId="{FCCD4DA1-EECA-498B-B349-5B2536B894A1}">
      <dsp:nvSpPr>
        <dsp:cNvPr id="0" name=""/>
        <dsp:cNvSpPr/>
      </dsp:nvSpPr>
      <dsp:spPr>
        <a:xfrm>
          <a:off x="3893504" y="849"/>
          <a:ext cx="1482834" cy="889700"/>
        </a:xfrm>
        <a:prstGeom prst="rect">
          <a:avLst/>
        </a:prstGeom>
        <a:gradFill rotWithShape="0">
          <a:gsLst>
            <a:gs pos="0">
              <a:schemeClr val="accent2">
                <a:hueOff val="2577445"/>
                <a:satOff val="-7397"/>
                <a:lumOff val="-11844"/>
                <a:alphaOff val="0"/>
                <a:satMod val="103000"/>
                <a:lumMod val="102000"/>
                <a:tint val="94000"/>
              </a:schemeClr>
            </a:gs>
            <a:gs pos="50000">
              <a:schemeClr val="accent2">
                <a:hueOff val="2577445"/>
                <a:satOff val="-7397"/>
                <a:lumOff val="-11844"/>
                <a:alphaOff val="0"/>
                <a:satMod val="110000"/>
                <a:lumMod val="100000"/>
                <a:shade val="100000"/>
              </a:schemeClr>
            </a:gs>
            <a:gs pos="100000">
              <a:schemeClr val="accent2">
                <a:hueOff val="2577445"/>
                <a:satOff val="-7397"/>
                <a:lumOff val="-1184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a:t>leverage the expertise of leading experts and policy makers in the field of dual credit and concurrent enrollment when making MPA recommendations.</a:t>
          </a:r>
        </a:p>
      </dsp:txBody>
      <dsp:txXfrm>
        <a:off x="3893504" y="849"/>
        <a:ext cx="1482834" cy="889700"/>
      </dsp:txXfrm>
    </dsp:sp>
    <dsp:sp modelId="{F07E77DB-190E-4AE5-B5BD-CCD88F082F4E}">
      <dsp:nvSpPr>
        <dsp:cNvPr id="0" name=""/>
        <dsp:cNvSpPr/>
      </dsp:nvSpPr>
      <dsp:spPr>
        <a:xfrm>
          <a:off x="631268" y="1038833"/>
          <a:ext cx="1482834" cy="889700"/>
        </a:xfrm>
        <a:prstGeom prst="rect">
          <a:avLst/>
        </a:prstGeom>
        <a:gradFill rotWithShape="0">
          <a:gsLst>
            <a:gs pos="0">
              <a:schemeClr val="accent2">
                <a:hueOff val="3866169"/>
                <a:satOff val="-11096"/>
                <a:lumOff val="-17765"/>
                <a:alphaOff val="0"/>
                <a:satMod val="103000"/>
                <a:lumMod val="102000"/>
                <a:tint val="94000"/>
              </a:schemeClr>
            </a:gs>
            <a:gs pos="50000">
              <a:schemeClr val="accent2">
                <a:hueOff val="3866169"/>
                <a:satOff val="-11096"/>
                <a:lumOff val="-17765"/>
                <a:alphaOff val="0"/>
                <a:satMod val="110000"/>
                <a:lumMod val="100000"/>
                <a:shade val="100000"/>
              </a:schemeClr>
            </a:gs>
            <a:gs pos="100000">
              <a:schemeClr val="accent2">
                <a:hueOff val="3866169"/>
                <a:satOff val="-11096"/>
                <a:lumOff val="-17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a:t>consult relevant dual credit and concurrent enrollment scholarship and research findings in developing recommendations.</a:t>
          </a:r>
        </a:p>
      </dsp:txBody>
      <dsp:txXfrm>
        <a:off x="631268" y="1038833"/>
        <a:ext cx="1482834" cy="889700"/>
      </dsp:txXfrm>
    </dsp:sp>
    <dsp:sp modelId="{CD93AEB9-10C0-4859-81BD-F57D651CC25C}">
      <dsp:nvSpPr>
        <dsp:cNvPr id="0" name=""/>
        <dsp:cNvSpPr/>
      </dsp:nvSpPr>
      <dsp:spPr>
        <a:xfrm>
          <a:off x="2262386" y="1038833"/>
          <a:ext cx="1482834" cy="889700"/>
        </a:xfrm>
        <a:prstGeom prst="rect">
          <a:avLst/>
        </a:prstGeom>
        <a:gradFill rotWithShape="0">
          <a:gsLst>
            <a:gs pos="0">
              <a:schemeClr val="accent2">
                <a:hueOff val="5154891"/>
                <a:satOff val="-14794"/>
                <a:lumOff val="-23687"/>
                <a:alphaOff val="0"/>
                <a:satMod val="103000"/>
                <a:lumMod val="102000"/>
                <a:tint val="94000"/>
              </a:schemeClr>
            </a:gs>
            <a:gs pos="50000">
              <a:schemeClr val="accent2">
                <a:hueOff val="5154891"/>
                <a:satOff val="-14794"/>
                <a:lumOff val="-23687"/>
                <a:alphaOff val="0"/>
                <a:satMod val="110000"/>
                <a:lumMod val="100000"/>
                <a:shade val="100000"/>
              </a:schemeClr>
            </a:gs>
            <a:gs pos="100000">
              <a:schemeClr val="accent2">
                <a:hueOff val="5154891"/>
                <a:satOff val="-14794"/>
                <a:lumOff val="-2368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a:t>invite the feedback and insights of Illinois’ practitioners and other secondary and postsecondary stakeholders when developing its recommendations.</a:t>
          </a:r>
        </a:p>
      </dsp:txBody>
      <dsp:txXfrm>
        <a:off x="2262386" y="1038833"/>
        <a:ext cx="1482834" cy="889700"/>
      </dsp:txXfrm>
    </dsp:sp>
    <dsp:sp modelId="{22F484A9-02B6-4F88-A699-EFB2A4AAF5A8}">
      <dsp:nvSpPr>
        <dsp:cNvPr id="0" name=""/>
        <dsp:cNvSpPr/>
      </dsp:nvSpPr>
      <dsp:spPr>
        <a:xfrm>
          <a:off x="3893504" y="1038833"/>
          <a:ext cx="1482834" cy="889700"/>
        </a:xfrm>
        <a:prstGeom prst="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a:t>make recommendations but not take binding action.</a:t>
          </a:r>
        </a:p>
      </dsp:txBody>
      <dsp:txXfrm>
        <a:off x="3893504" y="1038833"/>
        <a:ext cx="1482834" cy="8897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6D5A02-8144-46E6-8984-74130D5EEBC9}">
      <dsp:nvSpPr>
        <dsp:cNvPr id="0" name=""/>
        <dsp:cNvSpPr/>
      </dsp:nvSpPr>
      <dsp:spPr>
        <a:xfrm>
          <a:off x="826487" y="570932"/>
          <a:ext cx="1270687" cy="12706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AC5548-86F7-4B85-A147-F6A37A48C228}">
      <dsp:nvSpPr>
        <dsp:cNvPr id="0" name=""/>
        <dsp:cNvSpPr/>
      </dsp:nvSpPr>
      <dsp:spPr>
        <a:xfrm>
          <a:off x="49955" y="2192931"/>
          <a:ext cx="282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In 2019, ISBE and ICCB jointly adopted the Model Partnership Agreement to support high‑quality dual credit implementation statewide.</a:t>
          </a:r>
        </a:p>
      </dsp:txBody>
      <dsp:txXfrm>
        <a:off x="49955" y="2192931"/>
        <a:ext cx="2823750" cy="720000"/>
      </dsp:txXfrm>
    </dsp:sp>
    <dsp:sp modelId="{FC3E18AA-6FEB-4A9D-8F1E-53A633BA216E}">
      <dsp:nvSpPr>
        <dsp:cNvPr id="0" name=""/>
        <dsp:cNvSpPr/>
      </dsp:nvSpPr>
      <dsp:spPr>
        <a:xfrm>
          <a:off x="4144393" y="570932"/>
          <a:ext cx="1270687" cy="12706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DE7CF9C-6026-42DB-A9BE-CF0B6510296F}">
      <dsp:nvSpPr>
        <dsp:cNvPr id="0" name=""/>
        <dsp:cNvSpPr/>
      </dsp:nvSpPr>
      <dsp:spPr>
        <a:xfrm>
          <a:off x="3367862" y="2192931"/>
          <a:ext cx="282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Developed with support from EdSystems, the MPA offers a shared framework for structuring strong, equitable dual credit partnerships.</a:t>
          </a:r>
        </a:p>
      </dsp:txBody>
      <dsp:txXfrm>
        <a:off x="3367862" y="2192931"/>
        <a:ext cx="282375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26D4D5-2543-1A4C-B344-47A7C48E0383}">
      <dsp:nvSpPr>
        <dsp:cNvPr id="0" name=""/>
        <dsp:cNvSpPr/>
      </dsp:nvSpPr>
      <dsp:spPr>
        <a:xfrm>
          <a:off x="0" y="352759"/>
          <a:ext cx="6666833" cy="15444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100000"/>
            </a:lnSpc>
            <a:spcBef>
              <a:spcPct val="0"/>
            </a:spcBef>
            <a:spcAft>
              <a:spcPct val="35000"/>
            </a:spcAft>
            <a:buNone/>
          </a:pPr>
          <a:r>
            <a:rPr lang="en-US" sz="2000" kern="1200" dirty="0"/>
            <a:t>Before a school district in its service territory can contract with any other provider — a four-year university, an online provider, a private institution — it must first seek and exhaust negotiation with the community college. </a:t>
          </a:r>
        </a:p>
      </dsp:txBody>
      <dsp:txXfrm>
        <a:off x="75391" y="428150"/>
        <a:ext cx="6516051" cy="1393618"/>
      </dsp:txXfrm>
    </dsp:sp>
    <dsp:sp modelId="{3C4AC59F-8CE7-F242-9D47-B750D23B4926}">
      <dsp:nvSpPr>
        <dsp:cNvPr id="0" name=""/>
        <dsp:cNvSpPr/>
      </dsp:nvSpPr>
      <dsp:spPr>
        <a:xfrm>
          <a:off x="0" y="1954760"/>
          <a:ext cx="6666833" cy="1544400"/>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100000"/>
            </a:lnSpc>
            <a:spcBef>
              <a:spcPct val="0"/>
            </a:spcBef>
            <a:spcAft>
              <a:spcPct val="35000"/>
            </a:spcAft>
            <a:buNone/>
          </a:pPr>
          <a:r>
            <a:rPr lang="en-US" sz="2000" kern="1200"/>
            <a:t>The district may only turn to an alternative provider after both parties have mutually agreed that a community college partnership is not feasible</a:t>
          </a:r>
        </a:p>
      </dsp:txBody>
      <dsp:txXfrm>
        <a:off x="75391" y="2030151"/>
        <a:ext cx="6516051" cy="1393618"/>
      </dsp:txXfrm>
    </dsp:sp>
    <dsp:sp modelId="{B3F01D88-7262-A84F-BCDF-5CC98913C84F}">
      <dsp:nvSpPr>
        <dsp:cNvPr id="0" name=""/>
        <dsp:cNvSpPr/>
      </dsp:nvSpPr>
      <dsp:spPr>
        <a:xfrm>
          <a:off x="0" y="3556760"/>
          <a:ext cx="6666833" cy="154440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100000"/>
            </a:lnSpc>
            <a:spcBef>
              <a:spcPct val="0"/>
            </a:spcBef>
            <a:spcAft>
              <a:spcPct val="35000"/>
            </a:spcAft>
            <a:buNone/>
          </a:pPr>
          <a:r>
            <a:rPr lang="en-US" sz="2000" kern="1200"/>
            <a:t>This provision creates a statutory right of first refusal for every community college in Illinois.</a:t>
          </a:r>
        </a:p>
      </dsp:txBody>
      <dsp:txXfrm>
        <a:off x="75391" y="3632151"/>
        <a:ext cx="6516051" cy="13936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2D3A3-9DAF-403A-B677-73AFB8E701E9}">
      <dsp:nvSpPr>
        <dsp:cNvPr id="0" name=""/>
        <dsp:cNvSpPr/>
      </dsp:nvSpPr>
      <dsp:spPr>
        <a:xfrm>
          <a:off x="2084" y="314317"/>
          <a:ext cx="1849883" cy="265127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E9F833C-B118-4B25-A7F6-613C8A58FE9E}">
      <dsp:nvSpPr>
        <dsp:cNvPr id="0" name=""/>
        <dsp:cNvSpPr/>
      </dsp:nvSpPr>
      <dsp:spPr>
        <a:xfrm>
          <a:off x="213499" y="515162"/>
          <a:ext cx="1849883" cy="2651278"/>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100000"/>
            </a:lnSpc>
            <a:spcBef>
              <a:spcPct val="0"/>
            </a:spcBef>
            <a:spcAft>
              <a:spcPct val="35000"/>
            </a:spcAft>
            <a:buNone/>
          </a:pPr>
          <a:r>
            <a:rPr lang="en-US" sz="1000" b="1" kern="1200" dirty="0"/>
            <a:t>§22 —</a:t>
          </a:r>
          <a:r>
            <a:rPr lang="en-US" sz="1000" kern="1200" dirty="0"/>
            <a:t>Notification of disapproval or withdrawal creates an appeal mechanism for school districts that received course and instructor disapprovals. </a:t>
          </a:r>
        </a:p>
      </dsp:txBody>
      <dsp:txXfrm>
        <a:off x="267680" y="569343"/>
        <a:ext cx="1741521" cy="2542916"/>
      </dsp:txXfrm>
    </dsp:sp>
    <dsp:sp modelId="{AD943569-1EA3-49F0-A8F3-21F131F548A9}">
      <dsp:nvSpPr>
        <dsp:cNvPr id="0" name=""/>
        <dsp:cNvSpPr/>
      </dsp:nvSpPr>
      <dsp:spPr>
        <a:xfrm>
          <a:off x="2274798" y="314317"/>
          <a:ext cx="1971810" cy="2654384"/>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D693178-29A6-4488-AEC6-AC9647E9E29A}">
      <dsp:nvSpPr>
        <dsp:cNvPr id="0" name=""/>
        <dsp:cNvSpPr/>
      </dsp:nvSpPr>
      <dsp:spPr>
        <a:xfrm>
          <a:off x="2486214" y="515162"/>
          <a:ext cx="1971810" cy="265438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i="1" kern="1200" dirty="0">
              <a:effectLst/>
              <a:latin typeface="+mn-lt"/>
            </a:rPr>
            <a:t>A community college district with an established partnership agreement with a school district has 30 calendar days from the initial course request to notify the school district of the community college district's disapproval of the course request, instructor, or course documentation or the community college district's withdrawal of course or instructor approval.</a:t>
          </a:r>
          <a:endParaRPr lang="en-US" sz="1000" i="1" kern="1200" dirty="0">
            <a:latin typeface="+mn-lt"/>
          </a:endParaRPr>
        </a:p>
      </dsp:txBody>
      <dsp:txXfrm>
        <a:off x="2543966" y="572914"/>
        <a:ext cx="1856306" cy="2538880"/>
      </dsp:txXfrm>
    </dsp:sp>
    <dsp:sp modelId="{85E2FF01-9560-4863-9B72-305E2F755484}">
      <dsp:nvSpPr>
        <dsp:cNvPr id="0" name=""/>
        <dsp:cNvSpPr/>
      </dsp:nvSpPr>
      <dsp:spPr>
        <a:xfrm>
          <a:off x="4669440" y="314317"/>
          <a:ext cx="2011635" cy="260636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04079A9-D2C3-4974-B9D2-04B53BBD309E}">
      <dsp:nvSpPr>
        <dsp:cNvPr id="0" name=""/>
        <dsp:cNvSpPr/>
      </dsp:nvSpPr>
      <dsp:spPr>
        <a:xfrm>
          <a:off x="4880856" y="515162"/>
          <a:ext cx="2011635" cy="2606368"/>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i="1" kern="1200" dirty="0"/>
            <a:t>Thereafter, the school district may appeal the disapproval or withdrawal to the Executive Director of the Illinois Community College Board within 14 calendar days after the notice is received. The Executive Director of the Illinois Community College Board shall render a decision within 45 calendar days after the appeal is filed and provide notice of the Executive Director's decision to the community college district and school district.</a:t>
          </a:r>
        </a:p>
      </dsp:txBody>
      <dsp:txXfrm>
        <a:off x="4939775" y="574081"/>
        <a:ext cx="1893797" cy="24885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823975-B2C6-4963-9A43-D342AFD24D88}">
      <dsp:nvSpPr>
        <dsp:cNvPr id="0" name=""/>
        <dsp:cNvSpPr/>
      </dsp:nvSpPr>
      <dsp:spPr>
        <a:xfrm>
          <a:off x="0" y="1701"/>
          <a:ext cx="1045199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7241275-207E-4DDA-A557-54F05A51E5A9}">
      <dsp:nvSpPr>
        <dsp:cNvPr id="0" name=""/>
        <dsp:cNvSpPr/>
      </dsp:nvSpPr>
      <dsp:spPr>
        <a:xfrm>
          <a:off x="0" y="1701"/>
          <a:ext cx="10451990" cy="1160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i="0" kern="1200" dirty="0"/>
            <a:t>The Executive Director’s decision may be appealed to the Illinois Community College Board (by either the community college district or the school district) within 30 calendar days after the decision by submitting a written request for reconsideration of the decision to the Illinois Community College Board. If no appeal is received within that time, the Executive Director’s decision will be final and binding. The Illinois Community College Board's decision shall be final and binding</a:t>
          </a:r>
          <a:r>
            <a:rPr lang="en-US" sz="1400" i="1" kern="1200" dirty="0"/>
            <a:t>.</a:t>
          </a:r>
        </a:p>
      </dsp:txBody>
      <dsp:txXfrm>
        <a:off x="0" y="1701"/>
        <a:ext cx="10451990" cy="1160153"/>
      </dsp:txXfrm>
    </dsp:sp>
    <dsp:sp modelId="{FEA9959D-2ACA-4999-86C8-25A86562A1BD}">
      <dsp:nvSpPr>
        <dsp:cNvPr id="0" name=""/>
        <dsp:cNvSpPr/>
      </dsp:nvSpPr>
      <dsp:spPr>
        <a:xfrm>
          <a:off x="0" y="1161855"/>
          <a:ext cx="1045199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CC6DC95D-6251-4851-9A58-E76288EA9708}">
      <dsp:nvSpPr>
        <dsp:cNvPr id="0" name=""/>
        <dsp:cNvSpPr/>
      </dsp:nvSpPr>
      <dsp:spPr>
        <a:xfrm>
          <a:off x="0" y="1161855"/>
          <a:ext cx="10451990" cy="1160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i="0" kern="1200" dirty="0"/>
            <a:t>If in favor of the school district: </a:t>
          </a:r>
          <a:r>
            <a:rPr lang="en-US" sz="1400" i="1" kern="1200" dirty="0"/>
            <a:t>the school district may pursue an alternative postsecondary institution to provide that course and must notify the community college district within 14 calendar days after the Illinois Community College Board's decision with the school district's intent to do so, along with the reason for seeking an alternative postsecondary institution. </a:t>
          </a:r>
          <a:endParaRPr lang="en-US" sz="1400" i="1" kern="1200" dirty="0">
            <a:latin typeface="+mn-lt"/>
          </a:endParaRPr>
        </a:p>
      </dsp:txBody>
      <dsp:txXfrm>
        <a:off x="0" y="1161855"/>
        <a:ext cx="10451990" cy="1160153"/>
      </dsp:txXfrm>
    </dsp:sp>
    <dsp:sp modelId="{AD151C63-FB5F-4FB6-BEEA-2A61FCA3E8B7}">
      <dsp:nvSpPr>
        <dsp:cNvPr id="0" name=""/>
        <dsp:cNvSpPr/>
      </dsp:nvSpPr>
      <dsp:spPr>
        <a:xfrm>
          <a:off x="0" y="2322008"/>
          <a:ext cx="1045199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038EDE3-5805-4CB5-AE46-293B83790E89}">
      <dsp:nvSpPr>
        <dsp:cNvPr id="0" name=""/>
        <dsp:cNvSpPr/>
      </dsp:nvSpPr>
      <dsp:spPr>
        <a:xfrm>
          <a:off x="0" y="2322008"/>
          <a:ext cx="10451990" cy="1160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i="0" kern="1200" dirty="0"/>
            <a:t>If in favor of the community college district: </a:t>
          </a:r>
          <a:r>
            <a:rPr lang="en-US" sz="1400" i="1" kern="1200" dirty="0"/>
            <a:t>the school district may not approach an alternative postsecondary institution, including another community college district, with the same course or instructor proposal. The school district may not be prohibited from establishing a new partnership agreement with the community college district if the course request, instructor, or course documentation changes.</a:t>
          </a:r>
        </a:p>
      </dsp:txBody>
      <dsp:txXfrm>
        <a:off x="0" y="2322008"/>
        <a:ext cx="10451990" cy="11601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428E24-2A44-4ACF-A42D-EF5F54C5C629}">
      <dsp:nvSpPr>
        <dsp:cNvPr id="0" name=""/>
        <dsp:cNvSpPr/>
      </dsp:nvSpPr>
      <dsp:spPr>
        <a:xfrm>
          <a:off x="0" y="36315"/>
          <a:ext cx="4832803" cy="27027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dirty="0"/>
            <a:t>Roles and responsibilities; academic control assurance with HLC reference</a:t>
          </a:r>
        </a:p>
      </dsp:txBody>
      <dsp:txXfrm>
        <a:off x="13193" y="49508"/>
        <a:ext cx="4806417" cy="243884"/>
      </dsp:txXfrm>
    </dsp:sp>
    <dsp:sp modelId="{C894301A-5E3F-4069-AAA1-47207D23A27F}">
      <dsp:nvSpPr>
        <dsp:cNvPr id="0" name=""/>
        <dsp:cNvSpPr/>
      </dsp:nvSpPr>
      <dsp:spPr>
        <a:xfrm>
          <a:off x="0" y="338265"/>
          <a:ext cx="4832803" cy="27027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Course catalog and delivery platform listing</a:t>
          </a:r>
        </a:p>
      </dsp:txBody>
      <dsp:txXfrm>
        <a:off x="13193" y="351458"/>
        <a:ext cx="4806417" cy="243884"/>
      </dsp:txXfrm>
    </dsp:sp>
    <dsp:sp modelId="{4710EA0B-E5F6-4FD1-897C-05EF6BC92C3D}">
      <dsp:nvSpPr>
        <dsp:cNvPr id="0" name=""/>
        <dsp:cNvSpPr/>
      </dsp:nvSpPr>
      <dsp:spPr>
        <a:xfrm>
          <a:off x="0" y="640215"/>
          <a:ext cx="4832803" cy="27027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Evidence-based multi-measure student eligibility criteria</a:t>
          </a:r>
        </a:p>
      </dsp:txBody>
      <dsp:txXfrm>
        <a:off x="13193" y="653408"/>
        <a:ext cx="4806417" cy="243884"/>
      </dsp:txXfrm>
    </dsp:sp>
    <dsp:sp modelId="{667E4A83-DCAF-4226-BBF8-BCA0F91D8840}">
      <dsp:nvSpPr>
        <dsp:cNvPr id="0" name=""/>
        <dsp:cNvSpPr/>
      </dsp:nvSpPr>
      <dsp:spPr>
        <a:xfrm>
          <a:off x="0" y="942165"/>
          <a:ext cx="4832803" cy="27027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Course offering limitations</a:t>
          </a:r>
        </a:p>
      </dsp:txBody>
      <dsp:txXfrm>
        <a:off x="13193" y="955358"/>
        <a:ext cx="4806417" cy="243884"/>
      </dsp:txXfrm>
    </dsp:sp>
    <dsp:sp modelId="{2DFEC61F-4789-4FA9-8BAD-563F1333EB53}">
      <dsp:nvSpPr>
        <dsp:cNvPr id="0" name=""/>
        <dsp:cNvSpPr/>
      </dsp:nvSpPr>
      <dsp:spPr>
        <a:xfrm>
          <a:off x="0" y="1244115"/>
          <a:ext cx="4832803" cy="270270"/>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Instructor credential requirement — capped at §20 minimum</a:t>
          </a:r>
        </a:p>
      </dsp:txBody>
      <dsp:txXfrm>
        <a:off x="13193" y="1257308"/>
        <a:ext cx="4806417" cy="243884"/>
      </dsp:txXfrm>
    </dsp:sp>
    <dsp:sp modelId="{51C528D8-7009-401D-AF1A-62F28F35080E}">
      <dsp:nvSpPr>
        <dsp:cNvPr id="0" name=""/>
        <dsp:cNvSpPr/>
      </dsp:nvSpPr>
      <dsp:spPr>
        <a:xfrm>
          <a:off x="0" y="1546065"/>
          <a:ext cx="4832803" cy="27027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Instructor identification and approval process</a:t>
          </a:r>
        </a:p>
      </dsp:txBody>
      <dsp:txXfrm>
        <a:off x="13193" y="1559258"/>
        <a:ext cx="4806417" cy="243884"/>
      </dsp:txXfrm>
    </dsp:sp>
    <dsp:sp modelId="{E1979D04-994F-433E-8173-6319D92FE4F2}">
      <dsp:nvSpPr>
        <dsp:cNvPr id="0" name=""/>
        <dsp:cNvSpPr/>
      </dsp:nvSpPr>
      <dsp:spPr>
        <a:xfrm>
          <a:off x="0" y="1848015"/>
          <a:ext cx="4832803" cy="27027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Course equivalency evaluation — in-year mandate; CTE extension</a:t>
          </a:r>
        </a:p>
      </dsp:txBody>
      <dsp:txXfrm>
        <a:off x="13193" y="1861208"/>
        <a:ext cx="4806417" cy="243884"/>
      </dsp:txXfrm>
    </dsp:sp>
    <dsp:sp modelId="{1D83BA92-4AB9-4888-A9B9-865198C89CED}">
      <dsp:nvSpPr>
        <dsp:cNvPr id="0" name=""/>
        <dsp:cNvSpPr/>
      </dsp:nvSpPr>
      <dsp:spPr>
        <a:xfrm>
          <a:off x="0" y="2149965"/>
          <a:ext cx="4832803" cy="27027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Fees, costs, and financial obligations</a:t>
          </a:r>
        </a:p>
      </dsp:txBody>
      <dsp:txXfrm>
        <a:off x="13193" y="2163158"/>
        <a:ext cx="4806417" cy="243884"/>
      </dsp:txXfrm>
    </dsp:sp>
    <dsp:sp modelId="{E06ABE41-E7D2-4CBD-8376-80AFA302D200}">
      <dsp:nvSpPr>
        <dsp:cNvPr id="0" name=""/>
        <dsp:cNvSpPr/>
      </dsp:nvSpPr>
      <dsp:spPr>
        <a:xfrm>
          <a:off x="0" y="2451915"/>
          <a:ext cx="4832803" cy="27027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Disability access collaborative process for IEP/504 students</a:t>
          </a:r>
        </a:p>
      </dsp:txBody>
      <dsp:txXfrm>
        <a:off x="13193" y="2465108"/>
        <a:ext cx="4806417" cy="243884"/>
      </dsp:txXfrm>
    </dsp:sp>
    <dsp:sp modelId="{854BABC5-FE3E-44A3-8FB8-82EE9C587F06}">
      <dsp:nvSpPr>
        <dsp:cNvPr id="0" name=""/>
        <dsp:cNvSpPr/>
      </dsp:nvSpPr>
      <dsp:spPr>
        <a:xfrm>
          <a:off x="0" y="2753865"/>
          <a:ext cx="4832803" cy="270270"/>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Student performance tracking mechanism and data sharing</a:t>
          </a:r>
        </a:p>
      </dsp:txBody>
      <dsp:txXfrm>
        <a:off x="13193" y="2767058"/>
        <a:ext cx="4806417" cy="243884"/>
      </dsp:txXfrm>
    </dsp:sp>
    <dsp:sp modelId="{1EF35FD7-F9F8-4C6E-87EF-7E34A6719AF1}">
      <dsp:nvSpPr>
        <dsp:cNvPr id="0" name=""/>
        <dsp:cNvSpPr/>
      </dsp:nvSpPr>
      <dsp:spPr>
        <a:xfrm>
          <a:off x="0" y="3055815"/>
          <a:ext cx="4832803" cy="27027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Mixed-enrollment rigor maintenance expectations</a:t>
          </a:r>
        </a:p>
      </dsp:txBody>
      <dsp:txXfrm>
        <a:off x="13193" y="3069008"/>
        <a:ext cx="4806417" cy="243884"/>
      </dsp:txXfrm>
    </dsp:sp>
    <dsp:sp modelId="{CF97FDFC-C940-4C98-BC4E-EF39C3A67174}">
      <dsp:nvSpPr>
        <dsp:cNvPr id="0" name=""/>
        <dsp:cNvSpPr/>
      </dsp:nvSpPr>
      <dsp:spPr>
        <a:xfrm>
          <a:off x="0" y="3357765"/>
          <a:ext cx="4832803" cy="27027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a:t>Annual disaggregated data assessment by gender, race/ethnicity, income</a:t>
          </a:r>
        </a:p>
      </dsp:txBody>
      <dsp:txXfrm>
        <a:off x="13193" y="3370958"/>
        <a:ext cx="4806417" cy="2438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A70F6D-2BD9-4A26-BBD0-33FD7B70E0F7}">
      <dsp:nvSpPr>
        <dsp:cNvPr id="0" name=""/>
        <dsp:cNvSpPr/>
      </dsp:nvSpPr>
      <dsp:spPr>
        <a:xfrm>
          <a:off x="0" y="1741932"/>
          <a:ext cx="6894576" cy="0"/>
        </a:xfrm>
        <a:prstGeom prst="line">
          <a:avLst/>
        </a:prstGeom>
        <a:solidFill>
          <a:schemeClr val="lt2">
            <a:alpha val="90000"/>
            <a:hueOff val="0"/>
            <a:satOff val="0"/>
            <a:lumOff val="0"/>
            <a:alphaOff val="0"/>
          </a:schemeClr>
        </a:solidFill>
        <a:ln w="12050" cap="flat" cmpd="sng" algn="ctr">
          <a:solidFill>
            <a:schemeClr val="dk2">
              <a:hueOff val="0"/>
              <a:satOff val="0"/>
              <a:lumOff val="0"/>
              <a:alphaOff val="0"/>
            </a:schemeClr>
          </a:solidFill>
          <a:prstDash val="solid"/>
          <a:miter lim="800000"/>
          <a:tailEnd type="arrow" w="med" len="med"/>
        </a:ln>
        <a:effectLst/>
      </dsp:spPr>
      <dsp:style>
        <a:lnRef idx="2">
          <a:scrgbClr r="0" g="0" b="0"/>
        </a:lnRef>
        <a:fillRef idx="1">
          <a:scrgbClr r="0" g="0" b="0"/>
        </a:fillRef>
        <a:effectRef idx="0">
          <a:scrgbClr r="0" g="0" b="0"/>
        </a:effectRef>
        <a:fontRef idx="minor"/>
      </dsp:style>
    </dsp:sp>
    <dsp:sp modelId="{3999FBBD-9B2D-4ECB-8D1A-3F50750D80B8}">
      <dsp:nvSpPr>
        <dsp:cNvPr id="0" name=""/>
        <dsp:cNvSpPr/>
      </dsp:nvSpPr>
      <dsp:spPr>
        <a:xfrm>
          <a:off x="365174" y="844488"/>
          <a:ext cx="1913630" cy="897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March 5: </a:t>
          </a:r>
          <a:r>
            <a:rPr lang="en-US" sz="1000" kern="1200" dirty="0"/>
            <a:t>Course Equivalency, Rigor and Partnership Agreements</a:t>
          </a:r>
        </a:p>
        <a:p>
          <a:pPr marL="0" lvl="0" indent="0" algn="l" defTabSz="444500">
            <a:lnSpc>
              <a:spcPct val="90000"/>
            </a:lnSpc>
            <a:spcBef>
              <a:spcPct val="0"/>
            </a:spcBef>
            <a:spcAft>
              <a:spcPct val="35000"/>
            </a:spcAft>
            <a:buNone/>
          </a:pPr>
          <a:r>
            <a:rPr lang="en-US" sz="1000" u="sng" kern="1200" dirty="0"/>
            <a:t>March 6: </a:t>
          </a:r>
          <a:r>
            <a:rPr lang="en-US" sz="1000" kern="1200" dirty="0"/>
            <a:t>Faculty Qualifications and Student Eligibility, Supports</a:t>
          </a:r>
        </a:p>
      </dsp:txBody>
      <dsp:txXfrm>
        <a:off x="365174" y="844488"/>
        <a:ext cx="1913630" cy="897443"/>
      </dsp:txXfrm>
    </dsp:sp>
    <dsp:sp modelId="{8A44D847-2654-4B97-AE7F-79DC707948BD}">
      <dsp:nvSpPr>
        <dsp:cNvPr id="0" name=""/>
        <dsp:cNvSpPr/>
      </dsp:nvSpPr>
      <dsp:spPr>
        <a:xfrm>
          <a:off x="365174" y="376257"/>
          <a:ext cx="1913630" cy="468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Subcommittee meetings</a:t>
          </a:r>
        </a:p>
      </dsp:txBody>
      <dsp:txXfrm>
        <a:off x="365174" y="376257"/>
        <a:ext cx="1913630" cy="468231"/>
      </dsp:txXfrm>
    </dsp:sp>
    <dsp:sp modelId="{DFA8E145-AAED-41CC-A825-7A478396923A}">
      <dsp:nvSpPr>
        <dsp:cNvPr id="0" name=""/>
        <dsp:cNvSpPr/>
      </dsp:nvSpPr>
      <dsp:spPr>
        <a:xfrm>
          <a:off x="184013" y="348386"/>
          <a:ext cx="0" cy="1393545"/>
        </a:xfrm>
        <a:prstGeom prst="line">
          <a:avLst/>
        </a:prstGeom>
        <a:noFill/>
        <a:ln w="1270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927DB7A-E678-4B1E-86F2-E4EC39164D29}">
      <dsp:nvSpPr>
        <dsp:cNvPr id="0" name=""/>
        <dsp:cNvSpPr/>
      </dsp:nvSpPr>
      <dsp:spPr>
        <a:xfrm>
          <a:off x="141258" y="1700264"/>
          <a:ext cx="83334" cy="83334"/>
        </a:xfrm>
        <a:prstGeom prst="ellipse">
          <a:avLst/>
        </a:prstGeom>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EE222E-2E1E-4A40-A75C-CDB12ACF7B77}">
      <dsp:nvSpPr>
        <dsp:cNvPr id="0" name=""/>
        <dsp:cNvSpPr/>
      </dsp:nvSpPr>
      <dsp:spPr>
        <a:xfrm>
          <a:off x="1510997" y="2377388"/>
          <a:ext cx="1913630" cy="758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March 12, 13:</a:t>
          </a:r>
        </a:p>
        <a:p>
          <a:pPr marL="0" lvl="0" indent="0" algn="l" defTabSz="444500">
            <a:lnSpc>
              <a:spcPct val="90000"/>
            </a:lnSpc>
            <a:spcBef>
              <a:spcPct val="0"/>
            </a:spcBef>
            <a:spcAft>
              <a:spcPct val="35000"/>
            </a:spcAft>
            <a:buNone/>
          </a:pPr>
          <a:r>
            <a:rPr lang="en-US" sz="1000" kern="1200" dirty="0"/>
            <a:t>Notes sharing between subcommittee members; sub-committee presenters selected</a:t>
          </a:r>
        </a:p>
      </dsp:txBody>
      <dsp:txXfrm>
        <a:off x="1510997" y="2377388"/>
        <a:ext cx="1913630" cy="758088"/>
      </dsp:txXfrm>
    </dsp:sp>
    <dsp:sp modelId="{7835885F-7CF0-43C5-8B5D-04FD2587F5AC}">
      <dsp:nvSpPr>
        <dsp:cNvPr id="0" name=""/>
        <dsp:cNvSpPr/>
      </dsp:nvSpPr>
      <dsp:spPr>
        <a:xfrm>
          <a:off x="1510997" y="1881286"/>
          <a:ext cx="1913630" cy="496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Notes compiled</a:t>
          </a:r>
        </a:p>
      </dsp:txBody>
      <dsp:txXfrm>
        <a:off x="1510997" y="1881286"/>
        <a:ext cx="1913630" cy="496102"/>
      </dsp:txXfrm>
    </dsp:sp>
    <dsp:sp modelId="{7A975B6F-ACCB-475D-955C-468E4B84153E}">
      <dsp:nvSpPr>
        <dsp:cNvPr id="0" name=""/>
        <dsp:cNvSpPr/>
      </dsp:nvSpPr>
      <dsp:spPr>
        <a:xfrm>
          <a:off x="1329836" y="1741932"/>
          <a:ext cx="0" cy="1393545"/>
        </a:xfrm>
        <a:prstGeom prst="line">
          <a:avLst/>
        </a:prstGeom>
        <a:noFill/>
        <a:ln w="1270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13AC61F-1F87-4215-8D54-6DE2882CF216}">
      <dsp:nvSpPr>
        <dsp:cNvPr id="0" name=""/>
        <dsp:cNvSpPr/>
      </dsp:nvSpPr>
      <dsp:spPr>
        <a:xfrm>
          <a:off x="1287081" y="1700264"/>
          <a:ext cx="83334" cy="83334"/>
        </a:xfrm>
        <a:prstGeom prst="ellipse">
          <a:avLst/>
        </a:prstGeom>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ED9D4-8079-4540-A906-36A68079409F}">
      <dsp:nvSpPr>
        <dsp:cNvPr id="0" name=""/>
        <dsp:cNvSpPr/>
      </dsp:nvSpPr>
      <dsp:spPr>
        <a:xfrm>
          <a:off x="2656820" y="844488"/>
          <a:ext cx="1913630" cy="897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March 26, 27:</a:t>
          </a:r>
        </a:p>
        <a:p>
          <a:pPr marL="0" lvl="0" indent="0" algn="l" defTabSz="444500">
            <a:lnSpc>
              <a:spcPct val="90000"/>
            </a:lnSpc>
            <a:spcBef>
              <a:spcPct val="0"/>
            </a:spcBef>
            <a:spcAft>
              <a:spcPct val="35000"/>
            </a:spcAft>
            <a:buNone/>
          </a:pPr>
          <a:r>
            <a:rPr lang="en-US" sz="1000" u="none" kern="1200" dirty="0"/>
            <a:t>Draft summary of key issues raised and discussed from each subcommittee shared with committee members </a:t>
          </a:r>
        </a:p>
      </dsp:txBody>
      <dsp:txXfrm>
        <a:off x="2656820" y="844488"/>
        <a:ext cx="1913630" cy="897443"/>
      </dsp:txXfrm>
    </dsp:sp>
    <dsp:sp modelId="{A2F126C6-1F7F-4684-93A6-7D29081CF903}">
      <dsp:nvSpPr>
        <dsp:cNvPr id="0" name=""/>
        <dsp:cNvSpPr/>
      </dsp:nvSpPr>
      <dsp:spPr>
        <a:xfrm>
          <a:off x="2656820" y="376257"/>
          <a:ext cx="1913630" cy="468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Draft summary</a:t>
          </a:r>
        </a:p>
      </dsp:txBody>
      <dsp:txXfrm>
        <a:off x="2656820" y="376257"/>
        <a:ext cx="1913630" cy="468231"/>
      </dsp:txXfrm>
    </dsp:sp>
    <dsp:sp modelId="{14A0D75A-C81E-4518-A59B-BE0802469B0B}">
      <dsp:nvSpPr>
        <dsp:cNvPr id="0" name=""/>
        <dsp:cNvSpPr/>
      </dsp:nvSpPr>
      <dsp:spPr>
        <a:xfrm>
          <a:off x="2475659" y="348386"/>
          <a:ext cx="0" cy="1393545"/>
        </a:xfrm>
        <a:prstGeom prst="line">
          <a:avLst/>
        </a:prstGeom>
        <a:noFill/>
        <a:ln w="1270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1C97ECD-AFDD-4166-8CAE-075002E9AA32}">
      <dsp:nvSpPr>
        <dsp:cNvPr id="0" name=""/>
        <dsp:cNvSpPr/>
      </dsp:nvSpPr>
      <dsp:spPr>
        <a:xfrm>
          <a:off x="2432903" y="1700264"/>
          <a:ext cx="83334" cy="83334"/>
        </a:xfrm>
        <a:prstGeom prst="ellipse">
          <a:avLst/>
        </a:prstGeom>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B19C2C-E80D-4EC1-97E1-DAA04E34A441}">
      <dsp:nvSpPr>
        <dsp:cNvPr id="0" name=""/>
        <dsp:cNvSpPr/>
      </dsp:nvSpPr>
      <dsp:spPr>
        <a:xfrm>
          <a:off x="3802643" y="2377388"/>
          <a:ext cx="1913630" cy="758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April 8: </a:t>
          </a:r>
          <a:r>
            <a:rPr lang="en-US" sz="1000" kern="1200" dirty="0"/>
            <a:t>Circulate summary of key issues raised with full committee, assign sub-committee presenters</a:t>
          </a:r>
        </a:p>
      </dsp:txBody>
      <dsp:txXfrm>
        <a:off x="3802643" y="2377388"/>
        <a:ext cx="1913630" cy="758088"/>
      </dsp:txXfrm>
    </dsp:sp>
    <dsp:sp modelId="{26DB5A4E-AAD6-4B59-A844-B3A917339A02}">
      <dsp:nvSpPr>
        <dsp:cNvPr id="0" name=""/>
        <dsp:cNvSpPr/>
      </dsp:nvSpPr>
      <dsp:spPr>
        <a:xfrm>
          <a:off x="3802643" y="1881286"/>
          <a:ext cx="1913630" cy="496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Committee feedback</a:t>
          </a:r>
        </a:p>
      </dsp:txBody>
      <dsp:txXfrm>
        <a:off x="3802643" y="1881286"/>
        <a:ext cx="1913630" cy="496102"/>
      </dsp:txXfrm>
    </dsp:sp>
    <dsp:sp modelId="{4B52211D-CEF1-48FC-A6EA-2E07F64D6251}">
      <dsp:nvSpPr>
        <dsp:cNvPr id="0" name=""/>
        <dsp:cNvSpPr/>
      </dsp:nvSpPr>
      <dsp:spPr>
        <a:xfrm>
          <a:off x="3621482" y="1741932"/>
          <a:ext cx="0" cy="1393545"/>
        </a:xfrm>
        <a:prstGeom prst="line">
          <a:avLst/>
        </a:prstGeom>
        <a:noFill/>
        <a:ln w="1270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C442F5E-E7FC-420D-9886-27710C69705C}">
      <dsp:nvSpPr>
        <dsp:cNvPr id="0" name=""/>
        <dsp:cNvSpPr/>
      </dsp:nvSpPr>
      <dsp:spPr>
        <a:xfrm>
          <a:off x="3578726" y="1700264"/>
          <a:ext cx="83334" cy="83334"/>
        </a:xfrm>
        <a:prstGeom prst="ellipse">
          <a:avLst/>
        </a:prstGeom>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C9D20D-0C0E-48DF-94F9-55F202AFC4C1}">
      <dsp:nvSpPr>
        <dsp:cNvPr id="0" name=""/>
        <dsp:cNvSpPr/>
      </dsp:nvSpPr>
      <dsp:spPr>
        <a:xfrm>
          <a:off x="4948465" y="844488"/>
          <a:ext cx="1913630" cy="897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April 16: </a:t>
          </a:r>
          <a:r>
            <a:rPr lang="en-US" sz="1000" kern="1200" dirty="0"/>
            <a:t>Subcommittee presenters lead sessions, solicit  feedback from committee members</a:t>
          </a:r>
        </a:p>
      </dsp:txBody>
      <dsp:txXfrm>
        <a:off x="4948465" y="844488"/>
        <a:ext cx="1913630" cy="897443"/>
      </dsp:txXfrm>
    </dsp:sp>
    <dsp:sp modelId="{982CE965-0682-40D9-8415-3FB63E0F5803}">
      <dsp:nvSpPr>
        <dsp:cNvPr id="0" name=""/>
        <dsp:cNvSpPr/>
      </dsp:nvSpPr>
      <dsp:spPr>
        <a:xfrm>
          <a:off x="4948465" y="376257"/>
          <a:ext cx="1913630" cy="468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Committee meeting</a:t>
          </a:r>
        </a:p>
      </dsp:txBody>
      <dsp:txXfrm>
        <a:off x="4948465" y="376257"/>
        <a:ext cx="1913630" cy="468231"/>
      </dsp:txXfrm>
    </dsp:sp>
    <dsp:sp modelId="{C810E849-04CC-4210-9D2C-40CB073650F1}">
      <dsp:nvSpPr>
        <dsp:cNvPr id="0" name=""/>
        <dsp:cNvSpPr/>
      </dsp:nvSpPr>
      <dsp:spPr>
        <a:xfrm>
          <a:off x="4767305" y="348386"/>
          <a:ext cx="0" cy="1393545"/>
        </a:xfrm>
        <a:prstGeom prst="line">
          <a:avLst/>
        </a:prstGeom>
        <a:noFill/>
        <a:ln w="12700" cap="flat" cmpd="sng" algn="ctr">
          <a:solidFill>
            <a:schemeClr val="dk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4DBF4E2-6CF6-4C29-8F2E-9FBC7933B726}">
      <dsp:nvSpPr>
        <dsp:cNvPr id="0" name=""/>
        <dsp:cNvSpPr/>
      </dsp:nvSpPr>
      <dsp:spPr>
        <a:xfrm>
          <a:off x="4724549" y="1700264"/>
          <a:ext cx="83334" cy="83334"/>
        </a:xfrm>
        <a:prstGeom prst="ellipse">
          <a:avLst/>
        </a:prstGeom>
        <a:solidFill>
          <a:schemeClr val="dk2">
            <a:hueOff val="0"/>
            <a:satOff val="0"/>
            <a:lumOff val="0"/>
            <a:alphaOff val="0"/>
          </a:schemeClr>
        </a:solidFill>
        <a:ln w="63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24/3/layout/SimpleTimeline">
  <dgm:title val="Simple Timeline"/>
  <dgm:desc val="Displays events in chronological order. Each event should have a date or name up to medium length and the option to add a description that can be medium or a bit longer in length."/>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2050">
                    <a:solidFill>
                      <a:srgbClr val="000000"/>
                    </a:solidFill>
                    <a:tailEnd type="arrow" w="med" len="med"/>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arrow" w="med" len="med"/>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fact="0"/>
                  <dgm:constr type="h" for="ch" forName="DropPin1" refType="h" fact="0"/>
                  <dgm:constr type="ctrX" for="ch" forName="DropPin1" refType="w" fact="0"/>
                  <dgm:constr type="ctrY" for="ch" forName="DropPin1" refType="h" fact="0"/>
                  <dgm:constr type="w" for="ch" forName="Ellipse1" refType="w" refFor="ch" refForName="DropPin1" fact="0"/>
                  <dgm:constr type="h" for="ch" forName="Ellipse1" refType="w" refFor="ch" refForName="DropPin1" fact="0"/>
                  <dgm:constr type="ctrX" for="ch" forName="Ellipse1" refType="ctrX" refFor="ch" refForName="DropPin1" fact="0"/>
                  <dgm:constr type="ctrY" for="ch" forName="Ellipse1" refType="ctrY" refFor="ch" refForName="DropPin1" fact="0"/>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1" styleLbl="sibTrans1D1">
                <dgm:alg type="sp"/>
                <dgm:shape xmlns:r="http://schemas.openxmlformats.org/officeDocument/2006/relationships" type="line" r:blip="">
                  <dgm:adj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fact="2"/>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fact="0"/>
                  <dgm:constr type="h" for="ch" forName="DropPin" refType="h" fact="0"/>
                  <dgm:constr type="ctrX" for="ch" forName="DropPin" refType="w" fact="0"/>
                  <dgm:constr type="ctrY" for="ch" forName="DropPin" refType="h" fact="0"/>
                  <dgm:constr type="w" for="ch" forName="Ellipse" refType="w" refFor="ch" refForName="DropPin" fact="0"/>
                  <dgm:constr type="h" for="ch" forName="Ellipse" refType="w" refFor="ch" refForName="DropPin" fact="0"/>
                  <dgm:constr type="ctrX" for="ch" forName="Ellipse" refType="ctrX" refFor="ch" refForName="DropPin" fact="0"/>
                  <dgm:constr type="ctrY" for="ch" forName="Ellipse" refType="ctrY" refFor="ch" refForName="DropPin" fact="0"/>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 styleLbl="sibTrans1D1">
                <dgm:alg type="sp"/>
                <dgm:shape xmlns:r="http://schemas.openxmlformats.org/officeDocument/2006/relationships" type="line" r:blip="">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8B4576-3ADA-485D-A1EF-19E3D2B90A31}" type="datetimeFigureOut">
              <a:rPr lang="en-US" smtClean="0"/>
              <a:t>3/5/2026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38DA8D-C673-46EF-A0D4-805A78DA5C41}" type="slidenum">
              <a:rPr lang="en-US" smtClean="0"/>
              <a:t>‹#›</a:t>
            </a:fld>
            <a:endParaRPr lang="en-US"/>
          </a:p>
        </p:txBody>
      </p:sp>
    </p:spTree>
    <p:extLst>
      <p:ext uri="{BB962C8B-B14F-4D97-AF65-F5344CB8AC3E}">
        <p14:creationId xmlns:p14="http://schemas.microsoft.com/office/powerpoint/2010/main" val="3289983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38DA8D-C673-46EF-A0D4-805A78DA5C41}" type="slidenum">
              <a:rPr lang="en-US" smtClean="0"/>
              <a:t>23</a:t>
            </a:fld>
            <a:endParaRPr lang="en-US"/>
          </a:p>
        </p:txBody>
      </p:sp>
    </p:spTree>
    <p:extLst>
      <p:ext uri="{BB962C8B-B14F-4D97-AF65-F5344CB8AC3E}">
        <p14:creationId xmlns:p14="http://schemas.microsoft.com/office/powerpoint/2010/main" val="2334850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0ACF0-464C-D763-2167-D9CCED0961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191DC6-6A67-17D9-19F4-36B906B39B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5A0B6F-2593-69C5-0DA3-FC2CA307869B}"/>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88E2EBFB-0887-3C5B-8B72-F902B5D85F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58B268-6483-BA38-4251-CA82B6B8AE70}"/>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060181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7AD86-8049-F54E-864F-380B3BB02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69E2DF-1AF2-9404-0B2F-722F9C79D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86F6AE-2310-523C-A27A-D3D3A79F114F}"/>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4D956A3C-9D2A-91F8-47F4-170CD3473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CA399-07CA-607B-E33A-817364114EE0}"/>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3290644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19EB7D-B8BF-7D62-13D1-EADAD12CD6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E926A4-0008-3A40-4DA6-C5AE347289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36DBA6-5BE8-8246-A31A-6A332919AEBF}"/>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7D8D701A-6747-385B-3118-3150E2BD2E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1ED964-7068-5428-A68E-2C4F0434D3B1}"/>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362846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D5ACF-3718-33DA-9BC5-6AE66D5402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210AC2-6386-8763-5815-ED4DF457B3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F6E6B3-4B16-21C4-8064-45393B2B7AEC}"/>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601CEC61-B351-2804-3F8A-BD9F05EED3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80EE5-EFA4-C86C-9C18-842E587E97FF}"/>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4245398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C295C-FF5A-1C01-237C-22E37450D4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804A7E-88BD-D260-0D0A-370E953775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441E28-545A-9841-8B5F-F14CCAB53B86}"/>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D4E7EAA5-5D23-11FB-58C2-2568275BAE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D4291-17A3-096B-F0BF-62982160091B}"/>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78516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2144C-FB5B-3E59-DC56-AE9584621A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B4D56B-6647-B379-AAC0-DE1C294B5C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911CD5-B4B5-C0CE-8655-9F954848BF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96DAD5-5BF2-76A4-2396-0224820AFD78}"/>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6" name="Footer Placeholder 5">
            <a:extLst>
              <a:ext uri="{FF2B5EF4-FFF2-40B4-BE49-F238E27FC236}">
                <a16:creationId xmlns:a16="http://schemas.microsoft.com/office/drawing/2014/main" id="{E73BD7BB-9A67-2572-8D62-8690E10D74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6147D3-324F-EAA7-7C00-613AB66900EE}"/>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49242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47697-6125-4565-871B-81CF7C1679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4AEA2-9D63-CB6E-E8B5-AA78F4E181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38FCAF-7607-E18E-70D0-76A38D843B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9B0FD2-BE32-3292-13C4-9E37842E2B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DB59E0-314E-B004-54D2-055AD45638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B98146-6386-81F0-B18C-BCF68E995B2E}"/>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8" name="Footer Placeholder 7">
            <a:extLst>
              <a:ext uri="{FF2B5EF4-FFF2-40B4-BE49-F238E27FC236}">
                <a16:creationId xmlns:a16="http://schemas.microsoft.com/office/drawing/2014/main" id="{041D03EC-8FD6-0D7C-E300-2688F42808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B79035-ED89-440F-5A2F-754AA0F78A0C}"/>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420270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6BC90-AA7F-4450-97D0-C399A303A8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EA6BD1-BAFC-F41C-8C16-DE17DE2809A3}"/>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4" name="Footer Placeholder 3">
            <a:extLst>
              <a:ext uri="{FF2B5EF4-FFF2-40B4-BE49-F238E27FC236}">
                <a16:creationId xmlns:a16="http://schemas.microsoft.com/office/drawing/2014/main" id="{9B48E4AA-8352-DD27-4104-C6788C4CD2E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232974-AC6E-FDAB-310A-8FB32FC5C4E1}"/>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85336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D2242-A8C6-3049-7C08-D78591317C99}"/>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3" name="Footer Placeholder 2">
            <a:extLst>
              <a:ext uri="{FF2B5EF4-FFF2-40B4-BE49-F238E27FC236}">
                <a16:creationId xmlns:a16="http://schemas.microsoft.com/office/drawing/2014/main" id="{7C2C0019-EA1F-4295-4BB9-AEE6392269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6FF716-5771-2384-A15F-9E71B9B1C684}"/>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925129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6BD17-D4C1-F582-E7A1-8DB4A3EF1B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57E696-518D-7E1A-CA4E-7577521700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036A99-E4E6-F369-8693-8A6BD5996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A764F9-B697-5089-59B7-9BEEF6DEAAFF}"/>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6" name="Footer Placeholder 5">
            <a:extLst>
              <a:ext uri="{FF2B5EF4-FFF2-40B4-BE49-F238E27FC236}">
                <a16:creationId xmlns:a16="http://schemas.microsoft.com/office/drawing/2014/main" id="{123EFC97-85D0-F668-71D9-352AF7937F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919375-59D6-5F3C-8137-5A7E2589DBDF}"/>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4239245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C8763-69BF-1A06-F885-E57E2AF07C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3F29CE-2C5C-C65F-8B59-0F11D19E06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FE1DEB-DC7E-E79B-E827-122F20A159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A2766B-1CE0-B6E4-660E-CBA2EEBF52BE}"/>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6" name="Footer Placeholder 5">
            <a:extLst>
              <a:ext uri="{FF2B5EF4-FFF2-40B4-BE49-F238E27FC236}">
                <a16:creationId xmlns:a16="http://schemas.microsoft.com/office/drawing/2014/main" id="{AA220E33-3D95-355B-07C2-F0A20546BC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A931DD-9DBB-35B3-24AC-71D4223019E3}"/>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597513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E56788-075C-0197-65C0-CC9B79C6E4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B957EF-7C68-41E6-4D75-0B87CB073A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EE9743-42A9-CBA7-73CC-852F692353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A7CFAB7C-3E8F-A700-BC4E-90FEC3AD2B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0DD456B-8EB4-3F40-8A5A-B6F86BA6DB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6F85C5-EFC6-9248-BB4F-7DEF2445E2EA}" type="slidenum">
              <a:rPr lang="en-US" smtClean="0"/>
              <a:t>‹#›</a:t>
            </a:fld>
            <a:endParaRPr lang="en-US"/>
          </a:p>
        </p:txBody>
      </p:sp>
    </p:spTree>
    <p:extLst>
      <p:ext uri="{BB962C8B-B14F-4D97-AF65-F5344CB8AC3E}">
        <p14:creationId xmlns:p14="http://schemas.microsoft.com/office/powerpoint/2010/main" val="2276765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2.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png"/><Relationship Id="rId7" Type="http://schemas.openxmlformats.org/officeDocument/2006/relationships/diagramColors" Target="../diagrams/colors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png"/><Relationship Id="rId7" Type="http://schemas.openxmlformats.org/officeDocument/2006/relationships/diagramColors" Target="../diagrams/colors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2.png"/><Relationship Id="rId7" Type="http://schemas.openxmlformats.org/officeDocument/2006/relationships/diagramColors" Target="../diagrams/colors7.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CDE7497-CCCB-5C6A-43C8-6ED5B69D0721}"/>
              </a:ext>
            </a:extLst>
          </p:cNvPr>
          <p:cNvSpPr>
            <a:spLocks noGrp="1"/>
          </p:cNvSpPr>
          <p:nvPr>
            <p:ph type="ctrTitle"/>
          </p:nvPr>
        </p:nvSpPr>
        <p:spPr>
          <a:xfrm>
            <a:off x="838200" y="484632"/>
            <a:ext cx="6081713" cy="3566160"/>
          </a:xfrm>
        </p:spPr>
        <p:txBody>
          <a:bodyPr>
            <a:normAutofit/>
          </a:bodyPr>
          <a:lstStyle/>
          <a:p>
            <a:pPr algn="l"/>
            <a:r>
              <a:rPr lang="en-US" sz="4600">
                <a:solidFill>
                  <a:srgbClr val="FFFFFF"/>
                </a:solidFill>
              </a:rPr>
              <a:t>Dual Credit Quality Act (DCQA)</a:t>
            </a:r>
            <a:br>
              <a:rPr lang="en-US" sz="4600">
                <a:solidFill>
                  <a:srgbClr val="FFFFFF"/>
                </a:solidFill>
              </a:rPr>
            </a:br>
            <a:r>
              <a:rPr lang="en-US" sz="4600">
                <a:solidFill>
                  <a:srgbClr val="FFFFFF"/>
                </a:solidFill>
              </a:rPr>
              <a:t>Subcommittee Meeting: </a:t>
            </a:r>
            <a:br>
              <a:rPr lang="en-US" sz="4600">
                <a:solidFill>
                  <a:srgbClr val="FFFFFF"/>
                </a:solidFill>
              </a:rPr>
            </a:br>
            <a:r>
              <a:rPr lang="en-US" sz="4600">
                <a:solidFill>
                  <a:srgbClr val="FFFFFF"/>
                </a:solidFill>
              </a:rPr>
              <a:t>Partnership Agreements</a:t>
            </a:r>
          </a:p>
        </p:txBody>
      </p:sp>
      <p:sp>
        <p:nvSpPr>
          <p:cNvPr id="3" name="Subtitle 2">
            <a:extLst>
              <a:ext uri="{FF2B5EF4-FFF2-40B4-BE49-F238E27FC236}">
                <a16:creationId xmlns:a16="http://schemas.microsoft.com/office/drawing/2014/main" id="{7982A023-558A-C6AE-BC42-856C36F6D5B3}"/>
              </a:ext>
            </a:extLst>
          </p:cNvPr>
          <p:cNvSpPr>
            <a:spLocks noGrp="1"/>
          </p:cNvSpPr>
          <p:nvPr>
            <p:ph type="subTitle" idx="1"/>
          </p:nvPr>
        </p:nvSpPr>
        <p:spPr>
          <a:xfrm>
            <a:off x="838200" y="4480560"/>
            <a:ext cx="6081713" cy="1572768"/>
          </a:xfrm>
        </p:spPr>
        <p:txBody>
          <a:bodyPr>
            <a:normAutofit/>
          </a:bodyPr>
          <a:lstStyle/>
          <a:p>
            <a:pPr algn="l"/>
            <a:r>
              <a:rPr lang="en-US">
                <a:solidFill>
                  <a:srgbClr val="FFFFFF"/>
                </a:solidFill>
              </a:rPr>
              <a:t>Thursday, March 5, 2026</a:t>
            </a:r>
          </a:p>
          <a:p>
            <a:pPr algn="l"/>
            <a:r>
              <a:rPr lang="en-US">
                <a:solidFill>
                  <a:srgbClr val="FFFFFF"/>
                </a:solidFill>
              </a:rPr>
              <a:t>2:00 p.m. – 4:00 p.m.</a:t>
            </a:r>
          </a:p>
        </p:txBody>
      </p:sp>
      <p:pic>
        <p:nvPicPr>
          <p:cNvPr id="5" name="Picture 4">
            <a:extLst>
              <a:ext uri="{FF2B5EF4-FFF2-40B4-BE49-F238E27FC236}">
                <a16:creationId xmlns:a16="http://schemas.microsoft.com/office/drawing/2014/main" id="{D95945E9-48A3-F9E2-7EA0-286B6D71099E}"/>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34"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48E08583-CA04-F42D-A449-68FBE3D51E22}"/>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1806624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69D47016-023F-44BD-981C-50E7A10A66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3C0902-0375-0580-A351-0FF628F7E3EE}"/>
              </a:ext>
            </a:extLst>
          </p:cNvPr>
          <p:cNvSpPr>
            <a:spLocks noGrp="1"/>
          </p:cNvSpPr>
          <p:nvPr>
            <p:ph type="title"/>
          </p:nvPr>
        </p:nvSpPr>
        <p:spPr>
          <a:xfrm>
            <a:off x="630936" y="457200"/>
            <a:ext cx="4343400" cy="1929384"/>
          </a:xfrm>
        </p:spPr>
        <p:txBody>
          <a:bodyPr anchor="ctr">
            <a:normAutofit/>
          </a:bodyPr>
          <a:lstStyle/>
          <a:p>
            <a:br>
              <a:rPr lang="en-US" sz="2600"/>
            </a:br>
            <a:r>
              <a:rPr lang="en-US" sz="2600"/>
              <a:t>DCQA Subcommittee review of the Model Partnership Agreement (MPA)</a:t>
            </a:r>
          </a:p>
        </p:txBody>
      </p:sp>
      <p:sp>
        <p:nvSpPr>
          <p:cNvPr id="46" name="sketchy line">
            <a:extLst>
              <a:ext uri="{FF2B5EF4-FFF2-40B4-BE49-F238E27FC236}">
                <a16:creationId xmlns:a16="http://schemas.microsoft.com/office/drawing/2014/main" id="{6D8B37B0-0682-433E-BC8D-498C04ABD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471415" y="1412748"/>
            <a:ext cx="1554480" cy="18288"/>
          </a:xfrm>
          <a:custGeom>
            <a:avLst/>
            <a:gdLst>
              <a:gd name="connsiteX0" fmla="*/ 0 w 1554480"/>
              <a:gd name="connsiteY0" fmla="*/ 0 h 18288"/>
              <a:gd name="connsiteX1" fmla="*/ 549250 w 1554480"/>
              <a:gd name="connsiteY1" fmla="*/ 0 h 18288"/>
              <a:gd name="connsiteX2" fmla="*/ 1082954 w 1554480"/>
              <a:gd name="connsiteY2" fmla="*/ 0 h 18288"/>
              <a:gd name="connsiteX3" fmla="*/ 1554480 w 1554480"/>
              <a:gd name="connsiteY3" fmla="*/ 0 h 18288"/>
              <a:gd name="connsiteX4" fmla="*/ 1554480 w 1554480"/>
              <a:gd name="connsiteY4" fmla="*/ 18288 h 18288"/>
              <a:gd name="connsiteX5" fmla="*/ 1067410 w 1554480"/>
              <a:gd name="connsiteY5" fmla="*/ 18288 h 18288"/>
              <a:gd name="connsiteX6" fmla="*/ 549250 w 1554480"/>
              <a:gd name="connsiteY6" fmla="*/ 18288 h 18288"/>
              <a:gd name="connsiteX7" fmla="*/ 0 w 1554480"/>
              <a:gd name="connsiteY7" fmla="*/ 18288 h 18288"/>
              <a:gd name="connsiteX8" fmla="*/ 0 w 1554480"/>
              <a:gd name="connsiteY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12057CA-2C05-EE68-BF15-7BC9ECA52646}"/>
              </a:ext>
            </a:extLst>
          </p:cNvPr>
          <p:cNvPicPr>
            <a:picLocks noChangeAspect="1"/>
          </p:cNvPicPr>
          <p:nvPr/>
        </p:nvPicPr>
        <p:blipFill>
          <a:blip r:embed="rId2"/>
          <a:stretch>
            <a:fillRect/>
          </a:stretch>
        </p:blipFill>
        <p:spPr>
          <a:xfrm>
            <a:off x="466344" y="3117090"/>
            <a:ext cx="5468112" cy="2583683"/>
          </a:xfrm>
          <a:prstGeom prst="rect">
            <a:avLst/>
          </a:prstGeom>
        </p:spPr>
      </p:pic>
      <p:pic>
        <p:nvPicPr>
          <p:cNvPr id="4" name="Picture 3" descr="Text">
            <a:extLst>
              <a:ext uri="{FF2B5EF4-FFF2-40B4-BE49-F238E27FC236}">
                <a16:creationId xmlns:a16="http://schemas.microsoft.com/office/drawing/2014/main" id="{988525B9-9F0F-D8F9-E46E-26140BE8D80A}"/>
              </a:ext>
            </a:extLst>
          </p:cNvPr>
          <p:cNvPicPr>
            <a:picLocks noChangeAspect="1"/>
          </p:cNvPicPr>
          <p:nvPr/>
        </p:nvPicPr>
        <p:blipFill>
          <a:blip r:embed="rId3"/>
          <a:stretch>
            <a:fillRect/>
          </a:stretch>
        </p:blipFill>
        <p:spPr>
          <a:xfrm>
            <a:off x="6254496" y="3287971"/>
            <a:ext cx="5468112" cy="2241921"/>
          </a:xfrm>
          <a:prstGeom prst="rect">
            <a:avLst/>
          </a:prstGeom>
        </p:spPr>
      </p:pic>
      <p:graphicFrame>
        <p:nvGraphicFramePr>
          <p:cNvPr id="12" name="Content Placeholder 2">
            <a:extLst>
              <a:ext uri="{FF2B5EF4-FFF2-40B4-BE49-F238E27FC236}">
                <a16:creationId xmlns:a16="http://schemas.microsoft.com/office/drawing/2014/main" id="{4B5EC7DB-AB39-565A-FDBE-17308A8BCC61}"/>
              </a:ext>
            </a:extLst>
          </p:cNvPr>
          <p:cNvGraphicFramePr>
            <a:graphicFrameLocks noGrp="1"/>
          </p:cNvGraphicFramePr>
          <p:nvPr>
            <p:ph idx="1"/>
            <p:extLst>
              <p:ext uri="{D42A27DB-BD31-4B8C-83A1-F6EECF244321}">
                <p14:modId xmlns:p14="http://schemas.microsoft.com/office/powerpoint/2010/main" val="3665638712"/>
              </p:ext>
            </p:extLst>
          </p:nvPr>
        </p:nvGraphicFramePr>
        <p:xfrm>
          <a:off x="5541263" y="457200"/>
          <a:ext cx="6007608" cy="192938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61192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C8EF471-A9F7-CF90-1633-2E2953B4D58A}"/>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a:solidFill>
                  <a:srgbClr val="FFFFFF"/>
                </a:solidFill>
              </a:rPr>
              <a:t>Overview of MPA</a:t>
            </a:r>
          </a:p>
        </p:txBody>
      </p:sp>
      <p:pic>
        <p:nvPicPr>
          <p:cNvPr id="3" name="Picture 2">
            <a:extLst>
              <a:ext uri="{FF2B5EF4-FFF2-40B4-BE49-F238E27FC236}">
                <a16:creationId xmlns:a16="http://schemas.microsoft.com/office/drawing/2014/main" id="{D2D78BCC-96BD-B448-EF41-33A71F72E4AC}"/>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4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5043A462-A2F4-96C9-DC14-C673BA7C6968}"/>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422004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5D986E4-8297-3AE0-F3D5-072CDCC4C16B}"/>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The Role of the MPA</a:t>
            </a:r>
          </a:p>
        </p:txBody>
      </p:sp>
      <p:sp>
        <p:nvSpPr>
          <p:cNvPr id="24"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ED39242-B22B-A108-45E2-70491A60AF8F}"/>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4" name="Picture 3" descr="Text">
            <a:extLst>
              <a:ext uri="{FF2B5EF4-FFF2-40B4-BE49-F238E27FC236}">
                <a16:creationId xmlns:a16="http://schemas.microsoft.com/office/drawing/2014/main" id="{828A0287-5764-8EB9-B708-73BC7B172B3A}"/>
              </a:ext>
            </a:extLst>
          </p:cNvPr>
          <p:cNvPicPr>
            <a:picLocks noChangeAspect="1"/>
          </p:cNvPicPr>
          <p:nvPr/>
        </p:nvPicPr>
        <p:blipFill>
          <a:blip r:embed="rId3"/>
          <a:stretch>
            <a:fillRect/>
          </a:stretch>
        </p:blipFill>
        <p:spPr>
          <a:xfrm>
            <a:off x="7834304" y="4036858"/>
            <a:ext cx="4014216" cy="1645824"/>
          </a:xfrm>
          <a:prstGeom prst="rect">
            <a:avLst/>
          </a:prstGeom>
        </p:spPr>
      </p:pic>
      <p:graphicFrame>
        <p:nvGraphicFramePr>
          <p:cNvPr id="5" name="Content Placeholder 2">
            <a:extLst>
              <a:ext uri="{FF2B5EF4-FFF2-40B4-BE49-F238E27FC236}">
                <a16:creationId xmlns:a16="http://schemas.microsoft.com/office/drawing/2014/main" id="{8A919B68-DE26-406F-8E22-85911580E6F8}"/>
              </a:ext>
            </a:extLst>
          </p:cNvPr>
          <p:cNvGraphicFramePr>
            <a:graphicFrameLocks noGrp="1"/>
          </p:cNvGraphicFramePr>
          <p:nvPr>
            <p:ph idx="1"/>
            <p:extLst>
              <p:ext uri="{D42A27DB-BD31-4B8C-83A1-F6EECF244321}">
                <p14:modId xmlns:p14="http://schemas.microsoft.com/office/powerpoint/2010/main" val="265958196"/>
              </p:ext>
            </p:extLst>
          </p:nvPr>
        </p:nvGraphicFramePr>
        <p:xfrm>
          <a:off x="640081" y="2706624"/>
          <a:ext cx="6241568"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39457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9F2C07-5489-B3ED-BEBE-1E7701D928B0}"/>
            </a:ext>
          </a:extLst>
        </p:cNvPr>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Shape 42">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EC11ACF-8395-EE68-7E31-60FC836488FA}"/>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The Role of the MPA</a:t>
            </a:r>
          </a:p>
        </p:txBody>
      </p:sp>
      <p:sp>
        <p:nvSpPr>
          <p:cNvPr id="45"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6113D2BA-5A5D-7C4F-137A-B6E87D57D404}"/>
              </a:ext>
            </a:extLst>
          </p:cNvPr>
          <p:cNvSpPr>
            <a:spLocks noGrp="1"/>
          </p:cNvSpPr>
          <p:nvPr>
            <p:ph idx="1"/>
          </p:nvPr>
        </p:nvSpPr>
        <p:spPr>
          <a:xfrm>
            <a:off x="640081" y="2706624"/>
            <a:ext cx="6241568" cy="3483864"/>
          </a:xfrm>
        </p:spPr>
        <p:txBody>
          <a:bodyPr>
            <a:normAutofit/>
          </a:bodyPr>
          <a:lstStyle/>
          <a:p>
            <a:r>
              <a:rPr lang="en-US" sz="2200">
                <a:solidFill>
                  <a:srgbClr val="FFFFFF"/>
                </a:solidFill>
              </a:rPr>
              <a:t>MPA Provides</a:t>
            </a:r>
          </a:p>
          <a:p>
            <a:pPr lvl="1">
              <a:buFont typeface="Courier New" panose="02070309020205020404" pitchFamily="49" charset="0"/>
              <a:buChar char="o"/>
            </a:pPr>
            <a:r>
              <a:rPr lang="en-US" sz="2200">
                <a:solidFill>
                  <a:srgbClr val="FFFFFF"/>
                </a:solidFill>
              </a:rPr>
              <a:t>Common expectations dual credit course quality and instructor approval</a:t>
            </a:r>
          </a:p>
          <a:p>
            <a:pPr lvl="1">
              <a:buFont typeface="Courier New" panose="02070309020205020404" pitchFamily="49" charset="0"/>
              <a:buChar char="o"/>
            </a:pPr>
            <a:r>
              <a:rPr lang="en-US" sz="2200">
                <a:solidFill>
                  <a:srgbClr val="FFFFFF"/>
                </a:solidFill>
              </a:rPr>
              <a:t>Guidance on student supports and academic readiness</a:t>
            </a:r>
          </a:p>
          <a:p>
            <a:pPr lvl="1">
              <a:buFont typeface="Courier New" panose="02070309020205020404" pitchFamily="49" charset="0"/>
              <a:buChar char="o"/>
            </a:pPr>
            <a:r>
              <a:rPr lang="en-US" sz="2200">
                <a:solidFill>
                  <a:srgbClr val="FFFFFF"/>
                </a:solidFill>
              </a:rPr>
              <a:t>Templates for data sharing, communication, and governance</a:t>
            </a:r>
          </a:p>
          <a:p>
            <a:pPr lvl="1">
              <a:buFont typeface="Courier New" panose="02070309020205020404" pitchFamily="49" charset="0"/>
              <a:buChar char="o"/>
            </a:pPr>
            <a:r>
              <a:rPr lang="en-US" sz="2200">
                <a:solidFill>
                  <a:srgbClr val="FFFFFF"/>
                </a:solidFill>
              </a:rPr>
              <a:t>A consistent structure that reduces ambiguity during negotiations</a:t>
            </a:r>
          </a:p>
          <a:p>
            <a:endParaRPr lang="en-US" sz="2200">
              <a:solidFill>
                <a:srgbClr val="FFFFFF"/>
              </a:solidFill>
            </a:endParaRPr>
          </a:p>
        </p:txBody>
      </p:sp>
      <p:pic>
        <p:nvPicPr>
          <p:cNvPr id="3" name="Picture 2">
            <a:extLst>
              <a:ext uri="{FF2B5EF4-FFF2-40B4-BE49-F238E27FC236}">
                <a16:creationId xmlns:a16="http://schemas.microsoft.com/office/drawing/2014/main" id="{B4CC89A7-AE48-00B1-F962-2C4122BB3038}"/>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D1E53D69-1817-004C-8511-2D99F19998BC}"/>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64686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E89D50-30A8-5273-086D-F6DA43AD37BC}"/>
              </a:ext>
            </a:extLst>
          </p:cNvPr>
          <p:cNvSpPr>
            <a:spLocks noGrp="1"/>
          </p:cNvSpPr>
          <p:nvPr>
            <p:ph type="title"/>
          </p:nvPr>
        </p:nvSpPr>
        <p:spPr>
          <a:xfrm>
            <a:off x="319441" y="1752191"/>
            <a:ext cx="4014216" cy="2017256"/>
          </a:xfrm>
        </p:spPr>
        <p:txBody>
          <a:bodyPr vert="horz" lIns="91440" tIns="45720" rIns="91440" bIns="45720" rtlCol="0" anchor="b">
            <a:normAutofit/>
          </a:bodyPr>
          <a:lstStyle/>
          <a:p>
            <a:pPr algn="ctr"/>
            <a:r>
              <a:rPr lang="en-US" sz="3200" kern="1200" dirty="0">
                <a:solidFill>
                  <a:schemeClr val="tx1"/>
                </a:solidFill>
                <a:latin typeface="+mj-lt"/>
                <a:ea typeface="+mj-ea"/>
                <a:cs typeface="+mj-cs"/>
              </a:rPr>
              <a:t>Shift of MPA Under Public Act 104‑0012 (Effective July 1, 2025)</a:t>
            </a:r>
            <a:br>
              <a:rPr lang="en-US" sz="3200" kern="1200" dirty="0">
                <a:solidFill>
                  <a:schemeClr val="tx1"/>
                </a:solidFill>
                <a:latin typeface="+mj-lt"/>
                <a:ea typeface="+mj-ea"/>
                <a:cs typeface="+mj-cs"/>
              </a:rPr>
            </a:br>
            <a:endParaRPr lang="en-US" sz="3200" kern="1200" dirty="0">
              <a:solidFill>
                <a:schemeClr val="tx1"/>
              </a:solidFill>
              <a:latin typeface="+mj-lt"/>
              <a:ea typeface="+mj-ea"/>
              <a:cs typeface="+mj-cs"/>
            </a:endParaRPr>
          </a:p>
        </p:txBody>
      </p:sp>
      <p:sp>
        <p:nvSpPr>
          <p:cNvPr id="14"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id="{846BEFE4-7DB5-437B-E870-ABE9319A45DC}"/>
              </a:ext>
            </a:extLst>
          </p:cNvPr>
          <p:cNvGraphicFramePr>
            <a:graphicFrameLocks noGrp="1"/>
          </p:cNvGraphicFramePr>
          <p:nvPr>
            <p:ph idx="1"/>
            <p:extLst>
              <p:ext uri="{D42A27DB-BD31-4B8C-83A1-F6EECF244321}">
                <p14:modId xmlns:p14="http://schemas.microsoft.com/office/powerpoint/2010/main" val="3231149835"/>
              </p:ext>
            </p:extLst>
          </p:nvPr>
        </p:nvGraphicFramePr>
        <p:xfrm>
          <a:off x="4653098" y="1198224"/>
          <a:ext cx="7413267" cy="4461551"/>
        </p:xfrm>
        <a:graphic>
          <a:graphicData uri="http://schemas.openxmlformats.org/drawingml/2006/table">
            <a:tbl>
              <a:tblPr>
                <a:tableStyleId>{5C22544A-7EE6-4342-B048-85BDC9FD1C3A}</a:tableStyleId>
              </a:tblPr>
              <a:tblGrid>
                <a:gridCol w="7413267">
                  <a:extLst>
                    <a:ext uri="{9D8B030D-6E8A-4147-A177-3AD203B41FA5}">
                      <a16:colId xmlns:a16="http://schemas.microsoft.com/office/drawing/2014/main" val="1967580155"/>
                    </a:ext>
                  </a:extLst>
                </a:gridCol>
              </a:tblGrid>
              <a:tr h="4461551">
                <a:tc>
                  <a:txBody>
                    <a:bodyPr/>
                    <a:lstStyle/>
                    <a:p>
                      <a:pPr marL="0" marR="0">
                        <a:spcBef>
                          <a:spcPts val="300"/>
                        </a:spcBef>
                        <a:spcAft>
                          <a:spcPts val="400"/>
                        </a:spcAft>
                        <a:buNone/>
                      </a:pPr>
                      <a:r>
                        <a:rPr lang="en-US" sz="1600" b="1" dirty="0">
                          <a:solidFill>
                            <a:srgbClr val="1F3864"/>
                          </a:solidFill>
                          <a:effectLst/>
                        </a:rPr>
                        <a:t>Key Partnership Agreement Changes Under PA 104-0012 — At a Glance</a:t>
                      </a:r>
                    </a:p>
                    <a:p>
                      <a:pPr marL="0" marR="0">
                        <a:spcBef>
                          <a:spcPts val="300"/>
                        </a:spcBef>
                        <a:spcAft>
                          <a:spcPts val="400"/>
                        </a:spcAft>
                        <a:buNone/>
                      </a:pPr>
                      <a:endParaRPr lang="en-US" sz="1600" dirty="0">
                        <a:effectLst/>
                      </a:endParaRPr>
                    </a:p>
                    <a:p>
                      <a:pPr marL="342900" marR="0" lvl="0" indent="-342900">
                        <a:spcBef>
                          <a:spcPts val="200"/>
                        </a:spcBef>
                        <a:spcAft>
                          <a:spcPts val="200"/>
                        </a:spcAft>
                        <a:buFont typeface="Arial" panose="020B0604020202020204" pitchFamily="34" charset="0"/>
                        <a:buChar char="•"/>
                      </a:pPr>
                      <a:r>
                        <a:rPr lang="en-US" sz="1400" dirty="0">
                          <a:solidFill>
                            <a:srgbClr val="000000"/>
                          </a:solidFill>
                          <a:effectLst/>
                        </a:rPr>
                        <a:t>New 60-day negotiation deadline: both parties must designate a liaison and begin negotiations within 60 calendar days of a school district's initial written request.</a:t>
                      </a:r>
                      <a:endParaRPr lang="en-US" sz="1400" dirty="0">
                        <a:effectLst/>
                      </a:endParaRPr>
                    </a:p>
                    <a:p>
                      <a:pPr marL="342900" marR="0" lvl="0" indent="-342900">
                        <a:spcBef>
                          <a:spcPts val="200"/>
                        </a:spcBef>
                        <a:spcAft>
                          <a:spcPts val="200"/>
                        </a:spcAft>
                        <a:buFont typeface="Arial" panose="020B0604020202020204" pitchFamily="34" charset="0"/>
                        <a:buChar char="•"/>
                      </a:pPr>
                      <a:r>
                        <a:rPr lang="en-US" sz="1400" dirty="0">
                          <a:solidFill>
                            <a:srgbClr val="000000"/>
                          </a:solidFill>
                          <a:effectLst/>
                        </a:rPr>
                        <a:t>No longer the 180-day impasse resolution and default agreement</a:t>
                      </a:r>
                    </a:p>
                    <a:p>
                      <a:pPr marL="342900" marR="0" lvl="0" indent="-342900">
                        <a:spcBef>
                          <a:spcPts val="200"/>
                        </a:spcBef>
                        <a:spcAft>
                          <a:spcPts val="200"/>
                        </a:spcAft>
                        <a:buFont typeface="Arial" panose="020B0604020202020204" pitchFamily="34" charset="0"/>
                        <a:buChar char="•"/>
                      </a:pPr>
                      <a:r>
                        <a:rPr lang="en-US" sz="1400" dirty="0">
                          <a:solidFill>
                            <a:srgbClr val="000000"/>
                          </a:solidFill>
                          <a:effectLst/>
                        </a:rPr>
                        <a:t>New §16.10 right of first refusal: before seeking any non-community-college provider, school districts must first negotiate with their local community college.</a:t>
                      </a:r>
                      <a:endParaRPr lang="en-US" sz="1400" dirty="0">
                        <a:effectLst/>
                      </a:endParaRPr>
                    </a:p>
                    <a:p>
                      <a:pPr marL="342900" marR="0" lvl="0" indent="-342900">
                        <a:spcBef>
                          <a:spcPts val="200"/>
                        </a:spcBef>
                        <a:spcAft>
                          <a:spcPts val="200"/>
                        </a:spcAft>
                        <a:buFont typeface="Arial" panose="020B0604020202020204" pitchFamily="34" charset="0"/>
                        <a:buChar char="•"/>
                      </a:pPr>
                      <a:r>
                        <a:rPr lang="en-US" sz="1400" dirty="0">
                          <a:solidFill>
                            <a:srgbClr val="000000"/>
                          </a:solidFill>
                          <a:effectLst/>
                        </a:rPr>
                        <a:t>New out-of-state provider restriction: districts must now demonstrate to ICCB — not just notify IBHE — that in-state options were considered before signing out-of-state contracts.</a:t>
                      </a:r>
                      <a:endParaRPr lang="en-US" sz="1400" dirty="0">
                        <a:effectLst/>
                      </a:endParaRPr>
                    </a:p>
                    <a:p>
                      <a:pPr marL="342900" marR="0" lvl="0" indent="-342900">
                        <a:spcBef>
                          <a:spcPts val="200"/>
                        </a:spcBef>
                        <a:spcAft>
                          <a:spcPts val="200"/>
                        </a:spcAft>
                        <a:buFont typeface="Arial" panose="020B0604020202020204" pitchFamily="34" charset="0"/>
                        <a:buChar char="•"/>
                      </a:pPr>
                      <a:r>
                        <a:rPr lang="en-US" sz="1400" dirty="0">
                          <a:solidFill>
                            <a:srgbClr val="000000"/>
                          </a:solidFill>
                          <a:effectLst/>
                        </a:rPr>
                        <a:t>Expanded required agreement content: eleven enumerated items must be addressed in every partnership agreement, including disability access, disaggregated data, fees, and mixed-enrollment.</a:t>
                      </a:r>
                      <a:endParaRPr lang="en-US" sz="1400" dirty="0">
                        <a:effectLst/>
                      </a:endParaRPr>
                    </a:p>
                    <a:p>
                      <a:pPr marL="342900" marR="0" lvl="0" indent="-342900">
                        <a:spcBef>
                          <a:spcPts val="200"/>
                        </a:spcBef>
                        <a:spcAft>
                          <a:spcPts val="200"/>
                        </a:spcAft>
                        <a:buFont typeface="Arial" panose="020B0604020202020204" pitchFamily="34" charset="0"/>
                        <a:buChar char="•"/>
                      </a:pPr>
                      <a:r>
                        <a:rPr lang="en-US" sz="1400" dirty="0">
                          <a:solidFill>
                            <a:srgbClr val="000000"/>
                          </a:solidFill>
                          <a:effectLst/>
                        </a:rPr>
                        <a:t>New standing Dual Credit Committee: an ICCB-ISBE joint committee with authority to update the MPA and assess program quality, convening within 60 days of the effective date.</a:t>
                      </a:r>
                      <a:endParaRPr lang="en-US" sz="1400" dirty="0">
                        <a:effectLst/>
                      </a:endParaRPr>
                    </a:p>
                    <a:p>
                      <a:pPr marL="342900" marR="0" lvl="0" indent="-342900">
                        <a:spcBef>
                          <a:spcPts val="200"/>
                        </a:spcBef>
                        <a:spcAft>
                          <a:spcPts val="200"/>
                        </a:spcAft>
                        <a:buFont typeface="Arial" panose="020B0604020202020204" pitchFamily="34" charset="0"/>
                        <a:buChar char="•"/>
                      </a:pPr>
                      <a:r>
                        <a:rPr lang="en-US" sz="1400" dirty="0">
                          <a:solidFill>
                            <a:srgbClr val="000000"/>
                          </a:solidFill>
                          <a:effectLst/>
                        </a:rPr>
                        <a:t>Five-year ICCB impact study due October 1, 2030.</a:t>
                      </a:r>
                      <a:endParaRPr lang="en-US" sz="1400" dirty="0">
                        <a:effectLst/>
                        <a:latin typeface="Arial" panose="020B0604020202020204" pitchFamily="34" charset="0"/>
                        <a:ea typeface="Arial" panose="020B0604020202020204" pitchFamily="34" charset="0"/>
                      </a:endParaRPr>
                    </a:p>
                  </a:txBody>
                  <a:tcPr marL="154421" marR="154421" marT="84230" marB="84230"/>
                </a:tc>
                <a:extLst>
                  <a:ext uri="{0D108BD9-81ED-4DB2-BD59-A6C34878D82A}">
                    <a16:rowId xmlns:a16="http://schemas.microsoft.com/office/drawing/2014/main" val="259778811"/>
                  </a:ext>
                </a:extLst>
              </a:tr>
            </a:tbl>
          </a:graphicData>
        </a:graphic>
      </p:graphicFrame>
      <p:pic>
        <p:nvPicPr>
          <p:cNvPr id="3" name="Picture 2">
            <a:extLst>
              <a:ext uri="{FF2B5EF4-FFF2-40B4-BE49-F238E27FC236}">
                <a16:creationId xmlns:a16="http://schemas.microsoft.com/office/drawing/2014/main" id="{29F82059-1B6C-DED4-D37A-8B3741FD0964}"/>
              </a:ext>
            </a:extLst>
          </p:cNvPr>
          <p:cNvPicPr>
            <a:picLocks noChangeAspect="1"/>
          </p:cNvPicPr>
          <p:nvPr/>
        </p:nvPicPr>
        <p:blipFill>
          <a:blip r:embed="rId2"/>
          <a:stretch>
            <a:fillRect/>
          </a:stretch>
        </p:blipFill>
        <p:spPr>
          <a:xfrm>
            <a:off x="119269" y="5853723"/>
            <a:ext cx="1636987" cy="927614"/>
          </a:xfrm>
          <a:prstGeom prst="rect">
            <a:avLst/>
          </a:prstGeom>
        </p:spPr>
      </p:pic>
      <p:pic>
        <p:nvPicPr>
          <p:cNvPr id="4" name="Picture 3" descr="Text">
            <a:extLst>
              <a:ext uri="{FF2B5EF4-FFF2-40B4-BE49-F238E27FC236}">
                <a16:creationId xmlns:a16="http://schemas.microsoft.com/office/drawing/2014/main" id="{E3D14DA3-EEE4-2849-F301-AAD617C87FAF}"/>
              </a:ext>
            </a:extLst>
          </p:cNvPr>
          <p:cNvPicPr>
            <a:picLocks noChangeAspect="1"/>
          </p:cNvPicPr>
          <p:nvPr/>
        </p:nvPicPr>
        <p:blipFill>
          <a:blip r:embed="rId3"/>
          <a:stretch>
            <a:fillRect/>
          </a:stretch>
        </p:blipFill>
        <p:spPr>
          <a:xfrm>
            <a:off x="2806810" y="5883965"/>
            <a:ext cx="1846288" cy="867130"/>
          </a:xfrm>
          <a:prstGeom prst="rect">
            <a:avLst/>
          </a:prstGeom>
        </p:spPr>
      </p:pic>
    </p:spTree>
    <p:extLst>
      <p:ext uri="{BB962C8B-B14F-4D97-AF65-F5344CB8AC3E}">
        <p14:creationId xmlns:p14="http://schemas.microsoft.com/office/powerpoint/2010/main" val="4175671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C81561-E020-B64E-7532-4A66A24B5BAD}"/>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991B6E4-5562-21F3-6A9E-21EA8114ADA1}"/>
              </a:ext>
            </a:extLst>
          </p:cNvPr>
          <p:cNvSpPr>
            <a:spLocks noGrp="1"/>
          </p:cNvSpPr>
          <p:nvPr>
            <p:ph type="title"/>
          </p:nvPr>
        </p:nvSpPr>
        <p:spPr>
          <a:xfrm>
            <a:off x="640081" y="519220"/>
            <a:ext cx="6241568" cy="1291292"/>
          </a:xfrm>
        </p:spPr>
        <p:txBody>
          <a:bodyPr anchor="b">
            <a:normAutofit/>
          </a:bodyPr>
          <a:lstStyle/>
          <a:p>
            <a:pPr algn="ctr"/>
            <a:r>
              <a:rPr lang="en-US" sz="3400" dirty="0">
                <a:solidFill>
                  <a:srgbClr val="FFFFFF"/>
                </a:solidFill>
              </a:rPr>
              <a:t>Shift of MPA Under Public Act 104‑0012 (Effective July 1, 2025)</a:t>
            </a:r>
          </a:p>
        </p:txBody>
      </p:sp>
      <p:sp>
        <p:nvSpPr>
          <p:cNvPr id="2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9644E6C-AA1C-E2C0-C9AE-F84082DFFDC6}"/>
              </a:ext>
            </a:extLst>
          </p:cNvPr>
          <p:cNvSpPr>
            <a:spLocks noGrp="1"/>
          </p:cNvSpPr>
          <p:nvPr>
            <p:ph idx="1"/>
          </p:nvPr>
        </p:nvSpPr>
        <p:spPr>
          <a:xfrm>
            <a:off x="640081" y="2706624"/>
            <a:ext cx="6241568" cy="3483864"/>
          </a:xfrm>
        </p:spPr>
        <p:txBody>
          <a:bodyPr>
            <a:normAutofit/>
          </a:bodyPr>
          <a:lstStyle/>
          <a:p>
            <a:r>
              <a:rPr lang="en-US" sz="2200">
                <a:solidFill>
                  <a:srgbClr val="FFFFFF"/>
                </a:solidFill>
              </a:rPr>
              <a:t>Benefits for District–College Collaboration</a:t>
            </a:r>
          </a:p>
          <a:p>
            <a:endParaRPr lang="en-US" sz="2200">
              <a:solidFill>
                <a:srgbClr val="FFFFFF"/>
              </a:solidFill>
            </a:endParaRPr>
          </a:p>
          <a:p>
            <a:pPr lvl="1">
              <a:buFont typeface="Courier New" panose="02070309020205020404" pitchFamily="49" charset="0"/>
              <a:buChar char="o"/>
            </a:pPr>
            <a:r>
              <a:rPr lang="en-US" sz="2200">
                <a:solidFill>
                  <a:srgbClr val="FFFFFF"/>
                </a:solidFill>
              </a:rPr>
              <a:t>Clearer expectations reduce negotiation time and conflict.</a:t>
            </a:r>
          </a:p>
          <a:p>
            <a:pPr lvl="1">
              <a:buFont typeface="Courier New" panose="02070309020205020404" pitchFamily="49" charset="0"/>
              <a:buChar char="o"/>
            </a:pPr>
            <a:r>
              <a:rPr lang="en-US" sz="2200">
                <a:solidFill>
                  <a:srgbClr val="FFFFFF"/>
                </a:solidFill>
              </a:rPr>
              <a:t>Shared language supports smoother implementation and monitoring.</a:t>
            </a:r>
          </a:p>
          <a:p>
            <a:pPr lvl="1">
              <a:buFont typeface="Courier New" panose="02070309020205020404" pitchFamily="49" charset="0"/>
              <a:buChar char="o"/>
            </a:pPr>
            <a:r>
              <a:rPr lang="en-US" sz="2200">
                <a:solidFill>
                  <a:srgbClr val="FFFFFF"/>
                </a:solidFill>
              </a:rPr>
              <a:t>Stronger, more consistent agreements expand access to high‑quality dual credit opportunities for students statewide.</a:t>
            </a:r>
          </a:p>
        </p:txBody>
      </p:sp>
      <p:pic>
        <p:nvPicPr>
          <p:cNvPr id="4" name="Picture 3">
            <a:extLst>
              <a:ext uri="{FF2B5EF4-FFF2-40B4-BE49-F238E27FC236}">
                <a16:creationId xmlns:a16="http://schemas.microsoft.com/office/drawing/2014/main" id="{ED013D56-BB01-069D-1DEA-5A04FBB15A07}"/>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258968DA-599A-DA55-784C-5D349AF7A408}"/>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3376697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FB2F08-8C8D-5A70-CDDC-77E3C905E6A3}"/>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2F34967-BB75-C306-C1E6-161C7A8ADA0D}"/>
              </a:ext>
            </a:extLst>
          </p:cNvPr>
          <p:cNvSpPr>
            <a:spLocks noGrp="1"/>
          </p:cNvSpPr>
          <p:nvPr>
            <p:ph type="title"/>
          </p:nvPr>
        </p:nvSpPr>
        <p:spPr>
          <a:xfrm>
            <a:off x="640081" y="625370"/>
            <a:ext cx="6241568" cy="1486894"/>
          </a:xfrm>
        </p:spPr>
        <p:txBody>
          <a:bodyPr anchor="b">
            <a:normAutofit/>
          </a:bodyPr>
          <a:lstStyle/>
          <a:p>
            <a:r>
              <a:rPr lang="en-US" sz="3000" dirty="0">
                <a:solidFill>
                  <a:srgbClr val="FFFFFF"/>
                </a:solidFill>
              </a:rPr>
              <a:t>Revising the MPA to align with Public Act 104‑0012 (Effective July 1, 2025)</a:t>
            </a:r>
            <a:br>
              <a:rPr lang="en-US" sz="3000" dirty="0">
                <a:solidFill>
                  <a:srgbClr val="FFFFFF"/>
                </a:solidFill>
              </a:rPr>
            </a:br>
            <a:endParaRPr lang="en-US" sz="3000" dirty="0">
              <a:solidFill>
                <a:srgbClr val="FFFFFF"/>
              </a:solidFill>
            </a:endParaRPr>
          </a:p>
        </p:txBody>
      </p:sp>
      <p:sp>
        <p:nvSpPr>
          <p:cNvPr id="2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0B8EEA4-95FA-CE39-92A2-0AB79521E993}"/>
              </a:ext>
            </a:extLst>
          </p:cNvPr>
          <p:cNvSpPr>
            <a:spLocks noGrp="1"/>
          </p:cNvSpPr>
          <p:nvPr>
            <p:ph idx="1"/>
          </p:nvPr>
        </p:nvSpPr>
        <p:spPr>
          <a:xfrm>
            <a:off x="595942" y="2914948"/>
            <a:ext cx="6241568" cy="1505182"/>
          </a:xfrm>
        </p:spPr>
        <p:txBody>
          <a:bodyPr>
            <a:normAutofit/>
          </a:bodyPr>
          <a:lstStyle/>
          <a:p>
            <a:pPr marL="0" indent="0">
              <a:buNone/>
            </a:pPr>
            <a:r>
              <a:rPr lang="en-US" sz="2200" dirty="0">
                <a:solidFill>
                  <a:srgbClr val="FFFFFF"/>
                </a:solidFill>
              </a:rPr>
              <a:t>MPAs will shift from being a default contract to being a shared, state‑aligned framework that districts and colleges can use to negotiate durable, high‑quality dual credit partnerships.</a:t>
            </a:r>
          </a:p>
        </p:txBody>
      </p:sp>
      <p:pic>
        <p:nvPicPr>
          <p:cNvPr id="4" name="Picture 3">
            <a:extLst>
              <a:ext uri="{FF2B5EF4-FFF2-40B4-BE49-F238E27FC236}">
                <a16:creationId xmlns:a16="http://schemas.microsoft.com/office/drawing/2014/main" id="{D275E91F-E1A5-6EAE-4FA7-DFD52D5B6323}"/>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6BE8EE09-76EC-B960-00B2-6E3671DB748A}"/>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080338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97EBEC-79EE-62BE-A345-2FA632A651A6}"/>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84E5C58-391A-D543-DEE5-28E6A967EA39}"/>
              </a:ext>
            </a:extLst>
          </p:cNvPr>
          <p:cNvSpPr>
            <a:spLocks noGrp="1"/>
          </p:cNvSpPr>
          <p:nvPr>
            <p:ph type="title"/>
          </p:nvPr>
        </p:nvSpPr>
        <p:spPr>
          <a:xfrm>
            <a:off x="640081" y="525780"/>
            <a:ext cx="5291592" cy="1310640"/>
          </a:xfrm>
        </p:spPr>
        <p:txBody>
          <a:bodyPr anchor="b">
            <a:normAutofit/>
          </a:bodyPr>
          <a:lstStyle/>
          <a:p>
            <a:r>
              <a:rPr lang="en-US" sz="3800" dirty="0">
                <a:solidFill>
                  <a:srgbClr val="FFFFFF"/>
                </a:solidFill>
              </a:rPr>
              <a:t>Partnership Agreements – </a:t>
            </a:r>
            <a:br>
              <a:rPr lang="en-US" sz="3800" dirty="0">
                <a:solidFill>
                  <a:srgbClr val="FFFFFF"/>
                </a:solidFill>
              </a:rPr>
            </a:br>
            <a:r>
              <a:rPr lang="en-US" sz="3800" dirty="0">
                <a:solidFill>
                  <a:srgbClr val="FFFFFF"/>
                </a:solidFill>
              </a:rPr>
              <a:t>Revised MPA</a:t>
            </a:r>
          </a:p>
        </p:txBody>
      </p:sp>
      <p:sp>
        <p:nvSpPr>
          <p:cNvPr id="2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216577D-6C0B-425F-BC36-833564FC8538}"/>
              </a:ext>
            </a:extLst>
          </p:cNvPr>
          <p:cNvSpPr>
            <a:spLocks noGrp="1"/>
          </p:cNvSpPr>
          <p:nvPr>
            <p:ph idx="1"/>
          </p:nvPr>
        </p:nvSpPr>
        <p:spPr>
          <a:xfrm>
            <a:off x="640081" y="2706624"/>
            <a:ext cx="5967453" cy="2798859"/>
          </a:xfrm>
        </p:spPr>
        <p:txBody>
          <a:bodyPr>
            <a:normAutofit/>
          </a:bodyPr>
          <a:lstStyle/>
          <a:p>
            <a:pPr marL="0" indent="0">
              <a:buNone/>
            </a:pPr>
            <a:r>
              <a:rPr lang="en-US" sz="2200" b="1" dirty="0">
                <a:solidFill>
                  <a:srgbClr val="FFFFFF"/>
                </a:solidFill>
              </a:rPr>
              <a:t>Pre-existing contracts (pre-June 30, 2025) are protected. </a:t>
            </a:r>
          </a:p>
          <a:p>
            <a:pPr>
              <a:lnSpc>
                <a:spcPct val="100000"/>
              </a:lnSpc>
              <a:spcBef>
                <a:spcPts val="0"/>
              </a:spcBef>
            </a:pPr>
            <a:endParaRPr lang="en-US" sz="1200" dirty="0">
              <a:solidFill>
                <a:srgbClr val="FFFFFF"/>
              </a:solidFill>
            </a:endParaRPr>
          </a:p>
          <a:p>
            <a:r>
              <a:rPr lang="en-US" sz="1800" dirty="0">
                <a:solidFill>
                  <a:srgbClr val="FFFFFF"/>
                </a:solidFill>
              </a:rPr>
              <a:t>Contracts already in existence as of the PA 104-0012 effective date are not affected.</a:t>
            </a:r>
          </a:p>
          <a:p>
            <a:endParaRPr lang="en-US" sz="1800" dirty="0">
              <a:solidFill>
                <a:srgbClr val="FFFFFF"/>
              </a:solidFill>
            </a:endParaRPr>
          </a:p>
          <a:p>
            <a:r>
              <a:rPr lang="en-US" sz="1800" dirty="0">
                <a:solidFill>
                  <a:srgbClr val="FFFFFF"/>
                </a:solidFill>
              </a:rPr>
              <a:t>Existing contracts that will expand beyond their current agreement will require re-negotiation and a new executed contract.</a:t>
            </a:r>
          </a:p>
          <a:p>
            <a:pPr marL="0" indent="0">
              <a:buNone/>
            </a:pPr>
            <a:endParaRPr lang="en-US" sz="2200" dirty="0">
              <a:solidFill>
                <a:srgbClr val="FFFFFF"/>
              </a:solidFill>
            </a:endParaRPr>
          </a:p>
          <a:p>
            <a:endParaRPr lang="en-US" sz="2200" dirty="0">
              <a:solidFill>
                <a:srgbClr val="FFFFFF"/>
              </a:solidFill>
            </a:endParaRPr>
          </a:p>
        </p:txBody>
      </p:sp>
      <p:pic>
        <p:nvPicPr>
          <p:cNvPr id="4" name="Picture 3">
            <a:extLst>
              <a:ext uri="{FF2B5EF4-FFF2-40B4-BE49-F238E27FC236}">
                <a16:creationId xmlns:a16="http://schemas.microsoft.com/office/drawing/2014/main" id="{0498401A-B972-C407-A37F-41E966DC41D7}"/>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4792B779-5790-5A8F-C78C-619869E180DB}"/>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11311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839466-57CB-5B1C-D338-0C9F4B8D5C6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65D0DE8-09D6-DFE6-DD80-47C94B617B4B}"/>
              </a:ext>
            </a:extLst>
          </p:cNvPr>
          <p:cNvSpPr>
            <a:spLocks noGrp="1"/>
          </p:cNvSpPr>
          <p:nvPr>
            <p:ph type="title"/>
          </p:nvPr>
        </p:nvSpPr>
        <p:spPr>
          <a:xfrm>
            <a:off x="586478" y="1683756"/>
            <a:ext cx="3115265" cy="2396359"/>
          </a:xfrm>
        </p:spPr>
        <p:txBody>
          <a:bodyPr anchor="b">
            <a:normAutofit/>
          </a:bodyPr>
          <a:lstStyle/>
          <a:p>
            <a:pPr algn="r"/>
            <a:r>
              <a:rPr lang="en-US" sz="4000" b="1">
                <a:solidFill>
                  <a:srgbClr val="FFFFFF"/>
                </a:solidFill>
              </a:rPr>
              <a:t>Partnership Agreements: Negotiations</a:t>
            </a:r>
            <a:br>
              <a:rPr lang="en-US" sz="4000" b="1">
                <a:solidFill>
                  <a:srgbClr val="FFFFFF"/>
                </a:solidFill>
              </a:rPr>
            </a:br>
            <a:endParaRPr lang="en-US" sz="4000" b="1">
              <a:solidFill>
                <a:srgbClr val="FFFFFF"/>
              </a:solidFill>
            </a:endParaRPr>
          </a:p>
        </p:txBody>
      </p:sp>
      <p:graphicFrame>
        <p:nvGraphicFramePr>
          <p:cNvPr id="2" name="Content Placeholder 1">
            <a:extLst>
              <a:ext uri="{FF2B5EF4-FFF2-40B4-BE49-F238E27FC236}">
                <a16:creationId xmlns:a16="http://schemas.microsoft.com/office/drawing/2014/main" id="{D480A517-8A5D-4F50-252E-B030C6FC3F14}"/>
              </a:ext>
            </a:extLst>
          </p:cNvPr>
          <p:cNvGraphicFramePr>
            <a:graphicFrameLocks noGrp="1"/>
          </p:cNvGraphicFramePr>
          <p:nvPr>
            <p:ph idx="1"/>
            <p:extLst>
              <p:ext uri="{D42A27DB-BD31-4B8C-83A1-F6EECF244321}">
                <p14:modId xmlns:p14="http://schemas.microsoft.com/office/powerpoint/2010/main" val="3026392181"/>
              </p:ext>
            </p:extLst>
          </p:nvPr>
        </p:nvGraphicFramePr>
        <p:xfrm>
          <a:off x="4487452" y="630195"/>
          <a:ext cx="7084436" cy="5136177"/>
        </p:xfrm>
        <a:graphic>
          <a:graphicData uri="http://schemas.openxmlformats.org/drawingml/2006/table">
            <a:tbl>
              <a:tblPr firstRow="1" bandRow="1">
                <a:tableStyleId>{5C22544A-7EE6-4342-B048-85BDC9FD1C3A}</a:tableStyleId>
              </a:tblPr>
              <a:tblGrid>
                <a:gridCol w="1984447">
                  <a:extLst>
                    <a:ext uri="{9D8B030D-6E8A-4147-A177-3AD203B41FA5}">
                      <a16:colId xmlns:a16="http://schemas.microsoft.com/office/drawing/2014/main" val="2118478323"/>
                    </a:ext>
                  </a:extLst>
                </a:gridCol>
                <a:gridCol w="3301840">
                  <a:extLst>
                    <a:ext uri="{9D8B030D-6E8A-4147-A177-3AD203B41FA5}">
                      <a16:colId xmlns:a16="http://schemas.microsoft.com/office/drawing/2014/main" val="895868958"/>
                    </a:ext>
                  </a:extLst>
                </a:gridCol>
                <a:gridCol w="1798149">
                  <a:extLst>
                    <a:ext uri="{9D8B030D-6E8A-4147-A177-3AD203B41FA5}">
                      <a16:colId xmlns:a16="http://schemas.microsoft.com/office/drawing/2014/main" val="3907767655"/>
                    </a:ext>
                  </a:extLst>
                </a:gridCol>
              </a:tblGrid>
              <a:tr h="755068">
                <a:tc>
                  <a:txBody>
                    <a:bodyPr/>
                    <a:lstStyle/>
                    <a:p>
                      <a:pPr marL="0" marR="0">
                        <a:buNone/>
                      </a:pPr>
                      <a:r>
                        <a:rPr lang="en-US" sz="1800" b="1">
                          <a:effectLst/>
                        </a:rPr>
                        <a:t>Milestone</a:t>
                      </a:r>
                      <a:endParaRPr lang="en-US" sz="1800" b="1">
                        <a:effectLst/>
                        <a:latin typeface="Arial" panose="020B0604020202020204" pitchFamily="34" charset="0"/>
                        <a:ea typeface="Arial" panose="020B0604020202020204" pitchFamily="34" charset="0"/>
                      </a:endParaRPr>
                    </a:p>
                  </a:txBody>
                  <a:tcPr marL="67171" marR="67171" marT="47980" marB="47980"/>
                </a:tc>
                <a:tc>
                  <a:txBody>
                    <a:bodyPr/>
                    <a:lstStyle/>
                    <a:p>
                      <a:pPr marL="0" marR="0">
                        <a:buNone/>
                      </a:pPr>
                      <a:r>
                        <a:rPr lang="en-US" sz="1800" b="1">
                          <a:effectLst/>
                        </a:rPr>
                        <a:t>Requirement</a:t>
                      </a:r>
                      <a:endParaRPr lang="en-US" sz="1800" b="1">
                        <a:effectLst/>
                        <a:latin typeface="Arial" panose="020B0604020202020204" pitchFamily="34" charset="0"/>
                        <a:ea typeface="Arial" panose="020B0604020202020204" pitchFamily="34" charset="0"/>
                      </a:endParaRPr>
                    </a:p>
                  </a:txBody>
                  <a:tcPr marL="67171" marR="67171" marT="47980" marB="47980"/>
                </a:tc>
                <a:tc>
                  <a:txBody>
                    <a:bodyPr/>
                    <a:lstStyle/>
                    <a:p>
                      <a:pPr marL="0" marR="0">
                        <a:buNone/>
                      </a:pPr>
                      <a:r>
                        <a:rPr lang="en-US" sz="1800" b="1">
                          <a:effectLst/>
                        </a:rPr>
                        <a:t>Who Is Responsible</a:t>
                      </a:r>
                      <a:endParaRPr lang="en-US" sz="1800" b="1">
                        <a:effectLst/>
                        <a:latin typeface="Arial" panose="020B0604020202020204" pitchFamily="34" charset="0"/>
                        <a:ea typeface="Arial" panose="020B0604020202020204" pitchFamily="34" charset="0"/>
                      </a:endParaRPr>
                    </a:p>
                  </a:txBody>
                  <a:tcPr marL="67171" marR="67171" marT="47980" marB="47980"/>
                </a:tc>
                <a:extLst>
                  <a:ext uri="{0D108BD9-81ED-4DB2-BD59-A6C34878D82A}">
                    <a16:rowId xmlns:a16="http://schemas.microsoft.com/office/drawing/2014/main" val="68317954"/>
                  </a:ext>
                </a:extLst>
              </a:tr>
              <a:tr h="1037008">
                <a:tc>
                  <a:txBody>
                    <a:bodyPr/>
                    <a:lstStyle/>
                    <a:p>
                      <a:pPr marL="0" marR="0">
                        <a:spcBef>
                          <a:spcPts val="200"/>
                        </a:spcBef>
                        <a:spcAft>
                          <a:spcPts val="200"/>
                        </a:spcAft>
                        <a:buNone/>
                      </a:pPr>
                      <a:r>
                        <a:rPr lang="en-US" sz="1800" dirty="0">
                          <a:effectLst/>
                        </a:rPr>
                        <a:t>Liaison designation and negotiation start</a:t>
                      </a:r>
                      <a:endParaRPr lang="en-US" sz="1800" dirty="0">
                        <a:effectLst/>
                        <a:latin typeface="Arial" panose="020B0604020202020204" pitchFamily="34" charset="0"/>
                        <a:ea typeface="Arial" panose="020B0604020202020204" pitchFamily="34" charset="0"/>
                      </a:endParaRPr>
                    </a:p>
                  </a:txBody>
                  <a:tcPr marL="67171" marR="67171" marT="38384" marB="38384"/>
                </a:tc>
                <a:tc>
                  <a:txBody>
                    <a:bodyPr/>
                    <a:lstStyle/>
                    <a:p>
                      <a:pPr marL="0" marR="0">
                        <a:spcBef>
                          <a:spcPts val="200"/>
                        </a:spcBef>
                        <a:spcAft>
                          <a:spcPts val="200"/>
                        </a:spcAft>
                        <a:buNone/>
                      </a:pPr>
                      <a:r>
                        <a:rPr lang="en-US" sz="1800">
                          <a:effectLst/>
                        </a:rPr>
                        <a:t>No later than 60 calendar days after the school district's initial written request</a:t>
                      </a:r>
                      <a:endParaRPr lang="en-US" sz="1800">
                        <a:effectLst/>
                        <a:latin typeface="Arial" panose="020B0604020202020204" pitchFamily="34" charset="0"/>
                        <a:ea typeface="Arial" panose="020B0604020202020204" pitchFamily="34" charset="0"/>
                      </a:endParaRPr>
                    </a:p>
                  </a:txBody>
                  <a:tcPr marL="67171" marR="67171" marT="38384" marB="38384"/>
                </a:tc>
                <a:tc>
                  <a:txBody>
                    <a:bodyPr/>
                    <a:lstStyle/>
                    <a:p>
                      <a:pPr marL="0" marR="0">
                        <a:spcBef>
                          <a:spcPts val="200"/>
                        </a:spcBef>
                        <a:spcAft>
                          <a:spcPts val="200"/>
                        </a:spcAft>
                        <a:buNone/>
                      </a:pPr>
                      <a:r>
                        <a:rPr lang="en-US" sz="1800">
                          <a:effectLst/>
                        </a:rPr>
                        <a:t>Both parties</a:t>
                      </a:r>
                      <a:endParaRPr lang="en-US" sz="1800">
                        <a:effectLst/>
                        <a:latin typeface="Arial" panose="020B0604020202020204" pitchFamily="34" charset="0"/>
                        <a:ea typeface="Arial" panose="020B0604020202020204" pitchFamily="34" charset="0"/>
                      </a:endParaRPr>
                    </a:p>
                  </a:txBody>
                  <a:tcPr marL="67171" marR="67171" marT="38384" marB="38384"/>
                </a:tc>
                <a:extLst>
                  <a:ext uri="{0D108BD9-81ED-4DB2-BD59-A6C34878D82A}">
                    <a16:rowId xmlns:a16="http://schemas.microsoft.com/office/drawing/2014/main" val="1213325065"/>
                  </a:ext>
                </a:extLst>
              </a:tr>
              <a:tr h="1037008">
                <a:tc>
                  <a:txBody>
                    <a:bodyPr/>
                    <a:lstStyle/>
                    <a:p>
                      <a:pPr marL="0" marR="0">
                        <a:spcBef>
                          <a:spcPts val="200"/>
                        </a:spcBef>
                        <a:spcAft>
                          <a:spcPts val="200"/>
                        </a:spcAft>
                        <a:buNone/>
                      </a:pPr>
                      <a:r>
                        <a:rPr lang="en-US" sz="1800">
                          <a:effectLst/>
                        </a:rPr>
                        <a:t>Agreement reached</a:t>
                      </a:r>
                      <a:endParaRPr lang="en-US" sz="1800">
                        <a:effectLst/>
                        <a:latin typeface="Arial" panose="020B0604020202020204" pitchFamily="34" charset="0"/>
                        <a:ea typeface="Arial" panose="020B0604020202020204" pitchFamily="34" charset="0"/>
                      </a:endParaRPr>
                    </a:p>
                  </a:txBody>
                  <a:tcPr marL="67171" marR="67171" marT="38384" marB="38384"/>
                </a:tc>
                <a:tc>
                  <a:txBody>
                    <a:bodyPr/>
                    <a:lstStyle/>
                    <a:p>
                      <a:pPr marL="0" marR="0">
                        <a:spcBef>
                          <a:spcPts val="200"/>
                        </a:spcBef>
                        <a:spcAft>
                          <a:spcPts val="200"/>
                        </a:spcAft>
                        <a:buNone/>
                      </a:pPr>
                      <a:r>
                        <a:rPr lang="en-US" sz="1800">
                          <a:effectLst/>
                          <a:latin typeface="Arial" panose="020B0604020202020204" pitchFamily="34" charset="0"/>
                          <a:ea typeface="Arial" panose="020B0604020202020204" pitchFamily="34" charset="0"/>
                        </a:rPr>
                        <a:t>Liaisons draft terms of agreement that addresses eleven required components</a:t>
                      </a:r>
                    </a:p>
                  </a:txBody>
                  <a:tcPr marL="67171" marR="67171" marT="38384" marB="38384"/>
                </a:tc>
                <a:tc>
                  <a:txBody>
                    <a:bodyPr/>
                    <a:lstStyle/>
                    <a:p>
                      <a:pPr marL="0" marR="0">
                        <a:spcBef>
                          <a:spcPts val="200"/>
                        </a:spcBef>
                        <a:spcAft>
                          <a:spcPts val="200"/>
                        </a:spcAft>
                        <a:buNone/>
                      </a:pPr>
                      <a:r>
                        <a:rPr lang="en-US" sz="1800">
                          <a:effectLst/>
                        </a:rPr>
                        <a:t>Both parties; MPA is executed</a:t>
                      </a:r>
                      <a:endParaRPr lang="en-US" sz="1800">
                        <a:effectLst/>
                        <a:latin typeface="Arial" panose="020B0604020202020204" pitchFamily="34" charset="0"/>
                        <a:ea typeface="Arial" panose="020B0604020202020204" pitchFamily="34" charset="0"/>
                      </a:endParaRPr>
                    </a:p>
                  </a:txBody>
                  <a:tcPr marL="67171" marR="67171" marT="38384" marB="38384"/>
                </a:tc>
                <a:extLst>
                  <a:ext uri="{0D108BD9-81ED-4DB2-BD59-A6C34878D82A}">
                    <a16:rowId xmlns:a16="http://schemas.microsoft.com/office/drawing/2014/main" val="2489632963"/>
                  </a:ext>
                </a:extLst>
              </a:tr>
              <a:tr h="2307093">
                <a:tc>
                  <a:txBody>
                    <a:bodyPr/>
                    <a:lstStyle/>
                    <a:p>
                      <a:pPr marL="0" marR="0">
                        <a:spcBef>
                          <a:spcPts val="200"/>
                        </a:spcBef>
                        <a:spcAft>
                          <a:spcPts val="200"/>
                        </a:spcAft>
                        <a:buNone/>
                      </a:pPr>
                      <a:r>
                        <a:rPr lang="en-US" sz="1800">
                          <a:effectLst/>
                        </a:rPr>
                        <a:t>Agreement not reached</a:t>
                      </a:r>
                      <a:endParaRPr lang="en-US" sz="1800">
                        <a:effectLst/>
                        <a:latin typeface="Arial" panose="020B0604020202020204" pitchFamily="34" charset="0"/>
                        <a:ea typeface="Arial" panose="020B0604020202020204" pitchFamily="34" charset="0"/>
                      </a:endParaRPr>
                    </a:p>
                  </a:txBody>
                  <a:tcPr marL="67171" marR="67171" marT="38384" marB="38384"/>
                </a:tc>
                <a:tc>
                  <a:txBody>
                    <a:bodyPr/>
                    <a:lstStyle/>
                    <a:p>
                      <a:pPr marL="0" marR="0" lvl="0" indent="0" algn="l" defTabSz="914400" rtl="0" eaLnBrk="1" fontAlgn="auto" latinLnBrk="0" hangingPunct="1">
                        <a:lnSpc>
                          <a:spcPct val="100000"/>
                        </a:lnSpc>
                        <a:spcBef>
                          <a:spcPts val="200"/>
                        </a:spcBef>
                        <a:spcAft>
                          <a:spcPts val="200"/>
                        </a:spcAft>
                        <a:buClrTx/>
                        <a:buSzTx/>
                        <a:buFontTx/>
                        <a:buNone/>
                        <a:tabLst/>
                        <a:defRPr/>
                      </a:pPr>
                      <a:r>
                        <a:rPr lang="en-US" sz="1800" kern="1200">
                          <a:solidFill>
                            <a:schemeClr val="dk1"/>
                          </a:solidFill>
                          <a:effectLst/>
                          <a:latin typeface="+mn-lt"/>
                          <a:ea typeface="+mn-ea"/>
                          <a:cs typeface="+mn-cs"/>
                        </a:rPr>
                        <a:t>The statute does not specify a procedure for determining which specific items remain unresolved or how disputes about whether an item is resolved are adjudicated</a:t>
                      </a:r>
                      <a:endParaRPr lang="en-US" sz="1200">
                        <a:effectLst/>
                        <a:latin typeface="Arial" panose="020B0604020202020204" pitchFamily="34" charset="0"/>
                        <a:ea typeface="Arial" panose="020B0604020202020204" pitchFamily="34" charset="0"/>
                      </a:endParaRPr>
                    </a:p>
                  </a:txBody>
                  <a:tcPr marL="67171" marR="67171" marT="38384" marB="38384"/>
                </a:tc>
                <a:tc>
                  <a:txBody>
                    <a:bodyPr/>
                    <a:lstStyle/>
                    <a:p>
                      <a:pPr marL="0" marR="0" lvl="0" indent="0" algn="l" defTabSz="914400" rtl="0" eaLnBrk="1" fontAlgn="auto" latinLnBrk="0" hangingPunct="1">
                        <a:lnSpc>
                          <a:spcPct val="100000"/>
                        </a:lnSpc>
                        <a:spcBef>
                          <a:spcPts val="200"/>
                        </a:spcBef>
                        <a:spcAft>
                          <a:spcPts val="200"/>
                        </a:spcAft>
                        <a:buClrTx/>
                        <a:buSzTx/>
                        <a:buFontTx/>
                        <a:buNone/>
                        <a:tabLst/>
                        <a:defRPr/>
                      </a:pPr>
                      <a:r>
                        <a:rPr lang="en-US" sz="1800" dirty="0">
                          <a:effectLst/>
                        </a:rPr>
                        <a:t>Liaisons </a:t>
                      </a:r>
                      <a:r>
                        <a:rPr lang="en-US" sz="1800" kern="1200" dirty="0">
                          <a:solidFill>
                            <a:schemeClr val="dk1"/>
                          </a:solidFill>
                          <a:effectLst/>
                          <a:latin typeface="+mn-lt"/>
                          <a:ea typeface="+mn-ea"/>
                          <a:cs typeface="+mn-cs"/>
                        </a:rPr>
                        <a:t>should notify ICCB to document disagreement, seek new partnership</a:t>
                      </a:r>
                    </a:p>
                    <a:p>
                      <a:pPr marL="0" marR="0">
                        <a:spcBef>
                          <a:spcPts val="200"/>
                        </a:spcBef>
                        <a:spcAft>
                          <a:spcPts val="200"/>
                        </a:spcAft>
                        <a:buNone/>
                      </a:pPr>
                      <a:endParaRPr lang="en-US" sz="1800" dirty="0">
                        <a:effectLst/>
                        <a:latin typeface="Arial" panose="020B0604020202020204" pitchFamily="34" charset="0"/>
                        <a:ea typeface="Arial" panose="020B0604020202020204" pitchFamily="34" charset="0"/>
                      </a:endParaRPr>
                    </a:p>
                  </a:txBody>
                  <a:tcPr marL="67171" marR="67171" marT="38384" marB="38384"/>
                </a:tc>
                <a:extLst>
                  <a:ext uri="{0D108BD9-81ED-4DB2-BD59-A6C34878D82A}">
                    <a16:rowId xmlns:a16="http://schemas.microsoft.com/office/drawing/2014/main" val="976479971"/>
                  </a:ext>
                </a:extLst>
              </a:tr>
            </a:tbl>
          </a:graphicData>
        </a:graphic>
      </p:graphicFrame>
      <p:pic>
        <p:nvPicPr>
          <p:cNvPr id="3" name="Picture 2">
            <a:extLst>
              <a:ext uri="{FF2B5EF4-FFF2-40B4-BE49-F238E27FC236}">
                <a16:creationId xmlns:a16="http://schemas.microsoft.com/office/drawing/2014/main" id="{1B791681-7668-CD2B-7747-D544281405EE}"/>
              </a:ext>
            </a:extLst>
          </p:cNvPr>
          <p:cNvPicPr>
            <a:picLocks noChangeAspect="1"/>
          </p:cNvPicPr>
          <p:nvPr/>
        </p:nvPicPr>
        <p:blipFill>
          <a:blip r:embed="rId2"/>
          <a:stretch>
            <a:fillRect/>
          </a:stretch>
        </p:blipFill>
        <p:spPr>
          <a:xfrm>
            <a:off x="2522102" y="5119461"/>
            <a:ext cx="1071887" cy="620057"/>
          </a:xfrm>
          <a:prstGeom prst="rect">
            <a:avLst/>
          </a:prstGeom>
        </p:spPr>
      </p:pic>
      <p:pic>
        <p:nvPicPr>
          <p:cNvPr id="5" name="Picture 4" descr="Text">
            <a:extLst>
              <a:ext uri="{FF2B5EF4-FFF2-40B4-BE49-F238E27FC236}">
                <a16:creationId xmlns:a16="http://schemas.microsoft.com/office/drawing/2014/main" id="{007CB30B-2255-5779-80AC-3012AF2E1A12}"/>
              </a:ext>
            </a:extLst>
          </p:cNvPr>
          <p:cNvPicPr>
            <a:picLocks noChangeAspect="1"/>
          </p:cNvPicPr>
          <p:nvPr/>
        </p:nvPicPr>
        <p:blipFill>
          <a:blip r:embed="rId3"/>
          <a:stretch>
            <a:fillRect/>
          </a:stretch>
        </p:blipFill>
        <p:spPr>
          <a:xfrm>
            <a:off x="23608" y="4976073"/>
            <a:ext cx="1980121" cy="906834"/>
          </a:xfrm>
          <a:prstGeom prst="rect">
            <a:avLst/>
          </a:prstGeom>
        </p:spPr>
      </p:pic>
    </p:spTree>
    <p:extLst>
      <p:ext uri="{BB962C8B-B14F-4D97-AF65-F5344CB8AC3E}">
        <p14:creationId xmlns:p14="http://schemas.microsoft.com/office/powerpoint/2010/main" val="39813718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AA5720-85CF-F9CD-40EC-3F71EFE90EF1}"/>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18">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Rectangle 27">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F7F8734A-8830-3B39-DDAC-FA4F3F23153A}"/>
              </a:ext>
            </a:extLst>
          </p:cNvPr>
          <p:cNvSpPr>
            <a:spLocks noGrp="1"/>
          </p:cNvSpPr>
          <p:nvPr>
            <p:ph type="title"/>
          </p:nvPr>
        </p:nvSpPr>
        <p:spPr>
          <a:xfrm>
            <a:off x="586478" y="1433384"/>
            <a:ext cx="3115265" cy="2646731"/>
          </a:xfrm>
        </p:spPr>
        <p:txBody>
          <a:bodyPr anchor="b">
            <a:normAutofit fontScale="90000"/>
          </a:bodyPr>
          <a:lstStyle/>
          <a:p>
            <a:pPr algn="r"/>
            <a:r>
              <a:rPr lang="en-US" sz="4000" b="1" dirty="0">
                <a:solidFill>
                  <a:srgbClr val="FFFFFF"/>
                </a:solidFill>
              </a:rPr>
              <a:t>Partnership Agreements: First Refusal </a:t>
            </a:r>
            <a:r>
              <a:rPr lang="en-US" sz="4000" b="1" dirty="0">
                <a:solidFill>
                  <a:schemeClr val="bg1"/>
                </a:solidFill>
              </a:rPr>
              <a:t>§16.10 </a:t>
            </a:r>
            <a:br>
              <a:rPr lang="en-US" sz="4000" dirty="0"/>
            </a:br>
            <a:endParaRPr lang="en-US" sz="4000" b="1" dirty="0">
              <a:solidFill>
                <a:srgbClr val="FFFFFF"/>
              </a:solidFill>
            </a:endParaRPr>
          </a:p>
        </p:txBody>
      </p:sp>
      <p:graphicFrame>
        <p:nvGraphicFramePr>
          <p:cNvPr id="29" name="Content Placeholder 4">
            <a:extLst>
              <a:ext uri="{FF2B5EF4-FFF2-40B4-BE49-F238E27FC236}">
                <a16:creationId xmlns:a16="http://schemas.microsoft.com/office/drawing/2014/main" id="{FC2FE53E-A61D-AC3B-EE58-9ED68E2BBC66}"/>
              </a:ext>
            </a:extLst>
          </p:cNvPr>
          <p:cNvGraphicFramePr>
            <a:graphicFrameLocks noGrp="1"/>
          </p:cNvGraphicFramePr>
          <p:nvPr>
            <p:ph idx="1"/>
            <p:extLst>
              <p:ext uri="{D42A27DB-BD31-4B8C-83A1-F6EECF244321}">
                <p14:modId xmlns:p14="http://schemas.microsoft.com/office/powerpoint/2010/main" val="3206186692"/>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Picture 1">
            <a:extLst>
              <a:ext uri="{FF2B5EF4-FFF2-40B4-BE49-F238E27FC236}">
                <a16:creationId xmlns:a16="http://schemas.microsoft.com/office/drawing/2014/main" id="{48F3927A-1F1E-2E69-9998-051D05A0D569}"/>
              </a:ext>
            </a:extLst>
          </p:cNvPr>
          <p:cNvPicPr>
            <a:picLocks noChangeAspect="1"/>
          </p:cNvPicPr>
          <p:nvPr/>
        </p:nvPicPr>
        <p:blipFill>
          <a:blip r:embed="rId7"/>
          <a:stretch>
            <a:fillRect/>
          </a:stretch>
        </p:blipFill>
        <p:spPr>
          <a:xfrm>
            <a:off x="2289977" y="5064981"/>
            <a:ext cx="1224500" cy="729861"/>
          </a:xfrm>
          <a:prstGeom prst="rect">
            <a:avLst/>
          </a:prstGeom>
        </p:spPr>
      </p:pic>
      <p:pic>
        <p:nvPicPr>
          <p:cNvPr id="3" name="Picture 2" descr="Text">
            <a:extLst>
              <a:ext uri="{FF2B5EF4-FFF2-40B4-BE49-F238E27FC236}">
                <a16:creationId xmlns:a16="http://schemas.microsoft.com/office/drawing/2014/main" id="{25238973-3A45-80F2-231B-A6A46AF22819}"/>
              </a:ext>
            </a:extLst>
          </p:cNvPr>
          <p:cNvPicPr>
            <a:picLocks noChangeAspect="1"/>
          </p:cNvPicPr>
          <p:nvPr/>
        </p:nvPicPr>
        <p:blipFill>
          <a:blip r:embed="rId8"/>
          <a:stretch>
            <a:fillRect/>
          </a:stretch>
        </p:blipFill>
        <p:spPr>
          <a:xfrm>
            <a:off x="233697" y="5002111"/>
            <a:ext cx="1674834" cy="822912"/>
          </a:xfrm>
          <a:prstGeom prst="rect">
            <a:avLst/>
          </a:prstGeom>
        </p:spPr>
      </p:pic>
    </p:spTree>
    <p:extLst>
      <p:ext uri="{BB962C8B-B14F-4D97-AF65-F5344CB8AC3E}">
        <p14:creationId xmlns:p14="http://schemas.microsoft.com/office/powerpoint/2010/main" val="2112933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CE461-FE3E-60D6-42EF-8877F1E3C762}"/>
              </a:ext>
            </a:extLst>
          </p:cNvPr>
          <p:cNvSpPr>
            <a:spLocks noGrp="1"/>
          </p:cNvSpPr>
          <p:nvPr>
            <p:ph type="title"/>
          </p:nvPr>
        </p:nvSpPr>
        <p:spPr>
          <a:xfrm>
            <a:off x="220682" y="1683756"/>
            <a:ext cx="3481061" cy="4766983"/>
          </a:xfrm>
        </p:spPr>
        <p:txBody>
          <a:bodyPr anchor="b">
            <a:normAutofit/>
          </a:bodyPr>
          <a:lstStyle/>
          <a:p>
            <a:pPr algn="r"/>
            <a:br>
              <a:rPr lang="en-US" sz="4000" dirty="0">
                <a:solidFill>
                  <a:srgbClr val="FFFFFF"/>
                </a:solidFill>
              </a:rPr>
            </a:br>
            <a:br>
              <a:rPr lang="en-US" sz="4000" dirty="0">
                <a:solidFill>
                  <a:srgbClr val="FFFFFF"/>
                </a:solidFill>
              </a:rPr>
            </a:br>
            <a:br>
              <a:rPr lang="en-US" sz="4000" dirty="0">
                <a:solidFill>
                  <a:srgbClr val="FFFFFF"/>
                </a:solidFill>
              </a:rPr>
            </a:br>
            <a:br>
              <a:rPr lang="en-US" sz="4000" dirty="0">
                <a:solidFill>
                  <a:srgbClr val="FFFFFF"/>
                </a:solidFill>
              </a:rPr>
            </a:br>
            <a:r>
              <a:rPr lang="en-US" sz="4000" dirty="0">
                <a:solidFill>
                  <a:srgbClr val="FFFFFF"/>
                </a:solidFill>
              </a:rPr>
              <a:t>Agenda</a:t>
            </a:r>
          </a:p>
        </p:txBody>
      </p:sp>
      <p:graphicFrame>
        <p:nvGraphicFramePr>
          <p:cNvPr id="5" name="Content Placeholder 4">
            <a:extLst>
              <a:ext uri="{FF2B5EF4-FFF2-40B4-BE49-F238E27FC236}">
                <a16:creationId xmlns:a16="http://schemas.microsoft.com/office/drawing/2014/main" id="{E28764B7-5C39-B8B3-8CDB-B05836C09677}"/>
              </a:ext>
            </a:extLst>
          </p:cNvPr>
          <p:cNvGraphicFramePr>
            <a:graphicFrameLocks noGrp="1"/>
          </p:cNvGraphicFramePr>
          <p:nvPr>
            <p:ph idx="1"/>
            <p:extLst>
              <p:ext uri="{D42A27DB-BD31-4B8C-83A1-F6EECF244321}">
                <p14:modId xmlns:p14="http://schemas.microsoft.com/office/powerpoint/2010/main" val="1360940871"/>
              </p:ext>
              <p:ext uri="{E7BDC344-281C-4309-B0C6-D0EE65EED2A8}">
                <p202:designPr xmlns:p202="http://schemas.microsoft.com/office/powerpoint/2020/02/main">
                  <p202:designTagLst>
                    <p202:designTag name="ARCH:1:CLS" val="StackedSequentialRowTable"/>
                  </p202:designTagLst>
                </p202:designPr>
              </p:ext>
            </p:extLst>
          </p:nvPr>
        </p:nvGraphicFramePr>
        <p:xfrm>
          <a:off x="5397152" y="407252"/>
          <a:ext cx="5161807" cy="6043487"/>
        </p:xfrm>
        <a:graphic>
          <a:graphicData uri="http://schemas.openxmlformats.org/drawingml/2006/table">
            <a:tbl>
              <a:tblPr bandRow="1">
                <a:noFill/>
                <a:tableStyleId>{5C22544A-7EE6-4342-B048-85BDC9FD1C3A}</a:tableStyleId>
              </a:tblPr>
              <a:tblGrid>
                <a:gridCol w="934790">
                  <a:extLst>
                    <a:ext uri="{9D8B030D-6E8A-4147-A177-3AD203B41FA5}">
                      <a16:colId xmlns:a16="http://schemas.microsoft.com/office/drawing/2014/main" val="3212463008"/>
                    </a:ext>
                  </a:extLst>
                </a:gridCol>
                <a:gridCol w="4227017">
                  <a:extLst>
                    <a:ext uri="{9D8B030D-6E8A-4147-A177-3AD203B41FA5}">
                      <a16:colId xmlns:a16="http://schemas.microsoft.com/office/drawing/2014/main" val="1963327608"/>
                    </a:ext>
                  </a:extLst>
                </a:gridCol>
              </a:tblGrid>
              <a:tr h="597023">
                <a:tc>
                  <a:txBody>
                    <a:bodyPr/>
                    <a:lstStyle/>
                    <a:p>
                      <a:pPr algn="ctr">
                        <a:buNone/>
                      </a:pPr>
                      <a:r>
                        <a:rPr lang="en-US" sz="3300" b="1" cap="none" spc="0">
                          <a:solidFill>
                            <a:schemeClr val="bg1"/>
                          </a:solidFill>
                        </a:rPr>
                        <a:t>01</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Welcome and Housekeeping</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1545307393"/>
                  </a:ext>
                </a:extLst>
              </a:tr>
              <a:tr h="1172265">
                <a:tc>
                  <a:txBody>
                    <a:bodyPr/>
                    <a:lstStyle/>
                    <a:p>
                      <a:pPr algn="ctr">
                        <a:buNone/>
                      </a:pPr>
                      <a:r>
                        <a:rPr lang="en-US" sz="3300" b="1" cap="none" spc="0">
                          <a:solidFill>
                            <a:schemeClr val="bg1"/>
                          </a:solidFill>
                        </a:rPr>
                        <a:t>02</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Review of DCQA Committee and Overview of MPA</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734361767"/>
                  </a:ext>
                </a:extLst>
              </a:tr>
              <a:tr h="1474090">
                <a:tc>
                  <a:txBody>
                    <a:bodyPr/>
                    <a:lstStyle/>
                    <a:p>
                      <a:pPr algn="ctr">
                        <a:buNone/>
                      </a:pPr>
                      <a:r>
                        <a:rPr lang="en-US" sz="3300" b="1" cap="none" spc="0">
                          <a:solidFill>
                            <a:schemeClr val="bg1"/>
                          </a:solidFill>
                        </a:rPr>
                        <a:t>03</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Partnership Agreements: Community Colleges and School Districts</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1229034491"/>
                  </a:ext>
                </a:extLst>
              </a:tr>
              <a:tr h="870440">
                <a:tc>
                  <a:txBody>
                    <a:bodyPr/>
                    <a:lstStyle/>
                    <a:p>
                      <a:pPr algn="ctr">
                        <a:buNone/>
                      </a:pPr>
                      <a:r>
                        <a:rPr lang="en-US" sz="3300" b="1" cap="none" spc="0">
                          <a:solidFill>
                            <a:schemeClr val="bg1"/>
                          </a:solidFill>
                        </a:rPr>
                        <a:t>04</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Committee Discussion</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737209548"/>
                  </a:ext>
                </a:extLst>
              </a:tr>
              <a:tr h="870440">
                <a:tc>
                  <a:txBody>
                    <a:bodyPr/>
                    <a:lstStyle/>
                    <a:p>
                      <a:pPr algn="ctr">
                        <a:buNone/>
                      </a:pPr>
                      <a:r>
                        <a:rPr lang="en-US" sz="3300" b="1" cap="none" spc="0">
                          <a:solidFill>
                            <a:schemeClr val="bg1"/>
                          </a:solidFill>
                        </a:rPr>
                        <a:t>05</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round/>
                      <a:headEnd type="none" w="med" len="med"/>
                      <a:tailEnd type="none" w="med" len="me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Public Comment</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round/>
                      <a:headEnd type="none" w="med" len="med"/>
                      <a:tailEnd type="none" w="med" len="med"/>
                    </a:lnB>
                    <a:noFill/>
                  </a:tcPr>
                </a:tc>
                <a:extLst>
                  <a:ext uri="{0D108BD9-81ED-4DB2-BD59-A6C34878D82A}">
                    <a16:rowId xmlns:a16="http://schemas.microsoft.com/office/drawing/2014/main" val="3382630191"/>
                  </a:ext>
                </a:extLst>
              </a:tr>
              <a:tr h="870440">
                <a:tc>
                  <a:txBody>
                    <a:bodyPr/>
                    <a:lstStyle/>
                    <a:p>
                      <a:pPr algn="ctr">
                        <a:buNone/>
                      </a:pPr>
                      <a:r>
                        <a:rPr lang="en-US" sz="3300" b="1" cap="none" spc="0" dirty="0">
                          <a:solidFill>
                            <a:schemeClr val="bg1"/>
                          </a:solidFill>
                        </a:rPr>
                        <a:t>06</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Next Steps</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3872632936"/>
                  </a:ext>
                </a:extLst>
              </a:tr>
            </a:tbl>
          </a:graphicData>
        </a:graphic>
      </p:graphicFrame>
      <p:pic>
        <p:nvPicPr>
          <p:cNvPr id="3" name="Picture 2">
            <a:extLst>
              <a:ext uri="{FF2B5EF4-FFF2-40B4-BE49-F238E27FC236}">
                <a16:creationId xmlns:a16="http://schemas.microsoft.com/office/drawing/2014/main" id="{BF3645E1-E7F1-8FAC-21FD-3071733037BB}"/>
              </a:ext>
            </a:extLst>
          </p:cNvPr>
          <p:cNvPicPr>
            <a:picLocks noChangeAspect="1"/>
          </p:cNvPicPr>
          <p:nvPr/>
        </p:nvPicPr>
        <p:blipFill>
          <a:blip r:embed="rId2"/>
          <a:stretch>
            <a:fillRect/>
          </a:stretch>
        </p:blipFill>
        <p:spPr>
          <a:xfrm>
            <a:off x="220682" y="1039179"/>
            <a:ext cx="2991493" cy="1414067"/>
          </a:xfrm>
          <a:prstGeom prst="rect">
            <a:avLst/>
          </a:prstGeom>
        </p:spPr>
      </p:pic>
      <p:pic>
        <p:nvPicPr>
          <p:cNvPr id="8" name="Picture 7" descr="Text">
            <a:extLst>
              <a:ext uri="{FF2B5EF4-FFF2-40B4-BE49-F238E27FC236}">
                <a16:creationId xmlns:a16="http://schemas.microsoft.com/office/drawing/2014/main" id="{C66391AB-20B3-127E-EB77-C67F0FB0B37C}"/>
              </a:ext>
            </a:extLst>
          </p:cNvPr>
          <p:cNvPicPr>
            <a:picLocks noChangeAspect="1"/>
          </p:cNvPicPr>
          <p:nvPr/>
        </p:nvPicPr>
        <p:blipFill>
          <a:blip r:embed="rId3"/>
          <a:stretch>
            <a:fillRect/>
          </a:stretch>
        </p:blipFill>
        <p:spPr>
          <a:xfrm>
            <a:off x="118327" y="2904979"/>
            <a:ext cx="3897761" cy="1595568"/>
          </a:xfrm>
          <a:prstGeom prst="rect">
            <a:avLst/>
          </a:prstGeom>
        </p:spPr>
      </p:pic>
    </p:spTree>
    <p:extLst>
      <p:ext uri="{BB962C8B-B14F-4D97-AF65-F5344CB8AC3E}">
        <p14:creationId xmlns:p14="http://schemas.microsoft.com/office/powerpoint/2010/main" val="1982175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E03AB17-FE8E-6D4E-DEDD-BA9CFB7C6AAD}"/>
            </a:ext>
          </a:extLst>
        </p:cNvPr>
        <p:cNvGrpSpPr/>
        <p:nvPr/>
      </p:nvGrpSpPr>
      <p:grpSpPr>
        <a:xfrm>
          <a:off x="0" y="0"/>
          <a:ext cx="0" cy="0"/>
          <a:chOff x="0" y="0"/>
          <a:chExt cx="0" cy="0"/>
        </a:xfrm>
      </p:grpSpPr>
      <p:sp>
        <p:nvSpPr>
          <p:cNvPr id="29" name="Rectangle 2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0E4F548E-82F3-7D5B-A54A-CC83AEFC5091}"/>
              </a:ext>
            </a:extLst>
          </p:cNvPr>
          <p:cNvSpPr>
            <a:spLocks noGrp="1"/>
          </p:cNvSpPr>
          <p:nvPr>
            <p:ph type="title"/>
          </p:nvPr>
        </p:nvSpPr>
        <p:spPr>
          <a:xfrm>
            <a:off x="838200" y="1412488"/>
            <a:ext cx="2899189" cy="1839595"/>
          </a:xfrm>
        </p:spPr>
        <p:txBody>
          <a:bodyPr anchor="t">
            <a:normAutofit/>
          </a:bodyPr>
          <a:lstStyle/>
          <a:p>
            <a:pPr algn="r"/>
            <a:r>
              <a:rPr lang="en-US" sz="4000" dirty="0">
                <a:solidFill>
                  <a:srgbClr val="FFFFFF"/>
                </a:solidFill>
              </a:rPr>
              <a:t>Partnership Agreements: Liaisons</a:t>
            </a:r>
          </a:p>
        </p:txBody>
      </p:sp>
      <p:sp>
        <p:nvSpPr>
          <p:cNvPr id="5" name="Content Placeholder 4">
            <a:extLst>
              <a:ext uri="{FF2B5EF4-FFF2-40B4-BE49-F238E27FC236}">
                <a16:creationId xmlns:a16="http://schemas.microsoft.com/office/drawing/2014/main" id="{D5113BA1-CE0C-13AA-925F-3A55739BBC64}"/>
              </a:ext>
            </a:extLst>
          </p:cNvPr>
          <p:cNvSpPr>
            <a:spLocks noGrp="1"/>
          </p:cNvSpPr>
          <p:nvPr>
            <p:ph sz="half" idx="1"/>
          </p:nvPr>
        </p:nvSpPr>
        <p:spPr>
          <a:xfrm>
            <a:off x="4380782" y="642551"/>
            <a:ext cx="3564601" cy="5133782"/>
          </a:xfrm>
        </p:spPr>
        <p:txBody>
          <a:bodyPr>
            <a:normAutofit fontScale="92500" lnSpcReduction="10000"/>
          </a:bodyPr>
          <a:lstStyle/>
          <a:p>
            <a:pPr marL="0" indent="0">
              <a:buNone/>
            </a:pPr>
            <a:r>
              <a:rPr lang="en-US" sz="1800" dirty="0"/>
              <a:t>§16.10 creates a procedural compliance obligation: </a:t>
            </a:r>
          </a:p>
          <a:p>
            <a:r>
              <a:rPr lang="en-US" sz="1800" dirty="0"/>
              <a:t>Secondary and postsecondary institutions must have a functional and responsive liaison system in place so that school districts seeking alternative providers can document a genuine, good-faith negotiation attempt with the local community college. </a:t>
            </a:r>
          </a:p>
          <a:p>
            <a:r>
              <a:rPr lang="en-US" sz="1800" dirty="0"/>
              <a:t>If a college is slow to respond, fails to designate a liaison, or fails to engage substantively within the 60-day window, a school district could plausibly argue that the community college declined to negotiate, justifying a pivot to an alternative provider.</a:t>
            </a:r>
          </a:p>
        </p:txBody>
      </p:sp>
      <p:cxnSp>
        <p:nvCxnSpPr>
          <p:cNvPr id="31" name="Straight Connector 3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0CEF429F-63E9-A212-2874-841E229BD049}"/>
              </a:ext>
            </a:extLst>
          </p:cNvPr>
          <p:cNvSpPr>
            <a:spLocks noGrp="1"/>
          </p:cNvSpPr>
          <p:nvPr>
            <p:ph sz="half" idx="2"/>
          </p:nvPr>
        </p:nvSpPr>
        <p:spPr>
          <a:xfrm>
            <a:off x="8451604" y="642551"/>
            <a:ext cx="3287313" cy="5133782"/>
          </a:xfrm>
        </p:spPr>
        <p:txBody>
          <a:bodyPr>
            <a:normAutofit fontScale="92500" lnSpcReduction="10000"/>
          </a:bodyPr>
          <a:lstStyle/>
          <a:p>
            <a:pPr marL="0" indent="0">
              <a:buNone/>
            </a:pPr>
            <a:r>
              <a:rPr lang="en-US" sz="1800" dirty="0"/>
              <a:t>Amended §16(a), while creating compliance pressure, also creates documentation requirements:</a:t>
            </a:r>
          </a:p>
          <a:p>
            <a:r>
              <a:rPr lang="en-US" sz="1800" dirty="0"/>
              <a:t>The Act requires a named designee from each party. Many colleges handle dual credit coordination through their academic affairs office or a designated coordinator, but the formal designation obligation may require board action or an administrative policy update.</a:t>
            </a:r>
          </a:p>
          <a:p>
            <a:r>
              <a:rPr lang="en-US" sz="1800" dirty="0"/>
              <a:t>Liaisons must document timelines, actions taken, and parties involved, including liaison designation, negotiation initiation, creating an administrative record that colleges can use if a dispute arises.</a:t>
            </a:r>
          </a:p>
          <a:p>
            <a:endParaRPr lang="en-US" sz="1400" dirty="0"/>
          </a:p>
        </p:txBody>
      </p:sp>
      <p:pic>
        <p:nvPicPr>
          <p:cNvPr id="2" name="Picture 1">
            <a:extLst>
              <a:ext uri="{FF2B5EF4-FFF2-40B4-BE49-F238E27FC236}">
                <a16:creationId xmlns:a16="http://schemas.microsoft.com/office/drawing/2014/main" id="{C2E343D1-28A3-8281-D9CA-F480ACA0C6BF}"/>
              </a:ext>
            </a:extLst>
          </p:cNvPr>
          <p:cNvPicPr>
            <a:picLocks noChangeAspect="1"/>
          </p:cNvPicPr>
          <p:nvPr/>
        </p:nvPicPr>
        <p:blipFill>
          <a:blip r:embed="rId2"/>
          <a:stretch>
            <a:fillRect/>
          </a:stretch>
        </p:blipFill>
        <p:spPr>
          <a:xfrm>
            <a:off x="2404644" y="5865566"/>
            <a:ext cx="1328433" cy="695710"/>
          </a:xfrm>
          <a:prstGeom prst="rect">
            <a:avLst/>
          </a:prstGeom>
        </p:spPr>
      </p:pic>
      <p:pic>
        <p:nvPicPr>
          <p:cNvPr id="3" name="Picture 2" descr="Text">
            <a:extLst>
              <a:ext uri="{FF2B5EF4-FFF2-40B4-BE49-F238E27FC236}">
                <a16:creationId xmlns:a16="http://schemas.microsoft.com/office/drawing/2014/main" id="{89FE6EC6-8B2A-2476-A953-1430B3AFDD78}"/>
              </a:ext>
            </a:extLst>
          </p:cNvPr>
          <p:cNvPicPr>
            <a:picLocks noChangeAspect="1"/>
          </p:cNvPicPr>
          <p:nvPr/>
        </p:nvPicPr>
        <p:blipFill>
          <a:blip r:embed="rId3"/>
          <a:stretch>
            <a:fillRect/>
          </a:stretch>
        </p:blipFill>
        <p:spPr>
          <a:xfrm>
            <a:off x="139598" y="5776332"/>
            <a:ext cx="1397203" cy="822912"/>
          </a:xfrm>
          <a:prstGeom prst="rect">
            <a:avLst/>
          </a:prstGeom>
        </p:spPr>
      </p:pic>
    </p:spTree>
    <p:extLst>
      <p:ext uri="{BB962C8B-B14F-4D97-AF65-F5344CB8AC3E}">
        <p14:creationId xmlns:p14="http://schemas.microsoft.com/office/powerpoint/2010/main" val="24119865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CEB1B4-9BF1-F24E-4AAA-A16D0E9990C8}"/>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F2668E2-FA44-2B10-D54A-4907D9B78529}"/>
              </a:ext>
            </a:extLst>
          </p:cNvPr>
          <p:cNvSpPr>
            <a:spLocks noGrp="1"/>
          </p:cNvSpPr>
          <p:nvPr>
            <p:ph type="title"/>
          </p:nvPr>
        </p:nvSpPr>
        <p:spPr>
          <a:xfrm>
            <a:off x="640080" y="329184"/>
            <a:ext cx="6894576" cy="1783080"/>
          </a:xfrm>
        </p:spPr>
        <p:txBody>
          <a:bodyPr anchor="b">
            <a:normAutofit/>
          </a:bodyPr>
          <a:lstStyle/>
          <a:p>
            <a:r>
              <a:rPr lang="en-US" sz="5400" b="1" dirty="0"/>
              <a:t>Partnership Agreements: Appeals</a:t>
            </a:r>
          </a:p>
        </p:txBody>
      </p:sp>
      <p:sp>
        <p:nvSpPr>
          <p:cNvPr id="2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Logo, company name&#10;&#10;AI-generated content may be incorrect.">
            <a:extLst>
              <a:ext uri="{FF2B5EF4-FFF2-40B4-BE49-F238E27FC236}">
                <a16:creationId xmlns:a16="http://schemas.microsoft.com/office/drawing/2014/main" id="{1EAF4F20-FBD6-7867-B900-F850974FBB19}"/>
              </a:ext>
            </a:extLst>
          </p:cNvPr>
          <p:cNvPicPr>
            <a:picLocks noChangeAspect="1"/>
          </p:cNvPicPr>
          <p:nvPr/>
        </p:nvPicPr>
        <p:blipFill>
          <a:blip r:embed="rId2"/>
          <a:stretch>
            <a:fillRect/>
          </a:stretch>
        </p:blipFill>
        <p:spPr>
          <a:xfrm>
            <a:off x="7980724" y="1220724"/>
            <a:ext cx="4014216" cy="1896717"/>
          </a:xfrm>
          <a:prstGeom prst="rect">
            <a:avLst/>
          </a:prstGeom>
        </p:spPr>
      </p:pic>
      <p:pic>
        <p:nvPicPr>
          <p:cNvPr id="3" name="Picture 2" descr="Text">
            <a:extLst>
              <a:ext uri="{FF2B5EF4-FFF2-40B4-BE49-F238E27FC236}">
                <a16:creationId xmlns:a16="http://schemas.microsoft.com/office/drawing/2014/main" id="{C005ECB9-D151-9132-F6C5-44563371E321}"/>
              </a:ext>
            </a:extLst>
          </p:cNvPr>
          <p:cNvPicPr>
            <a:picLocks noChangeAspect="1"/>
          </p:cNvPicPr>
          <p:nvPr/>
        </p:nvPicPr>
        <p:blipFill>
          <a:blip r:embed="rId3"/>
          <a:stretch>
            <a:fillRect/>
          </a:stretch>
        </p:blipFill>
        <p:spPr>
          <a:xfrm>
            <a:off x="7999012" y="4088335"/>
            <a:ext cx="3995928" cy="1638326"/>
          </a:xfrm>
          <a:prstGeom prst="rect">
            <a:avLst/>
          </a:prstGeom>
        </p:spPr>
      </p:pic>
      <p:graphicFrame>
        <p:nvGraphicFramePr>
          <p:cNvPr id="7" name="Content Placeholder 4">
            <a:extLst>
              <a:ext uri="{FF2B5EF4-FFF2-40B4-BE49-F238E27FC236}">
                <a16:creationId xmlns:a16="http://schemas.microsoft.com/office/drawing/2014/main" id="{6819D0FE-468E-1DF0-E66E-353351C25125}"/>
              </a:ext>
            </a:extLst>
          </p:cNvPr>
          <p:cNvGraphicFramePr>
            <a:graphicFrameLocks noGrp="1"/>
          </p:cNvGraphicFramePr>
          <p:nvPr>
            <p:ph idx="1"/>
            <p:extLst>
              <p:ext uri="{D42A27DB-BD31-4B8C-83A1-F6EECF244321}">
                <p14:modId xmlns:p14="http://schemas.microsoft.com/office/powerpoint/2010/main" val="3753804004"/>
              </p:ext>
            </p:extLst>
          </p:nvPr>
        </p:nvGraphicFramePr>
        <p:xfrm>
          <a:off x="640080" y="2706624"/>
          <a:ext cx="6894576"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38852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EEBC7F0-2246-8EC9-3236-E6E94CBA8CDA}"/>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34E3B99-6ED0-CDE5-829E-1FA89C90BEF4}"/>
              </a:ext>
            </a:extLst>
          </p:cNvPr>
          <p:cNvSpPr>
            <a:spLocks noGrp="1"/>
          </p:cNvSpPr>
          <p:nvPr>
            <p:ph type="title"/>
          </p:nvPr>
        </p:nvSpPr>
        <p:spPr>
          <a:xfrm>
            <a:off x="640080" y="329184"/>
            <a:ext cx="6894576" cy="1783080"/>
          </a:xfrm>
        </p:spPr>
        <p:txBody>
          <a:bodyPr anchor="b">
            <a:normAutofit/>
          </a:bodyPr>
          <a:lstStyle/>
          <a:p>
            <a:r>
              <a:rPr lang="en-US" sz="5400" b="1"/>
              <a:t>Partnership Agreements: Appeals</a:t>
            </a:r>
          </a:p>
        </p:txBody>
      </p:sp>
      <p:sp>
        <p:nvSpPr>
          <p:cNvPr id="2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4E4B015B-51FB-F39D-34AC-864DD16C144D}"/>
              </a:ext>
            </a:extLst>
          </p:cNvPr>
          <p:cNvPicPr>
            <a:picLocks noChangeAspect="1"/>
          </p:cNvPicPr>
          <p:nvPr/>
        </p:nvPicPr>
        <p:blipFill>
          <a:blip r:embed="rId2"/>
          <a:stretch>
            <a:fillRect/>
          </a:stretch>
        </p:blipFill>
        <p:spPr>
          <a:xfrm>
            <a:off x="8081706" y="5721781"/>
            <a:ext cx="1829592" cy="937414"/>
          </a:xfrm>
          <a:prstGeom prst="rect">
            <a:avLst/>
          </a:prstGeom>
        </p:spPr>
      </p:pic>
      <p:pic>
        <p:nvPicPr>
          <p:cNvPr id="3" name="Picture 2" descr="Text">
            <a:extLst>
              <a:ext uri="{FF2B5EF4-FFF2-40B4-BE49-F238E27FC236}">
                <a16:creationId xmlns:a16="http://schemas.microsoft.com/office/drawing/2014/main" id="{24C6FD44-667C-AB9A-A9D9-7E820CD49AD0}"/>
              </a:ext>
            </a:extLst>
          </p:cNvPr>
          <p:cNvPicPr>
            <a:picLocks noChangeAspect="1"/>
          </p:cNvPicPr>
          <p:nvPr/>
        </p:nvPicPr>
        <p:blipFill>
          <a:blip r:embed="rId3"/>
          <a:stretch>
            <a:fillRect/>
          </a:stretch>
        </p:blipFill>
        <p:spPr>
          <a:xfrm>
            <a:off x="10157789" y="5721781"/>
            <a:ext cx="1900761" cy="937414"/>
          </a:xfrm>
          <a:prstGeom prst="rect">
            <a:avLst/>
          </a:prstGeom>
        </p:spPr>
      </p:pic>
      <p:graphicFrame>
        <p:nvGraphicFramePr>
          <p:cNvPr id="7" name="Content Placeholder 4">
            <a:extLst>
              <a:ext uri="{FF2B5EF4-FFF2-40B4-BE49-F238E27FC236}">
                <a16:creationId xmlns:a16="http://schemas.microsoft.com/office/drawing/2014/main" id="{8822501F-54E2-18F6-1F8C-5AA3AB56BB4D}"/>
              </a:ext>
            </a:extLst>
          </p:cNvPr>
          <p:cNvGraphicFramePr>
            <a:graphicFrameLocks noGrp="1"/>
          </p:cNvGraphicFramePr>
          <p:nvPr>
            <p:ph idx="1"/>
            <p:extLst>
              <p:ext uri="{D42A27DB-BD31-4B8C-83A1-F6EECF244321}">
                <p14:modId xmlns:p14="http://schemas.microsoft.com/office/powerpoint/2010/main" val="1319079878"/>
              </p:ext>
            </p:extLst>
          </p:nvPr>
        </p:nvGraphicFramePr>
        <p:xfrm>
          <a:off x="640080" y="2611207"/>
          <a:ext cx="10451990"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182052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F3002B57-804B-4D60-3A5E-7CA3FD3C1F07}"/>
              </a:ext>
            </a:extLst>
          </p:cNvPr>
          <p:cNvGraphicFramePr>
            <a:graphicFrameLocks noGrp="1"/>
          </p:cNvGraphicFramePr>
          <p:nvPr>
            <p:ph idx="1"/>
            <p:extLst>
              <p:ext uri="{D42A27DB-BD31-4B8C-83A1-F6EECF244321}">
                <p14:modId xmlns:p14="http://schemas.microsoft.com/office/powerpoint/2010/main" val="2844565536"/>
              </p:ext>
            </p:extLst>
          </p:nvPr>
        </p:nvGraphicFramePr>
        <p:xfrm>
          <a:off x="477012" y="86497"/>
          <a:ext cx="11237977" cy="6301893"/>
        </p:xfrm>
        <a:graphic>
          <a:graphicData uri="http://schemas.openxmlformats.org/drawingml/2006/table">
            <a:tbl>
              <a:tblPr firstRow="1" firstCol="1" bandRow="1">
                <a:tableStyleId>{69012ECD-51FC-41F1-AA8D-1B2483CD663E}</a:tableStyleId>
              </a:tblPr>
              <a:tblGrid>
                <a:gridCol w="1689835">
                  <a:extLst>
                    <a:ext uri="{9D8B030D-6E8A-4147-A177-3AD203B41FA5}">
                      <a16:colId xmlns:a16="http://schemas.microsoft.com/office/drawing/2014/main" val="1452446761"/>
                    </a:ext>
                  </a:extLst>
                </a:gridCol>
                <a:gridCol w="2380106">
                  <a:extLst>
                    <a:ext uri="{9D8B030D-6E8A-4147-A177-3AD203B41FA5}">
                      <a16:colId xmlns:a16="http://schemas.microsoft.com/office/drawing/2014/main" val="1619339319"/>
                    </a:ext>
                  </a:extLst>
                </a:gridCol>
                <a:gridCol w="2510397">
                  <a:extLst>
                    <a:ext uri="{9D8B030D-6E8A-4147-A177-3AD203B41FA5}">
                      <a16:colId xmlns:a16="http://schemas.microsoft.com/office/drawing/2014/main" val="526149250"/>
                    </a:ext>
                  </a:extLst>
                </a:gridCol>
                <a:gridCol w="1752209">
                  <a:extLst>
                    <a:ext uri="{9D8B030D-6E8A-4147-A177-3AD203B41FA5}">
                      <a16:colId xmlns:a16="http://schemas.microsoft.com/office/drawing/2014/main" val="361312991"/>
                    </a:ext>
                  </a:extLst>
                </a:gridCol>
                <a:gridCol w="2905430">
                  <a:extLst>
                    <a:ext uri="{9D8B030D-6E8A-4147-A177-3AD203B41FA5}">
                      <a16:colId xmlns:a16="http://schemas.microsoft.com/office/drawing/2014/main" val="440541402"/>
                    </a:ext>
                  </a:extLst>
                </a:gridCol>
              </a:tblGrid>
              <a:tr h="801419">
                <a:tc>
                  <a:txBody>
                    <a:bodyPr/>
                    <a:lstStyle/>
                    <a:p>
                      <a:pPr marL="0" marR="0">
                        <a:buNone/>
                      </a:pPr>
                      <a:endParaRPr lang="en-US" sz="1200" dirty="0">
                        <a:effectLst/>
                      </a:endParaRPr>
                    </a:p>
                    <a:p>
                      <a:pPr marL="0" marR="0" algn="ctr">
                        <a:buNone/>
                      </a:pPr>
                      <a:r>
                        <a:rPr lang="en-US" sz="1600" dirty="0">
                          <a:effectLst/>
                        </a:rPr>
                        <a:t>Provision</a:t>
                      </a:r>
                      <a:endParaRPr lang="en-US" sz="1600" dirty="0">
                        <a:effectLst/>
                        <a:latin typeface="Arial" panose="020B0604020202020204" pitchFamily="34" charset="0"/>
                        <a:ea typeface="Arial" panose="020B0604020202020204" pitchFamily="34" charset="0"/>
                      </a:endParaRPr>
                    </a:p>
                  </a:txBody>
                  <a:tcPr marL="18119" marR="18119" marT="11324" marB="11324"/>
                </a:tc>
                <a:tc>
                  <a:txBody>
                    <a:bodyPr/>
                    <a:lstStyle/>
                    <a:p>
                      <a:pPr marL="0" marR="0">
                        <a:buNone/>
                      </a:pPr>
                      <a:endParaRPr lang="en-US" sz="1200" dirty="0">
                        <a:effectLst/>
                      </a:endParaRPr>
                    </a:p>
                    <a:p>
                      <a:pPr marL="0" marR="0" algn="ctr">
                        <a:buNone/>
                      </a:pPr>
                      <a:r>
                        <a:rPr lang="en-US" sz="1600" dirty="0">
                          <a:effectLst/>
                        </a:rPr>
                        <a:t>Community College Obligation</a:t>
                      </a:r>
                    </a:p>
                  </a:txBody>
                  <a:tcPr marL="18119" marR="18119" marT="11324" marB="11324"/>
                </a:tc>
                <a:tc>
                  <a:txBody>
                    <a:bodyPr/>
                    <a:lstStyle/>
                    <a:p>
                      <a:pPr marL="0" marR="0">
                        <a:buNone/>
                      </a:pPr>
                      <a:endParaRPr lang="en-US" sz="1200" dirty="0">
                        <a:effectLst/>
                      </a:endParaRPr>
                    </a:p>
                    <a:p>
                      <a:pPr marL="0" marR="0" algn="ctr">
                        <a:buNone/>
                      </a:pPr>
                      <a:r>
                        <a:rPr lang="en-US" sz="1600" dirty="0">
                          <a:effectLst/>
                        </a:rPr>
                        <a:t>School District Obligation</a:t>
                      </a:r>
                      <a:endParaRPr lang="en-US" sz="1600" dirty="0">
                        <a:effectLst/>
                        <a:latin typeface="Arial" panose="020B0604020202020204" pitchFamily="34" charset="0"/>
                        <a:ea typeface="Arial" panose="020B0604020202020204" pitchFamily="34" charset="0"/>
                      </a:endParaRPr>
                    </a:p>
                  </a:txBody>
                  <a:tcPr marL="18119" marR="18119" marT="11324" marB="11324"/>
                </a:tc>
                <a:tc>
                  <a:txBody>
                    <a:bodyPr/>
                    <a:lstStyle/>
                    <a:p>
                      <a:pPr marL="0" marR="0">
                        <a:buNone/>
                      </a:pPr>
                      <a:endParaRPr lang="en-US" sz="1200" dirty="0">
                        <a:effectLst/>
                      </a:endParaRPr>
                    </a:p>
                    <a:p>
                      <a:pPr marL="0" marR="0" algn="ctr">
                        <a:buNone/>
                      </a:pPr>
                      <a:r>
                        <a:rPr lang="en-US" sz="1600" dirty="0">
                          <a:effectLst/>
                        </a:rPr>
                        <a:t>Who Bears the Harder Burden</a:t>
                      </a:r>
                      <a:endParaRPr lang="en-US" sz="1600" dirty="0">
                        <a:effectLst/>
                        <a:latin typeface="Arial" panose="020B0604020202020204" pitchFamily="34" charset="0"/>
                        <a:ea typeface="Arial" panose="020B0604020202020204" pitchFamily="34" charset="0"/>
                      </a:endParaRPr>
                    </a:p>
                  </a:txBody>
                  <a:tcPr marL="18119" marR="18119" marT="11324" marB="11324"/>
                </a:tc>
                <a:tc>
                  <a:txBody>
                    <a:bodyPr/>
                    <a:lstStyle/>
                    <a:p>
                      <a:pPr marL="0" marR="0">
                        <a:buNone/>
                      </a:pPr>
                      <a:endParaRPr lang="en-US" sz="1200" dirty="0">
                        <a:effectLst/>
                      </a:endParaRPr>
                    </a:p>
                    <a:p>
                      <a:pPr marL="0" marR="0" algn="ctr">
                        <a:buNone/>
                      </a:pPr>
                      <a:r>
                        <a:rPr lang="en-US" sz="1600" dirty="0">
                          <a:effectLst/>
                        </a:rPr>
                        <a:t>Key Non-Compliance Consequence</a:t>
                      </a:r>
                      <a:endParaRPr lang="en-US" sz="1600" dirty="0">
                        <a:effectLst/>
                        <a:latin typeface="Arial" panose="020B0604020202020204" pitchFamily="34" charset="0"/>
                        <a:ea typeface="Arial" panose="020B0604020202020204" pitchFamily="34" charset="0"/>
                      </a:endParaRPr>
                    </a:p>
                  </a:txBody>
                  <a:tcPr marL="18119" marR="18119" marT="11324" marB="11324"/>
                </a:tc>
                <a:extLst>
                  <a:ext uri="{0D108BD9-81ED-4DB2-BD59-A6C34878D82A}">
                    <a16:rowId xmlns:a16="http://schemas.microsoft.com/office/drawing/2014/main" val="2164218382"/>
                  </a:ext>
                </a:extLst>
              </a:tr>
              <a:tr h="1779598">
                <a:tc>
                  <a:txBody>
                    <a:bodyPr/>
                    <a:lstStyle/>
                    <a:p>
                      <a:pPr marL="0" marR="0" algn="l">
                        <a:spcBef>
                          <a:spcPts val="200"/>
                        </a:spcBef>
                        <a:spcAft>
                          <a:spcPts val="200"/>
                        </a:spcAft>
                        <a:buNone/>
                      </a:pPr>
                      <a:r>
                        <a:rPr lang="en-US" sz="1300" b="1" dirty="0">
                          <a:solidFill>
                            <a:srgbClr val="1F3864"/>
                          </a:solidFill>
                          <a:effectLst/>
                          <a:latin typeface="+mn-lt"/>
                          <a:ea typeface="Arial" panose="020B0604020202020204" pitchFamily="34" charset="0"/>
                        </a:rPr>
                        <a:t>§16(a) — 60-day liaison designation and negotiation initiation</a:t>
                      </a:r>
                      <a:endParaRPr lang="en-US" sz="13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Establish written request intake system; designate a liaison within 60 days of written request; begin negotiations; manage concurrent multi-district 60-day clocks</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Submit formal written request to initiate the process; designate superintendent or designee for negotiations; document initiation for §16.10 and §17 evidentiary purposes</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Community College — response obligation triggers the clock; non-responsiveness forfeits §16.10 protection</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CC: Forfeiture of §16.10 right-of-first-refusal protection if non-responsive. SD: Failure to document written request forfeits appeal rights and §16.10 evidentiary foundation</a:t>
                      </a:r>
                      <a:endParaRPr lang="en-US" sz="1200" dirty="0">
                        <a:effectLst/>
                        <a:latin typeface="+mn-lt"/>
                        <a:ea typeface="Arial" panose="020B0604020202020204" pitchFamily="34" charset="0"/>
                      </a:endParaRPr>
                    </a:p>
                  </a:txBody>
                  <a:tcPr marL="101600" marR="101600" marT="50800" marB="50800"/>
                </a:tc>
                <a:extLst>
                  <a:ext uri="{0D108BD9-81ED-4DB2-BD59-A6C34878D82A}">
                    <a16:rowId xmlns:a16="http://schemas.microsoft.com/office/drawing/2014/main" val="4211024781"/>
                  </a:ext>
                </a:extLst>
              </a:tr>
              <a:tr h="1788834">
                <a:tc>
                  <a:txBody>
                    <a:bodyPr/>
                    <a:lstStyle/>
                    <a:p>
                      <a:pPr marL="0" marR="0">
                        <a:spcBef>
                          <a:spcPts val="200"/>
                        </a:spcBef>
                        <a:spcAft>
                          <a:spcPts val="200"/>
                        </a:spcAft>
                        <a:buNone/>
                      </a:pPr>
                      <a:r>
                        <a:rPr lang="en-US" sz="1300" b="1" dirty="0">
                          <a:solidFill>
                            <a:srgbClr val="1F3864"/>
                          </a:solidFill>
                          <a:effectLst/>
                          <a:latin typeface="+mn-lt"/>
                          <a:ea typeface="Arial" panose="020B0604020202020204" pitchFamily="34" charset="0"/>
                        </a:rPr>
                        <a:t>§16(b) — Eleven required elements including </a:t>
                      </a:r>
                    </a:p>
                    <a:p>
                      <a:pPr marL="0" marR="0">
                        <a:spcBef>
                          <a:spcPts val="200"/>
                        </a:spcBef>
                        <a:spcAft>
                          <a:spcPts val="200"/>
                        </a:spcAft>
                        <a:buNone/>
                      </a:pPr>
                      <a:r>
                        <a:rPr lang="en-US" sz="1300" b="1" dirty="0">
                          <a:solidFill>
                            <a:srgbClr val="1F3864"/>
                          </a:solidFill>
                          <a:effectLst/>
                          <a:latin typeface="+mn-lt"/>
                          <a:ea typeface="Arial" panose="020B0604020202020204" pitchFamily="34" charset="0"/>
                        </a:rPr>
                        <a:t>§16(b)(8.5) and §16(b)(11)</a:t>
                      </a:r>
                      <a:endParaRPr lang="en-US" sz="13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Conduct systematic review of all active agreements; identify gaps against eleven-element checklist; initiate renegotiation for all non-compliant agreements; maintain consistent terms across all partnerships</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Cooperate in renegotiation; update advising and eligibility systems for §16(b)(3); implement disability access procedures for §16(b)(8.5); provide demographic data for §16(b)(11)</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Community College — scale of review and renegotiation across all partner districts; primary data collection responsibility for §16(b)(11)</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CC: Non-compliant agreements expose college to challenge in ICCB review and §22 appeal proceedings. SD: Disability access gap creates ADA/504 liability; data assessment gap undermines joint equity accountability</a:t>
                      </a:r>
                      <a:endParaRPr lang="en-US" sz="1200" dirty="0">
                        <a:effectLst/>
                        <a:latin typeface="+mn-lt"/>
                        <a:ea typeface="Arial" panose="020B0604020202020204" pitchFamily="34" charset="0"/>
                      </a:endParaRPr>
                    </a:p>
                  </a:txBody>
                  <a:tcPr marL="101600" marR="101600" marT="50800" marB="50800"/>
                </a:tc>
                <a:extLst>
                  <a:ext uri="{0D108BD9-81ED-4DB2-BD59-A6C34878D82A}">
                    <a16:rowId xmlns:a16="http://schemas.microsoft.com/office/drawing/2014/main" val="182530728"/>
                  </a:ext>
                </a:extLst>
              </a:tr>
              <a:tr h="1932042">
                <a:tc>
                  <a:txBody>
                    <a:bodyPr/>
                    <a:lstStyle/>
                    <a:p>
                      <a:pPr marL="0" marR="0">
                        <a:spcBef>
                          <a:spcPts val="200"/>
                        </a:spcBef>
                        <a:spcAft>
                          <a:spcPts val="200"/>
                        </a:spcAft>
                        <a:buNone/>
                      </a:pPr>
                      <a:r>
                        <a:rPr lang="en-US" sz="1300" b="1" dirty="0">
                          <a:solidFill>
                            <a:srgbClr val="1F3864"/>
                          </a:solidFill>
                          <a:effectLst/>
                          <a:latin typeface="+mn-lt"/>
                          <a:ea typeface="Arial" panose="020B0604020202020204" pitchFamily="34" charset="0"/>
                        </a:rPr>
                        <a:t>New §16.10:</a:t>
                      </a:r>
                    </a:p>
                    <a:p>
                      <a:pPr marL="0" marR="0">
                        <a:spcBef>
                          <a:spcPts val="200"/>
                        </a:spcBef>
                        <a:spcAft>
                          <a:spcPts val="200"/>
                        </a:spcAft>
                        <a:buNone/>
                      </a:pPr>
                      <a:r>
                        <a:rPr lang="en-US" sz="1300" b="1" dirty="0">
                          <a:solidFill>
                            <a:srgbClr val="1F3864"/>
                          </a:solidFill>
                          <a:effectLst/>
                          <a:latin typeface="+mn-lt"/>
                          <a:ea typeface="Arial" panose="020B0604020202020204" pitchFamily="34" charset="0"/>
                        </a:rPr>
                        <a:t>Right-of-first-refusal before alternative providers</a:t>
                      </a:r>
                      <a:endParaRPr lang="en-US" sz="13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Be genuinely responsive to §16 written requests; maintain faculty depth in high-demand disciplines; develop internal feasibility framework; contest bad-faith infeasibility claims; use mutual veto strategically but not abusively</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Complete formal §16 process with local community college before any alternative provider; obtain mutual infeasibility finding; evaluate existing alternative provider contracts against new framework; do not claim infeasibility unilaterally</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School District — primary constraint; community college gains protection</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CC: Non-responsiveness waives §16.10 protection. SD: Contracting with alternative provider without completing §16.10 process violates the Act; ICCB can require contract termination and may affect program compliance status</a:t>
                      </a:r>
                      <a:endParaRPr lang="en-US" sz="1200" dirty="0">
                        <a:effectLst/>
                        <a:latin typeface="+mn-lt"/>
                        <a:ea typeface="Arial" panose="020B0604020202020204" pitchFamily="34" charset="0"/>
                      </a:endParaRPr>
                    </a:p>
                  </a:txBody>
                  <a:tcPr marL="101600" marR="101600" marT="50800" marB="50800"/>
                </a:tc>
                <a:extLst>
                  <a:ext uri="{0D108BD9-81ED-4DB2-BD59-A6C34878D82A}">
                    <a16:rowId xmlns:a16="http://schemas.microsoft.com/office/drawing/2014/main" val="3443879258"/>
                  </a:ext>
                </a:extLst>
              </a:tr>
            </a:tbl>
          </a:graphicData>
        </a:graphic>
      </p:graphicFrame>
      <p:pic>
        <p:nvPicPr>
          <p:cNvPr id="2" name="Picture 1">
            <a:extLst>
              <a:ext uri="{FF2B5EF4-FFF2-40B4-BE49-F238E27FC236}">
                <a16:creationId xmlns:a16="http://schemas.microsoft.com/office/drawing/2014/main" id="{F6EF6EC8-3482-2C05-7A42-4C29EA540D55}"/>
              </a:ext>
            </a:extLst>
          </p:cNvPr>
          <p:cNvPicPr>
            <a:picLocks noChangeAspect="1"/>
          </p:cNvPicPr>
          <p:nvPr/>
        </p:nvPicPr>
        <p:blipFill>
          <a:blip r:embed="rId3"/>
          <a:stretch>
            <a:fillRect/>
          </a:stretch>
        </p:blipFill>
        <p:spPr>
          <a:xfrm>
            <a:off x="9709323" y="6388389"/>
            <a:ext cx="928615" cy="455241"/>
          </a:xfrm>
          <a:prstGeom prst="rect">
            <a:avLst/>
          </a:prstGeom>
        </p:spPr>
      </p:pic>
      <p:pic>
        <p:nvPicPr>
          <p:cNvPr id="3" name="Picture 2" descr="Text">
            <a:extLst>
              <a:ext uri="{FF2B5EF4-FFF2-40B4-BE49-F238E27FC236}">
                <a16:creationId xmlns:a16="http://schemas.microsoft.com/office/drawing/2014/main" id="{33787184-09BF-17BE-7481-2F6CE96DAAFA}"/>
              </a:ext>
            </a:extLst>
          </p:cNvPr>
          <p:cNvPicPr>
            <a:picLocks noChangeAspect="1"/>
          </p:cNvPicPr>
          <p:nvPr/>
        </p:nvPicPr>
        <p:blipFill>
          <a:blip r:embed="rId4"/>
          <a:stretch>
            <a:fillRect/>
          </a:stretch>
        </p:blipFill>
        <p:spPr>
          <a:xfrm>
            <a:off x="10845581" y="6319270"/>
            <a:ext cx="1077051" cy="593481"/>
          </a:xfrm>
          <a:prstGeom prst="rect">
            <a:avLst/>
          </a:prstGeom>
        </p:spPr>
      </p:pic>
    </p:spTree>
    <p:extLst>
      <p:ext uri="{BB962C8B-B14F-4D97-AF65-F5344CB8AC3E}">
        <p14:creationId xmlns:p14="http://schemas.microsoft.com/office/powerpoint/2010/main" val="590977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B9F2E9-2A8F-6926-CEFA-6E6ABBDB211C}"/>
            </a:ext>
          </a:extLst>
        </p:cNvPr>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FCB470A1-675D-C40B-9AA3-6EF1373EEF2E}"/>
              </a:ext>
            </a:extLst>
          </p:cNvPr>
          <p:cNvGraphicFramePr>
            <a:graphicFrameLocks noGrp="1"/>
          </p:cNvGraphicFramePr>
          <p:nvPr>
            <p:extLst>
              <p:ext uri="{D42A27DB-BD31-4B8C-83A1-F6EECF244321}">
                <p14:modId xmlns:p14="http://schemas.microsoft.com/office/powerpoint/2010/main" val="3397245648"/>
              </p:ext>
            </p:extLst>
          </p:nvPr>
        </p:nvGraphicFramePr>
        <p:xfrm>
          <a:off x="477012" y="103860"/>
          <a:ext cx="11237975" cy="6078990"/>
        </p:xfrm>
        <a:graphic>
          <a:graphicData uri="http://schemas.openxmlformats.org/drawingml/2006/table">
            <a:tbl>
              <a:tblPr firstRow="1" firstCol="1" bandRow="1">
                <a:tableStyleId>{69012ECD-51FC-41F1-AA8D-1B2483CD663E}</a:tableStyleId>
              </a:tblPr>
              <a:tblGrid>
                <a:gridCol w="1689835">
                  <a:extLst>
                    <a:ext uri="{9D8B030D-6E8A-4147-A177-3AD203B41FA5}">
                      <a16:colId xmlns:a16="http://schemas.microsoft.com/office/drawing/2014/main" val="2226709200"/>
                    </a:ext>
                  </a:extLst>
                </a:gridCol>
                <a:gridCol w="2380105">
                  <a:extLst>
                    <a:ext uri="{9D8B030D-6E8A-4147-A177-3AD203B41FA5}">
                      <a16:colId xmlns:a16="http://schemas.microsoft.com/office/drawing/2014/main" val="1014163796"/>
                    </a:ext>
                  </a:extLst>
                </a:gridCol>
                <a:gridCol w="2510397">
                  <a:extLst>
                    <a:ext uri="{9D8B030D-6E8A-4147-A177-3AD203B41FA5}">
                      <a16:colId xmlns:a16="http://schemas.microsoft.com/office/drawing/2014/main" val="315046476"/>
                    </a:ext>
                  </a:extLst>
                </a:gridCol>
                <a:gridCol w="1752208">
                  <a:extLst>
                    <a:ext uri="{9D8B030D-6E8A-4147-A177-3AD203B41FA5}">
                      <a16:colId xmlns:a16="http://schemas.microsoft.com/office/drawing/2014/main" val="3743120015"/>
                    </a:ext>
                  </a:extLst>
                </a:gridCol>
                <a:gridCol w="2905430">
                  <a:extLst>
                    <a:ext uri="{9D8B030D-6E8A-4147-A177-3AD203B41FA5}">
                      <a16:colId xmlns:a16="http://schemas.microsoft.com/office/drawing/2014/main" val="3836772132"/>
                    </a:ext>
                  </a:extLst>
                </a:gridCol>
              </a:tblGrid>
              <a:tr h="820980">
                <a:tc>
                  <a:txBody>
                    <a:bodyPr/>
                    <a:lstStyle/>
                    <a:p>
                      <a:pPr marL="0" marR="0">
                        <a:buNone/>
                      </a:pPr>
                      <a:endParaRPr lang="en-US" sz="1200" dirty="0">
                        <a:effectLst/>
                      </a:endParaRPr>
                    </a:p>
                    <a:p>
                      <a:pPr marL="0" marR="0" algn="ctr">
                        <a:buNone/>
                      </a:pPr>
                      <a:r>
                        <a:rPr lang="en-US" sz="1600" dirty="0">
                          <a:effectLst/>
                        </a:rPr>
                        <a:t>Provision</a:t>
                      </a:r>
                      <a:endParaRPr lang="en-US" sz="1600" dirty="0">
                        <a:effectLst/>
                        <a:latin typeface="Arial" panose="020B0604020202020204" pitchFamily="34" charset="0"/>
                        <a:ea typeface="Arial" panose="020B0604020202020204" pitchFamily="34" charset="0"/>
                      </a:endParaRPr>
                    </a:p>
                  </a:txBody>
                  <a:tcPr marL="18119" marR="18119" marT="11324" marB="11324"/>
                </a:tc>
                <a:tc>
                  <a:txBody>
                    <a:bodyPr/>
                    <a:lstStyle/>
                    <a:p>
                      <a:pPr marL="0" marR="0">
                        <a:buNone/>
                      </a:pPr>
                      <a:endParaRPr lang="en-US" sz="1200" dirty="0">
                        <a:effectLst/>
                      </a:endParaRPr>
                    </a:p>
                    <a:p>
                      <a:pPr marL="0" marR="0" algn="ctr">
                        <a:buNone/>
                      </a:pPr>
                      <a:r>
                        <a:rPr lang="en-US" sz="1600" dirty="0">
                          <a:effectLst/>
                        </a:rPr>
                        <a:t>Community College Obligation</a:t>
                      </a:r>
                    </a:p>
                  </a:txBody>
                  <a:tcPr marL="18119" marR="18119" marT="11324" marB="11324"/>
                </a:tc>
                <a:tc>
                  <a:txBody>
                    <a:bodyPr/>
                    <a:lstStyle/>
                    <a:p>
                      <a:pPr marL="0" marR="0">
                        <a:buNone/>
                      </a:pPr>
                      <a:endParaRPr lang="en-US" sz="1200" dirty="0">
                        <a:effectLst/>
                      </a:endParaRPr>
                    </a:p>
                    <a:p>
                      <a:pPr marL="0" marR="0" algn="ctr">
                        <a:buNone/>
                      </a:pPr>
                      <a:r>
                        <a:rPr lang="en-US" sz="1600" dirty="0">
                          <a:effectLst/>
                        </a:rPr>
                        <a:t>School District Obligation</a:t>
                      </a:r>
                      <a:endParaRPr lang="en-US" sz="1600" dirty="0">
                        <a:effectLst/>
                        <a:latin typeface="Arial" panose="020B0604020202020204" pitchFamily="34" charset="0"/>
                        <a:ea typeface="Arial" panose="020B0604020202020204" pitchFamily="34" charset="0"/>
                      </a:endParaRPr>
                    </a:p>
                  </a:txBody>
                  <a:tcPr marL="18119" marR="18119" marT="11324" marB="11324"/>
                </a:tc>
                <a:tc>
                  <a:txBody>
                    <a:bodyPr/>
                    <a:lstStyle/>
                    <a:p>
                      <a:pPr marL="0" marR="0">
                        <a:buNone/>
                      </a:pPr>
                      <a:endParaRPr lang="en-US" sz="1200" dirty="0">
                        <a:effectLst/>
                      </a:endParaRPr>
                    </a:p>
                    <a:p>
                      <a:pPr marL="0" marR="0" algn="ctr">
                        <a:buNone/>
                      </a:pPr>
                      <a:r>
                        <a:rPr lang="en-US" sz="1600" dirty="0">
                          <a:effectLst/>
                        </a:rPr>
                        <a:t>Who Bears the Harder Burden</a:t>
                      </a:r>
                      <a:endParaRPr lang="en-US" sz="1600" dirty="0">
                        <a:effectLst/>
                        <a:latin typeface="Arial" panose="020B0604020202020204" pitchFamily="34" charset="0"/>
                        <a:ea typeface="Arial" panose="020B0604020202020204" pitchFamily="34" charset="0"/>
                      </a:endParaRPr>
                    </a:p>
                  </a:txBody>
                  <a:tcPr marL="18119" marR="18119" marT="11324" marB="11324"/>
                </a:tc>
                <a:tc>
                  <a:txBody>
                    <a:bodyPr/>
                    <a:lstStyle/>
                    <a:p>
                      <a:pPr marL="0" marR="0">
                        <a:buNone/>
                      </a:pPr>
                      <a:endParaRPr lang="en-US" sz="1200" dirty="0">
                        <a:effectLst/>
                      </a:endParaRPr>
                    </a:p>
                    <a:p>
                      <a:pPr marL="0" marR="0" algn="ctr">
                        <a:buNone/>
                      </a:pPr>
                      <a:r>
                        <a:rPr lang="en-US" sz="1600" dirty="0">
                          <a:effectLst/>
                        </a:rPr>
                        <a:t>Key Non-Compliance Consequence</a:t>
                      </a:r>
                      <a:endParaRPr lang="en-US" sz="1600" dirty="0">
                        <a:effectLst/>
                        <a:latin typeface="Arial" panose="020B0604020202020204" pitchFamily="34" charset="0"/>
                        <a:ea typeface="Arial" panose="020B0604020202020204" pitchFamily="34" charset="0"/>
                      </a:endParaRPr>
                    </a:p>
                  </a:txBody>
                  <a:tcPr marL="18119" marR="18119" marT="11324" marB="11324"/>
                </a:tc>
                <a:extLst>
                  <a:ext uri="{0D108BD9-81ED-4DB2-BD59-A6C34878D82A}">
                    <a16:rowId xmlns:a16="http://schemas.microsoft.com/office/drawing/2014/main" val="2055115559"/>
                  </a:ext>
                </a:extLst>
              </a:tr>
              <a:tr h="1823032">
                <a:tc>
                  <a:txBody>
                    <a:bodyPr/>
                    <a:lstStyle/>
                    <a:p>
                      <a:pPr marL="0" marR="0">
                        <a:spcBef>
                          <a:spcPts val="200"/>
                        </a:spcBef>
                        <a:spcAft>
                          <a:spcPts val="200"/>
                        </a:spcAft>
                        <a:buNone/>
                      </a:pPr>
                      <a:r>
                        <a:rPr lang="en-US" sz="1250" b="1" dirty="0">
                          <a:solidFill>
                            <a:srgbClr val="1F3864"/>
                          </a:solidFill>
                          <a:effectLst/>
                          <a:latin typeface="+mn-lt"/>
                          <a:ea typeface="Arial" panose="020B0604020202020204" pitchFamily="34" charset="0"/>
                        </a:rPr>
                        <a:t>§16(a) Multi-district partnership agreement authority</a:t>
                      </a:r>
                      <a:endParaRPr lang="en-US" sz="125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Design multi-district agreement framework that addresses each participating district's specific needs; negotiate with the group rather than individual districts; maintain consistent terms while accommodating legitimate variation</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Decide whether to participate in a multi-district negotiation or pursue bilateral; understand that group decisions bind all participants; smaller districts should assess whether their interests are adequately represented in the group framework</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Community College — structuring and management obligation; but gain significantly outweighs burden</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CC: Multi-district agreements that fail to address individual district needs create implementation gaps that can surface as §22 disputes. SD: Participation in a multi-district agreement does not prevent a district from raising individual compliance concerns through the partnership agreement's dispute resolution mechanism</a:t>
                      </a:r>
                      <a:endParaRPr lang="en-US" sz="1200" dirty="0">
                        <a:effectLst/>
                        <a:latin typeface="+mn-lt"/>
                        <a:ea typeface="Arial" panose="020B0604020202020204" pitchFamily="34" charset="0"/>
                      </a:endParaRPr>
                    </a:p>
                  </a:txBody>
                  <a:tcPr marL="101600" marR="101600" marT="50800" marB="50800"/>
                </a:tc>
                <a:extLst>
                  <a:ext uri="{0D108BD9-81ED-4DB2-BD59-A6C34878D82A}">
                    <a16:rowId xmlns:a16="http://schemas.microsoft.com/office/drawing/2014/main" val="3903061420"/>
                  </a:ext>
                </a:extLst>
              </a:tr>
              <a:tr h="1587748">
                <a:tc>
                  <a:txBody>
                    <a:bodyPr/>
                    <a:lstStyle/>
                    <a:p>
                      <a:pPr marL="0" marR="0">
                        <a:spcBef>
                          <a:spcPts val="200"/>
                        </a:spcBef>
                        <a:spcAft>
                          <a:spcPts val="200"/>
                        </a:spcAft>
                        <a:buNone/>
                      </a:pPr>
                      <a:r>
                        <a:rPr lang="en-US" sz="1250" b="1" dirty="0">
                          <a:solidFill>
                            <a:srgbClr val="1F3864"/>
                          </a:solidFill>
                          <a:effectLst/>
                          <a:latin typeface="+mn-lt"/>
                          <a:ea typeface="Arial" panose="020B0604020202020204" pitchFamily="34" charset="0"/>
                        </a:rPr>
                        <a:t>§17 Out-of-state provider restrictions tightened</a:t>
                      </a:r>
                      <a:endParaRPr lang="en-US" sz="125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No direct obligation; indirect benefit from tightened restrictions. Community college should build faculty capacity in disciplines where out-of-state providers might otherwise be preferred to forestall legitimate infeasibility claims</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Demonstrate consideration of in-state alternatives before contracting with out-of-state institution; provide written rationale to ICCB; verify that the out-of-state institution appears on ICCB's approved list before executing the contract</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School District — procedural compliance burden; community college gains indirect protection</a:t>
                      </a:r>
                      <a:endParaRPr lang="en-US" sz="120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CC: No direct consequence; indirect risk if ICCB finds out-of-state provider oversight inadequate. SD: Contract with non-approved out-of-state institution can be found non-compliant; students in non-compliant program may not receive transferable credit</a:t>
                      </a:r>
                      <a:endParaRPr lang="en-US" sz="1200" dirty="0">
                        <a:effectLst/>
                        <a:latin typeface="+mn-lt"/>
                        <a:ea typeface="Arial" panose="020B0604020202020204" pitchFamily="34" charset="0"/>
                      </a:endParaRPr>
                    </a:p>
                  </a:txBody>
                  <a:tcPr marL="101600" marR="101600" marT="50800" marB="50800"/>
                </a:tc>
                <a:extLst>
                  <a:ext uri="{0D108BD9-81ED-4DB2-BD59-A6C34878D82A}">
                    <a16:rowId xmlns:a16="http://schemas.microsoft.com/office/drawing/2014/main" val="3361054497"/>
                  </a:ext>
                </a:extLst>
              </a:tr>
              <a:tr h="1847230">
                <a:tc>
                  <a:txBody>
                    <a:bodyPr/>
                    <a:lstStyle/>
                    <a:p>
                      <a:pPr marL="0" marR="0">
                        <a:spcBef>
                          <a:spcPts val="200"/>
                        </a:spcBef>
                        <a:spcAft>
                          <a:spcPts val="200"/>
                        </a:spcAft>
                        <a:buNone/>
                      </a:pPr>
                      <a:r>
                        <a:rPr lang="en-US" sz="1250" b="1" dirty="0">
                          <a:solidFill>
                            <a:srgbClr val="1F3864"/>
                          </a:solidFill>
                          <a:effectLst/>
                          <a:latin typeface="+mn-lt"/>
                          <a:ea typeface="Arial" panose="020B0604020202020204" pitchFamily="34" charset="0"/>
                        </a:rPr>
                        <a:t>New §19.5 Dual Credit Committee</a:t>
                      </a:r>
                      <a:endParaRPr lang="en-US" sz="1250" dirty="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solidFill>
                            <a:srgbClr val="000000"/>
                          </a:solidFill>
                          <a:effectLst/>
                          <a:latin typeface="+mn-lt"/>
                          <a:ea typeface="Arial" panose="020B0604020202020204" pitchFamily="34" charset="0"/>
                        </a:rPr>
                        <a:t>Participate actively through ICCB-designated members; monitor MPA updates; use community college faculty members to advocate for quality standards in MPA revisions; build institutional positions on key MPA content elements before Committee sessions</a:t>
                      </a:r>
                      <a:endParaRPr lang="en-US" sz="120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solidFill>
                            <a:srgbClr val="000000"/>
                          </a:solidFill>
                          <a:effectLst/>
                          <a:latin typeface="+mn-lt"/>
                          <a:ea typeface="Arial" panose="020B0604020202020204" pitchFamily="34" charset="0"/>
                        </a:rPr>
                        <a:t>Participate actively through ISBE-designated members; monitor MPA updates, especially those affecting eligibility criteria and fee structures; advocate for equity-oriented MPA language; treat Committee decisions as affecting negotiating positions</a:t>
                      </a:r>
                      <a:endParaRPr lang="en-US" sz="120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solidFill>
                            <a:srgbClr val="000000"/>
                          </a:solidFill>
                          <a:effectLst/>
                          <a:latin typeface="+mn-lt"/>
                          <a:ea typeface="Arial" panose="020B0604020202020204" pitchFamily="34" charset="0"/>
                        </a:rPr>
                        <a:t>Both — participation and monitoring obligations are shared; stakes are high for both parties because Committee controls MPA content</a:t>
                      </a:r>
                      <a:endParaRPr lang="en-US" sz="1200">
                        <a:effectLst/>
                        <a:latin typeface="+mn-lt"/>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solidFill>
                            <a:srgbClr val="000000"/>
                          </a:solidFill>
                          <a:effectLst/>
                          <a:latin typeface="+mn-lt"/>
                          <a:ea typeface="Arial" panose="020B0604020202020204" pitchFamily="34" charset="0"/>
                        </a:rPr>
                        <a:t>CC: Passive engagement with the Committee cedes MPA content decisions to school district advocates and ISBE perspectives. SD: Same risk in reverse — passive engagement cedes influence over the terms that serve as backstop in difficult negotiations</a:t>
                      </a:r>
                      <a:endParaRPr lang="en-US" sz="1200" dirty="0">
                        <a:effectLst/>
                        <a:latin typeface="+mn-lt"/>
                        <a:ea typeface="Arial" panose="020B0604020202020204" pitchFamily="34" charset="0"/>
                      </a:endParaRPr>
                    </a:p>
                  </a:txBody>
                  <a:tcPr marL="101600" marR="101600" marT="50800" marB="50800"/>
                </a:tc>
                <a:extLst>
                  <a:ext uri="{0D108BD9-81ED-4DB2-BD59-A6C34878D82A}">
                    <a16:rowId xmlns:a16="http://schemas.microsoft.com/office/drawing/2014/main" val="3837051634"/>
                  </a:ext>
                </a:extLst>
              </a:tr>
            </a:tbl>
          </a:graphicData>
        </a:graphic>
      </p:graphicFrame>
    </p:spTree>
    <p:extLst>
      <p:ext uri="{BB962C8B-B14F-4D97-AF65-F5344CB8AC3E}">
        <p14:creationId xmlns:p14="http://schemas.microsoft.com/office/powerpoint/2010/main" val="22339880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ACCC42-031C-70D8-04CC-0E51941E1CC0}"/>
            </a:ext>
          </a:extLst>
        </p:cNvPr>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640EAAA-684F-571F-172F-285F87935B35}"/>
              </a:ext>
            </a:extLst>
          </p:cNvPr>
          <p:cNvSpPr>
            <a:spLocks noGrp="1"/>
          </p:cNvSpPr>
          <p:nvPr>
            <p:ph type="title"/>
          </p:nvPr>
        </p:nvSpPr>
        <p:spPr>
          <a:xfrm>
            <a:off x="520148" y="1735484"/>
            <a:ext cx="6081713" cy="2301505"/>
          </a:xfrm>
        </p:spPr>
        <p:txBody>
          <a:bodyPr vert="horz" lIns="91440" tIns="45720" rIns="91440" bIns="45720" rtlCol="0" anchor="b">
            <a:normAutofit/>
          </a:bodyPr>
          <a:lstStyle/>
          <a:p>
            <a:r>
              <a:rPr lang="en-US" sz="4800" dirty="0">
                <a:solidFill>
                  <a:srgbClr val="FFFFFF"/>
                </a:solidFill>
              </a:rPr>
              <a:t>Elements Partnership Agreements should include</a:t>
            </a:r>
          </a:p>
        </p:txBody>
      </p:sp>
      <p:pic>
        <p:nvPicPr>
          <p:cNvPr id="3" name="Picture 2">
            <a:extLst>
              <a:ext uri="{FF2B5EF4-FFF2-40B4-BE49-F238E27FC236}">
                <a16:creationId xmlns:a16="http://schemas.microsoft.com/office/drawing/2014/main" id="{54EE4782-9E05-3017-9997-96CC6A6407F2}"/>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4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57BFE57F-2C9E-5240-5680-85B9A88DF156}"/>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242344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FA356A-845B-444D-6C15-5F3EEF811A56}"/>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15719BB-48A7-4AF4-BB91-DC82E0DF7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 name="Freeform: Shape 26">
            <a:extLst>
              <a:ext uri="{FF2B5EF4-FFF2-40B4-BE49-F238E27FC236}">
                <a16:creationId xmlns:a16="http://schemas.microsoft.com/office/drawing/2014/main" id="{10973A55-5440-4A99-B526-B5812E462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96002" cy="6858000"/>
          </a:xfrm>
          <a:custGeom>
            <a:avLst/>
            <a:gdLst>
              <a:gd name="connsiteX0" fmla="*/ 0 w 6096002"/>
              <a:gd name="connsiteY0" fmla="*/ 0 h 6858000"/>
              <a:gd name="connsiteX1" fmla="*/ 4885967 w 6096002"/>
              <a:gd name="connsiteY1" fmla="*/ 0 h 6858000"/>
              <a:gd name="connsiteX2" fmla="*/ 4946007 w 6096002"/>
              <a:gd name="connsiteY2" fmla="*/ 69271 h 6858000"/>
              <a:gd name="connsiteX3" fmla="*/ 6096002 w 6096002"/>
              <a:gd name="connsiteY3" fmla="*/ 3429000 h 6858000"/>
              <a:gd name="connsiteX4" fmla="*/ 4946007 w 6096002"/>
              <a:gd name="connsiteY4" fmla="*/ 6788730 h 6858000"/>
              <a:gd name="connsiteX5" fmla="*/ 4885967 w 6096002"/>
              <a:gd name="connsiteY5" fmla="*/ 6858000 h 6858000"/>
              <a:gd name="connsiteX6" fmla="*/ 0 w 609600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2" h="6858000">
                <a:moveTo>
                  <a:pt x="0" y="0"/>
                </a:moveTo>
                <a:lnTo>
                  <a:pt x="4885967" y="0"/>
                </a:lnTo>
                <a:lnTo>
                  <a:pt x="4946007" y="69271"/>
                </a:lnTo>
                <a:cubicBezTo>
                  <a:pt x="5656533" y="929100"/>
                  <a:pt x="6096002" y="2116944"/>
                  <a:pt x="6096002" y="3429000"/>
                </a:cubicBezTo>
                <a:cubicBezTo>
                  <a:pt x="6096002" y="4741056"/>
                  <a:pt x="5656533" y="5928900"/>
                  <a:pt x="4946007" y="6788730"/>
                </a:cubicBezTo>
                <a:lnTo>
                  <a:pt x="4885967"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9" name="Freeform: Shape 28">
            <a:extLst>
              <a:ext uri="{FF2B5EF4-FFF2-40B4-BE49-F238E27FC236}">
                <a16:creationId xmlns:a16="http://schemas.microsoft.com/office/drawing/2014/main" id="{A9682493-588A-4D52-98F6-FBBD80C07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85370" cy="6858000"/>
          </a:xfrm>
          <a:custGeom>
            <a:avLst/>
            <a:gdLst>
              <a:gd name="connsiteX0" fmla="*/ 0 w 6085370"/>
              <a:gd name="connsiteY0" fmla="*/ 0 h 6858000"/>
              <a:gd name="connsiteX1" fmla="*/ 4875335 w 6085370"/>
              <a:gd name="connsiteY1" fmla="*/ 0 h 6858000"/>
              <a:gd name="connsiteX2" fmla="*/ 4935375 w 6085370"/>
              <a:gd name="connsiteY2" fmla="*/ 69271 h 6858000"/>
              <a:gd name="connsiteX3" fmla="*/ 6085370 w 6085370"/>
              <a:gd name="connsiteY3" fmla="*/ 3429000 h 6858000"/>
              <a:gd name="connsiteX4" fmla="*/ 4935375 w 6085370"/>
              <a:gd name="connsiteY4" fmla="*/ 6788730 h 6858000"/>
              <a:gd name="connsiteX5" fmla="*/ 4875335 w 6085370"/>
              <a:gd name="connsiteY5" fmla="*/ 6858000 h 6858000"/>
              <a:gd name="connsiteX6" fmla="*/ 0 w 608537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85370" h="6858000">
                <a:moveTo>
                  <a:pt x="0" y="0"/>
                </a:moveTo>
                <a:lnTo>
                  <a:pt x="4875335" y="0"/>
                </a:lnTo>
                <a:lnTo>
                  <a:pt x="4935375" y="69271"/>
                </a:lnTo>
                <a:cubicBezTo>
                  <a:pt x="5645901" y="929100"/>
                  <a:pt x="6085370" y="2116944"/>
                  <a:pt x="6085370" y="3429000"/>
                </a:cubicBezTo>
                <a:cubicBezTo>
                  <a:pt x="6085370" y="4741056"/>
                  <a:pt x="5645901" y="5928900"/>
                  <a:pt x="4935375" y="6788730"/>
                </a:cubicBezTo>
                <a:lnTo>
                  <a:pt x="487533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C76C6EE0-893A-C65F-B54A-593B0985F69C}"/>
              </a:ext>
            </a:extLst>
          </p:cNvPr>
          <p:cNvSpPr>
            <a:spLocks noGrp="1"/>
          </p:cNvSpPr>
          <p:nvPr>
            <p:ph type="title"/>
          </p:nvPr>
        </p:nvSpPr>
        <p:spPr>
          <a:xfrm>
            <a:off x="438913" y="859536"/>
            <a:ext cx="4832802" cy="1170432"/>
          </a:xfrm>
        </p:spPr>
        <p:txBody>
          <a:bodyPr anchor="b">
            <a:normAutofit/>
          </a:bodyPr>
          <a:lstStyle/>
          <a:p>
            <a:r>
              <a:rPr lang="en-US" sz="3100" b="1"/>
              <a:t>Partnership Agreements: Eleven Elements addressed</a:t>
            </a:r>
          </a:p>
        </p:txBody>
      </p:sp>
      <p:sp>
        <p:nvSpPr>
          <p:cNvPr id="31" name="Rectangle 30">
            <a:extLst>
              <a:ext uri="{FF2B5EF4-FFF2-40B4-BE49-F238E27FC236}">
                <a16:creationId xmlns:a16="http://schemas.microsoft.com/office/drawing/2014/main" id="{FBEC5A7A-ADE4-48D9-B89C-2BA1C91106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03236" y="36338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3" name="Rectangle 32">
            <a:extLst>
              <a:ext uri="{FF2B5EF4-FFF2-40B4-BE49-F238E27FC236}">
                <a16:creationId xmlns:a16="http://schemas.microsoft.com/office/drawing/2014/main" id="{82095FCE-EF05-4443-B97A-85DEE3A5CA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92" y="2185062"/>
            <a:ext cx="49377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993B3D1B-8F78-C985-35C0-CD31E5E5C282}"/>
              </a:ext>
            </a:extLst>
          </p:cNvPr>
          <p:cNvPicPr>
            <a:picLocks noChangeAspect="1"/>
          </p:cNvPicPr>
          <p:nvPr/>
        </p:nvPicPr>
        <p:blipFill>
          <a:blip r:embed="rId2"/>
          <a:stretch>
            <a:fillRect/>
          </a:stretch>
        </p:blipFill>
        <p:spPr>
          <a:xfrm>
            <a:off x="6620256" y="675128"/>
            <a:ext cx="5138928" cy="2428144"/>
          </a:xfrm>
          <a:prstGeom prst="rect">
            <a:avLst/>
          </a:prstGeom>
        </p:spPr>
      </p:pic>
      <p:pic>
        <p:nvPicPr>
          <p:cNvPr id="3" name="Picture 2" descr="Text">
            <a:extLst>
              <a:ext uri="{FF2B5EF4-FFF2-40B4-BE49-F238E27FC236}">
                <a16:creationId xmlns:a16="http://schemas.microsoft.com/office/drawing/2014/main" id="{B579DFD4-AB53-EE2F-9864-94BEA9F882F4}"/>
              </a:ext>
            </a:extLst>
          </p:cNvPr>
          <p:cNvPicPr>
            <a:picLocks noChangeAspect="1"/>
          </p:cNvPicPr>
          <p:nvPr/>
        </p:nvPicPr>
        <p:blipFill>
          <a:blip r:embed="rId3"/>
          <a:stretch>
            <a:fillRect/>
          </a:stretch>
        </p:blipFill>
        <p:spPr>
          <a:xfrm>
            <a:off x="6620256" y="3747122"/>
            <a:ext cx="5138928" cy="2106955"/>
          </a:xfrm>
          <a:prstGeom prst="rect">
            <a:avLst/>
          </a:prstGeom>
        </p:spPr>
      </p:pic>
      <p:graphicFrame>
        <p:nvGraphicFramePr>
          <p:cNvPr id="7" name="Content Placeholder 4">
            <a:extLst>
              <a:ext uri="{FF2B5EF4-FFF2-40B4-BE49-F238E27FC236}">
                <a16:creationId xmlns:a16="http://schemas.microsoft.com/office/drawing/2014/main" id="{A000156D-539E-8BD9-49BC-384E1C726095}"/>
              </a:ext>
            </a:extLst>
          </p:cNvPr>
          <p:cNvGraphicFramePr>
            <a:graphicFrameLocks noGrp="1"/>
          </p:cNvGraphicFramePr>
          <p:nvPr>
            <p:ph idx="1"/>
            <p:extLst>
              <p:ext uri="{D42A27DB-BD31-4B8C-83A1-F6EECF244321}">
                <p14:modId xmlns:p14="http://schemas.microsoft.com/office/powerpoint/2010/main" val="3358695607"/>
              </p:ext>
            </p:extLst>
          </p:nvPr>
        </p:nvGraphicFramePr>
        <p:xfrm>
          <a:off x="438912" y="2512611"/>
          <a:ext cx="4832803" cy="366435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892587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12ECCA9-AD13-FF15-DFDE-60A987881758}"/>
              </a:ext>
            </a:extLst>
          </p:cNvPr>
          <p:cNvSpPr>
            <a:spLocks noGrp="1"/>
          </p:cNvSpPr>
          <p:nvPr>
            <p:ph idx="1"/>
          </p:nvPr>
        </p:nvSpPr>
        <p:spPr/>
        <p:txBody>
          <a:bodyPr>
            <a:normAutofit/>
          </a:bodyPr>
          <a:lstStyle/>
          <a:p>
            <a:r>
              <a:rPr lang="en-US" sz="2000" dirty="0"/>
              <a:t>=</a:t>
            </a:r>
          </a:p>
        </p:txBody>
      </p:sp>
      <p:sp>
        <p:nvSpPr>
          <p:cNvPr id="6" name="Content Placeholder 5">
            <a:extLst>
              <a:ext uri="{FF2B5EF4-FFF2-40B4-BE49-F238E27FC236}">
                <a16:creationId xmlns:a16="http://schemas.microsoft.com/office/drawing/2014/main" id="{B0104172-C7C4-7177-7E80-2CF5D2356B00}"/>
              </a:ext>
            </a:extLst>
          </p:cNvPr>
          <p:cNvSpPr>
            <a:spLocks noGrp="1"/>
          </p:cNvSpPr>
          <p:nvPr>
            <p:ph sz="half" idx="4294967295"/>
          </p:nvPr>
        </p:nvSpPr>
        <p:spPr>
          <a:xfrm>
            <a:off x="8994775" y="1412875"/>
            <a:ext cx="3197225" cy="4364038"/>
          </a:xfrm>
        </p:spPr>
        <p:txBody>
          <a:bodyPr>
            <a:normAutofit/>
          </a:bodyPr>
          <a:lstStyle/>
          <a:p>
            <a:endParaRPr lang="en-US" sz="2000" dirty="0"/>
          </a:p>
        </p:txBody>
      </p:sp>
      <p:graphicFrame>
        <p:nvGraphicFramePr>
          <p:cNvPr id="3" name="Table 2">
            <a:extLst>
              <a:ext uri="{FF2B5EF4-FFF2-40B4-BE49-F238E27FC236}">
                <a16:creationId xmlns:a16="http://schemas.microsoft.com/office/drawing/2014/main" id="{D5DBD89A-5AD4-5B08-3128-9B2BAA04EA14}"/>
              </a:ext>
            </a:extLst>
          </p:cNvPr>
          <p:cNvGraphicFramePr>
            <a:graphicFrameLocks noGrp="1"/>
          </p:cNvGraphicFramePr>
          <p:nvPr>
            <p:extLst>
              <p:ext uri="{D42A27DB-BD31-4B8C-83A1-F6EECF244321}">
                <p14:modId xmlns:p14="http://schemas.microsoft.com/office/powerpoint/2010/main" val="3273645525"/>
              </p:ext>
            </p:extLst>
          </p:nvPr>
        </p:nvGraphicFramePr>
        <p:xfrm>
          <a:off x="558140" y="681037"/>
          <a:ext cx="11245934" cy="6043618"/>
        </p:xfrm>
        <a:graphic>
          <a:graphicData uri="http://schemas.openxmlformats.org/drawingml/2006/table">
            <a:tbl>
              <a:tblPr firstRow="1" firstCol="1" bandRow="1">
                <a:tableStyleId>{5C22544A-7EE6-4342-B048-85BDC9FD1C3A}</a:tableStyleId>
              </a:tblPr>
              <a:tblGrid>
                <a:gridCol w="3532376">
                  <a:extLst>
                    <a:ext uri="{9D8B030D-6E8A-4147-A177-3AD203B41FA5}">
                      <a16:colId xmlns:a16="http://schemas.microsoft.com/office/drawing/2014/main" val="1008242392"/>
                    </a:ext>
                  </a:extLst>
                </a:gridCol>
                <a:gridCol w="937161">
                  <a:extLst>
                    <a:ext uri="{9D8B030D-6E8A-4147-A177-3AD203B41FA5}">
                      <a16:colId xmlns:a16="http://schemas.microsoft.com/office/drawing/2014/main" val="2800574151"/>
                    </a:ext>
                  </a:extLst>
                </a:gridCol>
                <a:gridCol w="2523125">
                  <a:extLst>
                    <a:ext uri="{9D8B030D-6E8A-4147-A177-3AD203B41FA5}">
                      <a16:colId xmlns:a16="http://schemas.microsoft.com/office/drawing/2014/main" val="1750423740"/>
                    </a:ext>
                  </a:extLst>
                </a:gridCol>
                <a:gridCol w="4253272">
                  <a:extLst>
                    <a:ext uri="{9D8B030D-6E8A-4147-A177-3AD203B41FA5}">
                      <a16:colId xmlns:a16="http://schemas.microsoft.com/office/drawing/2014/main" val="3237570767"/>
                    </a:ext>
                  </a:extLst>
                </a:gridCol>
              </a:tblGrid>
              <a:tr h="590303">
                <a:tc>
                  <a:txBody>
                    <a:bodyPr/>
                    <a:lstStyle/>
                    <a:p>
                      <a:pPr marL="0" marR="0">
                        <a:buNone/>
                      </a:pPr>
                      <a:r>
                        <a:rPr lang="en-US" sz="1250" dirty="0">
                          <a:effectLst/>
                        </a:rPr>
                        <a:t>Element</a:t>
                      </a:r>
                      <a:endParaRPr lang="en-US" sz="1250" dirty="0">
                        <a:effectLst/>
                        <a:latin typeface="Arial" panose="020B0604020202020204" pitchFamily="34" charset="0"/>
                        <a:ea typeface="Arial" panose="020B0604020202020204" pitchFamily="34" charset="0"/>
                      </a:endParaRPr>
                    </a:p>
                  </a:txBody>
                  <a:tcPr marL="59041" marR="59041" marT="36901" marB="36901"/>
                </a:tc>
                <a:tc>
                  <a:txBody>
                    <a:bodyPr/>
                    <a:lstStyle/>
                    <a:p>
                      <a:pPr marL="0" marR="0">
                        <a:buNone/>
                      </a:pPr>
                      <a:r>
                        <a:rPr lang="en-US" sz="1250">
                          <a:effectLst/>
                        </a:rPr>
                        <a:t>§16(b) Section</a:t>
                      </a:r>
                      <a:endParaRPr lang="en-US" sz="1250">
                        <a:effectLst/>
                        <a:latin typeface="Arial" panose="020B0604020202020204" pitchFamily="34" charset="0"/>
                        <a:ea typeface="Arial" panose="020B0604020202020204" pitchFamily="34" charset="0"/>
                      </a:endParaRPr>
                    </a:p>
                  </a:txBody>
                  <a:tcPr marL="59041" marR="59041" marT="36901" marB="36901"/>
                </a:tc>
                <a:tc>
                  <a:txBody>
                    <a:bodyPr/>
                    <a:lstStyle/>
                    <a:p>
                      <a:pPr marL="0" marR="0">
                        <a:buNone/>
                      </a:pPr>
                      <a:r>
                        <a:rPr lang="en-US" sz="1250">
                          <a:effectLst/>
                        </a:rPr>
                        <a:t>Status Under PA 104-0012</a:t>
                      </a:r>
                      <a:endParaRPr lang="en-US" sz="1250">
                        <a:effectLst/>
                        <a:latin typeface="Arial" panose="020B0604020202020204" pitchFamily="34" charset="0"/>
                        <a:ea typeface="Arial" panose="020B0604020202020204" pitchFamily="34" charset="0"/>
                      </a:endParaRPr>
                    </a:p>
                  </a:txBody>
                  <a:tcPr marL="59041" marR="59041" marT="36901" marB="36901"/>
                </a:tc>
                <a:tc>
                  <a:txBody>
                    <a:bodyPr/>
                    <a:lstStyle/>
                    <a:p>
                      <a:pPr marL="0" marR="0">
                        <a:buNone/>
                      </a:pPr>
                      <a:r>
                        <a:rPr lang="en-US" sz="1250">
                          <a:effectLst/>
                        </a:rPr>
                        <a:t>Primary Impact</a:t>
                      </a:r>
                      <a:endParaRPr lang="en-US" sz="1250">
                        <a:effectLst/>
                        <a:latin typeface="Arial" panose="020B0604020202020204" pitchFamily="34" charset="0"/>
                        <a:ea typeface="Arial" panose="020B0604020202020204" pitchFamily="34" charset="0"/>
                      </a:endParaRPr>
                    </a:p>
                  </a:txBody>
                  <a:tcPr marL="59041" marR="59041" marT="36901" marB="36901"/>
                </a:tc>
                <a:extLst>
                  <a:ext uri="{0D108BD9-81ED-4DB2-BD59-A6C34878D82A}">
                    <a16:rowId xmlns:a16="http://schemas.microsoft.com/office/drawing/2014/main" val="2575249977"/>
                  </a:ext>
                </a:extLst>
              </a:tr>
              <a:tr h="570756">
                <a:tc>
                  <a:txBody>
                    <a:bodyPr/>
                    <a:lstStyle/>
                    <a:p>
                      <a:pPr marL="0" marR="0">
                        <a:spcBef>
                          <a:spcPts val="200"/>
                        </a:spcBef>
                        <a:spcAft>
                          <a:spcPts val="200"/>
                        </a:spcAft>
                        <a:buNone/>
                      </a:pPr>
                      <a:r>
                        <a:rPr lang="en-US" sz="1250" dirty="0">
                          <a:effectLst/>
                        </a:rPr>
                        <a:t>Roles and responsibilities; academic control assurance with HLC reference</a:t>
                      </a:r>
                      <a:endParaRPr lang="en-US" sz="1250" dirty="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(1)</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Amended — adds HLC assurance requirement</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Community College (drafting); School District (acceptance)</a:t>
                      </a:r>
                      <a:endParaRPr lang="en-US" sz="125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3098500201"/>
                  </a:ext>
                </a:extLst>
              </a:tr>
              <a:tr h="324470">
                <a:tc>
                  <a:txBody>
                    <a:bodyPr/>
                    <a:lstStyle/>
                    <a:p>
                      <a:pPr marL="0" marR="0">
                        <a:spcBef>
                          <a:spcPts val="200"/>
                        </a:spcBef>
                        <a:spcAft>
                          <a:spcPts val="200"/>
                        </a:spcAft>
                        <a:buNone/>
                      </a:pPr>
                      <a:r>
                        <a:rPr lang="en-US" sz="1250" dirty="0">
                          <a:effectLst/>
                        </a:rPr>
                        <a:t>Course catalog and delivery platform listing</a:t>
                      </a:r>
                      <a:endParaRPr lang="en-US" sz="1250" dirty="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(2)</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Carried forward</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Both</a:t>
                      </a:r>
                      <a:endParaRPr lang="en-US" sz="125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453173307"/>
                  </a:ext>
                </a:extLst>
              </a:tr>
              <a:tr h="683637">
                <a:tc>
                  <a:txBody>
                    <a:bodyPr/>
                    <a:lstStyle/>
                    <a:p>
                      <a:pPr marL="0" marR="0">
                        <a:spcBef>
                          <a:spcPts val="200"/>
                        </a:spcBef>
                        <a:spcAft>
                          <a:spcPts val="200"/>
                        </a:spcAft>
                        <a:buNone/>
                      </a:pPr>
                      <a:r>
                        <a:rPr lang="en-US" sz="1250" dirty="0">
                          <a:effectLst/>
                        </a:rPr>
                        <a:t>Evidence-based multi-measure student eligibility criteria</a:t>
                      </a:r>
                      <a:endParaRPr lang="en-US" sz="1250" dirty="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(3)</a:t>
                      </a:r>
                      <a:endParaRPr lang="en-US" sz="1250" dirty="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Amended — adds 'evidence-based' and 'multiple appropriate measures'</a:t>
                      </a:r>
                      <a:endParaRPr lang="en-US" sz="1250" dirty="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Community College (criteria development); School District (advising system)</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1192280037"/>
                  </a:ext>
                </a:extLst>
              </a:tr>
              <a:tr h="201328">
                <a:tc>
                  <a:txBody>
                    <a:bodyPr/>
                    <a:lstStyle/>
                    <a:p>
                      <a:pPr marL="0" marR="0">
                        <a:spcBef>
                          <a:spcPts val="200"/>
                        </a:spcBef>
                        <a:spcAft>
                          <a:spcPts val="200"/>
                        </a:spcAft>
                        <a:buNone/>
                      </a:pPr>
                      <a:r>
                        <a:rPr lang="en-US" sz="1250">
                          <a:effectLst/>
                        </a:rPr>
                        <a:t>Course offering limitations</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(4)</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Carried forward</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Community College (approval)</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342221634"/>
                  </a:ext>
                </a:extLst>
              </a:tr>
              <a:tr h="562547">
                <a:tc>
                  <a:txBody>
                    <a:bodyPr/>
                    <a:lstStyle/>
                    <a:p>
                      <a:pPr marL="0" marR="0">
                        <a:spcBef>
                          <a:spcPts val="200"/>
                        </a:spcBef>
                        <a:spcAft>
                          <a:spcPts val="200"/>
                        </a:spcAft>
                        <a:buNone/>
                      </a:pPr>
                      <a:r>
                        <a:rPr lang="en-US" sz="1250">
                          <a:effectLst/>
                        </a:rPr>
                        <a:t>Instructor credential requirement — capped at §20 minimum</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(5)</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Amended — adds cap: 'shall not be required to exceed' §20 minimum</a:t>
                      </a:r>
                      <a:endParaRPr lang="en-US" sz="1250" dirty="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Community College (cap compliance); School District (protection)</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124086024"/>
                  </a:ext>
                </a:extLst>
              </a:tr>
              <a:tr h="324470">
                <a:tc>
                  <a:txBody>
                    <a:bodyPr/>
                    <a:lstStyle/>
                    <a:p>
                      <a:pPr marL="0" marR="0">
                        <a:spcBef>
                          <a:spcPts val="200"/>
                        </a:spcBef>
                        <a:spcAft>
                          <a:spcPts val="200"/>
                        </a:spcAft>
                        <a:buNone/>
                      </a:pPr>
                      <a:r>
                        <a:rPr lang="en-US" sz="1250">
                          <a:effectLst/>
                        </a:rPr>
                        <a:t>Instructor identification and approval process</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(6)</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Carried forward</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Both</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3086875665"/>
                  </a:ext>
                </a:extLst>
              </a:tr>
              <a:tr h="562547">
                <a:tc>
                  <a:txBody>
                    <a:bodyPr/>
                    <a:lstStyle/>
                    <a:p>
                      <a:pPr marL="0" marR="0">
                        <a:spcBef>
                          <a:spcPts val="200"/>
                        </a:spcBef>
                        <a:spcAft>
                          <a:spcPts val="200"/>
                        </a:spcAft>
                        <a:buNone/>
                      </a:pPr>
                      <a:r>
                        <a:rPr lang="en-US" sz="1250">
                          <a:effectLst/>
                        </a:rPr>
                        <a:t>Course equivalency evaluation — in-year mandate; CTE extension</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(7)</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Amended — adds same-school-year requirement and CTE SLO extension</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Community College (primary)</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3877635733"/>
                  </a:ext>
                </a:extLst>
              </a:tr>
              <a:tr h="324470">
                <a:tc>
                  <a:txBody>
                    <a:bodyPr/>
                    <a:lstStyle/>
                    <a:p>
                      <a:pPr marL="0" marR="0">
                        <a:spcBef>
                          <a:spcPts val="200"/>
                        </a:spcBef>
                        <a:spcAft>
                          <a:spcPts val="200"/>
                        </a:spcAft>
                        <a:buNone/>
                      </a:pPr>
                      <a:r>
                        <a:rPr lang="en-US" sz="1250">
                          <a:effectLst/>
                        </a:rPr>
                        <a:t>Fees, costs, and financial obligations</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(8)</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Carried forward</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Both</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2959544111"/>
                  </a:ext>
                </a:extLst>
              </a:tr>
              <a:tr h="447613">
                <a:tc>
                  <a:txBody>
                    <a:bodyPr/>
                    <a:lstStyle/>
                    <a:p>
                      <a:pPr marL="0" marR="0">
                        <a:spcBef>
                          <a:spcPts val="200"/>
                        </a:spcBef>
                        <a:spcAft>
                          <a:spcPts val="200"/>
                        </a:spcAft>
                        <a:buNone/>
                      </a:pPr>
                      <a:r>
                        <a:rPr lang="en-US" sz="1250">
                          <a:effectLst/>
                        </a:rPr>
                        <a:t>Disability access collaborative process for IEP/504 students</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(8.5)</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New — added by PA 104-0012</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Both — allocation by course location</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3380431802"/>
                  </a:ext>
                </a:extLst>
              </a:tr>
              <a:tr h="447613">
                <a:tc>
                  <a:txBody>
                    <a:bodyPr/>
                    <a:lstStyle/>
                    <a:p>
                      <a:pPr marL="0" marR="0">
                        <a:spcBef>
                          <a:spcPts val="200"/>
                        </a:spcBef>
                        <a:spcAft>
                          <a:spcPts val="200"/>
                        </a:spcAft>
                        <a:buNone/>
                      </a:pPr>
                      <a:r>
                        <a:rPr lang="en-US" sz="1250">
                          <a:effectLst/>
                        </a:rPr>
                        <a:t>Student performance tracking mechanism and data sharing</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(9)</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Carried forward</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Community College (primary)</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3393540946"/>
                  </a:ext>
                </a:extLst>
              </a:tr>
              <a:tr h="324470">
                <a:tc>
                  <a:txBody>
                    <a:bodyPr/>
                    <a:lstStyle/>
                    <a:p>
                      <a:pPr marL="0" marR="0">
                        <a:spcBef>
                          <a:spcPts val="200"/>
                        </a:spcBef>
                        <a:spcAft>
                          <a:spcPts val="200"/>
                        </a:spcAft>
                        <a:buNone/>
                      </a:pPr>
                      <a:r>
                        <a:rPr lang="en-US" sz="1250">
                          <a:effectLst/>
                        </a:rPr>
                        <a:t>Mixed-enrollment rigor maintenance expectations</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(10)</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Carried forward from PA 102-1077</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Both</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43935625"/>
                  </a:ext>
                </a:extLst>
              </a:tr>
              <a:tr h="447613">
                <a:tc>
                  <a:txBody>
                    <a:bodyPr/>
                    <a:lstStyle/>
                    <a:p>
                      <a:pPr marL="0" marR="0">
                        <a:spcBef>
                          <a:spcPts val="200"/>
                        </a:spcBef>
                        <a:spcAft>
                          <a:spcPts val="200"/>
                        </a:spcAft>
                        <a:buNone/>
                      </a:pPr>
                      <a:r>
                        <a:rPr lang="en-US" sz="1250" dirty="0">
                          <a:effectLst/>
                        </a:rPr>
                        <a:t>Annual disaggregated data assessment by gender, race/ethnicity, income</a:t>
                      </a:r>
                      <a:endParaRPr lang="en-US" sz="1250" dirty="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(11)</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a:effectLst/>
                        </a:rPr>
                        <a:t>New — added by PA 104-0012</a:t>
                      </a:r>
                      <a:endParaRPr lang="en-US" sz="1250">
                        <a:effectLst/>
                        <a:latin typeface="Arial" panose="020B0604020202020204" pitchFamily="34" charset="0"/>
                        <a:ea typeface="Arial" panose="020B0604020202020204" pitchFamily="34" charset="0"/>
                      </a:endParaRPr>
                    </a:p>
                  </a:txBody>
                  <a:tcPr marL="59041" marR="59041" marT="29521" marB="29521"/>
                </a:tc>
                <a:tc>
                  <a:txBody>
                    <a:bodyPr/>
                    <a:lstStyle/>
                    <a:p>
                      <a:pPr marL="0" marR="0">
                        <a:spcBef>
                          <a:spcPts val="200"/>
                        </a:spcBef>
                        <a:spcAft>
                          <a:spcPts val="200"/>
                        </a:spcAft>
                        <a:buNone/>
                      </a:pPr>
                      <a:r>
                        <a:rPr lang="en-US" sz="1250" dirty="0">
                          <a:effectLst/>
                        </a:rPr>
                        <a:t>Community College (data); School District (demographics)</a:t>
                      </a:r>
                      <a:endParaRPr lang="en-US" sz="1250" dirty="0">
                        <a:effectLst/>
                        <a:latin typeface="Arial" panose="020B0604020202020204" pitchFamily="34" charset="0"/>
                        <a:ea typeface="Arial" panose="020B0604020202020204" pitchFamily="34" charset="0"/>
                      </a:endParaRPr>
                    </a:p>
                  </a:txBody>
                  <a:tcPr marL="59041" marR="59041" marT="29521" marB="29521"/>
                </a:tc>
                <a:extLst>
                  <a:ext uri="{0D108BD9-81ED-4DB2-BD59-A6C34878D82A}">
                    <a16:rowId xmlns:a16="http://schemas.microsoft.com/office/drawing/2014/main" val="2103727940"/>
                  </a:ext>
                </a:extLst>
              </a:tr>
            </a:tbl>
          </a:graphicData>
        </a:graphic>
      </p:graphicFrame>
      <p:sp>
        <p:nvSpPr>
          <p:cNvPr id="8" name="Title 7">
            <a:extLst>
              <a:ext uri="{FF2B5EF4-FFF2-40B4-BE49-F238E27FC236}">
                <a16:creationId xmlns:a16="http://schemas.microsoft.com/office/drawing/2014/main" id="{E11E32C5-0BBE-041A-793A-E6D4F9A5AF21}"/>
              </a:ext>
            </a:extLst>
          </p:cNvPr>
          <p:cNvSpPr>
            <a:spLocks noGrp="1"/>
          </p:cNvSpPr>
          <p:nvPr>
            <p:ph type="title"/>
          </p:nvPr>
        </p:nvSpPr>
        <p:spPr>
          <a:xfrm>
            <a:off x="558140" y="166255"/>
            <a:ext cx="11245934" cy="505305"/>
          </a:xfrm>
        </p:spPr>
        <p:txBody>
          <a:bodyPr>
            <a:noAutofit/>
          </a:bodyPr>
          <a:lstStyle/>
          <a:p>
            <a:r>
              <a:rPr lang="en-US" sz="1600" b="1" dirty="0"/>
              <a:t>Section 16(b) specifies eleven elements that every partnership agreement 'shall include.' PA 104-0012 amends several elements and adds two new ones. </a:t>
            </a:r>
            <a:endParaRPr lang="en-US" sz="3200" b="1" dirty="0"/>
          </a:p>
        </p:txBody>
      </p:sp>
    </p:spTree>
    <p:extLst>
      <p:ext uri="{BB962C8B-B14F-4D97-AF65-F5344CB8AC3E}">
        <p14:creationId xmlns:p14="http://schemas.microsoft.com/office/powerpoint/2010/main" val="32530380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F20449-D0AA-7D50-0AE5-039A78A2E26D}"/>
            </a:ext>
          </a:extLst>
        </p:cNvPr>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A36F181-EF83-68B9-99FA-DA70F844FC85}"/>
              </a:ext>
            </a:extLst>
          </p:cNvPr>
          <p:cNvSpPr>
            <a:spLocks noGrp="1"/>
          </p:cNvSpPr>
          <p:nvPr>
            <p:ph type="title"/>
          </p:nvPr>
        </p:nvSpPr>
        <p:spPr>
          <a:xfrm>
            <a:off x="424876" y="1273120"/>
            <a:ext cx="6603559" cy="2782560"/>
          </a:xfrm>
        </p:spPr>
        <p:txBody>
          <a:bodyPr vert="horz" lIns="91440" tIns="45720" rIns="91440" bIns="45720" rtlCol="0" anchor="b">
            <a:normAutofit/>
          </a:bodyPr>
          <a:lstStyle/>
          <a:p>
            <a:r>
              <a:rPr lang="en-US" sz="4800" dirty="0">
                <a:solidFill>
                  <a:srgbClr val="FFFFFF"/>
                </a:solidFill>
              </a:rPr>
              <a:t>Partnership Agreements: </a:t>
            </a:r>
            <a:r>
              <a:rPr lang="en-US" sz="4000" dirty="0">
                <a:solidFill>
                  <a:srgbClr val="FFFFFF"/>
                </a:solidFill>
              </a:rPr>
              <a:t>Subcommittee Discussion</a:t>
            </a:r>
          </a:p>
        </p:txBody>
      </p:sp>
      <p:pic>
        <p:nvPicPr>
          <p:cNvPr id="3" name="Picture 2">
            <a:extLst>
              <a:ext uri="{FF2B5EF4-FFF2-40B4-BE49-F238E27FC236}">
                <a16:creationId xmlns:a16="http://schemas.microsoft.com/office/drawing/2014/main" id="{352BB2B5-8660-9093-EFBD-FC789D8E64E5}"/>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4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3418664F-84F3-79A0-6517-53B4E40FB397}"/>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1982142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9" name="Freeform: Shape 4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1" name="Freeform: Shape 5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E860A88-C675-FE6C-8C04-AA3183D424EF}"/>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kern="1200">
                <a:solidFill>
                  <a:schemeClr val="tx1"/>
                </a:solidFill>
                <a:latin typeface="+mj-lt"/>
                <a:ea typeface="+mj-ea"/>
                <a:cs typeface="+mj-cs"/>
              </a:rPr>
              <a:t>Public Comment</a:t>
            </a:r>
          </a:p>
        </p:txBody>
      </p:sp>
      <p:sp>
        <p:nvSpPr>
          <p:cNvPr id="53" name="Rectangle 5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628EC0F2-9573-9981-8615-828E9A20669D}"/>
              </a:ext>
            </a:extLst>
          </p:cNvPr>
          <p:cNvPicPr>
            <a:picLocks noChangeAspect="1"/>
          </p:cNvPicPr>
          <p:nvPr/>
        </p:nvPicPr>
        <p:blipFill>
          <a:blip r:embed="rId2"/>
          <a:stretch>
            <a:fillRect/>
          </a:stretch>
        </p:blipFill>
        <p:spPr>
          <a:xfrm>
            <a:off x="232621" y="5865449"/>
            <a:ext cx="1516059" cy="928469"/>
          </a:xfrm>
          <a:prstGeom prst="rect">
            <a:avLst/>
          </a:prstGeom>
        </p:spPr>
      </p:pic>
      <p:pic>
        <p:nvPicPr>
          <p:cNvPr id="4" name="Picture 3" descr="Text">
            <a:extLst>
              <a:ext uri="{FF2B5EF4-FFF2-40B4-BE49-F238E27FC236}">
                <a16:creationId xmlns:a16="http://schemas.microsoft.com/office/drawing/2014/main" id="{0E1B1078-1D0E-4239-84D9-C680604672AA}"/>
              </a:ext>
            </a:extLst>
          </p:cNvPr>
          <p:cNvPicPr>
            <a:picLocks noChangeAspect="1"/>
          </p:cNvPicPr>
          <p:nvPr/>
        </p:nvPicPr>
        <p:blipFill>
          <a:blip r:embed="rId3"/>
          <a:stretch>
            <a:fillRect/>
          </a:stretch>
        </p:blipFill>
        <p:spPr>
          <a:xfrm>
            <a:off x="10149997" y="5865449"/>
            <a:ext cx="1869633" cy="816484"/>
          </a:xfrm>
          <a:prstGeom prst="rect">
            <a:avLst/>
          </a:prstGeom>
        </p:spPr>
      </p:pic>
    </p:spTree>
    <p:extLst>
      <p:ext uri="{BB962C8B-B14F-4D97-AF65-F5344CB8AC3E}">
        <p14:creationId xmlns:p14="http://schemas.microsoft.com/office/powerpoint/2010/main" val="62166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E5BEE8A3-2688-C2AB-367B-4242B2361336}"/>
              </a:ext>
            </a:extLst>
          </p:cNvPr>
          <p:cNvSpPr>
            <a:spLocks noGrp="1"/>
          </p:cNvSpPr>
          <p:nvPr>
            <p:ph type="title"/>
          </p:nvPr>
        </p:nvSpPr>
        <p:spPr>
          <a:xfrm>
            <a:off x="640081" y="329184"/>
            <a:ext cx="6241568" cy="1783080"/>
          </a:xfrm>
        </p:spPr>
        <p:txBody>
          <a:bodyPr vert="horz" lIns="91440" tIns="45720" rIns="91440" bIns="45720" rtlCol="0" anchor="b">
            <a:normAutofit/>
          </a:bodyPr>
          <a:lstStyle/>
          <a:p>
            <a:r>
              <a:rPr lang="en-US" sz="5400" kern="1200">
                <a:solidFill>
                  <a:srgbClr val="FFFFFF"/>
                </a:solidFill>
                <a:latin typeface="+mj-lt"/>
                <a:ea typeface="+mj-ea"/>
                <a:cs typeface="+mj-cs"/>
              </a:rPr>
              <a:t>Welcome!</a:t>
            </a:r>
          </a:p>
        </p:txBody>
      </p:sp>
      <p:sp>
        <p:nvSpPr>
          <p:cNvPr id="22"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6E9D9E7-1E7F-8408-E70F-6F4FC0236BF3}"/>
              </a:ext>
            </a:extLst>
          </p:cNvPr>
          <p:cNvSpPr>
            <a:spLocks noGrp="1"/>
          </p:cNvSpPr>
          <p:nvPr>
            <p:ph idx="1"/>
            <p:extLst>
              <p:ext uri="{E7BDC344-281C-4309-B0C6-D0EE65EED2A8}">
                <p202:designPr xmlns:p202="http://schemas.microsoft.com/office/powerpoint/2020/02/main">
                  <p202:designTagLst>
                    <p202:designTag name="ARCH:1:VSVAR" val="TitledTextBox"/>
                    <p202:designTag name="ARCH:1:CLS" val="InformationBlock"/>
                  </p202:designTagLst>
                </p202:designPr>
              </p:ext>
            </p:extLst>
          </p:nvPr>
        </p:nvSpPr>
        <p:spPr>
          <a:xfrm>
            <a:off x="640081" y="2706624"/>
            <a:ext cx="6241568" cy="3483864"/>
          </a:xfrm>
        </p:spPr>
        <p:txBody>
          <a:bodyPr>
            <a:normAutofit/>
          </a:bodyPr>
          <a:lstStyle/>
          <a:p>
            <a:pPr marL="0" indent="0">
              <a:spcBef>
                <a:spcPts val="2500"/>
              </a:spcBef>
              <a:buNone/>
            </a:pPr>
            <a:r>
              <a:rPr lang="en-US" sz="2200" b="1">
                <a:solidFill>
                  <a:srgbClr val="FFFFFF"/>
                </a:solidFill>
              </a:rPr>
              <a:t>Please enter your name, title, and organization in the chat.</a:t>
            </a:r>
          </a:p>
        </p:txBody>
      </p:sp>
      <p:pic>
        <p:nvPicPr>
          <p:cNvPr id="2" name="Picture 1">
            <a:extLst>
              <a:ext uri="{FF2B5EF4-FFF2-40B4-BE49-F238E27FC236}">
                <a16:creationId xmlns:a16="http://schemas.microsoft.com/office/drawing/2014/main" id="{522CB661-A60B-8B02-9DE9-D0076100CEFB}"/>
              </a:ext>
            </a:extLst>
          </p:cNvPr>
          <p:cNvPicPr>
            <a:picLocks noChangeAspect="1"/>
          </p:cNvPicPr>
          <p:nvPr/>
        </p:nvPicPr>
        <p:blipFill>
          <a:blip r:embed="rId2"/>
          <a:stretch>
            <a:fillRect/>
          </a:stretch>
        </p:blipFill>
        <p:spPr>
          <a:xfrm>
            <a:off x="8016769" y="897809"/>
            <a:ext cx="3649287" cy="1724288"/>
          </a:xfrm>
          <a:prstGeom prst="rect">
            <a:avLst/>
          </a:prstGeom>
        </p:spPr>
      </p:pic>
      <p:pic>
        <p:nvPicPr>
          <p:cNvPr id="5" name="Picture 4" descr="Text">
            <a:extLst>
              <a:ext uri="{FF2B5EF4-FFF2-40B4-BE49-F238E27FC236}">
                <a16:creationId xmlns:a16="http://schemas.microsoft.com/office/drawing/2014/main" id="{281F94FF-5863-113D-1A91-C6280FFB5AA7}"/>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13848249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711CB6-AECF-4269-3DB2-CD49368F855F}"/>
            </a:ext>
          </a:extLst>
        </p:cNvPr>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C4879EFC-8E62-4E00-973C-C45EE9EC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AA96DF-A34E-2FDC-CF30-86E96470479F}"/>
              </a:ext>
            </a:extLst>
          </p:cNvPr>
          <p:cNvSpPr>
            <a:spLocks noGrp="1"/>
          </p:cNvSpPr>
          <p:nvPr>
            <p:ph type="title"/>
          </p:nvPr>
        </p:nvSpPr>
        <p:spPr>
          <a:xfrm>
            <a:off x="638881" y="457200"/>
            <a:ext cx="10909640" cy="1368614"/>
          </a:xfrm>
        </p:spPr>
        <p:txBody>
          <a:bodyPr vert="horz" lIns="91440" tIns="45720" rIns="91440" bIns="45720" rtlCol="0" anchor="ctr">
            <a:normAutofit/>
          </a:bodyPr>
          <a:lstStyle/>
          <a:p>
            <a:pPr algn="ctr"/>
            <a:r>
              <a:rPr lang="en-US" sz="6600" dirty="0"/>
              <a:t>Next Steps</a:t>
            </a:r>
          </a:p>
        </p:txBody>
      </p:sp>
      <p:sp>
        <p:nvSpPr>
          <p:cNvPr id="60"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1850683"/>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A2737E8-70C6-152D-556B-1A1695FFCD87}"/>
              </a:ext>
            </a:extLst>
          </p:cNvPr>
          <p:cNvPicPr>
            <a:picLocks noChangeAspect="1"/>
          </p:cNvPicPr>
          <p:nvPr/>
        </p:nvPicPr>
        <p:blipFill>
          <a:blip r:embed="rId2"/>
          <a:stretch>
            <a:fillRect/>
          </a:stretch>
        </p:blipFill>
        <p:spPr>
          <a:xfrm>
            <a:off x="320040" y="3119102"/>
            <a:ext cx="5614416" cy="2652812"/>
          </a:xfrm>
          <a:prstGeom prst="rect">
            <a:avLst/>
          </a:prstGeom>
        </p:spPr>
      </p:pic>
      <p:pic>
        <p:nvPicPr>
          <p:cNvPr id="4" name="Picture 3" descr="Text">
            <a:extLst>
              <a:ext uri="{FF2B5EF4-FFF2-40B4-BE49-F238E27FC236}">
                <a16:creationId xmlns:a16="http://schemas.microsoft.com/office/drawing/2014/main" id="{65F578E0-C976-5634-7D9A-273BC9782866}"/>
              </a:ext>
            </a:extLst>
          </p:cNvPr>
          <p:cNvPicPr>
            <a:picLocks noChangeAspect="1"/>
          </p:cNvPicPr>
          <p:nvPr/>
        </p:nvPicPr>
        <p:blipFill>
          <a:blip r:embed="rId3"/>
          <a:stretch>
            <a:fillRect/>
          </a:stretch>
        </p:blipFill>
        <p:spPr>
          <a:xfrm>
            <a:off x="6254496" y="3294555"/>
            <a:ext cx="5614416" cy="2301905"/>
          </a:xfrm>
          <a:prstGeom prst="rect">
            <a:avLst/>
          </a:prstGeom>
        </p:spPr>
      </p:pic>
    </p:spTree>
    <p:extLst>
      <p:ext uri="{BB962C8B-B14F-4D97-AF65-F5344CB8AC3E}">
        <p14:creationId xmlns:p14="http://schemas.microsoft.com/office/powerpoint/2010/main" val="2915485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87958F-EC23-F11B-7365-601039834D9C}"/>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611773-4783-DC3E-BF08-21030B21E4DF}"/>
              </a:ext>
            </a:extLst>
          </p:cNvPr>
          <p:cNvSpPr>
            <a:spLocks noGrp="1"/>
          </p:cNvSpPr>
          <p:nvPr>
            <p:ph type="title"/>
          </p:nvPr>
        </p:nvSpPr>
        <p:spPr>
          <a:xfrm>
            <a:off x="640080" y="329184"/>
            <a:ext cx="6894576" cy="1783080"/>
          </a:xfrm>
        </p:spPr>
        <p:txBody>
          <a:bodyPr anchor="b">
            <a:normAutofit/>
          </a:bodyPr>
          <a:lstStyle/>
          <a:p>
            <a:r>
              <a:rPr lang="en-US" sz="5400"/>
              <a:t>Timeline</a:t>
            </a:r>
          </a:p>
        </p:txBody>
      </p:sp>
      <p:sp>
        <p:nvSpPr>
          <p:cNvPr id="5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F9918A8-2947-03B6-F3FA-8B7241DD5F67}"/>
              </a:ext>
            </a:extLst>
          </p:cNvPr>
          <p:cNvPicPr>
            <a:picLocks noChangeAspect="1"/>
          </p:cNvPicPr>
          <p:nvPr/>
        </p:nvPicPr>
        <p:blipFill>
          <a:blip r:embed="rId2"/>
          <a:stretch>
            <a:fillRect/>
          </a:stretch>
        </p:blipFill>
        <p:spPr>
          <a:xfrm>
            <a:off x="7863840" y="1095809"/>
            <a:ext cx="4014216" cy="1896717"/>
          </a:xfrm>
          <a:prstGeom prst="rect">
            <a:avLst/>
          </a:prstGeom>
        </p:spPr>
      </p:pic>
      <p:pic>
        <p:nvPicPr>
          <p:cNvPr id="4" name="Picture 3" descr="Text">
            <a:extLst>
              <a:ext uri="{FF2B5EF4-FFF2-40B4-BE49-F238E27FC236}">
                <a16:creationId xmlns:a16="http://schemas.microsoft.com/office/drawing/2014/main" id="{7FB1143E-61F1-5375-8F6E-7E713A401607}"/>
              </a:ext>
            </a:extLst>
          </p:cNvPr>
          <p:cNvPicPr>
            <a:picLocks noChangeAspect="1"/>
          </p:cNvPicPr>
          <p:nvPr/>
        </p:nvPicPr>
        <p:blipFill>
          <a:blip r:embed="rId3"/>
          <a:stretch>
            <a:fillRect/>
          </a:stretch>
        </p:blipFill>
        <p:spPr>
          <a:xfrm>
            <a:off x="7863840" y="4348166"/>
            <a:ext cx="3995928" cy="1638326"/>
          </a:xfrm>
          <a:prstGeom prst="rect">
            <a:avLst/>
          </a:prstGeom>
        </p:spPr>
      </p:pic>
      <p:graphicFrame>
        <p:nvGraphicFramePr>
          <p:cNvPr id="5" name="Content Placeholder 4" descr="Basic Timeline">
            <a:extLst>
              <a:ext uri="{FF2B5EF4-FFF2-40B4-BE49-F238E27FC236}">
                <a16:creationId xmlns:a16="http://schemas.microsoft.com/office/drawing/2014/main" id="{AC9C36CF-FEE2-5858-89C5-EF5EF2147C9C}"/>
              </a:ext>
            </a:extLst>
          </p:cNvPr>
          <p:cNvGraphicFramePr>
            <a:graphicFrameLocks noGrp="1"/>
          </p:cNvGraphicFramePr>
          <p:nvPr>
            <p:ph idx="1"/>
            <p:extLst>
              <p:ext uri="{D42A27DB-BD31-4B8C-83A1-F6EECF244321}">
                <p14:modId xmlns:p14="http://schemas.microsoft.com/office/powerpoint/2010/main" val="2140358187"/>
              </p:ext>
              <p:ext uri="{E7BDC344-281C-4309-B0C6-D0EE65EED2A8}">
                <p202:designPr xmlns:p202="http://schemas.microsoft.com/office/powerpoint/2020/02/main">
                  <p202:designTagLst>
                    <p202:designTag name="ARCH:1:CLS" val="SmartArt"/>
                    <p202:designTag name="ARCH:1:VSVAR" val="Timeline"/>
                  </p202:designTagLst>
                </p202:designPr>
              </p:ext>
            </p:extLst>
          </p:nvPr>
        </p:nvGraphicFramePr>
        <p:xfrm>
          <a:off x="640080" y="2706624"/>
          <a:ext cx="6894576"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8697146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6DA404-5D47-DA77-9205-CF5D494AF4ED}"/>
            </a:ext>
          </a:extLst>
        </p:cNvPr>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C4879EFC-8E62-4E00-973C-C45EE9EC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9B61D6-DE54-36D6-B3EC-6DEEA0E42BD8}"/>
              </a:ext>
            </a:extLst>
          </p:cNvPr>
          <p:cNvSpPr>
            <a:spLocks noGrp="1"/>
          </p:cNvSpPr>
          <p:nvPr>
            <p:ph type="title"/>
          </p:nvPr>
        </p:nvSpPr>
        <p:spPr>
          <a:xfrm>
            <a:off x="638881" y="457200"/>
            <a:ext cx="10909640" cy="1368614"/>
          </a:xfrm>
        </p:spPr>
        <p:txBody>
          <a:bodyPr vert="horz" lIns="91440" tIns="45720" rIns="91440" bIns="45720" rtlCol="0" anchor="ctr">
            <a:normAutofit/>
          </a:bodyPr>
          <a:lstStyle/>
          <a:p>
            <a:pPr algn="ctr"/>
            <a:r>
              <a:rPr lang="en-US" sz="6600"/>
              <a:t>Thank you!</a:t>
            </a:r>
          </a:p>
        </p:txBody>
      </p:sp>
      <p:sp>
        <p:nvSpPr>
          <p:cNvPr id="63"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1850683"/>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B46F03F-6780-5A81-87A5-673566EF8A90}"/>
              </a:ext>
            </a:extLst>
          </p:cNvPr>
          <p:cNvPicPr>
            <a:picLocks noChangeAspect="1"/>
          </p:cNvPicPr>
          <p:nvPr/>
        </p:nvPicPr>
        <p:blipFill>
          <a:blip r:embed="rId2"/>
          <a:stretch>
            <a:fillRect/>
          </a:stretch>
        </p:blipFill>
        <p:spPr>
          <a:xfrm>
            <a:off x="320040" y="3119102"/>
            <a:ext cx="5614416" cy="2652812"/>
          </a:xfrm>
          <a:prstGeom prst="rect">
            <a:avLst/>
          </a:prstGeom>
        </p:spPr>
      </p:pic>
      <p:pic>
        <p:nvPicPr>
          <p:cNvPr id="4" name="Picture 3" descr="Text">
            <a:extLst>
              <a:ext uri="{FF2B5EF4-FFF2-40B4-BE49-F238E27FC236}">
                <a16:creationId xmlns:a16="http://schemas.microsoft.com/office/drawing/2014/main" id="{DEFB354C-485E-2243-242D-6F83082DB748}"/>
              </a:ext>
            </a:extLst>
          </p:cNvPr>
          <p:cNvPicPr>
            <a:picLocks noChangeAspect="1"/>
          </p:cNvPicPr>
          <p:nvPr/>
        </p:nvPicPr>
        <p:blipFill>
          <a:blip r:embed="rId3"/>
          <a:stretch>
            <a:fillRect/>
          </a:stretch>
        </p:blipFill>
        <p:spPr>
          <a:xfrm>
            <a:off x="6254496" y="3294555"/>
            <a:ext cx="5614416" cy="2301905"/>
          </a:xfrm>
          <a:prstGeom prst="rect">
            <a:avLst/>
          </a:prstGeom>
        </p:spPr>
      </p:pic>
    </p:spTree>
    <p:extLst>
      <p:ext uri="{BB962C8B-B14F-4D97-AF65-F5344CB8AC3E}">
        <p14:creationId xmlns:p14="http://schemas.microsoft.com/office/powerpoint/2010/main" val="1308341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9CB95732-565A-4D2C-A3AB-CC460C0D3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77F1AF47-AE98-4034-BD91-1976FA4D9C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8EC0EE2B-2029-48DD-893D-F528E651B0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7200" y="8482"/>
            <a:ext cx="3568276" cy="6858000"/>
          </a:xfrm>
          <a:prstGeom prst="rect">
            <a:avLst/>
          </a:prstGeom>
          <a:gradFill>
            <a:gsLst>
              <a:gs pos="0">
                <a:schemeClr val="accent1">
                  <a:alpha val="32000"/>
                </a:schemeClr>
              </a:gs>
              <a:gs pos="70000">
                <a:srgbClr val="000000">
                  <a:alpha val="0"/>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Freeform: Shape 52">
            <a:extLst>
              <a:ext uri="{FF2B5EF4-FFF2-40B4-BE49-F238E27FC236}">
                <a16:creationId xmlns:a16="http://schemas.microsoft.com/office/drawing/2014/main" id="{45AE1D08-1ED1-4F59-B42F-4D8EA33DC8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5" name="Rectangle 54">
            <a:extLst>
              <a:ext uri="{FF2B5EF4-FFF2-40B4-BE49-F238E27FC236}">
                <a16:creationId xmlns:a16="http://schemas.microsoft.com/office/drawing/2014/main" id="{9A79B912-88EA-4640-BDEB-51B3B11A0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24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CE3179-7E16-3517-133A-55070ABB1881}"/>
              </a:ext>
            </a:extLst>
          </p:cNvPr>
          <p:cNvSpPr>
            <a:spLocks noGrp="1"/>
          </p:cNvSpPr>
          <p:nvPr>
            <p:ph type="title"/>
          </p:nvPr>
        </p:nvSpPr>
        <p:spPr>
          <a:xfrm>
            <a:off x="662180" y="2862471"/>
            <a:ext cx="3041803" cy="2907802"/>
          </a:xfrm>
        </p:spPr>
        <p:txBody>
          <a:bodyPr vert="horz" lIns="91440" tIns="45720" rIns="91440" bIns="45720" rtlCol="0" anchor="t">
            <a:normAutofit/>
          </a:bodyPr>
          <a:lstStyle/>
          <a:p>
            <a:r>
              <a:rPr lang="en-US" sz="4000">
                <a:solidFill>
                  <a:srgbClr val="FFFFFF"/>
                </a:solidFill>
              </a:rPr>
              <a:t>Open Meetings Act</a:t>
            </a:r>
          </a:p>
        </p:txBody>
      </p:sp>
      <p:pic>
        <p:nvPicPr>
          <p:cNvPr id="5" name="Picture 4" descr="Close up image of hands applauding">
            <a:extLst>
              <a:ext uri="{FF2B5EF4-FFF2-40B4-BE49-F238E27FC236}">
                <a16:creationId xmlns:a16="http://schemas.microsoft.com/office/drawing/2014/main" id="{0855BF29-8F4B-0DBF-3FAF-10D8D921A981}"/>
              </a:ext>
            </a:extLst>
          </p:cNvPr>
          <p:cNvPicPr>
            <a:picLocks noChangeAspect="1"/>
          </p:cNvPicPr>
          <p:nvPr/>
        </p:nvPicPr>
        <p:blipFill>
          <a:blip r:embed="rId2"/>
          <a:srcRect t="4433" r="23298" b="4659"/>
          <a:stretch>
            <a:fillRect/>
          </a:stretch>
        </p:blipFill>
        <p:spPr>
          <a:xfrm>
            <a:off x="4601040" y="493827"/>
            <a:ext cx="3387578" cy="2680008"/>
          </a:xfrm>
          <a:prstGeom prst="rect">
            <a:avLst/>
          </a:prstGeom>
        </p:spPr>
      </p:pic>
      <p:pic>
        <p:nvPicPr>
          <p:cNvPr id="3" name="Picture 2">
            <a:extLst>
              <a:ext uri="{FF2B5EF4-FFF2-40B4-BE49-F238E27FC236}">
                <a16:creationId xmlns:a16="http://schemas.microsoft.com/office/drawing/2014/main" id="{4D54AF27-01EF-06EA-0F91-3631164C4A28}"/>
              </a:ext>
            </a:extLst>
          </p:cNvPr>
          <p:cNvPicPr>
            <a:picLocks noChangeAspect="1"/>
          </p:cNvPicPr>
          <p:nvPr/>
        </p:nvPicPr>
        <p:blipFill>
          <a:blip r:embed="rId3"/>
          <a:stretch>
            <a:fillRect/>
          </a:stretch>
        </p:blipFill>
        <p:spPr>
          <a:xfrm>
            <a:off x="8293930" y="1558106"/>
            <a:ext cx="3419533" cy="1615729"/>
          </a:xfrm>
          <a:prstGeom prst="rect">
            <a:avLst/>
          </a:prstGeom>
        </p:spPr>
      </p:pic>
      <p:pic>
        <p:nvPicPr>
          <p:cNvPr id="4" name="Picture 3" descr="Text">
            <a:extLst>
              <a:ext uri="{FF2B5EF4-FFF2-40B4-BE49-F238E27FC236}">
                <a16:creationId xmlns:a16="http://schemas.microsoft.com/office/drawing/2014/main" id="{D1DCC8FA-3B0D-3A15-AEEE-2DE1D9093D02}"/>
              </a:ext>
            </a:extLst>
          </p:cNvPr>
          <p:cNvPicPr>
            <a:picLocks noChangeAspect="1"/>
          </p:cNvPicPr>
          <p:nvPr/>
        </p:nvPicPr>
        <p:blipFill>
          <a:blip r:embed="rId4"/>
          <a:stretch>
            <a:fillRect/>
          </a:stretch>
        </p:blipFill>
        <p:spPr>
          <a:xfrm>
            <a:off x="4635945" y="3429000"/>
            <a:ext cx="7042612" cy="2887465"/>
          </a:xfrm>
          <a:prstGeom prst="rect">
            <a:avLst/>
          </a:prstGeom>
        </p:spPr>
      </p:pic>
    </p:spTree>
    <p:extLst>
      <p:ext uri="{BB962C8B-B14F-4D97-AF65-F5344CB8AC3E}">
        <p14:creationId xmlns:p14="http://schemas.microsoft.com/office/powerpoint/2010/main" val="533925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40E444C-FF93-87C5-9D10-B553CC6EC698}"/>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Open Meetings Act (OMA)</a:t>
            </a:r>
          </a:p>
        </p:txBody>
      </p:sp>
      <p:sp>
        <p:nvSpPr>
          <p:cNvPr id="30"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9B5400B-4021-D8D0-99F4-9939979F3102}"/>
              </a:ext>
            </a:extLst>
          </p:cNvPr>
          <p:cNvSpPr>
            <a:spLocks noGrp="1"/>
          </p:cNvSpPr>
          <p:nvPr>
            <p:ph idx="1"/>
          </p:nvPr>
        </p:nvSpPr>
        <p:spPr>
          <a:xfrm>
            <a:off x="640081" y="2706624"/>
            <a:ext cx="6241568" cy="3483864"/>
          </a:xfrm>
        </p:spPr>
        <p:txBody>
          <a:bodyPr>
            <a:normAutofit/>
          </a:bodyPr>
          <a:lstStyle/>
          <a:p>
            <a:endParaRPr lang="en-US" sz="1500">
              <a:solidFill>
                <a:srgbClr val="FFFFFF"/>
              </a:solidFill>
            </a:endParaRPr>
          </a:p>
          <a:p>
            <a:r>
              <a:rPr lang="en-US" sz="1500">
                <a:solidFill>
                  <a:srgbClr val="FFFFFF"/>
                </a:solidFill>
              </a:rPr>
              <a:t>Committee meeting notices, agendas, and location information will be posted to ICCB’s website no later than 48 hours prior to the meeting.</a:t>
            </a:r>
          </a:p>
          <a:p>
            <a:r>
              <a:rPr lang="en-US" sz="1500">
                <a:solidFill>
                  <a:srgbClr val="FFFFFF"/>
                </a:solidFill>
              </a:rPr>
              <a:t>Committee will ensure the public is able to observe and comment in the meeting by attending via a call-in number or video link posted on the ICCB website.</a:t>
            </a:r>
          </a:p>
          <a:p>
            <a:r>
              <a:rPr lang="en-US" sz="1500">
                <a:solidFill>
                  <a:srgbClr val="FFFFFF"/>
                </a:solidFill>
              </a:rPr>
              <a:t>Meetings are open to the public and will include time for Public Comment. </a:t>
            </a:r>
          </a:p>
          <a:p>
            <a:r>
              <a:rPr lang="en-US" sz="1500">
                <a:solidFill>
                  <a:srgbClr val="FFFFFF"/>
                </a:solidFill>
              </a:rPr>
              <a:t>Public comments should be limited to matters on the agenda or related to the purpose and duties of the Committee.</a:t>
            </a:r>
          </a:p>
          <a:p>
            <a:r>
              <a:rPr lang="en-US" sz="1500">
                <a:solidFill>
                  <a:srgbClr val="FFFFFF"/>
                </a:solidFill>
              </a:rPr>
              <a:t>All meetings will be recorded and made available to the public.</a:t>
            </a:r>
          </a:p>
          <a:p>
            <a:pPr marL="0" indent="0">
              <a:buNone/>
            </a:pPr>
            <a:endParaRPr lang="en-US" sz="1500">
              <a:solidFill>
                <a:srgbClr val="FFFFFF"/>
              </a:solidFill>
            </a:endParaRPr>
          </a:p>
          <a:p>
            <a:endParaRPr lang="en-US" sz="1500">
              <a:solidFill>
                <a:srgbClr val="FFFFFF"/>
              </a:solidFill>
            </a:endParaRPr>
          </a:p>
          <a:p>
            <a:endParaRPr lang="en-US" sz="1500">
              <a:solidFill>
                <a:srgbClr val="FFFFFF"/>
              </a:solidFill>
            </a:endParaRPr>
          </a:p>
        </p:txBody>
      </p:sp>
      <p:pic>
        <p:nvPicPr>
          <p:cNvPr id="4" name="Picture 3">
            <a:extLst>
              <a:ext uri="{FF2B5EF4-FFF2-40B4-BE49-F238E27FC236}">
                <a16:creationId xmlns:a16="http://schemas.microsoft.com/office/drawing/2014/main" id="{71E25E91-A8F9-88D6-9583-9D162F0DC9A1}"/>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8EE65E56-89C8-ADED-7E42-07C3BA776AE2}"/>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54017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6AAB0A-F9B1-1AFB-7100-849E06C624E9}"/>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9CB95732-565A-4D2C-A3AB-CC460C0D3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77F1AF47-AE98-4034-BD91-1976FA4D9C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8EC0EE2B-2029-48DD-893D-F528E651B0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7200" y="8482"/>
            <a:ext cx="3568276" cy="6858000"/>
          </a:xfrm>
          <a:prstGeom prst="rect">
            <a:avLst/>
          </a:prstGeom>
          <a:gradFill>
            <a:gsLst>
              <a:gs pos="0">
                <a:schemeClr val="accent1">
                  <a:alpha val="32000"/>
                </a:schemeClr>
              </a:gs>
              <a:gs pos="70000">
                <a:srgbClr val="000000">
                  <a:alpha val="0"/>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reeform: Shape 43">
            <a:extLst>
              <a:ext uri="{FF2B5EF4-FFF2-40B4-BE49-F238E27FC236}">
                <a16:creationId xmlns:a16="http://schemas.microsoft.com/office/drawing/2014/main" id="{45AE1D08-1ED1-4F59-B42F-4D8EA33DC8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6" name="Rectangle 45">
            <a:extLst>
              <a:ext uri="{FF2B5EF4-FFF2-40B4-BE49-F238E27FC236}">
                <a16:creationId xmlns:a16="http://schemas.microsoft.com/office/drawing/2014/main" id="{9A79B912-88EA-4640-BDEB-51B3B11A0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24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22BA5E-7EB3-9475-877C-065D9E058328}"/>
              </a:ext>
            </a:extLst>
          </p:cNvPr>
          <p:cNvSpPr>
            <a:spLocks noGrp="1"/>
          </p:cNvSpPr>
          <p:nvPr>
            <p:ph type="title"/>
          </p:nvPr>
        </p:nvSpPr>
        <p:spPr>
          <a:xfrm>
            <a:off x="662180" y="2862471"/>
            <a:ext cx="3041803" cy="2907802"/>
          </a:xfrm>
        </p:spPr>
        <p:txBody>
          <a:bodyPr vert="horz" lIns="91440" tIns="45720" rIns="91440" bIns="45720" rtlCol="0" anchor="t">
            <a:normAutofit/>
          </a:bodyPr>
          <a:lstStyle/>
          <a:p>
            <a:r>
              <a:rPr lang="en-US" sz="4000">
                <a:solidFill>
                  <a:srgbClr val="FFFFFF"/>
                </a:solidFill>
              </a:rPr>
              <a:t>DCQA Committee</a:t>
            </a:r>
          </a:p>
        </p:txBody>
      </p:sp>
      <p:pic>
        <p:nvPicPr>
          <p:cNvPr id="5" name="Picture 4" descr="Close up image of hands applauding">
            <a:extLst>
              <a:ext uri="{FF2B5EF4-FFF2-40B4-BE49-F238E27FC236}">
                <a16:creationId xmlns:a16="http://schemas.microsoft.com/office/drawing/2014/main" id="{DAFBECDF-3B44-B628-D436-01A723708B19}"/>
              </a:ext>
            </a:extLst>
          </p:cNvPr>
          <p:cNvPicPr>
            <a:picLocks noChangeAspect="1"/>
          </p:cNvPicPr>
          <p:nvPr/>
        </p:nvPicPr>
        <p:blipFill>
          <a:blip r:embed="rId2"/>
          <a:srcRect l="10669" r="10668" b="-1"/>
          <a:stretch>
            <a:fillRect/>
          </a:stretch>
        </p:blipFill>
        <p:spPr>
          <a:xfrm>
            <a:off x="4812522" y="478713"/>
            <a:ext cx="3176096" cy="2695123"/>
          </a:xfrm>
          <a:prstGeom prst="rect">
            <a:avLst/>
          </a:prstGeom>
        </p:spPr>
      </p:pic>
      <p:pic>
        <p:nvPicPr>
          <p:cNvPr id="3" name="Picture 2">
            <a:extLst>
              <a:ext uri="{FF2B5EF4-FFF2-40B4-BE49-F238E27FC236}">
                <a16:creationId xmlns:a16="http://schemas.microsoft.com/office/drawing/2014/main" id="{0F994E6C-6C77-57F1-E032-99A66DE62C28}"/>
              </a:ext>
            </a:extLst>
          </p:cNvPr>
          <p:cNvPicPr>
            <a:picLocks noChangeAspect="1"/>
          </p:cNvPicPr>
          <p:nvPr/>
        </p:nvPicPr>
        <p:blipFill>
          <a:blip r:embed="rId3"/>
          <a:stretch>
            <a:fillRect/>
          </a:stretch>
        </p:blipFill>
        <p:spPr>
          <a:xfrm>
            <a:off x="8293930" y="1558106"/>
            <a:ext cx="3419533" cy="1615729"/>
          </a:xfrm>
          <a:prstGeom prst="rect">
            <a:avLst/>
          </a:prstGeom>
        </p:spPr>
      </p:pic>
      <p:pic>
        <p:nvPicPr>
          <p:cNvPr id="4" name="Picture 3" descr="Text">
            <a:extLst>
              <a:ext uri="{FF2B5EF4-FFF2-40B4-BE49-F238E27FC236}">
                <a16:creationId xmlns:a16="http://schemas.microsoft.com/office/drawing/2014/main" id="{60BF853B-1555-C6F1-874E-00B50100E87D}"/>
              </a:ext>
            </a:extLst>
          </p:cNvPr>
          <p:cNvPicPr>
            <a:picLocks noChangeAspect="1"/>
          </p:cNvPicPr>
          <p:nvPr/>
        </p:nvPicPr>
        <p:blipFill>
          <a:blip r:embed="rId4"/>
          <a:stretch>
            <a:fillRect/>
          </a:stretch>
        </p:blipFill>
        <p:spPr>
          <a:xfrm>
            <a:off x="4635945" y="3429000"/>
            <a:ext cx="7042612" cy="2887465"/>
          </a:xfrm>
          <a:prstGeom prst="rect">
            <a:avLst/>
          </a:prstGeom>
        </p:spPr>
      </p:pic>
    </p:spTree>
    <p:extLst>
      <p:ext uri="{BB962C8B-B14F-4D97-AF65-F5344CB8AC3E}">
        <p14:creationId xmlns:p14="http://schemas.microsoft.com/office/powerpoint/2010/main" val="20853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0E6ADF-2CA0-744B-F503-B88722350F52}"/>
            </a:ext>
          </a:extLst>
        </p:cNvPr>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959C6B72-F8E6-4281-8F3E-93FC0DC98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3F43C2-B6FC-D163-F7A9-A402F896E737}"/>
              </a:ext>
            </a:extLst>
          </p:cNvPr>
          <p:cNvSpPr>
            <a:spLocks noGrp="1"/>
          </p:cNvSpPr>
          <p:nvPr>
            <p:ph type="title"/>
          </p:nvPr>
        </p:nvSpPr>
        <p:spPr>
          <a:xfrm>
            <a:off x="612648" y="365125"/>
            <a:ext cx="5295015" cy="2063808"/>
          </a:xfrm>
        </p:spPr>
        <p:txBody>
          <a:bodyPr vert="horz" lIns="91440" tIns="45720" rIns="91440" bIns="45720" rtlCol="0" anchor="b">
            <a:normAutofit/>
          </a:bodyPr>
          <a:lstStyle/>
          <a:p>
            <a:br>
              <a:rPr lang="en-US" sz="5400"/>
            </a:br>
            <a:endParaRPr lang="en-US" sz="5400"/>
          </a:p>
        </p:txBody>
      </p:sp>
      <p:pic>
        <p:nvPicPr>
          <p:cNvPr id="3" name="Picture 2">
            <a:extLst>
              <a:ext uri="{FF2B5EF4-FFF2-40B4-BE49-F238E27FC236}">
                <a16:creationId xmlns:a16="http://schemas.microsoft.com/office/drawing/2014/main" id="{8752E661-80B1-972B-4401-6C239B98F9F7}"/>
              </a:ext>
            </a:extLst>
          </p:cNvPr>
          <p:cNvPicPr>
            <a:picLocks noChangeAspect="1"/>
          </p:cNvPicPr>
          <p:nvPr/>
        </p:nvPicPr>
        <p:blipFill>
          <a:blip r:embed="rId2"/>
          <a:stretch>
            <a:fillRect/>
          </a:stretch>
        </p:blipFill>
        <p:spPr>
          <a:xfrm>
            <a:off x="6532916" y="862203"/>
            <a:ext cx="2540538" cy="1200404"/>
          </a:xfrm>
          <a:prstGeom prst="rect">
            <a:avLst/>
          </a:prstGeom>
        </p:spPr>
      </p:pic>
      <p:pic>
        <p:nvPicPr>
          <p:cNvPr id="4" name="Picture 3" descr="Text">
            <a:extLst>
              <a:ext uri="{FF2B5EF4-FFF2-40B4-BE49-F238E27FC236}">
                <a16:creationId xmlns:a16="http://schemas.microsoft.com/office/drawing/2014/main" id="{681F225A-6471-F686-0B84-9A7E7907AA93}"/>
              </a:ext>
            </a:extLst>
          </p:cNvPr>
          <p:cNvPicPr>
            <a:picLocks noChangeAspect="1"/>
          </p:cNvPicPr>
          <p:nvPr/>
        </p:nvPicPr>
        <p:blipFill>
          <a:blip r:embed="rId3"/>
          <a:stretch>
            <a:fillRect/>
          </a:stretch>
        </p:blipFill>
        <p:spPr>
          <a:xfrm>
            <a:off x="9287394" y="941596"/>
            <a:ext cx="2540538" cy="1041618"/>
          </a:xfrm>
          <a:prstGeom prst="rect">
            <a:avLst/>
          </a:prstGeom>
        </p:spPr>
      </p:pic>
      <p:sp>
        <p:nvSpPr>
          <p:cNvPr id="57" name="sketch line">
            <a:extLst>
              <a:ext uri="{FF2B5EF4-FFF2-40B4-BE49-F238E27FC236}">
                <a16:creationId xmlns:a16="http://schemas.microsoft.com/office/drawing/2014/main" id="{490234EE-E0D8-4805-9227-CCEAC6016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265018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8ED1685-54CF-0BC2-D43D-0D86C88BB2E4}"/>
              </a:ext>
            </a:extLst>
          </p:cNvPr>
          <p:cNvSpPr txBox="1"/>
          <p:nvPr/>
        </p:nvSpPr>
        <p:spPr>
          <a:xfrm>
            <a:off x="612648" y="2908005"/>
            <a:ext cx="5295015" cy="3268957"/>
          </a:xfrm>
          <a:prstGeom prst="rect">
            <a:avLst/>
          </a:prstGeom>
        </p:spPr>
        <p:txBody>
          <a:bodyPr vert="horz" lIns="91440" tIns="45720" rIns="91440" bIns="45720" rtlCol="0">
            <a:normAutofit/>
          </a:bodyPr>
          <a:lstStyle/>
          <a:p>
            <a:pPr>
              <a:lnSpc>
                <a:spcPct val="90000"/>
              </a:lnSpc>
              <a:spcAft>
                <a:spcPts val="600"/>
              </a:spcAft>
            </a:pPr>
            <a:r>
              <a:rPr lang="en-US" sz="2200" b="1" dirty="0"/>
              <a:t>The Dual Credit Quality Act (DCQA) Committee — New Section 19.5</a:t>
            </a:r>
          </a:p>
          <a:p>
            <a:pPr indent="-228600">
              <a:lnSpc>
                <a:spcPct val="90000"/>
              </a:lnSpc>
              <a:spcAft>
                <a:spcPts val="600"/>
              </a:spcAft>
              <a:buFont typeface="Arial" panose="020B0604020202020204" pitchFamily="34" charset="0"/>
              <a:buChar char="•"/>
            </a:pPr>
            <a:endParaRPr lang="en-US" sz="2200" dirty="0"/>
          </a:p>
          <a:p>
            <a:pPr>
              <a:lnSpc>
                <a:spcPct val="90000"/>
              </a:lnSpc>
              <a:spcAft>
                <a:spcPts val="600"/>
              </a:spcAft>
            </a:pPr>
            <a:r>
              <a:rPr lang="en-US" sz="2200" dirty="0"/>
              <a:t>PA 104-0012 creates a new standing Dual Credit Committee as a joint ICCB-ISBE body. Its composition and mandate are:</a:t>
            </a:r>
          </a:p>
          <a:p>
            <a:pPr indent="-228600">
              <a:lnSpc>
                <a:spcPct val="90000"/>
              </a:lnSpc>
              <a:spcAft>
                <a:spcPts val="600"/>
              </a:spcAft>
              <a:buFont typeface="Arial" panose="020B0604020202020204" pitchFamily="34" charset="0"/>
              <a:buChar char="•"/>
            </a:pPr>
            <a:endParaRPr lang="en-US" sz="2200" dirty="0"/>
          </a:p>
          <a:p>
            <a:pPr indent="-228600">
              <a:lnSpc>
                <a:spcPct val="90000"/>
              </a:lnSpc>
              <a:spcAft>
                <a:spcPts val="600"/>
              </a:spcAft>
              <a:buFont typeface="Arial" panose="020B0604020202020204" pitchFamily="34" charset="0"/>
              <a:buChar char="•"/>
            </a:pPr>
            <a:endParaRPr lang="en-US" sz="2200" dirty="0"/>
          </a:p>
        </p:txBody>
      </p:sp>
      <p:graphicFrame>
        <p:nvGraphicFramePr>
          <p:cNvPr id="10" name="Content Placeholder 9">
            <a:extLst>
              <a:ext uri="{FF2B5EF4-FFF2-40B4-BE49-F238E27FC236}">
                <a16:creationId xmlns:a16="http://schemas.microsoft.com/office/drawing/2014/main" id="{22F169C6-EC33-5AAE-DE35-9EF543ACFD09}"/>
              </a:ext>
            </a:extLst>
          </p:cNvPr>
          <p:cNvGraphicFramePr>
            <a:graphicFrameLocks noGrp="1"/>
          </p:cNvGraphicFramePr>
          <p:nvPr>
            <p:ph idx="1"/>
            <p:extLst>
              <p:ext uri="{D42A27DB-BD31-4B8C-83A1-F6EECF244321}">
                <p14:modId xmlns:p14="http://schemas.microsoft.com/office/powerpoint/2010/main" val="887148748"/>
              </p:ext>
            </p:extLst>
          </p:nvPr>
        </p:nvGraphicFramePr>
        <p:xfrm>
          <a:off x="6532916" y="2829485"/>
          <a:ext cx="5295017" cy="3423760"/>
        </p:xfrm>
        <a:graphic>
          <a:graphicData uri="http://schemas.openxmlformats.org/drawingml/2006/table">
            <a:tbl>
              <a:tblPr firstRow="1" bandRow="1"/>
              <a:tblGrid>
                <a:gridCol w="1956162">
                  <a:extLst>
                    <a:ext uri="{9D8B030D-6E8A-4147-A177-3AD203B41FA5}">
                      <a16:colId xmlns:a16="http://schemas.microsoft.com/office/drawing/2014/main" val="4058085729"/>
                    </a:ext>
                  </a:extLst>
                </a:gridCol>
                <a:gridCol w="3338855">
                  <a:extLst>
                    <a:ext uri="{9D8B030D-6E8A-4147-A177-3AD203B41FA5}">
                      <a16:colId xmlns:a16="http://schemas.microsoft.com/office/drawing/2014/main" val="2890550462"/>
                    </a:ext>
                  </a:extLst>
                </a:gridCol>
              </a:tblGrid>
              <a:tr h="295240">
                <a:tc>
                  <a:txBody>
                    <a:bodyPr/>
                    <a:lstStyle/>
                    <a:p>
                      <a:pPr marL="0" marR="0">
                        <a:buNone/>
                      </a:pPr>
                      <a:r>
                        <a:rPr lang="en-US" sz="1100" b="1">
                          <a:solidFill>
                            <a:srgbClr val="FFFFFF"/>
                          </a:solidFill>
                          <a:effectLst/>
                          <a:latin typeface="Arial" panose="020B0604020202020204" pitchFamily="34" charset="0"/>
                          <a:ea typeface="Arial" panose="020B0604020202020204" pitchFamily="34" charset="0"/>
                        </a:rPr>
                        <a:t>Structural Feature</a:t>
                      </a:r>
                      <a:endParaRPr lang="en-US" sz="1100">
                        <a:effectLst/>
                        <a:latin typeface="Arial" panose="020B0604020202020204" pitchFamily="34" charset="0"/>
                        <a:ea typeface="Arial" panose="020B0604020202020204" pitchFamily="34" charset="0"/>
                      </a:endParaRPr>
                    </a:p>
                  </a:txBody>
                  <a:tcPr marL="79579" marR="79579" marT="49737" marB="49737">
                    <a:lnL w="12700" cap="flat" cmpd="sng" algn="ctr">
                      <a:solidFill>
                        <a:srgbClr val="2E5FAC"/>
                      </a:solidFill>
                      <a:prstDash val="solid"/>
                      <a:round/>
                      <a:headEnd type="none" w="med" len="med"/>
                      <a:tailEnd type="none" w="med" len="med"/>
                    </a:lnL>
                    <a:lnR w="12700" cap="flat" cmpd="sng" algn="ctr">
                      <a:solidFill>
                        <a:srgbClr val="2E5FAC"/>
                      </a:solidFill>
                      <a:prstDash val="solid"/>
                      <a:round/>
                      <a:headEnd type="none" w="med" len="med"/>
                      <a:tailEnd type="none" w="med" len="med"/>
                    </a:lnR>
                    <a:lnT w="12700" cap="flat" cmpd="sng" algn="ctr">
                      <a:solidFill>
                        <a:srgbClr val="2E5FAC"/>
                      </a:solidFill>
                      <a:prstDash val="solid"/>
                      <a:round/>
                      <a:headEnd type="none" w="med" len="med"/>
                      <a:tailEnd type="none" w="med" len="med"/>
                    </a:lnT>
                    <a:lnB w="12700" cap="flat" cmpd="sng" algn="ctr">
                      <a:solidFill>
                        <a:srgbClr val="2E5FAC"/>
                      </a:solidFill>
                      <a:prstDash val="solid"/>
                      <a:round/>
                      <a:headEnd type="none" w="med" len="med"/>
                      <a:tailEnd type="none" w="med" len="med"/>
                    </a:lnB>
                    <a:solidFill>
                      <a:srgbClr val="2E5FAC"/>
                    </a:solidFill>
                  </a:tcPr>
                </a:tc>
                <a:tc>
                  <a:txBody>
                    <a:bodyPr/>
                    <a:lstStyle/>
                    <a:p>
                      <a:pPr marL="0" marR="0">
                        <a:buNone/>
                      </a:pPr>
                      <a:r>
                        <a:rPr lang="en-US" sz="1100" b="1">
                          <a:solidFill>
                            <a:srgbClr val="FFFFFF"/>
                          </a:solidFill>
                          <a:effectLst/>
                          <a:latin typeface="Arial" panose="020B0604020202020204" pitchFamily="34" charset="0"/>
                          <a:ea typeface="Arial" panose="020B0604020202020204" pitchFamily="34" charset="0"/>
                        </a:rPr>
                        <a:t>Details</a:t>
                      </a:r>
                      <a:endParaRPr lang="en-US" sz="1100">
                        <a:effectLst/>
                        <a:latin typeface="Arial" panose="020B0604020202020204" pitchFamily="34" charset="0"/>
                        <a:ea typeface="Arial" panose="020B0604020202020204" pitchFamily="34" charset="0"/>
                      </a:endParaRPr>
                    </a:p>
                  </a:txBody>
                  <a:tcPr marL="79579" marR="79579" marT="49737" marB="49737">
                    <a:lnL w="12700" cap="flat" cmpd="sng" algn="ctr">
                      <a:solidFill>
                        <a:srgbClr val="2E5FAC"/>
                      </a:solidFill>
                      <a:prstDash val="solid"/>
                      <a:round/>
                      <a:headEnd type="none" w="med" len="med"/>
                      <a:tailEnd type="none" w="med" len="med"/>
                    </a:lnL>
                    <a:lnR w="12700" cap="flat" cmpd="sng" algn="ctr">
                      <a:solidFill>
                        <a:srgbClr val="2E5FAC"/>
                      </a:solidFill>
                      <a:prstDash val="solid"/>
                      <a:round/>
                      <a:headEnd type="none" w="med" len="med"/>
                      <a:tailEnd type="none" w="med" len="med"/>
                    </a:lnR>
                    <a:lnT w="12700" cap="flat" cmpd="sng" algn="ctr">
                      <a:solidFill>
                        <a:srgbClr val="2E5FAC"/>
                      </a:solidFill>
                      <a:prstDash val="solid"/>
                      <a:round/>
                      <a:headEnd type="none" w="med" len="med"/>
                      <a:tailEnd type="none" w="med" len="med"/>
                    </a:lnT>
                    <a:lnB w="12700" cap="flat" cmpd="sng" algn="ctr">
                      <a:solidFill>
                        <a:srgbClr val="2E5FAC"/>
                      </a:solidFill>
                      <a:prstDash val="solid"/>
                      <a:round/>
                      <a:headEnd type="none" w="med" len="med"/>
                      <a:tailEnd type="none" w="med" len="med"/>
                    </a:lnB>
                    <a:solidFill>
                      <a:srgbClr val="2E5FAC"/>
                    </a:solidFill>
                  </a:tcPr>
                </a:tc>
                <a:extLst>
                  <a:ext uri="{0D108BD9-81ED-4DB2-BD59-A6C34878D82A}">
                    <a16:rowId xmlns:a16="http://schemas.microsoft.com/office/drawing/2014/main" val="246334500"/>
                  </a:ext>
                </a:extLst>
              </a:tr>
              <a:tr h="1278046">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Composition</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2E5FA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State Superintendent or designee; 10 ISBE-appointed members including two representatives of statewide teacher organizations; ICCB Executive Director or designee; 10 ICCB-appointed members including two community college faculty representatives of statewide teacher organizations; IBHE Executive Director as ex-officio</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2E5FA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744482387"/>
                  </a:ext>
                </a:extLst>
              </a:tr>
              <a:tr h="275345">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Administrative support</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5F5F5"/>
                    </a:solidFill>
                  </a:tcPr>
                </a:tc>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ICCB provides administrative support</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5F5F5"/>
                    </a:solidFill>
                  </a:tcPr>
                </a:tc>
                <a:extLst>
                  <a:ext uri="{0D108BD9-81ED-4DB2-BD59-A6C34878D82A}">
                    <a16:rowId xmlns:a16="http://schemas.microsoft.com/office/drawing/2014/main" val="1153371771"/>
                  </a:ext>
                </a:extLst>
              </a:tr>
              <a:tr h="275345">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First meeting deadline</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Within 60 days of July 1, 2025 (by August 29, 2025)</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752758024"/>
                  </a:ext>
                </a:extLst>
              </a:tr>
              <a:tr h="275345">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Ongoing meeting frequency</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5F5F5"/>
                    </a:solidFill>
                  </a:tcPr>
                </a:tc>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At least annually</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5F5F5"/>
                    </a:solidFill>
                  </a:tcPr>
                </a:tc>
                <a:extLst>
                  <a:ext uri="{0D108BD9-81ED-4DB2-BD59-A6C34878D82A}">
                    <a16:rowId xmlns:a16="http://schemas.microsoft.com/office/drawing/2014/main" val="722949009"/>
                  </a:ext>
                </a:extLst>
              </a:tr>
              <a:tr h="442462">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Primary focus</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Approving accessibility, quality, and alignment of dual credit programs to meet student needs</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532158367"/>
                  </a:ext>
                </a:extLst>
              </a:tr>
              <a:tr h="442462">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MPA authority</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5F5F5"/>
                    </a:solidFill>
                  </a:tcPr>
                </a:tc>
                <a:tc>
                  <a:txBody>
                    <a:bodyPr/>
                    <a:lstStyle/>
                    <a:p>
                      <a:pPr marL="0" marR="0">
                        <a:spcBef>
                          <a:spcPts val="200"/>
                        </a:spcBef>
                        <a:spcAft>
                          <a:spcPts val="200"/>
                        </a:spcAft>
                        <a:buNone/>
                      </a:pPr>
                      <a:r>
                        <a:rPr lang="en-US" sz="1100">
                          <a:solidFill>
                            <a:srgbClr val="000000"/>
                          </a:solidFill>
                          <a:effectLst/>
                          <a:latin typeface="Arial" panose="020B0604020202020204" pitchFamily="34" charset="0"/>
                          <a:ea typeface="Arial" panose="020B0604020202020204" pitchFamily="34" charset="0"/>
                        </a:rPr>
                        <a:t>May consider and develop updates to the Model Partnership Agreement and its associated exhibits</a:t>
                      </a:r>
                      <a:endParaRPr lang="en-US" sz="1300">
                        <a:effectLst/>
                        <a:latin typeface="Arial" panose="020B0604020202020204" pitchFamily="34" charset="0"/>
                        <a:ea typeface="Arial" panose="020B0604020202020204" pitchFamily="34" charset="0"/>
                      </a:endParaRPr>
                    </a:p>
                  </a:txBody>
                  <a:tcPr marL="79579" marR="79579" marT="39790" marB="3979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5F5F5"/>
                    </a:solidFill>
                  </a:tcPr>
                </a:tc>
                <a:extLst>
                  <a:ext uri="{0D108BD9-81ED-4DB2-BD59-A6C34878D82A}">
                    <a16:rowId xmlns:a16="http://schemas.microsoft.com/office/drawing/2014/main" val="1793865696"/>
                  </a:ext>
                </a:extLst>
              </a:tr>
            </a:tbl>
          </a:graphicData>
        </a:graphic>
      </p:graphicFrame>
    </p:spTree>
    <p:extLst>
      <p:ext uri="{BB962C8B-B14F-4D97-AF65-F5344CB8AC3E}">
        <p14:creationId xmlns:p14="http://schemas.microsoft.com/office/powerpoint/2010/main" val="2220831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AC6EB9-0B7C-E46A-8619-57CD0C61774B}"/>
            </a:ext>
          </a:extLst>
        </p:cNvPr>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CB95732-565A-4D2C-A3AB-CC460C0D3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77F1AF47-AE98-4034-BD91-1976FA4D9C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8EC0EE2B-2029-48DD-893D-F528E651B0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7200" y="8482"/>
            <a:ext cx="3568276" cy="6858000"/>
          </a:xfrm>
          <a:prstGeom prst="rect">
            <a:avLst/>
          </a:prstGeom>
          <a:gradFill>
            <a:gsLst>
              <a:gs pos="0">
                <a:schemeClr val="accent1">
                  <a:alpha val="32000"/>
                </a:schemeClr>
              </a:gs>
              <a:gs pos="70000">
                <a:srgbClr val="000000">
                  <a:alpha val="0"/>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Freeform: Shape 42">
            <a:extLst>
              <a:ext uri="{FF2B5EF4-FFF2-40B4-BE49-F238E27FC236}">
                <a16:creationId xmlns:a16="http://schemas.microsoft.com/office/drawing/2014/main" id="{45AE1D08-1ED1-4F59-B42F-4D8EA33DC8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5" name="Rectangle 44">
            <a:extLst>
              <a:ext uri="{FF2B5EF4-FFF2-40B4-BE49-F238E27FC236}">
                <a16:creationId xmlns:a16="http://schemas.microsoft.com/office/drawing/2014/main" id="{9A79B912-88EA-4640-BDEB-51B3B11A0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24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5BF26B-7D3B-5747-256A-85CB3B735184}"/>
              </a:ext>
            </a:extLst>
          </p:cNvPr>
          <p:cNvSpPr>
            <a:spLocks noGrp="1"/>
          </p:cNvSpPr>
          <p:nvPr>
            <p:ph type="title"/>
          </p:nvPr>
        </p:nvSpPr>
        <p:spPr>
          <a:xfrm>
            <a:off x="662180" y="2862471"/>
            <a:ext cx="3041803" cy="2907802"/>
          </a:xfrm>
        </p:spPr>
        <p:txBody>
          <a:bodyPr vert="horz" lIns="91440" tIns="45720" rIns="91440" bIns="45720" rtlCol="0" anchor="t">
            <a:normAutofit/>
          </a:bodyPr>
          <a:lstStyle/>
          <a:p>
            <a:r>
              <a:rPr lang="en-US" sz="4000">
                <a:solidFill>
                  <a:srgbClr val="FFFFFF"/>
                </a:solidFill>
              </a:rPr>
              <a:t>DCQA Committee Bylaws</a:t>
            </a:r>
          </a:p>
        </p:txBody>
      </p:sp>
      <p:pic>
        <p:nvPicPr>
          <p:cNvPr id="5" name="Picture 4" descr="Close up image of hands applauding">
            <a:extLst>
              <a:ext uri="{FF2B5EF4-FFF2-40B4-BE49-F238E27FC236}">
                <a16:creationId xmlns:a16="http://schemas.microsoft.com/office/drawing/2014/main" id="{DB8A0F11-10BD-27A8-3731-F606267EFB80}"/>
              </a:ext>
            </a:extLst>
          </p:cNvPr>
          <p:cNvPicPr>
            <a:picLocks noChangeAspect="1"/>
          </p:cNvPicPr>
          <p:nvPr/>
        </p:nvPicPr>
        <p:blipFill>
          <a:blip r:embed="rId2"/>
          <a:srcRect l="2943" r="2940" b="-1"/>
          <a:stretch>
            <a:fillRect/>
          </a:stretch>
        </p:blipFill>
        <p:spPr>
          <a:xfrm>
            <a:off x="4601040" y="771263"/>
            <a:ext cx="3387578" cy="2402573"/>
          </a:xfrm>
          <a:prstGeom prst="rect">
            <a:avLst/>
          </a:prstGeom>
        </p:spPr>
      </p:pic>
      <p:pic>
        <p:nvPicPr>
          <p:cNvPr id="3" name="Picture 2">
            <a:extLst>
              <a:ext uri="{FF2B5EF4-FFF2-40B4-BE49-F238E27FC236}">
                <a16:creationId xmlns:a16="http://schemas.microsoft.com/office/drawing/2014/main" id="{BD678FE5-3B12-84D6-D763-C9EC95E5AE36}"/>
              </a:ext>
            </a:extLst>
          </p:cNvPr>
          <p:cNvPicPr>
            <a:picLocks noChangeAspect="1"/>
          </p:cNvPicPr>
          <p:nvPr/>
        </p:nvPicPr>
        <p:blipFill>
          <a:blip r:embed="rId3"/>
          <a:stretch>
            <a:fillRect/>
          </a:stretch>
        </p:blipFill>
        <p:spPr>
          <a:xfrm>
            <a:off x="8293930" y="1558106"/>
            <a:ext cx="3419533" cy="1615729"/>
          </a:xfrm>
          <a:prstGeom prst="rect">
            <a:avLst/>
          </a:prstGeom>
        </p:spPr>
      </p:pic>
      <p:pic>
        <p:nvPicPr>
          <p:cNvPr id="4" name="Picture 3" descr="Text">
            <a:extLst>
              <a:ext uri="{FF2B5EF4-FFF2-40B4-BE49-F238E27FC236}">
                <a16:creationId xmlns:a16="http://schemas.microsoft.com/office/drawing/2014/main" id="{9F09B1D5-3B41-C12D-A3DA-BC2591BDE270}"/>
              </a:ext>
            </a:extLst>
          </p:cNvPr>
          <p:cNvPicPr>
            <a:picLocks noChangeAspect="1"/>
          </p:cNvPicPr>
          <p:nvPr/>
        </p:nvPicPr>
        <p:blipFill>
          <a:blip r:embed="rId4"/>
          <a:stretch>
            <a:fillRect/>
          </a:stretch>
        </p:blipFill>
        <p:spPr>
          <a:xfrm>
            <a:off x="4635945" y="3429000"/>
            <a:ext cx="7042612" cy="2887465"/>
          </a:xfrm>
          <a:prstGeom prst="rect">
            <a:avLst/>
          </a:prstGeom>
        </p:spPr>
      </p:pic>
    </p:spTree>
    <p:extLst>
      <p:ext uri="{BB962C8B-B14F-4D97-AF65-F5344CB8AC3E}">
        <p14:creationId xmlns:p14="http://schemas.microsoft.com/office/powerpoint/2010/main" val="228279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38A4F37-EC8C-0F34-FFD3-9AC40A1A32FE}"/>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DCQA Committee Bylaws</a:t>
            </a:r>
          </a:p>
        </p:txBody>
      </p:sp>
      <p:sp>
        <p:nvSpPr>
          <p:cNvPr id="2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AF86134-1816-55B0-9434-A3A10324D632}"/>
              </a:ext>
            </a:extLst>
          </p:cNvPr>
          <p:cNvSpPr>
            <a:spLocks noGrp="1"/>
          </p:cNvSpPr>
          <p:nvPr>
            <p:ph idx="1"/>
          </p:nvPr>
        </p:nvSpPr>
        <p:spPr>
          <a:xfrm>
            <a:off x="640081" y="2706624"/>
            <a:ext cx="6241568" cy="3483864"/>
          </a:xfrm>
        </p:spPr>
        <p:txBody>
          <a:bodyPr>
            <a:normAutofit/>
          </a:bodyPr>
          <a:lstStyle/>
          <a:p>
            <a:r>
              <a:rPr lang="en-US" sz="1400">
                <a:solidFill>
                  <a:srgbClr val="FFFFFF"/>
                </a:solidFill>
              </a:rPr>
              <a:t>The Dual Credit Quality Act Advisory Committee (“Committee”), established pursuant to the Dual Credit Quality Act (110 ILCS 27/19.5), is </a:t>
            </a:r>
            <a:r>
              <a:rPr lang="en-US" sz="1400" b="1">
                <a:solidFill>
                  <a:srgbClr val="FFFFFF"/>
                </a:solidFill>
              </a:rPr>
              <a:t>a statewide</a:t>
            </a:r>
            <a:r>
              <a:rPr lang="en-US" sz="1400">
                <a:solidFill>
                  <a:srgbClr val="FFFFFF"/>
                </a:solidFill>
              </a:rPr>
              <a:t> </a:t>
            </a:r>
            <a:r>
              <a:rPr lang="en-US" sz="1400" b="1">
                <a:solidFill>
                  <a:srgbClr val="FFFFFF"/>
                </a:solidFill>
              </a:rPr>
              <a:t>advisory body</a:t>
            </a:r>
            <a:r>
              <a:rPr lang="en-US" sz="1400">
                <a:solidFill>
                  <a:srgbClr val="FFFFFF"/>
                </a:solidFill>
              </a:rPr>
              <a:t>. </a:t>
            </a:r>
          </a:p>
          <a:p>
            <a:r>
              <a:rPr lang="en-US" sz="1400">
                <a:solidFill>
                  <a:srgbClr val="FFFFFF"/>
                </a:solidFill>
              </a:rPr>
              <a:t>The Committee may meet in person, or through video or audio conference, and will establish quorum, defined as a majority of ICCB- and ISBE-appointed Committee members present for the purpose of discussing public business (5 ILCS 120/1.02)</a:t>
            </a:r>
          </a:p>
          <a:p>
            <a:r>
              <a:rPr lang="en-US" sz="1400">
                <a:solidFill>
                  <a:srgbClr val="FFFFFF"/>
                </a:solidFill>
              </a:rPr>
              <a:t>At the direction of the ICCB and ISBE, a Committee may meet without the presence of a quorum of members provided the conditions set forth in the Open Meetings Act are met (5 ILCS 120/7). </a:t>
            </a:r>
          </a:p>
          <a:p>
            <a:r>
              <a:rPr lang="en-US" sz="1400">
                <a:solidFill>
                  <a:srgbClr val="FFFFFF"/>
                </a:solidFill>
              </a:rPr>
              <a:t>Procedural rules for conducting and attending Committee meetings align with OMA guidelines and conducting “contemporaneous interactive communication” (5 ILCS 120/1.02).</a:t>
            </a:r>
          </a:p>
          <a:p>
            <a:r>
              <a:rPr lang="en-US" sz="1400">
                <a:solidFill>
                  <a:srgbClr val="FFFFFF"/>
                </a:solidFill>
              </a:rPr>
              <a:t>The Committee will meet as often as the ICCB and ISBE deems necessary but will meet at least once per year.</a:t>
            </a:r>
          </a:p>
        </p:txBody>
      </p:sp>
      <p:pic>
        <p:nvPicPr>
          <p:cNvPr id="4" name="Picture 3">
            <a:extLst>
              <a:ext uri="{FF2B5EF4-FFF2-40B4-BE49-F238E27FC236}">
                <a16:creationId xmlns:a16="http://schemas.microsoft.com/office/drawing/2014/main" id="{57033EE6-B8AC-C5EA-4261-4921BC9BB1AC}"/>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8E188727-AF3B-F2E4-B7DE-68C9F0556B98}"/>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240536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3599</TotalTime>
  <Words>3013</Words>
  <Application>Microsoft Office PowerPoint</Application>
  <PresentationFormat>Widescreen</PresentationFormat>
  <Paragraphs>265</Paragraphs>
  <Slides>32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Aptos</vt:lpstr>
      <vt:lpstr>Aptos Display</vt:lpstr>
      <vt:lpstr>Arial</vt:lpstr>
      <vt:lpstr>Calibri</vt:lpstr>
      <vt:lpstr>Courier New</vt:lpstr>
      <vt:lpstr>Office Theme</vt:lpstr>
      <vt:lpstr>Dual Credit Quality Act (DCQA) Subcommittee Meeting:  Partnership Agreements</vt:lpstr>
      <vt:lpstr>    Agenda</vt:lpstr>
      <vt:lpstr>Welcome!</vt:lpstr>
      <vt:lpstr>Open Meetings Act</vt:lpstr>
      <vt:lpstr>Open Meetings Act (OMA)</vt:lpstr>
      <vt:lpstr>DCQA Committee</vt:lpstr>
      <vt:lpstr> </vt:lpstr>
      <vt:lpstr>DCQA Committee Bylaws</vt:lpstr>
      <vt:lpstr>DCQA Committee Bylaws</vt:lpstr>
      <vt:lpstr> DCQA Subcommittee review of the Model Partnership Agreement (MPA)</vt:lpstr>
      <vt:lpstr>Overview of MPA</vt:lpstr>
      <vt:lpstr>The Role of the MPA</vt:lpstr>
      <vt:lpstr>The Role of the MPA</vt:lpstr>
      <vt:lpstr>Shift of MPA Under Public Act 104‑0012 (Effective July 1, 2025) </vt:lpstr>
      <vt:lpstr>Shift of MPA Under Public Act 104‑0012 (Effective July 1, 2025)</vt:lpstr>
      <vt:lpstr>Revising the MPA to align with Public Act 104‑0012 (Effective July 1, 2025) </vt:lpstr>
      <vt:lpstr>Partnership Agreements –  Revised MPA</vt:lpstr>
      <vt:lpstr>Partnership Agreements: Negotiations </vt:lpstr>
      <vt:lpstr>Partnership Agreements: First Refusal §16.10  </vt:lpstr>
      <vt:lpstr>Partnership Agreements: Liaisons</vt:lpstr>
      <vt:lpstr>Partnership Agreements: Appeals</vt:lpstr>
      <vt:lpstr>Partnership Agreements: Appeals</vt:lpstr>
      <vt:lpstr>PowerPoint Presentation</vt:lpstr>
      <vt:lpstr>PowerPoint Presentation</vt:lpstr>
      <vt:lpstr>Elements Partnership Agreements should include</vt:lpstr>
      <vt:lpstr>Partnership Agreements: Eleven Elements addressed</vt:lpstr>
      <vt:lpstr>Section 16(b) specifies eleven elements that every partnership agreement 'shall include.' PA 104-0012 amends several elements and adds two new ones. </vt:lpstr>
      <vt:lpstr>Partnership Agreements: Subcommittee Discussion</vt:lpstr>
      <vt:lpstr>Public Comment</vt:lpstr>
      <vt:lpstr>Next Steps</vt:lpstr>
      <vt:lpstr>Timeline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Adrienne Pickett</dc:creator>
  <cp:lastModifiedBy>Jordan, Melinda G</cp:lastModifiedBy>
  <cp:revision>16</cp:revision>
  <dcterms:created xsi:type="dcterms:W3CDTF">2026-03-02T13:02:36Z</dcterms:created>
  <dcterms:modified xsi:type="dcterms:W3CDTF">2026-03-05T19:45:44Z</dcterms:modified>
</cp:coreProperties>
</file>