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60" r:id="rId5"/>
    <p:sldId id="263" r:id="rId6"/>
    <p:sldId id="265" r:id="rId7"/>
    <p:sldId id="331" r:id="rId8"/>
    <p:sldId id="264" r:id="rId9"/>
    <p:sldId id="262" r:id="rId10"/>
    <p:sldId id="261" r:id="rId11"/>
    <p:sldId id="259" r:id="rId12"/>
    <p:sldId id="290" r:id="rId13"/>
    <p:sldId id="300" r:id="rId14"/>
    <p:sldId id="298" r:id="rId15"/>
    <p:sldId id="299" r:id="rId16"/>
    <p:sldId id="301" r:id="rId17"/>
    <p:sldId id="318" r:id="rId18"/>
    <p:sldId id="286" r:id="rId19"/>
    <p:sldId id="332" r:id="rId20"/>
    <p:sldId id="330" r:id="rId21"/>
    <p:sldId id="333" r:id="rId22"/>
    <p:sldId id="335" r:id="rId23"/>
    <p:sldId id="334" r:id="rId24"/>
    <p:sldId id="281" r:id="rId25"/>
    <p:sldId id="329" r:id="rId26"/>
    <p:sldId id="337" r:id="rId27"/>
    <p:sldId id="339" r:id="rId28"/>
    <p:sldId id="338" r:id="rId29"/>
    <p:sldId id="340" r:id="rId30"/>
    <p:sldId id="266" r:id="rId31"/>
    <p:sldId id="317" r:id="rId32"/>
    <p:sldId id="267" r:id="rId33"/>
    <p:sldId id="278" r:id="rId34"/>
    <p:sldId id="279" r:id="rId35"/>
    <p:sldId id="270" r:id="rId36"/>
    <p:sldId id="288"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94"/>
  </p:normalViewPr>
  <p:slideViewPr>
    <p:cSldViewPr snapToGrid="0">
      <p:cViewPr varScale="1">
        <p:scale>
          <a:sx n="78" d="100"/>
          <a:sy n="78" d="100"/>
        </p:scale>
        <p:origin x="850"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_rels/data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_rels/data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ata7.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10" Type="http://schemas.openxmlformats.org/officeDocument/2006/relationships/image" Target="../media/image24.svg"/><Relationship Id="rId4" Type="http://schemas.openxmlformats.org/officeDocument/2006/relationships/image" Target="../media/image18.svg"/><Relationship Id="rId9" Type="http://schemas.openxmlformats.org/officeDocument/2006/relationships/image" Target="../media/image23.png"/></Relationships>
</file>

<file path=ppt/diagrams/_rels/drawing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_rels/drawing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7.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10" Type="http://schemas.openxmlformats.org/officeDocument/2006/relationships/image" Target="../media/image24.svg"/><Relationship Id="rId4" Type="http://schemas.openxmlformats.org/officeDocument/2006/relationships/image" Target="../media/image18.svg"/><Relationship Id="rId9" Type="http://schemas.openxmlformats.org/officeDocument/2006/relationships/image" Target="../media/image23.pn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text_accent6_2">
  <dgm:title val=""/>
  <dgm:desc val=""/>
  <dgm:catLst>
    <dgm:cat type="accent6" pri="16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dgm:fillClrLst>
    <dgm:linClrLst meth="repeat">
      <a:schemeClr val="lt1">
        <a:alpha val="0"/>
      </a:schemeClr>
    </dgm:linClrLst>
    <dgm:effectClrLst/>
    <dgm:txLinClrLst/>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21965F-681D-4095-AB8C-158FCAE42B26}" type="doc">
      <dgm:prSet loTypeId="urn:microsoft.com/office/officeart/2005/8/layout/default" loCatId="list" qsTypeId="urn:microsoft.com/office/officeart/2005/8/quickstyle/simple5" qsCatId="simple" csTypeId="urn:microsoft.com/office/officeart/2005/8/colors/colorful5" csCatId="colorful" phldr="1"/>
      <dgm:spPr/>
      <dgm:t>
        <a:bodyPr/>
        <a:lstStyle/>
        <a:p>
          <a:endParaRPr lang="en-US"/>
        </a:p>
      </dgm:t>
    </dgm:pt>
    <dgm:pt modelId="{8DCE8BC8-7165-41F0-9750-67CF7C57EC80}">
      <dgm:prSet/>
      <dgm:spPr/>
      <dgm:t>
        <a:bodyPr/>
        <a:lstStyle/>
        <a:p>
          <a:r>
            <a:rPr lang="en-US" b="1"/>
            <a:t>Activities include:</a:t>
          </a:r>
        </a:p>
      </dgm:t>
    </dgm:pt>
    <dgm:pt modelId="{8FE0C781-04F4-498A-ABA2-5C25C5782896}" type="parTrans" cxnId="{0B469716-299B-4416-98F0-7DC51EBF6E17}">
      <dgm:prSet/>
      <dgm:spPr/>
      <dgm:t>
        <a:bodyPr/>
        <a:lstStyle/>
        <a:p>
          <a:endParaRPr lang="en-US"/>
        </a:p>
      </dgm:t>
    </dgm:pt>
    <dgm:pt modelId="{C5662A9A-FAA6-4292-8008-009D16104CCF}" type="sibTrans" cxnId="{0B469716-299B-4416-98F0-7DC51EBF6E17}">
      <dgm:prSet/>
      <dgm:spPr/>
      <dgm:t>
        <a:bodyPr/>
        <a:lstStyle/>
        <a:p>
          <a:endParaRPr lang="en-US"/>
        </a:p>
      </dgm:t>
    </dgm:pt>
    <dgm:pt modelId="{948ECA01-6A16-46AD-8B25-4FDE61AA3B0D}">
      <dgm:prSet/>
      <dgm:spPr/>
      <dgm:t>
        <a:bodyPr/>
        <a:lstStyle/>
        <a:p>
          <a:r>
            <a:rPr lang="en-US" b="1"/>
            <a:t>consider and recommend updates to the MPA and its associated exhibits.</a:t>
          </a:r>
        </a:p>
      </dgm:t>
    </dgm:pt>
    <dgm:pt modelId="{72D78D0C-3167-4DE5-83C3-2D803F980B1D}" type="parTrans" cxnId="{5CB388E0-E45C-4BC7-9BD5-43CB907FBC5A}">
      <dgm:prSet/>
      <dgm:spPr/>
      <dgm:t>
        <a:bodyPr/>
        <a:lstStyle/>
        <a:p>
          <a:endParaRPr lang="en-US"/>
        </a:p>
      </dgm:t>
    </dgm:pt>
    <dgm:pt modelId="{06ECE738-0E9A-4172-987B-37493CFC6DFB}" type="sibTrans" cxnId="{5CB388E0-E45C-4BC7-9BD5-43CB907FBC5A}">
      <dgm:prSet/>
      <dgm:spPr/>
      <dgm:t>
        <a:bodyPr/>
        <a:lstStyle/>
        <a:p>
          <a:endParaRPr lang="en-US"/>
        </a:p>
      </dgm:t>
    </dgm:pt>
    <dgm:pt modelId="{45B45D3B-379C-4D49-A24E-3D238A4C8ACA}">
      <dgm:prSet/>
      <dgm:spPr/>
      <dgm:t>
        <a:bodyPr/>
        <a:lstStyle/>
        <a:p>
          <a:r>
            <a:rPr lang="en-US" b="1"/>
            <a:t>leverage the expertise of leading experts and policy makers in the field of dual credit and concurrent enrollment when making MPA recommendations.</a:t>
          </a:r>
        </a:p>
      </dgm:t>
    </dgm:pt>
    <dgm:pt modelId="{542BD42F-C221-49FB-B644-9864C369DE0A}" type="parTrans" cxnId="{62B96F5D-1B3B-4FB1-AF24-A0263F2C7780}">
      <dgm:prSet/>
      <dgm:spPr/>
      <dgm:t>
        <a:bodyPr/>
        <a:lstStyle/>
        <a:p>
          <a:endParaRPr lang="en-US"/>
        </a:p>
      </dgm:t>
    </dgm:pt>
    <dgm:pt modelId="{4F0119D5-35CF-4AF4-9580-30F4A532F4B4}" type="sibTrans" cxnId="{62B96F5D-1B3B-4FB1-AF24-A0263F2C7780}">
      <dgm:prSet/>
      <dgm:spPr/>
      <dgm:t>
        <a:bodyPr/>
        <a:lstStyle/>
        <a:p>
          <a:endParaRPr lang="en-US"/>
        </a:p>
      </dgm:t>
    </dgm:pt>
    <dgm:pt modelId="{C0285199-08E8-4755-A5F0-C5D2DF851F89}">
      <dgm:prSet/>
      <dgm:spPr/>
      <dgm:t>
        <a:bodyPr/>
        <a:lstStyle/>
        <a:p>
          <a:r>
            <a:rPr lang="en-US" b="1"/>
            <a:t>consult relevant dual credit and concurrent enrollment scholarship and research findings in developing recommendations.</a:t>
          </a:r>
        </a:p>
      </dgm:t>
    </dgm:pt>
    <dgm:pt modelId="{452CFEDA-7FC1-4D73-BE86-8DC73D8D068A}" type="parTrans" cxnId="{8F373693-7815-4380-B001-B9E9EDF13C58}">
      <dgm:prSet/>
      <dgm:spPr/>
      <dgm:t>
        <a:bodyPr/>
        <a:lstStyle/>
        <a:p>
          <a:endParaRPr lang="en-US"/>
        </a:p>
      </dgm:t>
    </dgm:pt>
    <dgm:pt modelId="{51F90828-87EC-48DB-9509-1AF40BA7B63C}" type="sibTrans" cxnId="{8F373693-7815-4380-B001-B9E9EDF13C58}">
      <dgm:prSet/>
      <dgm:spPr/>
      <dgm:t>
        <a:bodyPr/>
        <a:lstStyle/>
        <a:p>
          <a:endParaRPr lang="en-US"/>
        </a:p>
      </dgm:t>
    </dgm:pt>
    <dgm:pt modelId="{E00ECEA3-7ECC-43BE-B7C2-0DB3C51FF5E8}">
      <dgm:prSet/>
      <dgm:spPr/>
      <dgm:t>
        <a:bodyPr/>
        <a:lstStyle/>
        <a:p>
          <a:r>
            <a:rPr lang="en-US" b="1"/>
            <a:t>invite the feedback and insights of Illinois’ practitioners and other secondary and postsecondary stakeholders when developing its recommendations.</a:t>
          </a:r>
        </a:p>
      </dgm:t>
    </dgm:pt>
    <dgm:pt modelId="{049FFB31-7808-4F92-8D15-416D566BA897}" type="parTrans" cxnId="{19EA3E5B-FD5F-4860-931A-74041B4177F8}">
      <dgm:prSet/>
      <dgm:spPr/>
      <dgm:t>
        <a:bodyPr/>
        <a:lstStyle/>
        <a:p>
          <a:endParaRPr lang="en-US"/>
        </a:p>
      </dgm:t>
    </dgm:pt>
    <dgm:pt modelId="{3BDCD225-5948-421C-9DEA-8DB9A23613CB}" type="sibTrans" cxnId="{19EA3E5B-FD5F-4860-931A-74041B4177F8}">
      <dgm:prSet/>
      <dgm:spPr/>
      <dgm:t>
        <a:bodyPr/>
        <a:lstStyle/>
        <a:p>
          <a:endParaRPr lang="en-US"/>
        </a:p>
      </dgm:t>
    </dgm:pt>
    <dgm:pt modelId="{41ED0F10-7C84-4974-A7AE-76EFDC810737}">
      <dgm:prSet/>
      <dgm:spPr/>
      <dgm:t>
        <a:bodyPr/>
        <a:lstStyle/>
        <a:p>
          <a:r>
            <a:rPr lang="en-US" b="1"/>
            <a:t>make recommendations but not take binding action.</a:t>
          </a:r>
        </a:p>
      </dgm:t>
    </dgm:pt>
    <dgm:pt modelId="{C6D88CFF-F2B8-4283-9E1D-9163E242CFEE}" type="parTrans" cxnId="{30110B10-2BB9-4728-A103-00E98FE646EE}">
      <dgm:prSet/>
      <dgm:spPr/>
      <dgm:t>
        <a:bodyPr/>
        <a:lstStyle/>
        <a:p>
          <a:endParaRPr lang="en-US"/>
        </a:p>
      </dgm:t>
    </dgm:pt>
    <dgm:pt modelId="{C157A250-647B-4509-9C90-37FA54540D74}" type="sibTrans" cxnId="{30110B10-2BB9-4728-A103-00E98FE646EE}">
      <dgm:prSet/>
      <dgm:spPr/>
      <dgm:t>
        <a:bodyPr/>
        <a:lstStyle/>
        <a:p>
          <a:endParaRPr lang="en-US"/>
        </a:p>
      </dgm:t>
    </dgm:pt>
    <dgm:pt modelId="{12468A4E-2D10-4DFF-9EE8-0524CED6755A}" type="pres">
      <dgm:prSet presAssocID="{ED21965F-681D-4095-AB8C-158FCAE42B26}" presName="diagram" presStyleCnt="0">
        <dgm:presLayoutVars>
          <dgm:dir/>
          <dgm:resizeHandles val="exact"/>
        </dgm:presLayoutVars>
      </dgm:prSet>
      <dgm:spPr/>
    </dgm:pt>
    <dgm:pt modelId="{5FF0DE93-E55E-4AB8-99D9-B04C79E80F17}" type="pres">
      <dgm:prSet presAssocID="{8DCE8BC8-7165-41F0-9750-67CF7C57EC80}" presName="node" presStyleLbl="node1" presStyleIdx="0" presStyleCnt="6">
        <dgm:presLayoutVars>
          <dgm:bulletEnabled val="1"/>
        </dgm:presLayoutVars>
      </dgm:prSet>
      <dgm:spPr/>
    </dgm:pt>
    <dgm:pt modelId="{7984513D-C317-4BF5-9789-231535FA36CB}" type="pres">
      <dgm:prSet presAssocID="{C5662A9A-FAA6-4292-8008-009D16104CCF}" presName="sibTrans" presStyleCnt="0"/>
      <dgm:spPr/>
    </dgm:pt>
    <dgm:pt modelId="{107E22C5-74F5-4159-9503-034BB8889128}" type="pres">
      <dgm:prSet presAssocID="{948ECA01-6A16-46AD-8B25-4FDE61AA3B0D}" presName="node" presStyleLbl="node1" presStyleIdx="1" presStyleCnt="6">
        <dgm:presLayoutVars>
          <dgm:bulletEnabled val="1"/>
        </dgm:presLayoutVars>
      </dgm:prSet>
      <dgm:spPr/>
    </dgm:pt>
    <dgm:pt modelId="{67AF3D5E-8B27-4C9E-AB13-5FBFCE3637D8}" type="pres">
      <dgm:prSet presAssocID="{06ECE738-0E9A-4172-987B-37493CFC6DFB}" presName="sibTrans" presStyleCnt="0"/>
      <dgm:spPr/>
    </dgm:pt>
    <dgm:pt modelId="{9E50073B-8C43-46B7-B11A-711103A4E4CD}" type="pres">
      <dgm:prSet presAssocID="{45B45D3B-379C-4D49-A24E-3D238A4C8ACA}" presName="node" presStyleLbl="node1" presStyleIdx="2" presStyleCnt="6">
        <dgm:presLayoutVars>
          <dgm:bulletEnabled val="1"/>
        </dgm:presLayoutVars>
      </dgm:prSet>
      <dgm:spPr/>
    </dgm:pt>
    <dgm:pt modelId="{C0D9FC8F-7A82-4CA7-A76C-04566A36F687}" type="pres">
      <dgm:prSet presAssocID="{4F0119D5-35CF-4AF4-9580-30F4A532F4B4}" presName="sibTrans" presStyleCnt="0"/>
      <dgm:spPr/>
    </dgm:pt>
    <dgm:pt modelId="{6CA32388-1269-4128-B7CC-22811FD99981}" type="pres">
      <dgm:prSet presAssocID="{C0285199-08E8-4755-A5F0-C5D2DF851F89}" presName="node" presStyleLbl="node1" presStyleIdx="3" presStyleCnt="6">
        <dgm:presLayoutVars>
          <dgm:bulletEnabled val="1"/>
        </dgm:presLayoutVars>
      </dgm:prSet>
      <dgm:spPr/>
    </dgm:pt>
    <dgm:pt modelId="{0D914BF9-69D4-4CD9-9D81-C7DAED94896B}" type="pres">
      <dgm:prSet presAssocID="{51F90828-87EC-48DB-9509-1AF40BA7B63C}" presName="sibTrans" presStyleCnt="0"/>
      <dgm:spPr/>
    </dgm:pt>
    <dgm:pt modelId="{403C5647-1915-4FAF-8307-B0C8634151D8}" type="pres">
      <dgm:prSet presAssocID="{E00ECEA3-7ECC-43BE-B7C2-0DB3C51FF5E8}" presName="node" presStyleLbl="node1" presStyleIdx="4" presStyleCnt="6">
        <dgm:presLayoutVars>
          <dgm:bulletEnabled val="1"/>
        </dgm:presLayoutVars>
      </dgm:prSet>
      <dgm:spPr/>
    </dgm:pt>
    <dgm:pt modelId="{53B20B64-F991-46EB-852A-8FD82D4A0BDB}" type="pres">
      <dgm:prSet presAssocID="{3BDCD225-5948-421C-9DEA-8DB9A23613CB}" presName="sibTrans" presStyleCnt="0"/>
      <dgm:spPr/>
    </dgm:pt>
    <dgm:pt modelId="{5685A4A2-C840-4D4C-9889-BA57AD2636E4}" type="pres">
      <dgm:prSet presAssocID="{41ED0F10-7C84-4974-A7AE-76EFDC810737}" presName="node" presStyleLbl="node1" presStyleIdx="5" presStyleCnt="6">
        <dgm:presLayoutVars>
          <dgm:bulletEnabled val="1"/>
        </dgm:presLayoutVars>
      </dgm:prSet>
      <dgm:spPr/>
    </dgm:pt>
  </dgm:ptLst>
  <dgm:cxnLst>
    <dgm:cxn modelId="{56442E05-7FC0-41A8-B959-3BC9459D08AB}" type="presOf" srcId="{8DCE8BC8-7165-41F0-9750-67CF7C57EC80}" destId="{5FF0DE93-E55E-4AB8-99D9-B04C79E80F17}" srcOrd="0" destOrd="0" presId="urn:microsoft.com/office/officeart/2005/8/layout/default"/>
    <dgm:cxn modelId="{1DF39305-82A1-4A68-A448-601CAB3F05C6}" type="presOf" srcId="{948ECA01-6A16-46AD-8B25-4FDE61AA3B0D}" destId="{107E22C5-74F5-4159-9503-034BB8889128}" srcOrd="0" destOrd="0" presId="urn:microsoft.com/office/officeart/2005/8/layout/default"/>
    <dgm:cxn modelId="{30110B10-2BB9-4728-A103-00E98FE646EE}" srcId="{ED21965F-681D-4095-AB8C-158FCAE42B26}" destId="{41ED0F10-7C84-4974-A7AE-76EFDC810737}" srcOrd="5" destOrd="0" parTransId="{C6D88CFF-F2B8-4283-9E1D-9163E242CFEE}" sibTransId="{C157A250-647B-4509-9C90-37FA54540D74}"/>
    <dgm:cxn modelId="{0B469716-299B-4416-98F0-7DC51EBF6E17}" srcId="{ED21965F-681D-4095-AB8C-158FCAE42B26}" destId="{8DCE8BC8-7165-41F0-9750-67CF7C57EC80}" srcOrd="0" destOrd="0" parTransId="{8FE0C781-04F4-498A-ABA2-5C25C5782896}" sibTransId="{C5662A9A-FAA6-4292-8008-009D16104CCF}"/>
    <dgm:cxn modelId="{19EA3E5B-FD5F-4860-931A-74041B4177F8}" srcId="{ED21965F-681D-4095-AB8C-158FCAE42B26}" destId="{E00ECEA3-7ECC-43BE-B7C2-0DB3C51FF5E8}" srcOrd="4" destOrd="0" parTransId="{049FFB31-7808-4F92-8D15-416D566BA897}" sibTransId="{3BDCD225-5948-421C-9DEA-8DB9A23613CB}"/>
    <dgm:cxn modelId="{62B96F5D-1B3B-4FB1-AF24-A0263F2C7780}" srcId="{ED21965F-681D-4095-AB8C-158FCAE42B26}" destId="{45B45D3B-379C-4D49-A24E-3D238A4C8ACA}" srcOrd="2" destOrd="0" parTransId="{542BD42F-C221-49FB-B644-9864C369DE0A}" sibTransId="{4F0119D5-35CF-4AF4-9580-30F4A532F4B4}"/>
    <dgm:cxn modelId="{CF7D8A64-C518-48CE-85C8-A802B8865A29}" type="presOf" srcId="{ED21965F-681D-4095-AB8C-158FCAE42B26}" destId="{12468A4E-2D10-4DFF-9EE8-0524CED6755A}" srcOrd="0" destOrd="0" presId="urn:microsoft.com/office/officeart/2005/8/layout/default"/>
    <dgm:cxn modelId="{7D615C70-3935-42EE-95CD-53715990F718}" type="presOf" srcId="{E00ECEA3-7ECC-43BE-B7C2-0DB3C51FF5E8}" destId="{403C5647-1915-4FAF-8307-B0C8634151D8}" srcOrd="0" destOrd="0" presId="urn:microsoft.com/office/officeart/2005/8/layout/default"/>
    <dgm:cxn modelId="{E6CF0372-87CA-4718-973A-48B9B62A937E}" type="presOf" srcId="{41ED0F10-7C84-4974-A7AE-76EFDC810737}" destId="{5685A4A2-C840-4D4C-9889-BA57AD2636E4}" srcOrd="0" destOrd="0" presId="urn:microsoft.com/office/officeart/2005/8/layout/default"/>
    <dgm:cxn modelId="{8F373693-7815-4380-B001-B9E9EDF13C58}" srcId="{ED21965F-681D-4095-AB8C-158FCAE42B26}" destId="{C0285199-08E8-4755-A5F0-C5D2DF851F89}" srcOrd="3" destOrd="0" parTransId="{452CFEDA-7FC1-4D73-BE86-8DC73D8D068A}" sibTransId="{51F90828-87EC-48DB-9509-1AF40BA7B63C}"/>
    <dgm:cxn modelId="{5CB388E0-E45C-4BC7-9BD5-43CB907FBC5A}" srcId="{ED21965F-681D-4095-AB8C-158FCAE42B26}" destId="{948ECA01-6A16-46AD-8B25-4FDE61AA3B0D}" srcOrd="1" destOrd="0" parTransId="{72D78D0C-3167-4DE5-83C3-2D803F980B1D}" sibTransId="{06ECE738-0E9A-4172-987B-37493CFC6DFB}"/>
    <dgm:cxn modelId="{A550A9F1-71D8-4968-A479-7042EC5F00EC}" type="presOf" srcId="{C0285199-08E8-4755-A5F0-C5D2DF851F89}" destId="{6CA32388-1269-4128-B7CC-22811FD99981}" srcOrd="0" destOrd="0" presId="urn:microsoft.com/office/officeart/2005/8/layout/default"/>
    <dgm:cxn modelId="{FE8B2FFF-8A4E-41B7-9FB4-8E3DA678B19D}" type="presOf" srcId="{45B45D3B-379C-4D49-A24E-3D238A4C8ACA}" destId="{9E50073B-8C43-46B7-B11A-711103A4E4CD}" srcOrd="0" destOrd="0" presId="urn:microsoft.com/office/officeart/2005/8/layout/default"/>
    <dgm:cxn modelId="{3402D4FB-656A-4F38-8110-12C3B130D237}" type="presParOf" srcId="{12468A4E-2D10-4DFF-9EE8-0524CED6755A}" destId="{5FF0DE93-E55E-4AB8-99D9-B04C79E80F17}" srcOrd="0" destOrd="0" presId="urn:microsoft.com/office/officeart/2005/8/layout/default"/>
    <dgm:cxn modelId="{E83DE65A-1422-4D1E-A7B4-E69C4EBE3C17}" type="presParOf" srcId="{12468A4E-2D10-4DFF-9EE8-0524CED6755A}" destId="{7984513D-C317-4BF5-9789-231535FA36CB}" srcOrd="1" destOrd="0" presId="urn:microsoft.com/office/officeart/2005/8/layout/default"/>
    <dgm:cxn modelId="{3F3FB0A9-E132-4BAA-BA4D-78C081F96A66}" type="presParOf" srcId="{12468A4E-2D10-4DFF-9EE8-0524CED6755A}" destId="{107E22C5-74F5-4159-9503-034BB8889128}" srcOrd="2" destOrd="0" presId="urn:microsoft.com/office/officeart/2005/8/layout/default"/>
    <dgm:cxn modelId="{226B2D07-A0D6-4583-932F-045988249A5D}" type="presParOf" srcId="{12468A4E-2D10-4DFF-9EE8-0524CED6755A}" destId="{67AF3D5E-8B27-4C9E-AB13-5FBFCE3637D8}" srcOrd="3" destOrd="0" presId="urn:microsoft.com/office/officeart/2005/8/layout/default"/>
    <dgm:cxn modelId="{63AB59CB-6A50-4CDC-8975-E716E34F7523}" type="presParOf" srcId="{12468A4E-2D10-4DFF-9EE8-0524CED6755A}" destId="{9E50073B-8C43-46B7-B11A-711103A4E4CD}" srcOrd="4" destOrd="0" presId="urn:microsoft.com/office/officeart/2005/8/layout/default"/>
    <dgm:cxn modelId="{F2A86159-4DAF-43D4-8C01-35D239B2E189}" type="presParOf" srcId="{12468A4E-2D10-4DFF-9EE8-0524CED6755A}" destId="{C0D9FC8F-7A82-4CA7-A76C-04566A36F687}" srcOrd="5" destOrd="0" presId="urn:microsoft.com/office/officeart/2005/8/layout/default"/>
    <dgm:cxn modelId="{3D144FEC-7EEE-4080-9AED-666A7A01A484}" type="presParOf" srcId="{12468A4E-2D10-4DFF-9EE8-0524CED6755A}" destId="{6CA32388-1269-4128-B7CC-22811FD99981}" srcOrd="6" destOrd="0" presId="urn:microsoft.com/office/officeart/2005/8/layout/default"/>
    <dgm:cxn modelId="{E7A76784-09C8-4287-B8C1-990AAF827EEE}" type="presParOf" srcId="{12468A4E-2D10-4DFF-9EE8-0524CED6755A}" destId="{0D914BF9-69D4-4CD9-9D81-C7DAED94896B}" srcOrd="7" destOrd="0" presId="urn:microsoft.com/office/officeart/2005/8/layout/default"/>
    <dgm:cxn modelId="{AC486399-3A7C-4895-AB3D-D51B3B423903}" type="presParOf" srcId="{12468A4E-2D10-4DFF-9EE8-0524CED6755A}" destId="{403C5647-1915-4FAF-8307-B0C8634151D8}" srcOrd="8" destOrd="0" presId="urn:microsoft.com/office/officeart/2005/8/layout/default"/>
    <dgm:cxn modelId="{C3265503-D761-48D8-ACB4-684BF428602B}" type="presParOf" srcId="{12468A4E-2D10-4DFF-9EE8-0524CED6755A}" destId="{53B20B64-F991-46EB-852A-8FD82D4A0BDB}" srcOrd="9" destOrd="0" presId="urn:microsoft.com/office/officeart/2005/8/layout/default"/>
    <dgm:cxn modelId="{2612F68D-EA85-473F-A48D-5B343057146E}" type="presParOf" srcId="{12468A4E-2D10-4DFF-9EE8-0524CED6755A}" destId="{5685A4A2-C840-4D4C-9889-BA57AD2636E4}" srcOrd="1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E11DCB-7B87-4653-BBC1-5A564BA9EBC9}" type="doc">
      <dgm:prSet loTypeId="urn:microsoft.com/office/officeart/2018/5/layout/IconCircle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730BFE2F-FC4E-40B6-90EF-0DF79060AB13}">
      <dgm:prSet/>
      <dgm:spPr/>
      <dgm:t>
        <a:bodyPr/>
        <a:lstStyle/>
        <a:p>
          <a:pPr>
            <a:lnSpc>
              <a:spcPct val="100000"/>
            </a:lnSpc>
            <a:defRPr cap="all"/>
          </a:pPr>
          <a:r>
            <a:rPr lang="en-US" dirty="0"/>
            <a:t>In 2019, ISBE and ICCB jointly adopted the Model Partnership Agreement to support high‑quality dual credit implementation statewide.</a:t>
          </a:r>
        </a:p>
      </dgm:t>
    </dgm:pt>
    <dgm:pt modelId="{D7253DB1-D68B-4E22-A47D-F3CD1A3743AA}" type="parTrans" cxnId="{068397B4-B882-41CA-8F5C-81D3053AAE90}">
      <dgm:prSet/>
      <dgm:spPr/>
      <dgm:t>
        <a:bodyPr/>
        <a:lstStyle/>
        <a:p>
          <a:endParaRPr lang="en-US"/>
        </a:p>
      </dgm:t>
    </dgm:pt>
    <dgm:pt modelId="{1E34A5E5-CEE7-4E68-808D-067B1269BFE3}" type="sibTrans" cxnId="{068397B4-B882-41CA-8F5C-81D3053AAE90}">
      <dgm:prSet/>
      <dgm:spPr/>
      <dgm:t>
        <a:bodyPr/>
        <a:lstStyle/>
        <a:p>
          <a:endParaRPr lang="en-US"/>
        </a:p>
      </dgm:t>
    </dgm:pt>
    <dgm:pt modelId="{7977D59D-E975-4F53-A597-AAA1FAF5ABFC}">
      <dgm:prSet/>
      <dgm:spPr/>
      <dgm:t>
        <a:bodyPr/>
        <a:lstStyle/>
        <a:p>
          <a:pPr>
            <a:lnSpc>
              <a:spcPct val="100000"/>
            </a:lnSpc>
            <a:defRPr cap="all"/>
          </a:pPr>
          <a:r>
            <a:rPr lang="en-US" dirty="0"/>
            <a:t>Developed with support from </a:t>
          </a:r>
          <a:r>
            <a:rPr lang="en-US" dirty="0" err="1"/>
            <a:t>EdSystems</a:t>
          </a:r>
          <a:r>
            <a:rPr lang="en-US" dirty="0"/>
            <a:t>, the MPA offers a shared framework for structuring strong, equitable dual credit partnerships.</a:t>
          </a:r>
        </a:p>
      </dgm:t>
    </dgm:pt>
    <dgm:pt modelId="{5A02168A-1178-4C41-8695-7F2A427D6853}" type="parTrans" cxnId="{9E4B8220-A0E9-48CC-B4C9-710113C13B7E}">
      <dgm:prSet/>
      <dgm:spPr/>
      <dgm:t>
        <a:bodyPr/>
        <a:lstStyle/>
        <a:p>
          <a:endParaRPr lang="en-US"/>
        </a:p>
      </dgm:t>
    </dgm:pt>
    <dgm:pt modelId="{EA90B396-F135-43DD-94DD-E43AF7ACC101}" type="sibTrans" cxnId="{9E4B8220-A0E9-48CC-B4C9-710113C13B7E}">
      <dgm:prSet/>
      <dgm:spPr/>
      <dgm:t>
        <a:bodyPr/>
        <a:lstStyle/>
        <a:p>
          <a:endParaRPr lang="en-US"/>
        </a:p>
      </dgm:t>
    </dgm:pt>
    <dgm:pt modelId="{3C28C603-3181-472C-A06F-BFD49385E787}" type="pres">
      <dgm:prSet presAssocID="{BDE11DCB-7B87-4653-BBC1-5A564BA9EBC9}" presName="root" presStyleCnt="0">
        <dgm:presLayoutVars>
          <dgm:dir/>
          <dgm:resizeHandles val="exact"/>
        </dgm:presLayoutVars>
      </dgm:prSet>
      <dgm:spPr/>
    </dgm:pt>
    <dgm:pt modelId="{CEF3CF05-5B94-4A6B-8C0D-1A862FF3461D}" type="pres">
      <dgm:prSet presAssocID="{730BFE2F-FC4E-40B6-90EF-0DF79060AB13}" presName="compNode" presStyleCnt="0"/>
      <dgm:spPr/>
    </dgm:pt>
    <dgm:pt modelId="{FCA04BCD-49F3-4E7C-AE3A-B4008B1E75FF}" type="pres">
      <dgm:prSet presAssocID="{730BFE2F-FC4E-40B6-90EF-0DF79060AB13}" presName="iconBgRect" presStyleLbl="bgShp" presStyleIdx="0" presStyleCnt="2"/>
      <dgm:spPr/>
    </dgm:pt>
    <dgm:pt modelId="{0BF8EDF3-EF67-47F5-9749-117034E6D424}" type="pres">
      <dgm:prSet presAssocID="{730BFE2F-FC4E-40B6-90EF-0DF79060AB13}"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andshake"/>
        </a:ext>
      </dgm:extLst>
    </dgm:pt>
    <dgm:pt modelId="{C5CF7FE3-6B1C-4EE7-9913-B92A164634F4}" type="pres">
      <dgm:prSet presAssocID="{730BFE2F-FC4E-40B6-90EF-0DF79060AB13}" presName="spaceRect" presStyleCnt="0"/>
      <dgm:spPr/>
    </dgm:pt>
    <dgm:pt modelId="{110C85DB-52A6-423A-BE26-EC6DA6490514}" type="pres">
      <dgm:prSet presAssocID="{730BFE2F-FC4E-40B6-90EF-0DF79060AB13}" presName="textRect" presStyleLbl="revTx" presStyleIdx="0" presStyleCnt="2" custScaleX="122703" custScaleY="157785">
        <dgm:presLayoutVars>
          <dgm:chMax val="1"/>
          <dgm:chPref val="1"/>
        </dgm:presLayoutVars>
      </dgm:prSet>
      <dgm:spPr/>
    </dgm:pt>
    <dgm:pt modelId="{AD620C76-1C9C-40E3-98F2-67ED12772F18}" type="pres">
      <dgm:prSet presAssocID="{1E34A5E5-CEE7-4E68-808D-067B1269BFE3}" presName="sibTrans" presStyleCnt="0"/>
      <dgm:spPr/>
    </dgm:pt>
    <dgm:pt modelId="{B2803129-F3F7-4F9C-BCF5-86F322D53536}" type="pres">
      <dgm:prSet presAssocID="{7977D59D-E975-4F53-A597-AAA1FAF5ABFC}" presName="compNode" presStyleCnt="0"/>
      <dgm:spPr/>
    </dgm:pt>
    <dgm:pt modelId="{7D038F7A-0BDA-428D-AEA6-828AE07E056A}" type="pres">
      <dgm:prSet presAssocID="{7977D59D-E975-4F53-A597-AAA1FAF5ABFC}" presName="iconBgRect" presStyleLbl="bgShp" presStyleIdx="1" presStyleCnt="2"/>
      <dgm:spPr/>
    </dgm:pt>
    <dgm:pt modelId="{DF526CA3-EEFB-46DB-A5B0-82293057899B}" type="pres">
      <dgm:prSet presAssocID="{7977D59D-E975-4F53-A597-AAA1FAF5ABFC}"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ranching Diagram"/>
        </a:ext>
      </dgm:extLst>
    </dgm:pt>
    <dgm:pt modelId="{AF55BBC7-6688-4539-A214-F00A2F6B6F4B}" type="pres">
      <dgm:prSet presAssocID="{7977D59D-E975-4F53-A597-AAA1FAF5ABFC}" presName="spaceRect" presStyleCnt="0"/>
      <dgm:spPr/>
    </dgm:pt>
    <dgm:pt modelId="{942CC803-C3A9-4C33-9E37-80DD5233FC37}" type="pres">
      <dgm:prSet presAssocID="{7977D59D-E975-4F53-A597-AAA1FAF5ABFC}" presName="textRect" presStyleLbl="revTx" presStyleIdx="1" presStyleCnt="2" custScaleX="133865" custScaleY="147333">
        <dgm:presLayoutVars>
          <dgm:chMax val="1"/>
          <dgm:chPref val="1"/>
        </dgm:presLayoutVars>
      </dgm:prSet>
      <dgm:spPr/>
    </dgm:pt>
  </dgm:ptLst>
  <dgm:cxnLst>
    <dgm:cxn modelId="{9E4B8220-A0E9-48CC-B4C9-710113C13B7E}" srcId="{BDE11DCB-7B87-4653-BBC1-5A564BA9EBC9}" destId="{7977D59D-E975-4F53-A597-AAA1FAF5ABFC}" srcOrd="1" destOrd="0" parTransId="{5A02168A-1178-4C41-8695-7F2A427D6853}" sibTransId="{EA90B396-F135-43DD-94DD-E43AF7ACC101}"/>
    <dgm:cxn modelId="{50B58479-19AF-47E1-B637-81FCAB9E7E38}" type="presOf" srcId="{730BFE2F-FC4E-40B6-90EF-0DF79060AB13}" destId="{110C85DB-52A6-423A-BE26-EC6DA6490514}" srcOrd="0" destOrd="0" presId="urn:microsoft.com/office/officeart/2018/5/layout/IconCircleLabelList"/>
    <dgm:cxn modelId="{068397B4-B882-41CA-8F5C-81D3053AAE90}" srcId="{BDE11DCB-7B87-4653-BBC1-5A564BA9EBC9}" destId="{730BFE2F-FC4E-40B6-90EF-0DF79060AB13}" srcOrd="0" destOrd="0" parTransId="{D7253DB1-D68B-4E22-A47D-F3CD1A3743AA}" sibTransId="{1E34A5E5-CEE7-4E68-808D-067B1269BFE3}"/>
    <dgm:cxn modelId="{C47450CC-31CE-4ADC-AD53-E0E15BCDEA32}" type="presOf" srcId="{7977D59D-E975-4F53-A597-AAA1FAF5ABFC}" destId="{942CC803-C3A9-4C33-9E37-80DD5233FC37}" srcOrd="0" destOrd="0" presId="urn:microsoft.com/office/officeart/2018/5/layout/IconCircleLabelList"/>
    <dgm:cxn modelId="{C40E3DFF-D94E-4359-8A1F-9AD501A3874E}" type="presOf" srcId="{BDE11DCB-7B87-4653-BBC1-5A564BA9EBC9}" destId="{3C28C603-3181-472C-A06F-BFD49385E787}" srcOrd="0" destOrd="0" presId="urn:microsoft.com/office/officeart/2018/5/layout/IconCircleLabelList"/>
    <dgm:cxn modelId="{ABEAD2CB-B614-479E-A1A7-F345287F6106}" type="presParOf" srcId="{3C28C603-3181-472C-A06F-BFD49385E787}" destId="{CEF3CF05-5B94-4A6B-8C0D-1A862FF3461D}" srcOrd="0" destOrd="0" presId="urn:microsoft.com/office/officeart/2018/5/layout/IconCircleLabelList"/>
    <dgm:cxn modelId="{9E7B766F-DED1-4924-8F28-E9AEE15750BA}" type="presParOf" srcId="{CEF3CF05-5B94-4A6B-8C0D-1A862FF3461D}" destId="{FCA04BCD-49F3-4E7C-AE3A-B4008B1E75FF}" srcOrd="0" destOrd="0" presId="urn:microsoft.com/office/officeart/2018/5/layout/IconCircleLabelList"/>
    <dgm:cxn modelId="{AC349439-71B6-4ACA-801E-9030CBB2254C}" type="presParOf" srcId="{CEF3CF05-5B94-4A6B-8C0D-1A862FF3461D}" destId="{0BF8EDF3-EF67-47F5-9749-117034E6D424}" srcOrd="1" destOrd="0" presId="urn:microsoft.com/office/officeart/2018/5/layout/IconCircleLabelList"/>
    <dgm:cxn modelId="{8CDF6A5F-2D10-4704-8D48-1DA733908591}" type="presParOf" srcId="{CEF3CF05-5B94-4A6B-8C0D-1A862FF3461D}" destId="{C5CF7FE3-6B1C-4EE7-9913-B92A164634F4}" srcOrd="2" destOrd="0" presId="urn:microsoft.com/office/officeart/2018/5/layout/IconCircleLabelList"/>
    <dgm:cxn modelId="{5D25CC6A-BD54-4640-8B66-5415081B975D}" type="presParOf" srcId="{CEF3CF05-5B94-4A6B-8C0D-1A862FF3461D}" destId="{110C85DB-52A6-423A-BE26-EC6DA6490514}" srcOrd="3" destOrd="0" presId="urn:microsoft.com/office/officeart/2018/5/layout/IconCircleLabelList"/>
    <dgm:cxn modelId="{9BA55E1C-F8EF-4AC2-9220-BA0B23FFDAD2}" type="presParOf" srcId="{3C28C603-3181-472C-A06F-BFD49385E787}" destId="{AD620C76-1C9C-40E3-98F2-67ED12772F18}" srcOrd="1" destOrd="0" presId="urn:microsoft.com/office/officeart/2018/5/layout/IconCircleLabelList"/>
    <dgm:cxn modelId="{E78EF51A-00DE-4D5D-85A3-502E0BBC925F}" type="presParOf" srcId="{3C28C603-3181-472C-A06F-BFD49385E787}" destId="{B2803129-F3F7-4F9C-BCF5-86F322D53536}" srcOrd="2" destOrd="0" presId="urn:microsoft.com/office/officeart/2018/5/layout/IconCircleLabelList"/>
    <dgm:cxn modelId="{3CE6208A-58DD-44E4-8CEE-B3FBFC4ED9D2}" type="presParOf" srcId="{B2803129-F3F7-4F9C-BCF5-86F322D53536}" destId="{7D038F7A-0BDA-428D-AEA6-828AE07E056A}" srcOrd="0" destOrd="0" presId="urn:microsoft.com/office/officeart/2018/5/layout/IconCircleLabelList"/>
    <dgm:cxn modelId="{E5E74D24-A721-467D-BD70-45D44F040C87}" type="presParOf" srcId="{B2803129-F3F7-4F9C-BCF5-86F322D53536}" destId="{DF526CA3-EEFB-46DB-A5B0-82293057899B}" srcOrd="1" destOrd="0" presId="urn:microsoft.com/office/officeart/2018/5/layout/IconCircleLabelList"/>
    <dgm:cxn modelId="{4D7AAE0E-BE21-4CDC-8DED-C849F4F7D088}" type="presParOf" srcId="{B2803129-F3F7-4F9C-BCF5-86F322D53536}" destId="{AF55BBC7-6688-4539-A214-F00A2F6B6F4B}" srcOrd="2" destOrd="0" presId="urn:microsoft.com/office/officeart/2018/5/layout/IconCircleLabelList"/>
    <dgm:cxn modelId="{C52B4842-3328-4EF2-B5DD-463C852E6865}" type="presParOf" srcId="{B2803129-F3F7-4F9C-BCF5-86F322D53536}" destId="{942CC803-C3A9-4C33-9E37-80DD5233FC37}" srcOrd="3" destOrd="0" presId="urn:microsoft.com/office/officeart/2018/5/layout/IconCircleLabel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E17C863-0BE6-40B2-9003-A66B66B4E5E4}" type="doc">
      <dgm:prSet loTypeId="urn:microsoft.com/office/officeart/2005/8/layout/hierarchy1" loCatId="hierarchy" qsTypeId="urn:microsoft.com/office/officeart/2005/8/quickstyle/simple4" qsCatId="simple" csTypeId="urn:microsoft.com/office/officeart/2005/8/colors/colorful1" csCatId="colorful" phldr="1"/>
      <dgm:spPr/>
      <dgm:t>
        <a:bodyPr/>
        <a:lstStyle/>
        <a:p>
          <a:endParaRPr lang="en-US"/>
        </a:p>
      </dgm:t>
    </dgm:pt>
    <dgm:pt modelId="{D0902C03-28A7-4314-892D-A915B967CE49}">
      <dgm:prSet/>
      <dgm:spPr/>
      <dgm:t>
        <a:bodyPr/>
        <a:lstStyle/>
        <a:p>
          <a:r>
            <a:rPr lang="en-US" dirty="0"/>
            <a:t>Extends perpetual PDP availability to Career and Technical Education (CTE) disciplines. </a:t>
          </a:r>
        </a:p>
      </dgm:t>
    </dgm:pt>
    <dgm:pt modelId="{63186062-4F92-4EC0-AC57-4FABA30CA2DA}" type="parTrans" cxnId="{7DA77ADE-B243-4009-8CD2-0DDEA404983E}">
      <dgm:prSet/>
      <dgm:spPr/>
      <dgm:t>
        <a:bodyPr/>
        <a:lstStyle/>
        <a:p>
          <a:endParaRPr lang="en-US"/>
        </a:p>
      </dgm:t>
    </dgm:pt>
    <dgm:pt modelId="{6CBD0ABC-FDC2-436A-AFF9-8257882CBB36}" type="sibTrans" cxnId="{7DA77ADE-B243-4009-8CD2-0DDEA404983E}">
      <dgm:prSet/>
      <dgm:spPr/>
      <dgm:t>
        <a:bodyPr/>
        <a:lstStyle/>
        <a:p>
          <a:endParaRPr lang="en-US"/>
        </a:p>
      </dgm:t>
    </dgm:pt>
    <dgm:pt modelId="{14447BA7-9BBE-411A-9268-AB5AF0399220}">
      <dgm:prSet/>
      <dgm:spPr/>
      <dgm:t>
        <a:bodyPr/>
        <a:lstStyle/>
        <a:p>
          <a:r>
            <a:rPr lang="en-US" dirty="0"/>
            <a:t>Preserves and strengthens the Professional Development Plan (PDP) pathway that allows instructors who do not yet meet full qualifications to teach while working toward them. </a:t>
          </a:r>
        </a:p>
      </dgm:t>
    </dgm:pt>
    <dgm:pt modelId="{E69B02DD-DE9A-4F58-A588-7A9A81F8A1F7}" type="sibTrans" cxnId="{5DD91809-F1D3-4ACC-AFA1-E1C8044E1270}">
      <dgm:prSet/>
      <dgm:spPr/>
      <dgm:t>
        <a:bodyPr/>
        <a:lstStyle/>
        <a:p>
          <a:endParaRPr lang="en-US"/>
        </a:p>
      </dgm:t>
    </dgm:pt>
    <dgm:pt modelId="{D18637F7-1CFD-4643-851B-07AF15A7EBA2}" type="parTrans" cxnId="{5DD91809-F1D3-4ACC-AFA1-E1C8044E1270}">
      <dgm:prSet/>
      <dgm:spPr/>
      <dgm:t>
        <a:bodyPr/>
        <a:lstStyle/>
        <a:p>
          <a:endParaRPr lang="en-US"/>
        </a:p>
      </dgm:t>
    </dgm:pt>
    <dgm:pt modelId="{38FB7810-6140-49BF-AA2E-8DE5E0D6967F}">
      <dgm:prSet/>
      <dgm:spPr/>
      <dgm:t>
        <a:bodyPr/>
        <a:lstStyle/>
        <a:p>
          <a:r>
            <a:rPr lang="en-US" dirty="0"/>
            <a:t>Introduces a formal notice and appeal process for instructor disapprovals.</a:t>
          </a:r>
        </a:p>
      </dgm:t>
    </dgm:pt>
    <dgm:pt modelId="{934D68E7-0CB4-4AA5-ADFE-A3B1B7DF8AC6}" type="sibTrans" cxnId="{C1FD2EE9-CC3B-49CC-B4F7-7575EBE02142}">
      <dgm:prSet/>
      <dgm:spPr/>
      <dgm:t>
        <a:bodyPr/>
        <a:lstStyle/>
        <a:p>
          <a:endParaRPr lang="en-US"/>
        </a:p>
      </dgm:t>
    </dgm:pt>
    <dgm:pt modelId="{5969159F-86A8-46F6-93DF-33D9840D0833}" type="parTrans" cxnId="{C1FD2EE9-CC3B-49CC-B4F7-7575EBE02142}">
      <dgm:prSet/>
      <dgm:spPr/>
      <dgm:t>
        <a:bodyPr/>
        <a:lstStyle/>
        <a:p>
          <a:endParaRPr lang="en-US"/>
        </a:p>
      </dgm:t>
    </dgm:pt>
    <dgm:pt modelId="{0C067666-5DC6-4399-B73A-2E7804956830}" type="pres">
      <dgm:prSet presAssocID="{BE17C863-0BE6-40B2-9003-A66B66B4E5E4}" presName="hierChild1" presStyleCnt="0">
        <dgm:presLayoutVars>
          <dgm:chPref val="1"/>
          <dgm:dir/>
          <dgm:animOne val="branch"/>
          <dgm:animLvl val="lvl"/>
          <dgm:resizeHandles/>
        </dgm:presLayoutVars>
      </dgm:prSet>
      <dgm:spPr/>
    </dgm:pt>
    <dgm:pt modelId="{F2AD5410-DB8A-4534-AA0C-42D5FF8B3AC9}" type="pres">
      <dgm:prSet presAssocID="{14447BA7-9BBE-411A-9268-AB5AF0399220}" presName="hierRoot1" presStyleCnt="0"/>
      <dgm:spPr/>
    </dgm:pt>
    <dgm:pt modelId="{5A029425-5C8C-435B-96CD-11699713B2EE}" type="pres">
      <dgm:prSet presAssocID="{14447BA7-9BBE-411A-9268-AB5AF0399220}" presName="composite" presStyleCnt="0"/>
      <dgm:spPr/>
    </dgm:pt>
    <dgm:pt modelId="{1B7A763F-F7DA-4A55-9E11-28CF6A83CA11}" type="pres">
      <dgm:prSet presAssocID="{14447BA7-9BBE-411A-9268-AB5AF0399220}" presName="background" presStyleLbl="node0" presStyleIdx="0" presStyleCnt="3"/>
      <dgm:spPr/>
    </dgm:pt>
    <dgm:pt modelId="{49243F1F-24AD-409A-ADA6-E282FDB53701}" type="pres">
      <dgm:prSet presAssocID="{14447BA7-9BBE-411A-9268-AB5AF0399220}" presName="text" presStyleLbl="fgAcc0" presStyleIdx="0" presStyleCnt="3" custScaleX="93284" custScaleY="242824">
        <dgm:presLayoutVars>
          <dgm:chPref val="3"/>
        </dgm:presLayoutVars>
      </dgm:prSet>
      <dgm:spPr/>
    </dgm:pt>
    <dgm:pt modelId="{A8FCB853-6343-463E-889C-17A101A112FA}" type="pres">
      <dgm:prSet presAssocID="{14447BA7-9BBE-411A-9268-AB5AF0399220}" presName="hierChild2" presStyleCnt="0"/>
      <dgm:spPr/>
    </dgm:pt>
    <dgm:pt modelId="{12BAB243-29A0-4EBA-802E-138B47D5D019}" type="pres">
      <dgm:prSet presAssocID="{38FB7810-6140-49BF-AA2E-8DE5E0D6967F}" presName="hierRoot1" presStyleCnt="0"/>
      <dgm:spPr/>
    </dgm:pt>
    <dgm:pt modelId="{61E4E2BC-74D1-4303-8FBC-BA1BE7739738}" type="pres">
      <dgm:prSet presAssocID="{38FB7810-6140-49BF-AA2E-8DE5E0D6967F}" presName="composite" presStyleCnt="0"/>
      <dgm:spPr/>
    </dgm:pt>
    <dgm:pt modelId="{21CC97BD-A4F3-4B24-9E5A-282FDAF0B956}" type="pres">
      <dgm:prSet presAssocID="{38FB7810-6140-49BF-AA2E-8DE5E0D6967F}" presName="background" presStyleLbl="node0" presStyleIdx="1" presStyleCnt="3"/>
      <dgm:spPr/>
    </dgm:pt>
    <dgm:pt modelId="{73008EBB-E51D-4AF7-8535-5F00491E2ED0}" type="pres">
      <dgm:prSet presAssocID="{38FB7810-6140-49BF-AA2E-8DE5E0D6967F}" presName="text" presStyleLbl="fgAcc0" presStyleIdx="1" presStyleCnt="3" custScaleY="247739" custLinFactNeighborX="-33" custLinFactNeighborY="-1502">
        <dgm:presLayoutVars>
          <dgm:chPref val="3"/>
        </dgm:presLayoutVars>
      </dgm:prSet>
      <dgm:spPr/>
    </dgm:pt>
    <dgm:pt modelId="{EB96961E-824C-42AA-8193-3E1EF697B3E2}" type="pres">
      <dgm:prSet presAssocID="{38FB7810-6140-49BF-AA2E-8DE5E0D6967F}" presName="hierChild2" presStyleCnt="0"/>
      <dgm:spPr/>
    </dgm:pt>
    <dgm:pt modelId="{768A8DA5-F86F-4FEA-824B-BBCC10D6DD56}" type="pres">
      <dgm:prSet presAssocID="{D0902C03-28A7-4314-892D-A915B967CE49}" presName="hierRoot1" presStyleCnt="0"/>
      <dgm:spPr/>
    </dgm:pt>
    <dgm:pt modelId="{5CA23FDE-7D12-4D24-A897-E0A75C048C9B}" type="pres">
      <dgm:prSet presAssocID="{D0902C03-28A7-4314-892D-A915B967CE49}" presName="composite" presStyleCnt="0"/>
      <dgm:spPr/>
    </dgm:pt>
    <dgm:pt modelId="{5E4A88E1-3ACE-4B02-817F-9FD87F9AFEF3}" type="pres">
      <dgm:prSet presAssocID="{D0902C03-28A7-4314-892D-A915B967CE49}" presName="background" presStyleLbl="node0" presStyleIdx="2" presStyleCnt="3"/>
      <dgm:spPr/>
    </dgm:pt>
    <dgm:pt modelId="{68B404E9-0C51-4F35-9076-30F63926104C}" type="pres">
      <dgm:prSet presAssocID="{D0902C03-28A7-4314-892D-A915B967CE49}" presName="text" presStyleLbl="fgAcc0" presStyleIdx="2" presStyleCnt="3" custScaleX="96195" custScaleY="244313" custLinFactNeighborX="135" custLinFactNeighborY="-2570">
        <dgm:presLayoutVars>
          <dgm:chPref val="3"/>
        </dgm:presLayoutVars>
      </dgm:prSet>
      <dgm:spPr/>
    </dgm:pt>
    <dgm:pt modelId="{DCD48640-58A9-4DA4-A0B0-3947FF28E5DF}" type="pres">
      <dgm:prSet presAssocID="{D0902C03-28A7-4314-892D-A915B967CE49}" presName="hierChild2" presStyleCnt="0"/>
      <dgm:spPr/>
    </dgm:pt>
  </dgm:ptLst>
  <dgm:cxnLst>
    <dgm:cxn modelId="{5DD91809-F1D3-4ACC-AFA1-E1C8044E1270}" srcId="{BE17C863-0BE6-40B2-9003-A66B66B4E5E4}" destId="{14447BA7-9BBE-411A-9268-AB5AF0399220}" srcOrd="0" destOrd="0" parTransId="{D18637F7-1CFD-4643-851B-07AF15A7EBA2}" sibTransId="{E69B02DD-DE9A-4F58-A588-7A9A81F8A1F7}"/>
    <dgm:cxn modelId="{82977B1F-EE73-4CE5-B7B8-9FABF35894C7}" type="presOf" srcId="{D0902C03-28A7-4314-892D-A915B967CE49}" destId="{68B404E9-0C51-4F35-9076-30F63926104C}" srcOrd="0" destOrd="0" presId="urn:microsoft.com/office/officeart/2005/8/layout/hierarchy1"/>
    <dgm:cxn modelId="{E21BDB76-B318-4249-9F18-32EBD1CCA14A}" type="presOf" srcId="{38FB7810-6140-49BF-AA2E-8DE5E0D6967F}" destId="{73008EBB-E51D-4AF7-8535-5F00491E2ED0}" srcOrd="0" destOrd="0" presId="urn:microsoft.com/office/officeart/2005/8/layout/hierarchy1"/>
    <dgm:cxn modelId="{F283E859-09BE-40F8-AEFF-E7C9763E71A7}" type="presOf" srcId="{14447BA7-9BBE-411A-9268-AB5AF0399220}" destId="{49243F1F-24AD-409A-ADA6-E282FDB53701}" srcOrd="0" destOrd="0" presId="urn:microsoft.com/office/officeart/2005/8/layout/hierarchy1"/>
    <dgm:cxn modelId="{EAC787A1-7E0E-4214-A3AC-9E1EA36986FE}" type="presOf" srcId="{BE17C863-0BE6-40B2-9003-A66B66B4E5E4}" destId="{0C067666-5DC6-4399-B73A-2E7804956830}" srcOrd="0" destOrd="0" presId="urn:microsoft.com/office/officeart/2005/8/layout/hierarchy1"/>
    <dgm:cxn modelId="{7DA77ADE-B243-4009-8CD2-0DDEA404983E}" srcId="{BE17C863-0BE6-40B2-9003-A66B66B4E5E4}" destId="{D0902C03-28A7-4314-892D-A915B967CE49}" srcOrd="2" destOrd="0" parTransId="{63186062-4F92-4EC0-AC57-4FABA30CA2DA}" sibTransId="{6CBD0ABC-FDC2-436A-AFF9-8257882CBB36}"/>
    <dgm:cxn modelId="{C1FD2EE9-CC3B-49CC-B4F7-7575EBE02142}" srcId="{BE17C863-0BE6-40B2-9003-A66B66B4E5E4}" destId="{38FB7810-6140-49BF-AA2E-8DE5E0D6967F}" srcOrd="1" destOrd="0" parTransId="{5969159F-86A8-46F6-93DF-33D9840D0833}" sibTransId="{934D68E7-0CB4-4AA5-ADFE-A3B1B7DF8AC6}"/>
    <dgm:cxn modelId="{3837F2F7-63C6-4700-A686-9AC44625637D}" type="presParOf" srcId="{0C067666-5DC6-4399-B73A-2E7804956830}" destId="{F2AD5410-DB8A-4534-AA0C-42D5FF8B3AC9}" srcOrd="0" destOrd="0" presId="urn:microsoft.com/office/officeart/2005/8/layout/hierarchy1"/>
    <dgm:cxn modelId="{C1BD0724-B47E-46D2-A040-3334AADB8DB2}" type="presParOf" srcId="{F2AD5410-DB8A-4534-AA0C-42D5FF8B3AC9}" destId="{5A029425-5C8C-435B-96CD-11699713B2EE}" srcOrd="0" destOrd="0" presId="urn:microsoft.com/office/officeart/2005/8/layout/hierarchy1"/>
    <dgm:cxn modelId="{24BA3890-412B-4572-B2FA-905D310E5D13}" type="presParOf" srcId="{5A029425-5C8C-435B-96CD-11699713B2EE}" destId="{1B7A763F-F7DA-4A55-9E11-28CF6A83CA11}" srcOrd="0" destOrd="0" presId="urn:microsoft.com/office/officeart/2005/8/layout/hierarchy1"/>
    <dgm:cxn modelId="{9790ADAD-B521-4E19-B025-E11765BB7632}" type="presParOf" srcId="{5A029425-5C8C-435B-96CD-11699713B2EE}" destId="{49243F1F-24AD-409A-ADA6-E282FDB53701}" srcOrd="1" destOrd="0" presId="urn:microsoft.com/office/officeart/2005/8/layout/hierarchy1"/>
    <dgm:cxn modelId="{9BEAC3CD-79FF-4A5F-97AC-96432D04ABE5}" type="presParOf" srcId="{F2AD5410-DB8A-4534-AA0C-42D5FF8B3AC9}" destId="{A8FCB853-6343-463E-889C-17A101A112FA}" srcOrd="1" destOrd="0" presId="urn:microsoft.com/office/officeart/2005/8/layout/hierarchy1"/>
    <dgm:cxn modelId="{687CA16C-E9DB-42B6-9573-C444A752BDE5}" type="presParOf" srcId="{0C067666-5DC6-4399-B73A-2E7804956830}" destId="{12BAB243-29A0-4EBA-802E-138B47D5D019}" srcOrd="1" destOrd="0" presId="urn:microsoft.com/office/officeart/2005/8/layout/hierarchy1"/>
    <dgm:cxn modelId="{D86E18AC-A4D7-4DCB-A341-43A16A45B9EA}" type="presParOf" srcId="{12BAB243-29A0-4EBA-802E-138B47D5D019}" destId="{61E4E2BC-74D1-4303-8FBC-BA1BE7739738}" srcOrd="0" destOrd="0" presId="urn:microsoft.com/office/officeart/2005/8/layout/hierarchy1"/>
    <dgm:cxn modelId="{69B9B2F4-69C7-4F87-9737-B8DC86DD42CB}" type="presParOf" srcId="{61E4E2BC-74D1-4303-8FBC-BA1BE7739738}" destId="{21CC97BD-A4F3-4B24-9E5A-282FDAF0B956}" srcOrd="0" destOrd="0" presId="urn:microsoft.com/office/officeart/2005/8/layout/hierarchy1"/>
    <dgm:cxn modelId="{F5511166-B3B7-47E4-96C3-24B0D24C2A94}" type="presParOf" srcId="{61E4E2BC-74D1-4303-8FBC-BA1BE7739738}" destId="{73008EBB-E51D-4AF7-8535-5F00491E2ED0}" srcOrd="1" destOrd="0" presId="urn:microsoft.com/office/officeart/2005/8/layout/hierarchy1"/>
    <dgm:cxn modelId="{DA2D6904-9BE4-47B9-B61A-F059A1198337}" type="presParOf" srcId="{12BAB243-29A0-4EBA-802E-138B47D5D019}" destId="{EB96961E-824C-42AA-8193-3E1EF697B3E2}" srcOrd="1" destOrd="0" presId="urn:microsoft.com/office/officeart/2005/8/layout/hierarchy1"/>
    <dgm:cxn modelId="{DEF5413F-B6B9-45F9-9B9A-0C9E1DBB83C4}" type="presParOf" srcId="{0C067666-5DC6-4399-B73A-2E7804956830}" destId="{768A8DA5-F86F-4FEA-824B-BBCC10D6DD56}" srcOrd="2" destOrd="0" presId="urn:microsoft.com/office/officeart/2005/8/layout/hierarchy1"/>
    <dgm:cxn modelId="{996A01E0-BE7D-4ECD-A3B4-994EC252419D}" type="presParOf" srcId="{768A8DA5-F86F-4FEA-824B-BBCC10D6DD56}" destId="{5CA23FDE-7D12-4D24-A897-E0A75C048C9B}" srcOrd="0" destOrd="0" presId="urn:microsoft.com/office/officeart/2005/8/layout/hierarchy1"/>
    <dgm:cxn modelId="{8622B464-9B64-48BC-8131-9D0512F0E7C6}" type="presParOf" srcId="{5CA23FDE-7D12-4D24-A897-E0A75C048C9B}" destId="{5E4A88E1-3ACE-4B02-817F-9FD87F9AFEF3}" srcOrd="0" destOrd="0" presId="urn:microsoft.com/office/officeart/2005/8/layout/hierarchy1"/>
    <dgm:cxn modelId="{B7DC62BA-20D2-4B24-8A65-9D0D6A0539AB}" type="presParOf" srcId="{5CA23FDE-7D12-4D24-A897-E0A75C048C9B}" destId="{68B404E9-0C51-4F35-9076-30F63926104C}" srcOrd="1" destOrd="0" presId="urn:microsoft.com/office/officeart/2005/8/layout/hierarchy1"/>
    <dgm:cxn modelId="{D5025504-E318-4EE8-A605-B932F6BD7C41}" type="presParOf" srcId="{768A8DA5-F86F-4FEA-824B-BBCC10D6DD56}" destId="{DCD48640-58A9-4DA4-A0B0-3947FF28E5DF}" srcOrd="1" destOrd="0" presId="urn:microsoft.com/office/officeart/2005/8/layout/hierarchy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C807D9B-6C65-4DA4-B561-43BA9BBC8037}"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2E1B349F-484B-4C01-B5DC-7745855644F1}">
      <dgm:prSet/>
      <dgm:spPr/>
      <dgm:t>
        <a:bodyPr/>
        <a:lstStyle/>
        <a:p>
          <a:r>
            <a:rPr lang="en-US" b="1"/>
            <a:t>PDP entry threshold: </a:t>
          </a:r>
          <a:r>
            <a:rPr lang="en-US"/>
            <a:t>An instructor must have a master's degree in any discipline and have already earned at least 9 graduate hours in the teaching discipline to be eligible for a PDP under paragraph (1)(B). This requirement is unchanged from prior law.</a:t>
          </a:r>
          <a:endParaRPr lang="en-US" i="1"/>
        </a:p>
      </dgm:t>
    </dgm:pt>
    <dgm:pt modelId="{1D6F0E9D-557E-4983-B812-B50A74ED9015}" type="parTrans" cxnId="{E64023A2-FDEB-4A5B-AD1B-4F6A8CF42B6F}">
      <dgm:prSet/>
      <dgm:spPr/>
      <dgm:t>
        <a:bodyPr/>
        <a:lstStyle/>
        <a:p>
          <a:endParaRPr lang="en-US"/>
        </a:p>
      </dgm:t>
    </dgm:pt>
    <dgm:pt modelId="{B3CD0ABC-1515-4CBA-AB0B-8AA1497B83AA}" type="sibTrans" cxnId="{E64023A2-FDEB-4A5B-AD1B-4F6A8CF42B6F}">
      <dgm:prSet/>
      <dgm:spPr/>
      <dgm:t>
        <a:bodyPr/>
        <a:lstStyle/>
        <a:p>
          <a:endParaRPr lang="en-US"/>
        </a:p>
      </dgm:t>
    </dgm:pt>
    <dgm:pt modelId="{9D8EE5FA-8CA1-425B-A88D-2BFB04408C82}">
      <dgm:prSet/>
      <dgm:spPr/>
      <dgm:t>
        <a:bodyPr/>
        <a:lstStyle/>
        <a:p>
          <a:r>
            <a:rPr lang="en-US"/>
            <a:t>The PDP pathway allows instructors who do not yet fully meet the §20(1)(A) standard to continue teaching while actively working toward full qualification. </a:t>
          </a:r>
          <a:endParaRPr lang="en-US" i="1"/>
        </a:p>
      </dgm:t>
    </dgm:pt>
    <dgm:pt modelId="{0E09EE6F-4706-496E-8EA6-1FD228AAE648}" type="parTrans" cxnId="{F430671A-F170-44F9-B7CC-935086308E43}">
      <dgm:prSet/>
      <dgm:spPr/>
      <dgm:t>
        <a:bodyPr/>
        <a:lstStyle/>
        <a:p>
          <a:endParaRPr lang="en-US"/>
        </a:p>
      </dgm:t>
    </dgm:pt>
    <dgm:pt modelId="{3F63EDB5-F637-4A2C-AB6A-DF1C5FED5A70}" type="sibTrans" cxnId="{F430671A-F170-44F9-B7CC-935086308E43}">
      <dgm:prSet/>
      <dgm:spPr/>
      <dgm:t>
        <a:bodyPr/>
        <a:lstStyle/>
        <a:p>
          <a:endParaRPr lang="en-US"/>
        </a:p>
      </dgm:t>
    </dgm:pt>
    <dgm:pt modelId="{3ED6F5B1-E839-428D-A214-29D0A759D424}">
      <dgm:prSet/>
      <dgm:spPr/>
      <dgm:t>
        <a:bodyPr/>
        <a:lstStyle/>
        <a:p>
          <a:r>
            <a:rPr lang="en-US" b="1"/>
            <a:t>CTE instructors: </a:t>
          </a:r>
          <a:r>
            <a:rPr lang="en-US"/>
            <a:t>Paragraph (2.5) extends PDP eligibility explicitly to fully licensed CTE instructors who are progressing toward meeting institutional faculty requirements. This is a significant clarification for colleges with robust CTE dual credit offerings.</a:t>
          </a:r>
          <a:endParaRPr lang="en-US" i="1">
            <a:latin typeface="+mn-lt"/>
          </a:endParaRPr>
        </a:p>
      </dgm:t>
    </dgm:pt>
    <dgm:pt modelId="{EA27F886-C060-4925-855E-F35B12B7881A}" type="sibTrans" cxnId="{53ABDAF7-6C9C-4C13-ABF1-8BD9D2831069}">
      <dgm:prSet/>
      <dgm:spPr/>
      <dgm:t>
        <a:bodyPr/>
        <a:lstStyle/>
        <a:p>
          <a:endParaRPr lang="en-US"/>
        </a:p>
      </dgm:t>
    </dgm:pt>
    <dgm:pt modelId="{3438490D-29A4-4D1E-A205-EC3D18CC6A7D}" type="parTrans" cxnId="{53ABDAF7-6C9C-4C13-ABF1-8BD9D2831069}">
      <dgm:prSet/>
      <dgm:spPr/>
      <dgm:t>
        <a:bodyPr/>
        <a:lstStyle/>
        <a:p>
          <a:endParaRPr lang="en-US"/>
        </a:p>
      </dgm:t>
    </dgm:pt>
    <dgm:pt modelId="{10AA09CA-1EF9-BA40-93D9-AE9A5F9584CB}">
      <dgm:prSet/>
      <dgm:spPr/>
      <dgm:t>
        <a:bodyPr/>
        <a:lstStyle/>
        <a:p>
          <a:pPr>
            <a:buFont typeface="Arial" panose="020B0604020202020204" pitchFamily="34" charset="0"/>
            <a:buChar char="•"/>
          </a:pPr>
          <a:r>
            <a:rPr lang="en-US" b="1"/>
            <a:t>30-day review timeline: </a:t>
          </a:r>
          <a:r>
            <a:rPr lang="en-US"/>
            <a:t>The postsecondary institution has 30 days to review and approve or deny a PDP application. This deadline is now codified and enforceable.</a:t>
          </a:r>
        </a:p>
      </dgm:t>
    </dgm:pt>
    <dgm:pt modelId="{BB51F013-6BDF-E348-A5F8-A867973AEC1C}" type="parTrans" cxnId="{15F95C71-E72E-6A42-8C7F-029132112DF6}">
      <dgm:prSet/>
      <dgm:spPr/>
      <dgm:t>
        <a:bodyPr/>
        <a:lstStyle/>
        <a:p>
          <a:endParaRPr lang="en-US"/>
        </a:p>
      </dgm:t>
    </dgm:pt>
    <dgm:pt modelId="{1F7A9F54-1EE1-E147-9063-1C1303DC6801}" type="sibTrans" cxnId="{15F95C71-E72E-6A42-8C7F-029132112DF6}">
      <dgm:prSet/>
      <dgm:spPr/>
      <dgm:t>
        <a:bodyPr/>
        <a:lstStyle/>
        <a:p>
          <a:endParaRPr lang="en-US"/>
        </a:p>
      </dgm:t>
    </dgm:pt>
    <dgm:pt modelId="{44FF5FE5-1933-4546-BC9D-ED6345457613}">
      <dgm:prSet/>
      <dgm:spPr/>
      <dgm:t>
        <a:bodyPr/>
        <a:lstStyle/>
        <a:p>
          <a:pPr>
            <a:buFont typeface="Arial" panose="020B0604020202020204" pitchFamily="34" charset="0"/>
            <a:buChar char="•"/>
          </a:pPr>
          <a:r>
            <a:rPr lang="en-US" b="1" dirty="0"/>
            <a:t>'Not unreasonably withhold' standard: </a:t>
          </a:r>
          <a:r>
            <a:rPr lang="en-US" dirty="0"/>
            <a:t>The Act retains the requirement that colleges must not unreasonably withhold PDP approval. This imposes a good-faith duty on colleges and creates a basis for appeal if they do.</a:t>
          </a:r>
        </a:p>
      </dgm:t>
    </dgm:pt>
    <dgm:pt modelId="{89428F53-610E-0B45-A3EA-A20B0EEA8D3B}" type="parTrans" cxnId="{70FF0A81-765D-7049-8D81-79CFF03F2483}">
      <dgm:prSet/>
      <dgm:spPr/>
      <dgm:t>
        <a:bodyPr/>
        <a:lstStyle/>
        <a:p>
          <a:endParaRPr lang="en-US"/>
        </a:p>
      </dgm:t>
    </dgm:pt>
    <dgm:pt modelId="{76BDDF4A-10CC-C048-B0C6-E3B311A865FD}" type="sibTrans" cxnId="{70FF0A81-765D-7049-8D81-79CFF03F2483}">
      <dgm:prSet/>
      <dgm:spPr/>
      <dgm:t>
        <a:bodyPr/>
        <a:lstStyle/>
        <a:p>
          <a:endParaRPr lang="en-US"/>
        </a:p>
      </dgm:t>
    </dgm:pt>
    <dgm:pt modelId="{472A859D-2341-7945-A4F9-933DEECECD87}">
      <dgm:prSet/>
      <dgm:spPr/>
      <dgm:t>
        <a:bodyPr/>
        <a:lstStyle/>
        <a:p>
          <a:pPr>
            <a:buFont typeface="Arial" panose="020B0604020202020204" pitchFamily="34" charset="0"/>
            <a:buChar char="•"/>
          </a:pPr>
          <a:r>
            <a:rPr lang="en-US" b="1"/>
            <a:t>Duration: </a:t>
          </a:r>
          <a:r>
            <a:rPr lang="en-US" b="0"/>
            <a:t>Cap removed; </a:t>
          </a:r>
          <a:r>
            <a:rPr lang="en-US"/>
            <a:t>PDPs remain in effect as long as satisfactory progress is demonstrated.</a:t>
          </a:r>
        </a:p>
      </dgm:t>
    </dgm:pt>
    <dgm:pt modelId="{A54B6349-4EA0-A646-B60C-2FA4354AA9CC}" type="parTrans" cxnId="{A8148021-8ACF-7048-9254-2BF9557466F5}">
      <dgm:prSet/>
      <dgm:spPr/>
      <dgm:t>
        <a:bodyPr/>
        <a:lstStyle/>
        <a:p>
          <a:endParaRPr lang="en-US"/>
        </a:p>
      </dgm:t>
    </dgm:pt>
    <dgm:pt modelId="{7F4B80AE-992A-314E-923D-2E5F5E577BEF}" type="sibTrans" cxnId="{A8148021-8ACF-7048-9254-2BF9557466F5}">
      <dgm:prSet/>
      <dgm:spPr/>
      <dgm:t>
        <a:bodyPr/>
        <a:lstStyle/>
        <a:p>
          <a:endParaRPr lang="en-US"/>
        </a:p>
      </dgm:t>
    </dgm:pt>
    <dgm:pt modelId="{0BF10F8F-2135-394E-9F7B-20AB97D3828B}">
      <dgm:prSet/>
      <dgm:spPr/>
      <dgm:t>
        <a:bodyPr/>
        <a:lstStyle/>
        <a:p>
          <a:pPr>
            <a:buFont typeface="Arial" panose="020B0604020202020204" pitchFamily="34" charset="0"/>
            <a:buChar char="•"/>
          </a:pPr>
          <a:r>
            <a:rPr lang="en-US" b="1"/>
            <a:t>Appeal rights: </a:t>
          </a:r>
          <a:r>
            <a:rPr lang="en-US"/>
            <a:t>If a college denies a PDP, the instructor may appeal to the ICCB or IBHE, as appropriate. This appeal right is now explicitly stated in statute.</a:t>
          </a:r>
        </a:p>
      </dgm:t>
    </dgm:pt>
    <dgm:pt modelId="{A3EC6BFC-0AE8-934F-9D7C-A0E75B836FE1}" type="parTrans" cxnId="{15BA8CA2-675E-9341-9B03-1A3708BCF20A}">
      <dgm:prSet/>
      <dgm:spPr/>
      <dgm:t>
        <a:bodyPr/>
        <a:lstStyle/>
        <a:p>
          <a:endParaRPr lang="en-US"/>
        </a:p>
      </dgm:t>
    </dgm:pt>
    <dgm:pt modelId="{3A2213EB-5788-1547-8505-FFA0C453D9FB}" type="sibTrans" cxnId="{15BA8CA2-675E-9341-9B03-1A3708BCF20A}">
      <dgm:prSet/>
      <dgm:spPr/>
      <dgm:t>
        <a:bodyPr/>
        <a:lstStyle/>
        <a:p>
          <a:endParaRPr lang="en-US"/>
        </a:p>
      </dgm:t>
    </dgm:pt>
    <dgm:pt modelId="{17911837-A81E-473B-B769-04F67C635936}" type="pres">
      <dgm:prSet presAssocID="{EC807D9B-6C65-4DA4-B561-43BA9BBC8037}" presName="vert0" presStyleCnt="0">
        <dgm:presLayoutVars>
          <dgm:dir/>
          <dgm:animOne val="branch"/>
          <dgm:animLvl val="lvl"/>
        </dgm:presLayoutVars>
      </dgm:prSet>
      <dgm:spPr/>
    </dgm:pt>
    <dgm:pt modelId="{A284D724-5F5E-434A-A63A-306A3299E5F3}" type="pres">
      <dgm:prSet presAssocID="{44FF5FE5-1933-4546-BC9D-ED6345457613}" presName="thickLine" presStyleLbl="alignNode1" presStyleIdx="0" presStyleCnt="7"/>
      <dgm:spPr/>
    </dgm:pt>
    <dgm:pt modelId="{C2C0E2BD-0BC5-47CD-B802-C0E428341314}" type="pres">
      <dgm:prSet presAssocID="{44FF5FE5-1933-4546-BC9D-ED6345457613}" presName="horz1" presStyleCnt="0"/>
      <dgm:spPr/>
    </dgm:pt>
    <dgm:pt modelId="{FA5A9077-B74F-4986-97B6-76D4F33FE25E}" type="pres">
      <dgm:prSet presAssocID="{44FF5FE5-1933-4546-BC9D-ED6345457613}" presName="tx1" presStyleLbl="revTx" presStyleIdx="0" presStyleCnt="7"/>
      <dgm:spPr/>
    </dgm:pt>
    <dgm:pt modelId="{CAD32D6A-F8CB-4190-9ACC-53E230F853DB}" type="pres">
      <dgm:prSet presAssocID="{44FF5FE5-1933-4546-BC9D-ED6345457613}" presName="vert1" presStyleCnt="0"/>
      <dgm:spPr/>
    </dgm:pt>
    <dgm:pt modelId="{D50B3FDC-4582-4EF1-B9C1-94B577C11FBC}" type="pres">
      <dgm:prSet presAssocID="{0BF10F8F-2135-394E-9F7B-20AB97D3828B}" presName="thickLine" presStyleLbl="alignNode1" presStyleIdx="1" presStyleCnt="7"/>
      <dgm:spPr/>
    </dgm:pt>
    <dgm:pt modelId="{C319F886-40B3-4DEA-B7C4-F2AFA6EF5569}" type="pres">
      <dgm:prSet presAssocID="{0BF10F8F-2135-394E-9F7B-20AB97D3828B}" presName="horz1" presStyleCnt="0"/>
      <dgm:spPr/>
    </dgm:pt>
    <dgm:pt modelId="{1BA36FE2-170D-4F65-915B-FD0E66B8E5F5}" type="pres">
      <dgm:prSet presAssocID="{0BF10F8F-2135-394E-9F7B-20AB97D3828B}" presName="tx1" presStyleLbl="revTx" presStyleIdx="1" presStyleCnt="7"/>
      <dgm:spPr/>
    </dgm:pt>
    <dgm:pt modelId="{B96BA03F-3EA2-4D0D-81D2-0E86859EBB1B}" type="pres">
      <dgm:prSet presAssocID="{0BF10F8F-2135-394E-9F7B-20AB97D3828B}" presName="vert1" presStyleCnt="0"/>
      <dgm:spPr/>
    </dgm:pt>
    <dgm:pt modelId="{9C28FC8F-32E7-4175-B060-091ABDED421B}" type="pres">
      <dgm:prSet presAssocID="{472A859D-2341-7945-A4F9-933DEECECD87}" presName="thickLine" presStyleLbl="alignNode1" presStyleIdx="2" presStyleCnt="7"/>
      <dgm:spPr/>
    </dgm:pt>
    <dgm:pt modelId="{4372E3D8-9301-4FA8-8797-BEEDC5361E6D}" type="pres">
      <dgm:prSet presAssocID="{472A859D-2341-7945-A4F9-933DEECECD87}" presName="horz1" presStyleCnt="0"/>
      <dgm:spPr/>
    </dgm:pt>
    <dgm:pt modelId="{894F1B04-81C4-4A6B-8493-AAC190226A69}" type="pres">
      <dgm:prSet presAssocID="{472A859D-2341-7945-A4F9-933DEECECD87}" presName="tx1" presStyleLbl="revTx" presStyleIdx="2" presStyleCnt="7"/>
      <dgm:spPr/>
    </dgm:pt>
    <dgm:pt modelId="{8F793F1D-8345-4196-AEB0-631C5330E4F2}" type="pres">
      <dgm:prSet presAssocID="{472A859D-2341-7945-A4F9-933DEECECD87}" presName="vert1" presStyleCnt="0"/>
      <dgm:spPr/>
    </dgm:pt>
    <dgm:pt modelId="{4CC810DE-F26B-451A-A0A8-F82F314BFCF1}" type="pres">
      <dgm:prSet presAssocID="{2E1B349F-484B-4C01-B5DC-7745855644F1}" presName="thickLine" presStyleLbl="alignNode1" presStyleIdx="3" presStyleCnt="7"/>
      <dgm:spPr/>
    </dgm:pt>
    <dgm:pt modelId="{E42C71AD-766C-4ADA-A9A8-21E6A676AB09}" type="pres">
      <dgm:prSet presAssocID="{2E1B349F-484B-4C01-B5DC-7745855644F1}" presName="horz1" presStyleCnt="0"/>
      <dgm:spPr/>
    </dgm:pt>
    <dgm:pt modelId="{4D318617-2B8C-410E-B0D0-FDB40697AA61}" type="pres">
      <dgm:prSet presAssocID="{2E1B349F-484B-4C01-B5DC-7745855644F1}" presName="tx1" presStyleLbl="revTx" presStyleIdx="3" presStyleCnt="7"/>
      <dgm:spPr/>
    </dgm:pt>
    <dgm:pt modelId="{B5431546-763B-4B10-A8FE-02156FC48EF3}" type="pres">
      <dgm:prSet presAssocID="{2E1B349F-484B-4C01-B5DC-7745855644F1}" presName="vert1" presStyleCnt="0"/>
      <dgm:spPr/>
    </dgm:pt>
    <dgm:pt modelId="{612052D0-0E9C-4016-AE3B-798463898838}" type="pres">
      <dgm:prSet presAssocID="{3ED6F5B1-E839-428D-A214-29D0A759D424}" presName="thickLine" presStyleLbl="alignNode1" presStyleIdx="4" presStyleCnt="7"/>
      <dgm:spPr/>
    </dgm:pt>
    <dgm:pt modelId="{2849A8A6-8B2C-45CD-A230-A9E07B54791D}" type="pres">
      <dgm:prSet presAssocID="{3ED6F5B1-E839-428D-A214-29D0A759D424}" presName="horz1" presStyleCnt="0"/>
      <dgm:spPr/>
    </dgm:pt>
    <dgm:pt modelId="{A356C665-197A-4DE4-9ADF-41D4B51B70DE}" type="pres">
      <dgm:prSet presAssocID="{3ED6F5B1-E839-428D-A214-29D0A759D424}" presName="tx1" presStyleLbl="revTx" presStyleIdx="4" presStyleCnt="7"/>
      <dgm:spPr/>
    </dgm:pt>
    <dgm:pt modelId="{6FA4AE50-96AE-4B8B-9661-A990C77D99A2}" type="pres">
      <dgm:prSet presAssocID="{3ED6F5B1-E839-428D-A214-29D0A759D424}" presName="vert1" presStyleCnt="0"/>
      <dgm:spPr/>
    </dgm:pt>
    <dgm:pt modelId="{6060315D-5758-4421-B4E2-6E030A355E5E}" type="pres">
      <dgm:prSet presAssocID="{10AA09CA-1EF9-BA40-93D9-AE9A5F9584CB}" presName="thickLine" presStyleLbl="alignNode1" presStyleIdx="5" presStyleCnt="7"/>
      <dgm:spPr/>
    </dgm:pt>
    <dgm:pt modelId="{26C115CE-43B4-4899-824A-FB633D9E0AA1}" type="pres">
      <dgm:prSet presAssocID="{10AA09CA-1EF9-BA40-93D9-AE9A5F9584CB}" presName="horz1" presStyleCnt="0"/>
      <dgm:spPr/>
    </dgm:pt>
    <dgm:pt modelId="{C32FE9E3-A389-4082-80CB-6E00AC20F7F1}" type="pres">
      <dgm:prSet presAssocID="{10AA09CA-1EF9-BA40-93D9-AE9A5F9584CB}" presName="tx1" presStyleLbl="revTx" presStyleIdx="5" presStyleCnt="7"/>
      <dgm:spPr/>
    </dgm:pt>
    <dgm:pt modelId="{9F018D74-334D-497F-9453-54E85CB7ECB3}" type="pres">
      <dgm:prSet presAssocID="{10AA09CA-1EF9-BA40-93D9-AE9A5F9584CB}" presName="vert1" presStyleCnt="0"/>
      <dgm:spPr/>
    </dgm:pt>
    <dgm:pt modelId="{03F5B67B-DAD4-4502-B2FD-86B3E4050C44}" type="pres">
      <dgm:prSet presAssocID="{9D8EE5FA-8CA1-425B-A88D-2BFB04408C82}" presName="thickLine" presStyleLbl="alignNode1" presStyleIdx="6" presStyleCnt="7"/>
      <dgm:spPr/>
    </dgm:pt>
    <dgm:pt modelId="{798EF16B-0D85-49DA-9372-5871BAAE9A14}" type="pres">
      <dgm:prSet presAssocID="{9D8EE5FA-8CA1-425B-A88D-2BFB04408C82}" presName="horz1" presStyleCnt="0"/>
      <dgm:spPr/>
    </dgm:pt>
    <dgm:pt modelId="{93029D38-B8F4-4304-87DE-5941CE15F0F8}" type="pres">
      <dgm:prSet presAssocID="{9D8EE5FA-8CA1-425B-A88D-2BFB04408C82}" presName="tx1" presStyleLbl="revTx" presStyleIdx="6" presStyleCnt="7"/>
      <dgm:spPr/>
    </dgm:pt>
    <dgm:pt modelId="{5F883815-2D9B-4BDA-B796-428B911532F2}" type="pres">
      <dgm:prSet presAssocID="{9D8EE5FA-8CA1-425B-A88D-2BFB04408C82}" presName="vert1" presStyleCnt="0"/>
      <dgm:spPr/>
    </dgm:pt>
  </dgm:ptLst>
  <dgm:cxnLst>
    <dgm:cxn modelId="{F430671A-F170-44F9-B7CC-935086308E43}" srcId="{EC807D9B-6C65-4DA4-B561-43BA9BBC8037}" destId="{9D8EE5FA-8CA1-425B-A88D-2BFB04408C82}" srcOrd="6" destOrd="0" parTransId="{0E09EE6F-4706-496E-8EA6-1FD228AAE648}" sibTransId="{3F63EDB5-F637-4A2C-AB6A-DF1C5FED5A70}"/>
    <dgm:cxn modelId="{A8148021-8ACF-7048-9254-2BF9557466F5}" srcId="{EC807D9B-6C65-4DA4-B561-43BA9BBC8037}" destId="{472A859D-2341-7945-A4F9-933DEECECD87}" srcOrd="2" destOrd="0" parTransId="{A54B6349-4EA0-A646-B60C-2FA4354AA9CC}" sibTransId="{7F4B80AE-992A-314E-923D-2E5F5E577BEF}"/>
    <dgm:cxn modelId="{1A254A27-4DD3-4114-842B-98BD820FB4AC}" type="presOf" srcId="{EC807D9B-6C65-4DA4-B561-43BA9BBC8037}" destId="{17911837-A81E-473B-B769-04F67C635936}" srcOrd="0" destOrd="0" presId="urn:microsoft.com/office/officeart/2008/layout/LinedList"/>
    <dgm:cxn modelId="{15F95C71-E72E-6A42-8C7F-029132112DF6}" srcId="{EC807D9B-6C65-4DA4-B561-43BA9BBC8037}" destId="{10AA09CA-1EF9-BA40-93D9-AE9A5F9584CB}" srcOrd="5" destOrd="0" parTransId="{BB51F013-6BDF-E348-A5F8-A867973AEC1C}" sibTransId="{1F7A9F54-1EE1-E147-9063-1C1303DC6801}"/>
    <dgm:cxn modelId="{3B505C76-A1B7-4737-A0A3-B6051721578F}" type="presOf" srcId="{2E1B349F-484B-4C01-B5DC-7745855644F1}" destId="{4D318617-2B8C-410E-B0D0-FDB40697AA61}" srcOrd="0" destOrd="0" presId="urn:microsoft.com/office/officeart/2008/layout/LinedList"/>
    <dgm:cxn modelId="{2AB18F79-9FCD-49D3-AF6D-E2CC5FB08906}" type="presOf" srcId="{472A859D-2341-7945-A4F9-933DEECECD87}" destId="{894F1B04-81C4-4A6B-8493-AAC190226A69}" srcOrd="0" destOrd="0" presId="urn:microsoft.com/office/officeart/2008/layout/LinedList"/>
    <dgm:cxn modelId="{70FF0A81-765D-7049-8D81-79CFF03F2483}" srcId="{EC807D9B-6C65-4DA4-B561-43BA9BBC8037}" destId="{44FF5FE5-1933-4546-BC9D-ED6345457613}" srcOrd="0" destOrd="0" parTransId="{89428F53-610E-0B45-A3EA-A20B0EEA8D3B}" sibTransId="{76BDDF4A-10CC-C048-B0C6-E3B311A865FD}"/>
    <dgm:cxn modelId="{B22B2387-9B87-4837-A016-F9BF07773478}" type="presOf" srcId="{10AA09CA-1EF9-BA40-93D9-AE9A5F9584CB}" destId="{C32FE9E3-A389-4082-80CB-6E00AC20F7F1}" srcOrd="0" destOrd="0" presId="urn:microsoft.com/office/officeart/2008/layout/LinedList"/>
    <dgm:cxn modelId="{C971158E-1575-4DE8-AF17-8A14E96B7082}" type="presOf" srcId="{3ED6F5B1-E839-428D-A214-29D0A759D424}" destId="{A356C665-197A-4DE4-9ADF-41D4B51B70DE}" srcOrd="0" destOrd="0" presId="urn:microsoft.com/office/officeart/2008/layout/LinedList"/>
    <dgm:cxn modelId="{EFFE0390-B557-4627-B506-9B56498E393F}" type="presOf" srcId="{9D8EE5FA-8CA1-425B-A88D-2BFB04408C82}" destId="{93029D38-B8F4-4304-87DE-5941CE15F0F8}" srcOrd="0" destOrd="0" presId="urn:microsoft.com/office/officeart/2008/layout/LinedList"/>
    <dgm:cxn modelId="{E64023A2-FDEB-4A5B-AD1B-4F6A8CF42B6F}" srcId="{EC807D9B-6C65-4DA4-B561-43BA9BBC8037}" destId="{2E1B349F-484B-4C01-B5DC-7745855644F1}" srcOrd="3" destOrd="0" parTransId="{1D6F0E9D-557E-4983-B812-B50A74ED9015}" sibTransId="{B3CD0ABC-1515-4CBA-AB0B-8AA1497B83AA}"/>
    <dgm:cxn modelId="{15BA8CA2-675E-9341-9B03-1A3708BCF20A}" srcId="{EC807D9B-6C65-4DA4-B561-43BA9BBC8037}" destId="{0BF10F8F-2135-394E-9F7B-20AB97D3828B}" srcOrd="1" destOrd="0" parTransId="{A3EC6BFC-0AE8-934F-9D7C-A0E75B836FE1}" sibTransId="{3A2213EB-5788-1547-8505-FFA0C453D9FB}"/>
    <dgm:cxn modelId="{7B5FBFE1-527E-47F4-950B-20EA600C7537}" type="presOf" srcId="{44FF5FE5-1933-4546-BC9D-ED6345457613}" destId="{FA5A9077-B74F-4986-97B6-76D4F33FE25E}" srcOrd="0" destOrd="0" presId="urn:microsoft.com/office/officeart/2008/layout/LinedList"/>
    <dgm:cxn modelId="{41F4C4E4-82F0-4D83-9CC4-3C57DBBC5647}" type="presOf" srcId="{0BF10F8F-2135-394E-9F7B-20AB97D3828B}" destId="{1BA36FE2-170D-4F65-915B-FD0E66B8E5F5}" srcOrd="0" destOrd="0" presId="urn:microsoft.com/office/officeart/2008/layout/LinedList"/>
    <dgm:cxn modelId="{53ABDAF7-6C9C-4C13-ABF1-8BD9D2831069}" srcId="{EC807D9B-6C65-4DA4-B561-43BA9BBC8037}" destId="{3ED6F5B1-E839-428D-A214-29D0A759D424}" srcOrd="4" destOrd="0" parTransId="{3438490D-29A4-4D1E-A205-EC3D18CC6A7D}" sibTransId="{EA27F886-C060-4925-855E-F35B12B7881A}"/>
    <dgm:cxn modelId="{ABDD7509-33B9-4250-B60D-6CD8F7B2DFC6}" type="presParOf" srcId="{17911837-A81E-473B-B769-04F67C635936}" destId="{A284D724-5F5E-434A-A63A-306A3299E5F3}" srcOrd="0" destOrd="0" presId="urn:microsoft.com/office/officeart/2008/layout/LinedList"/>
    <dgm:cxn modelId="{EF772038-BB1A-425B-A09D-7C82B9918459}" type="presParOf" srcId="{17911837-A81E-473B-B769-04F67C635936}" destId="{C2C0E2BD-0BC5-47CD-B802-C0E428341314}" srcOrd="1" destOrd="0" presId="urn:microsoft.com/office/officeart/2008/layout/LinedList"/>
    <dgm:cxn modelId="{331A59E4-4A74-4A54-9596-F25D5548A0A9}" type="presParOf" srcId="{C2C0E2BD-0BC5-47CD-B802-C0E428341314}" destId="{FA5A9077-B74F-4986-97B6-76D4F33FE25E}" srcOrd="0" destOrd="0" presId="urn:microsoft.com/office/officeart/2008/layout/LinedList"/>
    <dgm:cxn modelId="{61E04DEC-9F71-4BB0-A134-E12C579AE7EC}" type="presParOf" srcId="{C2C0E2BD-0BC5-47CD-B802-C0E428341314}" destId="{CAD32D6A-F8CB-4190-9ACC-53E230F853DB}" srcOrd="1" destOrd="0" presId="urn:microsoft.com/office/officeart/2008/layout/LinedList"/>
    <dgm:cxn modelId="{C225802B-FDA3-496C-ADC6-EAA53F00EAD5}" type="presParOf" srcId="{17911837-A81E-473B-B769-04F67C635936}" destId="{D50B3FDC-4582-4EF1-B9C1-94B577C11FBC}" srcOrd="2" destOrd="0" presId="urn:microsoft.com/office/officeart/2008/layout/LinedList"/>
    <dgm:cxn modelId="{0D15AAE3-BFDA-496A-9B8F-93E979FEB0DB}" type="presParOf" srcId="{17911837-A81E-473B-B769-04F67C635936}" destId="{C319F886-40B3-4DEA-B7C4-F2AFA6EF5569}" srcOrd="3" destOrd="0" presId="urn:microsoft.com/office/officeart/2008/layout/LinedList"/>
    <dgm:cxn modelId="{0781612A-181C-4A02-8C07-5C3EC8836DA6}" type="presParOf" srcId="{C319F886-40B3-4DEA-B7C4-F2AFA6EF5569}" destId="{1BA36FE2-170D-4F65-915B-FD0E66B8E5F5}" srcOrd="0" destOrd="0" presId="urn:microsoft.com/office/officeart/2008/layout/LinedList"/>
    <dgm:cxn modelId="{38662079-3D26-4B60-8A4E-34DDD882B307}" type="presParOf" srcId="{C319F886-40B3-4DEA-B7C4-F2AFA6EF5569}" destId="{B96BA03F-3EA2-4D0D-81D2-0E86859EBB1B}" srcOrd="1" destOrd="0" presId="urn:microsoft.com/office/officeart/2008/layout/LinedList"/>
    <dgm:cxn modelId="{C142E749-4F5F-42DA-9E99-3F7A6B9EDE38}" type="presParOf" srcId="{17911837-A81E-473B-B769-04F67C635936}" destId="{9C28FC8F-32E7-4175-B060-091ABDED421B}" srcOrd="4" destOrd="0" presId="urn:microsoft.com/office/officeart/2008/layout/LinedList"/>
    <dgm:cxn modelId="{E46ED1D0-0528-46B0-914F-2D58C970EEC3}" type="presParOf" srcId="{17911837-A81E-473B-B769-04F67C635936}" destId="{4372E3D8-9301-4FA8-8797-BEEDC5361E6D}" srcOrd="5" destOrd="0" presId="urn:microsoft.com/office/officeart/2008/layout/LinedList"/>
    <dgm:cxn modelId="{4396EF9E-FB03-407D-B9EB-13D5006FE01A}" type="presParOf" srcId="{4372E3D8-9301-4FA8-8797-BEEDC5361E6D}" destId="{894F1B04-81C4-4A6B-8493-AAC190226A69}" srcOrd="0" destOrd="0" presId="urn:microsoft.com/office/officeart/2008/layout/LinedList"/>
    <dgm:cxn modelId="{75A74ED0-9073-47E5-8313-84E495E3E082}" type="presParOf" srcId="{4372E3D8-9301-4FA8-8797-BEEDC5361E6D}" destId="{8F793F1D-8345-4196-AEB0-631C5330E4F2}" srcOrd="1" destOrd="0" presId="urn:microsoft.com/office/officeart/2008/layout/LinedList"/>
    <dgm:cxn modelId="{15387E30-32FA-4249-9365-320ABC1A6FD9}" type="presParOf" srcId="{17911837-A81E-473B-B769-04F67C635936}" destId="{4CC810DE-F26B-451A-A0A8-F82F314BFCF1}" srcOrd="6" destOrd="0" presId="urn:microsoft.com/office/officeart/2008/layout/LinedList"/>
    <dgm:cxn modelId="{EF3C84D7-AC4E-4F77-BBE8-CE62A2207D03}" type="presParOf" srcId="{17911837-A81E-473B-B769-04F67C635936}" destId="{E42C71AD-766C-4ADA-A9A8-21E6A676AB09}" srcOrd="7" destOrd="0" presId="urn:microsoft.com/office/officeart/2008/layout/LinedList"/>
    <dgm:cxn modelId="{F2A8A261-2E1B-40C6-930C-F6139EA627C9}" type="presParOf" srcId="{E42C71AD-766C-4ADA-A9A8-21E6A676AB09}" destId="{4D318617-2B8C-410E-B0D0-FDB40697AA61}" srcOrd="0" destOrd="0" presId="urn:microsoft.com/office/officeart/2008/layout/LinedList"/>
    <dgm:cxn modelId="{612118BD-E61B-4425-8899-A8AB30777CC9}" type="presParOf" srcId="{E42C71AD-766C-4ADA-A9A8-21E6A676AB09}" destId="{B5431546-763B-4B10-A8FE-02156FC48EF3}" srcOrd="1" destOrd="0" presId="urn:microsoft.com/office/officeart/2008/layout/LinedList"/>
    <dgm:cxn modelId="{5D330A6C-B749-40DF-BF72-76496EFD711F}" type="presParOf" srcId="{17911837-A81E-473B-B769-04F67C635936}" destId="{612052D0-0E9C-4016-AE3B-798463898838}" srcOrd="8" destOrd="0" presId="urn:microsoft.com/office/officeart/2008/layout/LinedList"/>
    <dgm:cxn modelId="{CFBA75A7-5203-486B-AF92-AC9A0D43DDE2}" type="presParOf" srcId="{17911837-A81E-473B-B769-04F67C635936}" destId="{2849A8A6-8B2C-45CD-A230-A9E07B54791D}" srcOrd="9" destOrd="0" presId="urn:microsoft.com/office/officeart/2008/layout/LinedList"/>
    <dgm:cxn modelId="{DA1C9246-0A26-497C-8DFE-1BDA3818438E}" type="presParOf" srcId="{2849A8A6-8B2C-45CD-A230-A9E07B54791D}" destId="{A356C665-197A-4DE4-9ADF-41D4B51B70DE}" srcOrd="0" destOrd="0" presId="urn:microsoft.com/office/officeart/2008/layout/LinedList"/>
    <dgm:cxn modelId="{2C0F9233-8179-4235-A89B-F68508F180B9}" type="presParOf" srcId="{2849A8A6-8B2C-45CD-A230-A9E07B54791D}" destId="{6FA4AE50-96AE-4B8B-9661-A990C77D99A2}" srcOrd="1" destOrd="0" presId="urn:microsoft.com/office/officeart/2008/layout/LinedList"/>
    <dgm:cxn modelId="{1B31B105-920F-4E12-91B1-8C2A5330A9D0}" type="presParOf" srcId="{17911837-A81E-473B-B769-04F67C635936}" destId="{6060315D-5758-4421-B4E2-6E030A355E5E}" srcOrd="10" destOrd="0" presId="urn:microsoft.com/office/officeart/2008/layout/LinedList"/>
    <dgm:cxn modelId="{4741F2F3-2136-43D6-98A5-4095E936B104}" type="presParOf" srcId="{17911837-A81E-473B-B769-04F67C635936}" destId="{26C115CE-43B4-4899-824A-FB633D9E0AA1}" srcOrd="11" destOrd="0" presId="urn:microsoft.com/office/officeart/2008/layout/LinedList"/>
    <dgm:cxn modelId="{A471F2C9-6EC4-4B25-87E0-BF94AFFF8247}" type="presParOf" srcId="{26C115CE-43B4-4899-824A-FB633D9E0AA1}" destId="{C32FE9E3-A389-4082-80CB-6E00AC20F7F1}" srcOrd="0" destOrd="0" presId="urn:microsoft.com/office/officeart/2008/layout/LinedList"/>
    <dgm:cxn modelId="{FB183AAB-C6D4-4E02-B341-AC84AA8FBFA8}" type="presParOf" srcId="{26C115CE-43B4-4899-824A-FB633D9E0AA1}" destId="{9F018D74-334D-497F-9453-54E85CB7ECB3}" srcOrd="1" destOrd="0" presId="urn:microsoft.com/office/officeart/2008/layout/LinedList"/>
    <dgm:cxn modelId="{168CEA90-1810-405B-836C-80B9EAFA9B57}" type="presParOf" srcId="{17911837-A81E-473B-B769-04F67C635936}" destId="{03F5B67B-DAD4-4502-B2FD-86B3E4050C44}" srcOrd="12" destOrd="0" presId="urn:microsoft.com/office/officeart/2008/layout/LinedList"/>
    <dgm:cxn modelId="{36A68912-A0CB-49E8-97B1-8109A0EDEE1B}" type="presParOf" srcId="{17911837-A81E-473B-B769-04F67C635936}" destId="{798EF16B-0D85-49DA-9372-5871BAAE9A14}" srcOrd="13" destOrd="0" presId="urn:microsoft.com/office/officeart/2008/layout/LinedList"/>
    <dgm:cxn modelId="{E1D1FB89-C742-4904-98E5-F193B7BBE7C7}" type="presParOf" srcId="{798EF16B-0D85-49DA-9372-5871BAAE9A14}" destId="{93029D38-B8F4-4304-87DE-5941CE15F0F8}" srcOrd="0" destOrd="0" presId="urn:microsoft.com/office/officeart/2008/layout/LinedList"/>
    <dgm:cxn modelId="{C4C1B4E2-F2F0-44E2-9C7B-E3857AD7B107}" type="presParOf" srcId="{798EF16B-0D85-49DA-9372-5871BAAE9A14}" destId="{5F883815-2D9B-4BDA-B796-428B911532F2}"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389B2D4-1059-415D-9073-7F693A47CA5E}" type="doc">
      <dgm:prSet loTypeId="urn:microsoft.com/office/officeart/2018/2/layout/IconVerticalSolidList" loCatId="icon" qsTypeId="urn:microsoft.com/office/officeart/2005/8/quickstyle/simple1" qsCatId="simple" csTypeId="urn:microsoft.com/office/officeart/2018/5/colors/Iconchunking_neutralicontext_accent6_2" csCatId="accent6" phldr="1"/>
      <dgm:spPr/>
      <dgm:t>
        <a:bodyPr/>
        <a:lstStyle/>
        <a:p>
          <a:endParaRPr lang="en-US"/>
        </a:p>
      </dgm:t>
    </dgm:pt>
    <dgm:pt modelId="{39E64C57-140A-421E-91D8-BBC879F0B6F5}">
      <dgm:prSet/>
      <dgm:spPr/>
      <dgm:t>
        <a:bodyPr/>
        <a:lstStyle/>
        <a:p>
          <a:pPr>
            <a:lnSpc>
              <a:spcPct val="100000"/>
            </a:lnSpc>
          </a:pPr>
          <a:r>
            <a:rPr lang="en-US" i="1"/>
            <a:t>Parties may elect to create an electronic version of this form and/or use alternate forms mutually agreed upon by the parties</a:t>
          </a:r>
          <a:endParaRPr lang="en-US"/>
        </a:p>
      </dgm:t>
    </dgm:pt>
    <dgm:pt modelId="{32E9923F-9090-40BC-90F2-0AA903F6E7F9}" type="parTrans" cxnId="{8ABF8124-F06D-40DA-BBAE-8A9610D80F4E}">
      <dgm:prSet/>
      <dgm:spPr/>
      <dgm:t>
        <a:bodyPr/>
        <a:lstStyle/>
        <a:p>
          <a:endParaRPr lang="en-US"/>
        </a:p>
      </dgm:t>
    </dgm:pt>
    <dgm:pt modelId="{6BD3DCC1-9104-458A-93A1-54FD9A4187C6}" type="sibTrans" cxnId="{8ABF8124-F06D-40DA-BBAE-8A9610D80F4E}">
      <dgm:prSet/>
      <dgm:spPr/>
      <dgm:t>
        <a:bodyPr/>
        <a:lstStyle/>
        <a:p>
          <a:endParaRPr lang="en-US"/>
        </a:p>
      </dgm:t>
    </dgm:pt>
    <dgm:pt modelId="{DD2FD64F-C779-4C49-8C48-C5D4E6FB4D66}">
      <dgm:prSet/>
      <dgm:spPr/>
      <dgm:t>
        <a:bodyPr/>
        <a:lstStyle/>
        <a:p>
          <a:pPr>
            <a:lnSpc>
              <a:spcPct val="100000"/>
            </a:lnSpc>
          </a:pPr>
          <a:r>
            <a:rPr lang="en-US"/>
            <a:t>Form must be completed by the District Liaison and submitted to the College Liaison for each proposed Type A course to be taught by a high school Instructor. </a:t>
          </a:r>
        </a:p>
      </dgm:t>
    </dgm:pt>
    <dgm:pt modelId="{590452FF-C194-4837-AD36-EF0B24F08EAA}" type="parTrans" cxnId="{36EB1BF1-359A-44FE-A931-23EEC034C5C8}">
      <dgm:prSet/>
      <dgm:spPr/>
      <dgm:t>
        <a:bodyPr/>
        <a:lstStyle/>
        <a:p>
          <a:endParaRPr lang="en-US"/>
        </a:p>
      </dgm:t>
    </dgm:pt>
    <dgm:pt modelId="{81E0664D-676E-4385-8A2A-7455F1C34E4B}" type="sibTrans" cxnId="{36EB1BF1-359A-44FE-A931-23EEC034C5C8}">
      <dgm:prSet/>
      <dgm:spPr/>
      <dgm:t>
        <a:bodyPr/>
        <a:lstStyle/>
        <a:p>
          <a:endParaRPr lang="en-US"/>
        </a:p>
      </dgm:t>
    </dgm:pt>
    <dgm:pt modelId="{030F8FE9-86DE-432F-95F3-1A1EA9097A23}">
      <dgm:prSet/>
      <dgm:spPr/>
      <dgm:t>
        <a:bodyPr/>
        <a:lstStyle/>
        <a:p>
          <a:pPr>
            <a:lnSpc>
              <a:spcPct val="100000"/>
            </a:lnSpc>
          </a:pPr>
          <a:r>
            <a:rPr lang="en-US"/>
            <a:t>Documentation is required to approve a high school instructor to teach a dual credit course in accordance with ICCB and IBHE Administrative Code and HLC Policy CRRT.B.10.020 Assumed Practices (Section B.2)</a:t>
          </a:r>
        </a:p>
      </dgm:t>
    </dgm:pt>
    <dgm:pt modelId="{2F0276B1-107E-43BD-8056-BADCC66C6388}" type="parTrans" cxnId="{3E6D97F6-F7A0-4E5C-B5B0-7D74A85E75A2}">
      <dgm:prSet/>
      <dgm:spPr/>
      <dgm:t>
        <a:bodyPr/>
        <a:lstStyle/>
        <a:p>
          <a:endParaRPr lang="en-US"/>
        </a:p>
      </dgm:t>
    </dgm:pt>
    <dgm:pt modelId="{DA826B13-23A2-4140-9E18-B967FAFCFA96}" type="sibTrans" cxnId="{3E6D97F6-F7A0-4E5C-B5B0-7D74A85E75A2}">
      <dgm:prSet/>
      <dgm:spPr/>
      <dgm:t>
        <a:bodyPr/>
        <a:lstStyle/>
        <a:p>
          <a:endParaRPr lang="en-US"/>
        </a:p>
      </dgm:t>
    </dgm:pt>
    <dgm:pt modelId="{4A1316C6-2EE2-43BE-AF47-D1D451C9D049}" type="pres">
      <dgm:prSet presAssocID="{6389B2D4-1059-415D-9073-7F693A47CA5E}" presName="root" presStyleCnt="0">
        <dgm:presLayoutVars>
          <dgm:dir/>
          <dgm:resizeHandles val="exact"/>
        </dgm:presLayoutVars>
      </dgm:prSet>
      <dgm:spPr/>
    </dgm:pt>
    <dgm:pt modelId="{C567E80E-3450-47A4-B34E-FED4D4518F8C}" type="pres">
      <dgm:prSet presAssocID="{39E64C57-140A-421E-91D8-BBC879F0B6F5}" presName="compNode" presStyleCnt="0"/>
      <dgm:spPr/>
    </dgm:pt>
    <dgm:pt modelId="{C2B407D7-E987-44B8-BAB8-E634C9E25925}" type="pres">
      <dgm:prSet presAssocID="{39E64C57-140A-421E-91D8-BBC879F0B6F5}" presName="bgRect" presStyleLbl="bgShp" presStyleIdx="0" presStyleCnt="3"/>
      <dgm:spPr/>
    </dgm:pt>
    <dgm:pt modelId="{D0578756-7B3E-48E2-82E6-C999563AF876}" type="pres">
      <dgm:prSet presAssocID="{39E64C57-140A-421E-91D8-BBC879F0B6F5}"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andshake"/>
        </a:ext>
      </dgm:extLst>
    </dgm:pt>
    <dgm:pt modelId="{E5F29ABF-0B8A-4112-82E8-AE7B34E70FB3}" type="pres">
      <dgm:prSet presAssocID="{39E64C57-140A-421E-91D8-BBC879F0B6F5}" presName="spaceRect" presStyleCnt="0"/>
      <dgm:spPr/>
    </dgm:pt>
    <dgm:pt modelId="{C8A012F8-7F73-4E05-89CC-00D9C8B453C0}" type="pres">
      <dgm:prSet presAssocID="{39E64C57-140A-421E-91D8-BBC879F0B6F5}" presName="parTx" presStyleLbl="revTx" presStyleIdx="0" presStyleCnt="3">
        <dgm:presLayoutVars>
          <dgm:chMax val="0"/>
          <dgm:chPref val="0"/>
        </dgm:presLayoutVars>
      </dgm:prSet>
      <dgm:spPr/>
    </dgm:pt>
    <dgm:pt modelId="{9C6DC43C-F10A-4B5C-8A95-99C64E014D22}" type="pres">
      <dgm:prSet presAssocID="{6BD3DCC1-9104-458A-93A1-54FD9A4187C6}" presName="sibTrans" presStyleCnt="0"/>
      <dgm:spPr/>
    </dgm:pt>
    <dgm:pt modelId="{970F3FB3-46BD-4D57-A563-D1E01592A884}" type="pres">
      <dgm:prSet presAssocID="{DD2FD64F-C779-4C49-8C48-C5D4E6FB4D66}" presName="compNode" presStyleCnt="0"/>
      <dgm:spPr/>
    </dgm:pt>
    <dgm:pt modelId="{8DC77980-D8A2-47FC-AD30-493E93206776}" type="pres">
      <dgm:prSet presAssocID="{DD2FD64F-C779-4C49-8C48-C5D4E6FB4D66}" presName="bgRect" presStyleLbl="bgShp" presStyleIdx="1" presStyleCnt="3"/>
      <dgm:spPr/>
    </dgm:pt>
    <dgm:pt modelId="{E2BA2D62-0A3C-4977-80AE-85C82E8F15EF}" type="pres">
      <dgm:prSet presAssocID="{DD2FD64F-C779-4C49-8C48-C5D4E6FB4D6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assroom"/>
        </a:ext>
      </dgm:extLst>
    </dgm:pt>
    <dgm:pt modelId="{5E5EBBD3-6511-4C03-B42A-F589C9B5F4F5}" type="pres">
      <dgm:prSet presAssocID="{DD2FD64F-C779-4C49-8C48-C5D4E6FB4D66}" presName="spaceRect" presStyleCnt="0"/>
      <dgm:spPr/>
    </dgm:pt>
    <dgm:pt modelId="{968B5AED-C8C6-4AD9-BA99-8EAD3CAD5587}" type="pres">
      <dgm:prSet presAssocID="{DD2FD64F-C779-4C49-8C48-C5D4E6FB4D66}" presName="parTx" presStyleLbl="revTx" presStyleIdx="1" presStyleCnt="3">
        <dgm:presLayoutVars>
          <dgm:chMax val="0"/>
          <dgm:chPref val="0"/>
        </dgm:presLayoutVars>
      </dgm:prSet>
      <dgm:spPr/>
    </dgm:pt>
    <dgm:pt modelId="{082CEC4B-9A14-444F-8956-FC22B7D9CCB8}" type="pres">
      <dgm:prSet presAssocID="{81E0664D-676E-4385-8A2A-7455F1C34E4B}" presName="sibTrans" presStyleCnt="0"/>
      <dgm:spPr/>
    </dgm:pt>
    <dgm:pt modelId="{E6D64C67-A00D-4B02-8AFB-043B5702681C}" type="pres">
      <dgm:prSet presAssocID="{030F8FE9-86DE-432F-95F3-1A1EA9097A23}" presName="compNode" presStyleCnt="0"/>
      <dgm:spPr/>
    </dgm:pt>
    <dgm:pt modelId="{8D318B7D-258A-4765-B81C-753B301148A1}" type="pres">
      <dgm:prSet presAssocID="{030F8FE9-86DE-432F-95F3-1A1EA9097A23}" presName="bgRect" presStyleLbl="bgShp" presStyleIdx="2" presStyleCnt="3"/>
      <dgm:spPr/>
    </dgm:pt>
    <dgm:pt modelId="{877326E1-FED2-4B2D-9472-EB368ECD86CA}" type="pres">
      <dgm:prSet presAssocID="{030F8FE9-86DE-432F-95F3-1A1EA9097A23}"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ooks"/>
        </a:ext>
      </dgm:extLst>
    </dgm:pt>
    <dgm:pt modelId="{013A4042-716F-4999-99CA-2DD99D1A651E}" type="pres">
      <dgm:prSet presAssocID="{030F8FE9-86DE-432F-95F3-1A1EA9097A23}" presName="spaceRect" presStyleCnt="0"/>
      <dgm:spPr/>
    </dgm:pt>
    <dgm:pt modelId="{4883A450-418F-4E82-AFB1-6BA1B745CB59}" type="pres">
      <dgm:prSet presAssocID="{030F8FE9-86DE-432F-95F3-1A1EA9097A23}" presName="parTx" presStyleLbl="revTx" presStyleIdx="2" presStyleCnt="3">
        <dgm:presLayoutVars>
          <dgm:chMax val="0"/>
          <dgm:chPref val="0"/>
        </dgm:presLayoutVars>
      </dgm:prSet>
      <dgm:spPr/>
    </dgm:pt>
  </dgm:ptLst>
  <dgm:cxnLst>
    <dgm:cxn modelId="{8ABF8124-F06D-40DA-BBAE-8A9610D80F4E}" srcId="{6389B2D4-1059-415D-9073-7F693A47CA5E}" destId="{39E64C57-140A-421E-91D8-BBC879F0B6F5}" srcOrd="0" destOrd="0" parTransId="{32E9923F-9090-40BC-90F2-0AA903F6E7F9}" sibTransId="{6BD3DCC1-9104-458A-93A1-54FD9A4187C6}"/>
    <dgm:cxn modelId="{0A0C6E55-B393-4D10-8040-F7B6FDB1D1D3}" type="presOf" srcId="{6389B2D4-1059-415D-9073-7F693A47CA5E}" destId="{4A1316C6-2EE2-43BE-AF47-D1D451C9D049}" srcOrd="0" destOrd="0" presId="urn:microsoft.com/office/officeart/2018/2/layout/IconVerticalSolidList"/>
    <dgm:cxn modelId="{FD04E67D-CE13-4B69-BED1-59E553E9DE81}" type="presOf" srcId="{DD2FD64F-C779-4C49-8C48-C5D4E6FB4D66}" destId="{968B5AED-C8C6-4AD9-BA99-8EAD3CAD5587}" srcOrd="0" destOrd="0" presId="urn:microsoft.com/office/officeart/2018/2/layout/IconVerticalSolidList"/>
    <dgm:cxn modelId="{FC148AE7-BF4E-4629-ACAB-26C2E5AE34BC}" type="presOf" srcId="{030F8FE9-86DE-432F-95F3-1A1EA9097A23}" destId="{4883A450-418F-4E82-AFB1-6BA1B745CB59}" srcOrd="0" destOrd="0" presId="urn:microsoft.com/office/officeart/2018/2/layout/IconVerticalSolidList"/>
    <dgm:cxn modelId="{67590CE8-C3A2-44DA-AFB6-D218EBE8B1BE}" type="presOf" srcId="{39E64C57-140A-421E-91D8-BBC879F0B6F5}" destId="{C8A012F8-7F73-4E05-89CC-00D9C8B453C0}" srcOrd="0" destOrd="0" presId="urn:microsoft.com/office/officeart/2018/2/layout/IconVerticalSolidList"/>
    <dgm:cxn modelId="{36EB1BF1-359A-44FE-A931-23EEC034C5C8}" srcId="{6389B2D4-1059-415D-9073-7F693A47CA5E}" destId="{DD2FD64F-C779-4C49-8C48-C5D4E6FB4D66}" srcOrd="1" destOrd="0" parTransId="{590452FF-C194-4837-AD36-EF0B24F08EAA}" sibTransId="{81E0664D-676E-4385-8A2A-7455F1C34E4B}"/>
    <dgm:cxn modelId="{3E6D97F6-F7A0-4E5C-B5B0-7D74A85E75A2}" srcId="{6389B2D4-1059-415D-9073-7F693A47CA5E}" destId="{030F8FE9-86DE-432F-95F3-1A1EA9097A23}" srcOrd="2" destOrd="0" parTransId="{2F0276B1-107E-43BD-8056-BADCC66C6388}" sibTransId="{DA826B13-23A2-4140-9E18-B967FAFCFA96}"/>
    <dgm:cxn modelId="{700AC710-E173-4FAE-84C5-3EBDB0FC0190}" type="presParOf" srcId="{4A1316C6-2EE2-43BE-AF47-D1D451C9D049}" destId="{C567E80E-3450-47A4-B34E-FED4D4518F8C}" srcOrd="0" destOrd="0" presId="urn:microsoft.com/office/officeart/2018/2/layout/IconVerticalSolidList"/>
    <dgm:cxn modelId="{996C086C-FFD7-4A08-9F17-EA6D01B42BF7}" type="presParOf" srcId="{C567E80E-3450-47A4-B34E-FED4D4518F8C}" destId="{C2B407D7-E987-44B8-BAB8-E634C9E25925}" srcOrd="0" destOrd="0" presId="urn:microsoft.com/office/officeart/2018/2/layout/IconVerticalSolidList"/>
    <dgm:cxn modelId="{19234174-6177-474A-AECD-69C5FD07D50F}" type="presParOf" srcId="{C567E80E-3450-47A4-B34E-FED4D4518F8C}" destId="{D0578756-7B3E-48E2-82E6-C999563AF876}" srcOrd="1" destOrd="0" presId="urn:microsoft.com/office/officeart/2018/2/layout/IconVerticalSolidList"/>
    <dgm:cxn modelId="{A2622C64-1B12-494E-ABAE-79CE89E196C6}" type="presParOf" srcId="{C567E80E-3450-47A4-B34E-FED4D4518F8C}" destId="{E5F29ABF-0B8A-4112-82E8-AE7B34E70FB3}" srcOrd="2" destOrd="0" presId="urn:microsoft.com/office/officeart/2018/2/layout/IconVerticalSolidList"/>
    <dgm:cxn modelId="{207430B8-0984-43C6-8F22-B68696CE2DF9}" type="presParOf" srcId="{C567E80E-3450-47A4-B34E-FED4D4518F8C}" destId="{C8A012F8-7F73-4E05-89CC-00D9C8B453C0}" srcOrd="3" destOrd="0" presId="urn:microsoft.com/office/officeart/2018/2/layout/IconVerticalSolidList"/>
    <dgm:cxn modelId="{5DA71C9C-287F-449F-B541-5927B245EC3F}" type="presParOf" srcId="{4A1316C6-2EE2-43BE-AF47-D1D451C9D049}" destId="{9C6DC43C-F10A-4B5C-8A95-99C64E014D22}" srcOrd="1" destOrd="0" presId="urn:microsoft.com/office/officeart/2018/2/layout/IconVerticalSolidList"/>
    <dgm:cxn modelId="{6C31617B-A1EB-4C21-A52E-6E45A3B9BB58}" type="presParOf" srcId="{4A1316C6-2EE2-43BE-AF47-D1D451C9D049}" destId="{970F3FB3-46BD-4D57-A563-D1E01592A884}" srcOrd="2" destOrd="0" presId="urn:microsoft.com/office/officeart/2018/2/layout/IconVerticalSolidList"/>
    <dgm:cxn modelId="{A300E941-9117-4D6E-9C7E-10907055A1CF}" type="presParOf" srcId="{970F3FB3-46BD-4D57-A563-D1E01592A884}" destId="{8DC77980-D8A2-47FC-AD30-493E93206776}" srcOrd="0" destOrd="0" presId="urn:microsoft.com/office/officeart/2018/2/layout/IconVerticalSolidList"/>
    <dgm:cxn modelId="{F73F848F-F6F9-42A6-8686-E4936C32C48A}" type="presParOf" srcId="{970F3FB3-46BD-4D57-A563-D1E01592A884}" destId="{E2BA2D62-0A3C-4977-80AE-85C82E8F15EF}" srcOrd="1" destOrd="0" presId="urn:microsoft.com/office/officeart/2018/2/layout/IconVerticalSolidList"/>
    <dgm:cxn modelId="{D31BF30E-3388-4C47-A701-B11128C5748B}" type="presParOf" srcId="{970F3FB3-46BD-4D57-A563-D1E01592A884}" destId="{5E5EBBD3-6511-4C03-B42A-F589C9B5F4F5}" srcOrd="2" destOrd="0" presId="urn:microsoft.com/office/officeart/2018/2/layout/IconVerticalSolidList"/>
    <dgm:cxn modelId="{3EC2C98E-F77F-4160-8D5B-292CD14FB344}" type="presParOf" srcId="{970F3FB3-46BD-4D57-A563-D1E01592A884}" destId="{968B5AED-C8C6-4AD9-BA99-8EAD3CAD5587}" srcOrd="3" destOrd="0" presId="urn:microsoft.com/office/officeart/2018/2/layout/IconVerticalSolidList"/>
    <dgm:cxn modelId="{B151C599-C5B2-4E68-A5A6-016B63CF4737}" type="presParOf" srcId="{4A1316C6-2EE2-43BE-AF47-D1D451C9D049}" destId="{082CEC4B-9A14-444F-8956-FC22B7D9CCB8}" srcOrd="3" destOrd="0" presId="urn:microsoft.com/office/officeart/2018/2/layout/IconVerticalSolidList"/>
    <dgm:cxn modelId="{AEE3585D-DAF5-41CD-93BD-1A1152DDCB1E}" type="presParOf" srcId="{4A1316C6-2EE2-43BE-AF47-D1D451C9D049}" destId="{E6D64C67-A00D-4B02-8AFB-043B5702681C}" srcOrd="4" destOrd="0" presId="urn:microsoft.com/office/officeart/2018/2/layout/IconVerticalSolidList"/>
    <dgm:cxn modelId="{78EC0900-588F-478A-94AD-027382ACEE67}" type="presParOf" srcId="{E6D64C67-A00D-4B02-8AFB-043B5702681C}" destId="{8D318B7D-258A-4765-B81C-753B301148A1}" srcOrd="0" destOrd="0" presId="urn:microsoft.com/office/officeart/2018/2/layout/IconVerticalSolidList"/>
    <dgm:cxn modelId="{840B2523-A4C1-43ED-9476-927A4D7B9A82}" type="presParOf" srcId="{E6D64C67-A00D-4B02-8AFB-043B5702681C}" destId="{877326E1-FED2-4B2D-9472-EB368ECD86CA}" srcOrd="1" destOrd="0" presId="urn:microsoft.com/office/officeart/2018/2/layout/IconVerticalSolidList"/>
    <dgm:cxn modelId="{BCBC6298-89DB-495E-B0F2-239FAE33B814}" type="presParOf" srcId="{E6D64C67-A00D-4B02-8AFB-043B5702681C}" destId="{013A4042-716F-4999-99CA-2DD99D1A651E}" srcOrd="2" destOrd="0" presId="urn:microsoft.com/office/officeart/2018/2/layout/IconVerticalSolidList"/>
    <dgm:cxn modelId="{F260674E-95F8-48C6-A57F-8C0D27F61851}" type="presParOf" srcId="{E6D64C67-A00D-4B02-8AFB-043B5702681C}" destId="{4883A450-418F-4E82-AFB1-6BA1B745CB59}"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9FACDAB-7F6A-4E0E-BF4F-6BBC7C2FC379}"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2D210FF7-55D7-4A6D-9878-D0DAA977184F}">
      <dgm:prSet/>
      <dgm:spPr/>
      <dgm:t>
        <a:bodyPr/>
        <a:lstStyle/>
        <a:p>
          <a:r>
            <a:rPr lang="en-US"/>
            <a:t>The amended §16(b)(7)(B) requires that course content, delivery, and rigor evaluations by the community college's chief academic officer (or designee) must be completed within the same school year that the course is taught. This applies to all dual credit courses, including those taught by instructors on PDPs whose ongoing teaching quality is a factor in continuing PDP approval.</a:t>
          </a:r>
        </a:p>
      </dgm:t>
    </dgm:pt>
    <dgm:pt modelId="{A403ED6F-5421-45BB-BDF4-6DA5716F367E}" type="parTrans" cxnId="{7C93671F-F252-4416-B68A-0259D23FB79E}">
      <dgm:prSet/>
      <dgm:spPr/>
      <dgm:t>
        <a:bodyPr/>
        <a:lstStyle/>
        <a:p>
          <a:endParaRPr lang="en-US"/>
        </a:p>
      </dgm:t>
    </dgm:pt>
    <dgm:pt modelId="{C046FA0E-EC80-4006-A766-48B6CA615DFD}" type="sibTrans" cxnId="{7C93671F-F252-4416-B68A-0259D23FB79E}">
      <dgm:prSet/>
      <dgm:spPr/>
      <dgm:t>
        <a:bodyPr/>
        <a:lstStyle/>
        <a:p>
          <a:endParaRPr lang="en-US"/>
        </a:p>
      </dgm:t>
    </dgm:pt>
    <dgm:pt modelId="{0077F35A-E60E-4DA2-8AE8-C94BEB53E620}">
      <dgm:prSet/>
      <dgm:spPr/>
      <dgm:t>
        <a:bodyPr/>
        <a:lstStyle/>
        <a:p>
          <a:r>
            <a:rPr lang="en-US"/>
            <a:t>The evaluation must be conducted consistently with the college's procedures for on-campus adjunct faculty, including classroom visits to the secondary school site. Importantly, the evaluation is expressly limited to the course and the instructor's ability to deliver rigorous college-level work — it may not affect the instructor's performance evaluation under the K-12 School Code.</a:t>
          </a:r>
        </a:p>
      </dgm:t>
    </dgm:pt>
    <dgm:pt modelId="{81CB39D8-3528-409F-97C9-56A5EC28A47E}" type="parTrans" cxnId="{8FA66802-53BC-441E-8701-A10BF27C93C3}">
      <dgm:prSet/>
      <dgm:spPr/>
      <dgm:t>
        <a:bodyPr/>
        <a:lstStyle/>
        <a:p>
          <a:endParaRPr lang="en-US"/>
        </a:p>
      </dgm:t>
    </dgm:pt>
    <dgm:pt modelId="{29B22DC6-B76B-4803-A1C9-FE98F43BE822}" type="sibTrans" cxnId="{8FA66802-53BC-441E-8701-A10BF27C93C3}">
      <dgm:prSet/>
      <dgm:spPr/>
      <dgm:t>
        <a:bodyPr/>
        <a:lstStyle/>
        <a:p>
          <a:endParaRPr lang="en-US"/>
        </a:p>
      </dgm:t>
    </dgm:pt>
    <dgm:pt modelId="{E6F8604B-C44E-6F47-BEDA-703C1C999885}" type="pres">
      <dgm:prSet presAssocID="{69FACDAB-7F6A-4E0E-BF4F-6BBC7C2FC379}" presName="hierChild1" presStyleCnt="0">
        <dgm:presLayoutVars>
          <dgm:chPref val="1"/>
          <dgm:dir/>
          <dgm:animOne val="branch"/>
          <dgm:animLvl val="lvl"/>
          <dgm:resizeHandles/>
        </dgm:presLayoutVars>
      </dgm:prSet>
      <dgm:spPr/>
    </dgm:pt>
    <dgm:pt modelId="{6A9CAB80-1324-3345-9C6F-90074A485530}" type="pres">
      <dgm:prSet presAssocID="{2D210FF7-55D7-4A6D-9878-D0DAA977184F}" presName="hierRoot1" presStyleCnt="0"/>
      <dgm:spPr/>
    </dgm:pt>
    <dgm:pt modelId="{C20B45AE-A350-A24F-AFDC-83A543E53BEC}" type="pres">
      <dgm:prSet presAssocID="{2D210FF7-55D7-4A6D-9878-D0DAA977184F}" presName="composite" presStyleCnt="0"/>
      <dgm:spPr/>
    </dgm:pt>
    <dgm:pt modelId="{10280BA0-F7FA-3948-B876-82C1D10C575E}" type="pres">
      <dgm:prSet presAssocID="{2D210FF7-55D7-4A6D-9878-D0DAA977184F}" presName="background" presStyleLbl="node0" presStyleIdx="0" presStyleCnt="2"/>
      <dgm:spPr/>
    </dgm:pt>
    <dgm:pt modelId="{7B072BA5-CB1E-B747-A51E-6284FCD0AF8B}" type="pres">
      <dgm:prSet presAssocID="{2D210FF7-55D7-4A6D-9878-D0DAA977184F}" presName="text" presStyleLbl="fgAcc0" presStyleIdx="0" presStyleCnt="2">
        <dgm:presLayoutVars>
          <dgm:chPref val="3"/>
        </dgm:presLayoutVars>
      </dgm:prSet>
      <dgm:spPr/>
    </dgm:pt>
    <dgm:pt modelId="{0DBE55C2-3FF2-934A-BAEA-33B2F5EBD283}" type="pres">
      <dgm:prSet presAssocID="{2D210FF7-55D7-4A6D-9878-D0DAA977184F}" presName="hierChild2" presStyleCnt="0"/>
      <dgm:spPr/>
    </dgm:pt>
    <dgm:pt modelId="{75C2B145-1C68-5D4F-955A-6346225706AD}" type="pres">
      <dgm:prSet presAssocID="{0077F35A-E60E-4DA2-8AE8-C94BEB53E620}" presName="hierRoot1" presStyleCnt="0"/>
      <dgm:spPr/>
    </dgm:pt>
    <dgm:pt modelId="{D8EFB183-3629-9346-99B7-7F81FD38FC10}" type="pres">
      <dgm:prSet presAssocID="{0077F35A-E60E-4DA2-8AE8-C94BEB53E620}" presName="composite" presStyleCnt="0"/>
      <dgm:spPr/>
    </dgm:pt>
    <dgm:pt modelId="{0353CA6B-7B43-194E-BB09-9FF3379C2A12}" type="pres">
      <dgm:prSet presAssocID="{0077F35A-E60E-4DA2-8AE8-C94BEB53E620}" presName="background" presStyleLbl="node0" presStyleIdx="1" presStyleCnt="2"/>
      <dgm:spPr/>
    </dgm:pt>
    <dgm:pt modelId="{985EA8B0-DBC0-0B4E-8CB8-EFBD86497878}" type="pres">
      <dgm:prSet presAssocID="{0077F35A-E60E-4DA2-8AE8-C94BEB53E620}" presName="text" presStyleLbl="fgAcc0" presStyleIdx="1" presStyleCnt="2">
        <dgm:presLayoutVars>
          <dgm:chPref val="3"/>
        </dgm:presLayoutVars>
      </dgm:prSet>
      <dgm:spPr/>
    </dgm:pt>
    <dgm:pt modelId="{9273270D-2934-7C40-B438-2AC487D140B3}" type="pres">
      <dgm:prSet presAssocID="{0077F35A-E60E-4DA2-8AE8-C94BEB53E620}" presName="hierChild2" presStyleCnt="0"/>
      <dgm:spPr/>
    </dgm:pt>
  </dgm:ptLst>
  <dgm:cxnLst>
    <dgm:cxn modelId="{8FA66802-53BC-441E-8701-A10BF27C93C3}" srcId="{69FACDAB-7F6A-4E0E-BF4F-6BBC7C2FC379}" destId="{0077F35A-E60E-4DA2-8AE8-C94BEB53E620}" srcOrd="1" destOrd="0" parTransId="{81CB39D8-3528-409F-97C9-56A5EC28A47E}" sibTransId="{29B22DC6-B76B-4803-A1C9-FE98F43BE822}"/>
    <dgm:cxn modelId="{7C93671F-F252-4416-B68A-0259D23FB79E}" srcId="{69FACDAB-7F6A-4E0E-BF4F-6BBC7C2FC379}" destId="{2D210FF7-55D7-4A6D-9878-D0DAA977184F}" srcOrd="0" destOrd="0" parTransId="{A403ED6F-5421-45BB-BDF4-6DA5716F367E}" sibTransId="{C046FA0E-EC80-4006-A766-48B6CA615DFD}"/>
    <dgm:cxn modelId="{1C795C3D-3B20-F441-8382-28C0A62AE252}" type="presOf" srcId="{2D210FF7-55D7-4A6D-9878-D0DAA977184F}" destId="{7B072BA5-CB1E-B747-A51E-6284FCD0AF8B}" srcOrd="0" destOrd="0" presId="urn:microsoft.com/office/officeart/2005/8/layout/hierarchy1"/>
    <dgm:cxn modelId="{4C1F1885-3A5F-CA4D-B5F6-22F1ECC7BE75}" type="presOf" srcId="{69FACDAB-7F6A-4E0E-BF4F-6BBC7C2FC379}" destId="{E6F8604B-C44E-6F47-BEDA-703C1C999885}" srcOrd="0" destOrd="0" presId="urn:microsoft.com/office/officeart/2005/8/layout/hierarchy1"/>
    <dgm:cxn modelId="{9694DFA2-0F2E-6943-9B0E-CC4DB9DF579C}" type="presOf" srcId="{0077F35A-E60E-4DA2-8AE8-C94BEB53E620}" destId="{985EA8B0-DBC0-0B4E-8CB8-EFBD86497878}" srcOrd="0" destOrd="0" presId="urn:microsoft.com/office/officeart/2005/8/layout/hierarchy1"/>
    <dgm:cxn modelId="{714F3F02-105C-0940-8D85-8FE70A3BE28B}" type="presParOf" srcId="{E6F8604B-C44E-6F47-BEDA-703C1C999885}" destId="{6A9CAB80-1324-3345-9C6F-90074A485530}" srcOrd="0" destOrd="0" presId="urn:microsoft.com/office/officeart/2005/8/layout/hierarchy1"/>
    <dgm:cxn modelId="{E44BF11F-A15C-0D41-8CED-ABA62B18B7BC}" type="presParOf" srcId="{6A9CAB80-1324-3345-9C6F-90074A485530}" destId="{C20B45AE-A350-A24F-AFDC-83A543E53BEC}" srcOrd="0" destOrd="0" presId="urn:microsoft.com/office/officeart/2005/8/layout/hierarchy1"/>
    <dgm:cxn modelId="{F35A90F5-464C-844E-A248-3A5E926B2E9A}" type="presParOf" srcId="{C20B45AE-A350-A24F-AFDC-83A543E53BEC}" destId="{10280BA0-F7FA-3948-B876-82C1D10C575E}" srcOrd="0" destOrd="0" presId="urn:microsoft.com/office/officeart/2005/8/layout/hierarchy1"/>
    <dgm:cxn modelId="{3916C1AC-8A64-5D48-BC79-4B1EB7BDDA02}" type="presParOf" srcId="{C20B45AE-A350-A24F-AFDC-83A543E53BEC}" destId="{7B072BA5-CB1E-B747-A51E-6284FCD0AF8B}" srcOrd="1" destOrd="0" presId="urn:microsoft.com/office/officeart/2005/8/layout/hierarchy1"/>
    <dgm:cxn modelId="{8F7D3E05-C3F6-F740-AE69-F5DBC6C5A5AD}" type="presParOf" srcId="{6A9CAB80-1324-3345-9C6F-90074A485530}" destId="{0DBE55C2-3FF2-934A-BAEA-33B2F5EBD283}" srcOrd="1" destOrd="0" presId="urn:microsoft.com/office/officeart/2005/8/layout/hierarchy1"/>
    <dgm:cxn modelId="{0D11F931-4DD0-5748-980A-73417AC68A15}" type="presParOf" srcId="{E6F8604B-C44E-6F47-BEDA-703C1C999885}" destId="{75C2B145-1C68-5D4F-955A-6346225706AD}" srcOrd="1" destOrd="0" presId="urn:microsoft.com/office/officeart/2005/8/layout/hierarchy1"/>
    <dgm:cxn modelId="{86809A06-7D0F-B249-AEF6-504D85ECBE76}" type="presParOf" srcId="{75C2B145-1C68-5D4F-955A-6346225706AD}" destId="{D8EFB183-3629-9346-99B7-7F81FD38FC10}" srcOrd="0" destOrd="0" presId="urn:microsoft.com/office/officeart/2005/8/layout/hierarchy1"/>
    <dgm:cxn modelId="{7F993918-6F31-8E4F-A925-188A04F9AEB4}" type="presParOf" srcId="{D8EFB183-3629-9346-99B7-7F81FD38FC10}" destId="{0353CA6B-7B43-194E-BB09-9FF3379C2A12}" srcOrd="0" destOrd="0" presId="urn:microsoft.com/office/officeart/2005/8/layout/hierarchy1"/>
    <dgm:cxn modelId="{2C2359FF-B4D0-F649-BDAF-F956A39E581C}" type="presParOf" srcId="{D8EFB183-3629-9346-99B7-7F81FD38FC10}" destId="{985EA8B0-DBC0-0B4E-8CB8-EFBD86497878}" srcOrd="1" destOrd="0" presId="urn:microsoft.com/office/officeart/2005/8/layout/hierarchy1"/>
    <dgm:cxn modelId="{6F2B4A5B-CEBC-F54E-9A0F-88EF9D856BE6}" type="presParOf" srcId="{75C2B145-1C68-5D4F-955A-6346225706AD}" destId="{9273270D-2934-7C40-B438-2AC487D140B3}" srcOrd="1" destOrd="0" presId="urn:microsoft.com/office/officeart/2005/8/layout/hierarchy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14E2BB8-64D0-411A-8547-F7B5CF27420C}" type="doc">
      <dgm:prSet loTypeId="urn:microsoft.com/office/officeart/2018/5/layout/IconCircleLabelList" loCatId="icon" qsTypeId="urn:microsoft.com/office/officeart/2005/8/quickstyle/simple1" qsCatId="simple" csTypeId="urn:microsoft.com/office/officeart/2005/8/colors/accent1_2" csCatId="accent1" phldr="1"/>
      <dgm:spPr/>
      <dgm:t>
        <a:bodyPr/>
        <a:lstStyle/>
        <a:p>
          <a:endParaRPr lang="en-US"/>
        </a:p>
      </dgm:t>
    </dgm:pt>
    <dgm:pt modelId="{A20C4221-4D4E-4B93-837F-0409217594E9}">
      <dgm:prSet/>
      <dgm:spPr/>
      <dgm:t>
        <a:bodyPr/>
        <a:lstStyle/>
        <a:p>
          <a:pPr>
            <a:lnSpc>
              <a:spcPct val="100000"/>
            </a:lnSpc>
            <a:defRPr cap="all"/>
          </a:pPr>
          <a:r>
            <a:rPr lang="en-US"/>
            <a:t>ICCB is required to report annually on their website the following information related to instructor qualifications:</a:t>
          </a:r>
        </a:p>
      </dgm:t>
    </dgm:pt>
    <dgm:pt modelId="{1DEF371E-9790-49CE-B8AE-E43D1B5B9980}" type="parTrans" cxnId="{D4013BD8-7BC4-403C-A504-53A09D85E44A}">
      <dgm:prSet/>
      <dgm:spPr/>
      <dgm:t>
        <a:bodyPr/>
        <a:lstStyle/>
        <a:p>
          <a:endParaRPr lang="en-US"/>
        </a:p>
      </dgm:t>
    </dgm:pt>
    <dgm:pt modelId="{3002AAAE-FA62-4370-A44F-885F358992EC}" type="sibTrans" cxnId="{D4013BD8-7BC4-403C-A504-53A09D85E44A}">
      <dgm:prSet/>
      <dgm:spPr/>
      <dgm:t>
        <a:bodyPr/>
        <a:lstStyle/>
        <a:p>
          <a:endParaRPr lang="en-US"/>
        </a:p>
      </dgm:t>
    </dgm:pt>
    <dgm:pt modelId="{0A7F08A9-DC29-4A2D-8C88-B96F3ED0A04D}">
      <dgm:prSet/>
      <dgm:spPr/>
      <dgm:t>
        <a:bodyPr/>
        <a:lstStyle/>
        <a:p>
          <a:pPr>
            <a:lnSpc>
              <a:spcPct val="100000"/>
            </a:lnSpc>
            <a:defRPr cap="all"/>
          </a:pPr>
          <a:r>
            <a:rPr lang="en-US" b="1"/>
            <a:t>Number of teachers participating in PDPs </a:t>
          </a:r>
          <a:r>
            <a:rPr lang="en-US"/>
            <a:t>disaggregated by year and discipline</a:t>
          </a:r>
        </a:p>
      </dgm:t>
    </dgm:pt>
    <dgm:pt modelId="{731A9789-D2CC-4227-80E0-2C7051A0BDC9}" type="parTrans" cxnId="{FA2EBCF4-DF54-46C3-803C-6038118305F0}">
      <dgm:prSet/>
      <dgm:spPr/>
      <dgm:t>
        <a:bodyPr/>
        <a:lstStyle/>
        <a:p>
          <a:endParaRPr lang="en-US"/>
        </a:p>
      </dgm:t>
    </dgm:pt>
    <dgm:pt modelId="{3C468D50-116E-4355-929D-001F2671E941}" type="sibTrans" cxnId="{FA2EBCF4-DF54-46C3-803C-6038118305F0}">
      <dgm:prSet/>
      <dgm:spPr/>
      <dgm:t>
        <a:bodyPr/>
        <a:lstStyle/>
        <a:p>
          <a:endParaRPr lang="en-US"/>
        </a:p>
      </dgm:t>
    </dgm:pt>
    <dgm:pt modelId="{C82179D6-4F7D-4646-8561-64D9DD55EEAF}">
      <dgm:prSet/>
      <dgm:spPr/>
      <dgm:t>
        <a:bodyPr/>
        <a:lstStyle/>
        <a:p>
          <a:pPr>
            <a:lnSpc>
              <a:spcPct val="100000"/>
            </a:lnSpc>
            <a:defRPr cap="all"/>
          </a:pPr>
          <a:r>
            <a:rPr lang="en-US" b="1" dirty="0"/>
            <a:t>PDP approval and denial rates </a:t>
          </a:r>
          <a:r>
            <a:rPr lang="en-US" dirty="0"/>
            <a:t>by postsecondary institution</a:t>
          </a:r>
        </a:p>
      </dgm:t>
    </dgm:pt>
    <dgm:pt modelId="{D8B2CDEF-C72D-447D-8A3D-CB766446E137}" type="parTrans" cxnId="{F5C83AA0-C4D8-44A9-899D-5FD39998D35E}">
      <dgm:prSet/>
      <dgm:spPr/>
      <dgm:t>
        <a:bodyPr/>
        <a:lstStyle/>
        <a:p>
          <a:endParaRPr lang="en-US"/>
        </a:p>
      </dgm:t>
    </dgm:pt>
    <dgm:pt modelId="{F582583C-3501-439A-B2A5-EEA57E1FBCF4}" type="sibTrans" cxnId="{F5C83AA0-C4D8-44A9-899D-5FD39998D35E}">
      <dgm:prSet/>
      <dgm:spPr/>
      <dgm:t>
        <a:bodyPr/>
        <a:lstStyle/>
        <a:p>
          <a:endParaRPr lang="en-US"/>
        </a:p>
      </dgm:t>
    </dgm:pt>
    <dgm:pt modelId="{C73589E4-A6D0-4C73-9113-4921652EEEBF}">
      <dgm:prSet/>
      <dgm:spPr/>
      <dgm:t>
        <a:bodyPr/>
        <a:lstStyle/>
        <a:p>
          <a:pPr>
            <a:lnSpc>
              <a:spcPct val="100000"/>
            </a:lnSpc>
            <a:defRPr cap="all"/>
          </a:pPr>
          <a:r>
            <a:rPr lang="en-US" b="1"/>
            <a:t>Progress toward full qualification </a:t>
          </a:r>
          <a:r>
            <a:rPr lang="en-US"/>
            <a:t>among PDP participants</a:t>
          </a:r>
        </a:p>
      </dgm:t>
    </dgm:pt>
    <dgm:pt modelId="{9D9293C3-4186-41D1-BA6D-984972BAB98D}" type="parTrans" cxnId="{B2A8E868-EA05-4147-94D2-500A91DF3679}">
      <dgm:prSet/>
      <dgm:spPr/>
      <dgm:t>
        <a:bodyPr/>
        <a:lstStyle/>
        <a:p>
          <a:endParaRPr lang="en-US"/>
        </a:p>
      </dgm:t>
    </dgm:pt>
    <dgm:pt modelId="{EF6FD335-FEBF-4A77-9ADC-AFF6536EAF8D}" type="sibTrans" cxnId="{B2A8E868-EA05-4147-94D2-500A91DF3679}">
      <dgm:prSet/>
      <dgm:spPr/>
      <dgm:t>
        <a:bodyPr/>
        <a:lstStyle/>
        <a:p>
          <a:endParaRPr lang="en-US"/>
        </a:p>
      </dgm:t>
    </dgm:pt>
    <dgm:pt modelId="{A497607C-E820-4BBC-A04A-5F2682BF432C}">
      <dgm:prSet/>
      <dgm:spPr/>
      <dgm:t>
        <a:bodyPr/>
        <a:lstStyle/>
        <a:p>
          <a:pPr>
            <a:lnSpc>
              <a:spcPct val="100000"/>
            </a:lnSpc>
            <a:defRPr cap="all"/>
          </a:pPr>
          <a:r>
            <a:rPr lang="en-US"/>
            <a:t>This reporting obligation creates a public accountability layer over the PDP process and will surface disparities in how different community colleges apply the PDP review standard. Colleges that deny PDPs at unusually high rates — or that take longer than 30 days to process applications — will be visible in these reports.</a:t>
          </a:r>
        </a:p>
      </dgm:t>
    </dgm:pt>
    <dgm:pt modelId="{DF54D408-CE07-42B7-A98C-26CA01059BB8}" type="parTrans" cxnId="{F04AD41B-EA98-4F42-8ABD-77E708E9EADC}">
      <dgm:prSet/>
      <dgm:spPr/>
      <dgm:t>
        <a:bodyPr/>
        <a:lstStyle/>
        <a:p>
          <a:endParaRPr lang="en-US"/>
        </a:p>
      </dgm:t>
    </dgm:pt>
    <dgm:pt modelId="{C5A33698-C8A7-481A-B4BB-AC850DBBD7DC}" type="sibTrans" cxnId="{F04AD41B-EA98-4F42-8ABD-77E708E9EADC}">
      <dgm:prSet/>
      <dgm:spPr/>
      <dgm:t>
        <a:bodyPr/>
        <a:lstStyle/>
        <a:p>
          <a:endParaRPr lang="en-US"/>
        </a:p>
      </dgm:t>
    </dgm:pt>
    <dgm:pt modelId="{C89F54E5-75CF-4AEF-AA0D-B5427CA38825}" type="pres">
      <dgm:prSet presAssocID="{014E2BB8-64D0-411A-8547-F7B5CF27420C}" presName="root" presStyleCnt="0">
        <dgm:presLayoutVars>
          <dgm:dir/>
          <dgm:resizeHandles val="exact"/>
        </dgm:presLayoutVars>
      </dgm:prSet>
      <dgm:spPr/>
    </dgm:pt>
    <dgm:pt modelId="{6B0262EF-5FA3-407E-B9B8-D50E04144AC7}" type="pres">
      <dgm:prSet presAssocID="{A20C4221-4D4E-4B93-837F-0409217594E9}" presName="compNode" presStyleCnt="0"/>
      <dgm:spPr/>
    </dgm:pt>
    <dgm:pt modelId="{372438AA-829D-49D4-9DF8-3132B4AFF40B}" type="pres">
      <dgm:prSet presAssocID="{A20C4221-4D4E-4B93-837F-0409217594E9}" presName="iconBgRect" presStyleLbl="bgShp" presStyleIdx="0" presStyleCnt="5"/>
      <dgm:spPr/>
    </dgm:pt>
    <dgm:pt modelId="{D8D0949E-FB86-437D-A595-C5B9D90869D9}" type="pres">
      <dgm:prSet presAssocID="{A20C4221-4D4E-4B93-837F-0409217594E9}"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ooks"/>
        </a:ext>
      </dgm:extLst>
    </dgm:pt>
    <dgm:pt modelId="{4C3AFC12-961D-4971-BB2E-F35CEA9B31E7}" type="pres">
      <dgm:prSet presAssocID="{A20C4221-4D4E-4B93-837F-0409217594E9}" presName="spaceRect" presStyleCnt="0"/>
      <dgm:spPr/>
    </dgm:pt>
    <dgm:pt modelId="{6F6C87F9-C440-425E-B6AE-E5F4BFF1C758}" type="pres">
      <dgm:prSet presAssocID="{A20C4221-4D4E-4B93-837F-0409217594E9}" presName="textRect" presStyleLbl="revTx" presStyleIdx="0" presStyleCnt="5">
        <dgm:presLayoutVars>
          <dgm:chMax val="1"/>
          <dgm:chPref val="1"/>
        </dgm:presLayoutVars>
      </dgm:prSet>
      <dgm:spPr/>
    </dgm:pt>
    <dgm:pt modelId="{43D822F3-5523-424F-89C7-88B1F253A33B}" type="pres">
      <dgm:prSet presAssocID="{3002AAAE-FA62-4370-A44F-885F358992EC}" presName="sibTrans" presStyleCnt="0"/>
      <dgm:spPr/>
    </dgm:pt>
    <dgm:pt modelId="{18D8E069-93B1-433F-A874-9C4380C17F5D}" type="pres">
      <dgm:prSet presAssocID="{0A7F08A9-DC29-4A2D-8C88-B96F3ED0A04D}" presName="compNode" presStyleCnt="0"/>
      <dgm:spPr/>
    </dgm:pt>
    <dgm:pt modelId="{849BBF50-4D5D-41D5-815C-9AF1491671D5}" type="pres">
      <dgm:prSet presAssocID="{0A7F08A9-DC29-4A2D-8C88-B96F3ED0A04D}" presName="iconBgRect" presStyleLbl="bgShp" presStyleIdx="1" presStyleCnt="5"/>
      <dgm:spPr/>
    </dgm:pt>
    <dgm:pt modelId="{0EEDA29E-6D13-43E4-9B9D-D98B47678F85}" type="pres">
      <dgm:prSet presAssocID="{0A7F08A9-DC29-4A2D-8C88-B96F3ED0A04D}"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Teacher"/>
        </a:ext>
      </dgm:extLst>
    </dgm:pt>
    <dgm:pt modelId="{0A89366E-0984-4120-B95B-AD81439F3985}" type="pres">
      <dgm:prSet presAssocID="{0A7F08A9-DC29-4A2D-8C88-B96F3ED0A04D}" presName="spaceRect" presStyleCnt="0"/>
      <dgm:spPr/>
    </dgm:pt>
    <dgm:pt modelId="{563DA2BB-11EB-4F8D-AAAE-4B783E238827}" type="pres">
      <dgm:prSet presAssocID="{0A7F08A9-DC29-4A2D-8C88-B96F3ED0A04D}" presName="textRect" presStyleLbl="revTx" presStyleIdx="1" presStyleCnt="5">
        <dgm:presLayoutVars>
          <dgm:chMax val="1"/>
          <dgm:chPref val="1"/>
        </dgm:presLayoutVars>
      </dgm:prSet>
      <dgm:spPr/>
    </dgm:pt>
    <dgm:pt modelId="{FF6706E9-8D36-4E80-9015-818E940FE410}" type="pres">
      <dgm:prSet presAssocID="{3C468D50-116E-4355-929D-001F2671E941}" presName="sibTrans" presStyleCnt="0"/>
      <dgm:spPr/>
    </dgm:pt>
    <dgm:pt modelId="{C4FDAF0B-6C56-4F04-91FD-D8FA25D71E78}" type="pres">
      <dgm:prSet presAssocID="{C82179D6-4F7D-4646-8561-64D9DD55EEAF}" presName="compNode" presStyleCnt="0"/>
      <dgm:spPr/>
    </dgm:pt>
    <dgm:pt modelId="{CA4C2885-7A69-4F6F-8857-03D2B355CE9C}" type="pres">
      <dgm:prSet presAssocID="{C82179D6-4F7D-4646-8561-64D9DD55EEAF}" presName="iconBgRect" presStyleLbl="bgShp" presStyleIdx="2" presStyleCnt="5"/>
      <dgm:spPr/>
    </dgm:pt>
    <dgm:pt modelId="{C28A4DA4-409A-44EE-8F34-95D6DDA5192A}" type="pres">
      <dgm:prSet presAssocID="{C82179D6-4F7D-4646-8561-64D9DD55EEAF}"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heckmark"/>
        </a:ext>
      </dgm:extLst>
    </dgm:pt>
    <dgm:pt modelId="{001AEDDE-6E60-4087-86E3-F0557B01D8A4}" type="pres">
      <dgm:prSet presAssocID="{C82179D6-4F7D-4646-8561-64D9DD55EEAF}" presName="spaceRect" presStyleCnt="0"/>
      <dgm:spPr/>
    </dgm:pt>
    <dgm:pt modelId="{16AAF39C-E7B9-4B9A-AFC9-FBDCCE27A2B5}" type="pres">
      <dgm:prSet presAssocID="{C82179D6-4F7D-4646-8561-64D9DD55EEAF}" presName="textRect" presStyleLbl="revTx" presStyleIdx="2" presStyleCnt="5">
        <dgm:presLayoutVars>
          <dgm:chMax val="1"/>
          <dgm:chPref val="1"/>
        </dgm:presLayoutVars>
      </dgm:prSet>
      <dgm:spPr/>
    </dgm:pt>
    <dgm:pt modelId="{C38BE775-602E-45E1-B04F-BF39D9DB81A8}" type="pres">
      <dgm:prSet presAssocID="{F582583C-3501-439A-B2A5-EEA57E1FBCF4}" presName="sibTrans" presStyleCnt="0"/>
      <dgm:spPr/>
    </dgm:pt>
    <dgm:pt modelId="{914D2E65-969D-418A-B319-1826396CA82D}" type="pres">
      <dgm:prSet presAssocID="{C73589E4-A6D0-4C73-9113-4921652EEEBF}" presName="compNode" presStyleCnt="0"/>
      <dgm:spPr/>
    </dgm:pt>
    <dgm:pt modelId="{3A071B96-7D87-4CCB-9958-DF6C4BA304A5}" type="pres">
      <dgm:prSet presAssocID="{C73589E4-A6D0-4C73-9113-4921652EEEBF}" presName="iconBgRect" presStyleLbl="bgShp" presStyleIdx="3" presStyleCnt="5"/>
      <dgm:spPr/>
    </dgm:pt>
    <dgm:pt modelId="{FE313F84-00AF-4DA6-92AF-92201E15AE62}" type="pres">
      <dgm:prSet presAssocID="{C73589E4-A6D0-4C73-9113-4921652EEEBF}"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Group"/>
        </a:ext>
      </dgm:extLst>
    </dgm:pt>
    <dgm:pt modelId="{FB2FD16C-8847-4C18-874E-0B21F2894218}" type="pres">
      <dgm:prSet presAssocID="{C73589E4-A6D0-4C73-9113-4921652EEEBF}" presName="spaceRect" presStyleCnt="0"/>
      <dgm:spPr/>
    </dgm:pt>
    <dgm:pt modelId="{011A8EAD-52F8-4401-99BE-F99ED0D9729A}" type="pres">
      <dgm:prSet presAssocID="{C73589E4-A6D0-4C73-9113-4921652EEEBF}" presName="textRect" presStyleLbl="revTx" presStyleIdx="3" presStyleCnt="5">
        <dgm:presLayoutVars>
          <dgm:chMax val="1"/>
          <dgm:chPref val="1"/>
        </dgm:presLayoutVars>
      </dgm:prSet>
      <dgm:spPr/>
    </dgm:pt>
    <dgm:pt modelId="{1E1CD5D6-0232-49F4-96CD-C75A95B267C8}" type="pres">
      <dgm:prSet presAssocID="{EF6FD335-FEBF-4A77-9ADC-AFF6536EAF8D}" presName="sibTrans" presStyleCnt="0"/>
      <dgm:spPr/>
    </dgm:pt>
    <dgm:pt modelId="{46B4BEE3-7B95-401D-AFAF-247CBA110CBB}" type="pres">
      <dgm:prSet presAssocID="{A497607C-E820-4BBC-A04A-5F2682BF432C}" presName="compNode" presStyleCnt="0"/>
      <dgm:spPr/>
    </dgm:pt>
    <dgm:pt modelId="{507F5366-1128-4070-994C-4625C3A668E0}" type="pres">
      <dgm:prSet presAssocID="{A497607C-E820-4BBC-A04A-5F2682BF432C}" presName="iconBgRect" presStyleLbl="bgShp" presStyleIdx="4" presStyleCnt="5"/>
      <dgm:spPr/>
    </dgm:pt>
    <dgm:pt modelId="{74F15546-ABCA-465E-B462-AC525C78A235}" type="pres">
      <dgm:prSet presAssocID="{A497607C-E820-4BBC-A04A-5F2682BF432C}"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Classroom"/>
        </a:ext>
      </dgm:extLst>
    </dgm:pt>
    <dgm:pt modelId="{143531A7-BE64-413A-83DA-857097B0FD61}" type="pres">
      <dgm:prSet presAssocID="{A497607C-E820-4BBC-A04A-5F2682BF432C}" presName="spaceRect" presStyleCnt="0"/>
      <dgm:spPr/>
    </dgm:pt>
    <dgm:pt modelId="{AEA5D29D-2EA1-419B-81AA-2BA2E2DCB0CD}" type="pres">
      <dgm:prSet presAssocID="{A497607C-E820-4BBC-A04A-5F2682BF432C}" presName="textRect" presStyleLbl="revTx" presStyleIdx="4" presStyleCnt="5">
        <dgm:presLayoutVars>
          <dgm:chMax val="1"/>
          <dgm:chPref val="1"/>
        </dgm:presLayoutVars>
      </dgm:prSet>
      <dgm:spPr/>
    </dgm:pt>
  </dgm:ptLst>
  <dgm:cxnLst>
    <dgm:cxn modelId="{083C4302-F836-47DD-9126-AD35A133FDF4}" type="presOf" srcId="{014E2BB8-64D0-411A-8547-F7B5CF27420C}" destId="{C89F54E5-75CF-4AEF-AA0D-B5427CA38825}" srcOrd="0" destOrd="0" presId="urn:microsoft.com/office/officeart/2018/5/layout/IconCircleLabelList"/>
    <dgm:cxn modelId="{F04AD41B-EA98-4F42-8ABD-77E708E9EADC}" srcId="{014E2BB8-64D0-411A-8547-F7B5CF27420C}" destId="{A497607C-E820-4BBC-A04A-5F2682BF432C}" srcOrd="4" destOrd="0" parTransId="{DF54D408-CE07-42B7-A98C-26CA01059BB8}" sibTransId="{C5A33698-C8A7-481A-B4BB-AC850DBBD7DC}"/>
    <dgm:cxn modelId="{978AA52A-0BBD-4CFD-BF4D-7EF23F806D4F}" type="presOf" srcId="{A20C4221-4D4E-4B93-837F-0409217594E9}" destId="{6F6C87F9-C440-425E-B6AE-E5F4BFF1C758}" srcOrd="0" destOrd="0" presId="urn:microsoft.com/office/officeart/2018/5/layout/IconCircleLabelList"/>
    <dgm:cxn modelId="{B2A8E868-EA05-4147-94D2-500A91DF3679}" srcId="{014E2BB8-64D0-411A-8547-F7B5CF27420C}" destId="{C73589E4-A6D0-4C73-9113-4921652EEEBF}" srcOrd="3" destOrd="0" parTransId="{9D9293C3-4186-41D1-BA6D-984972BAB98D}" sibTransId="{EF6FD335-FEBF-4A77-9ADC-AFF6536EAF8D}"/>
    <dgm:cxn modelId="{0F2B6570-FD55-4004-8530-9FBF7456F5AA}" type="presOf" srcId="{0A7F08A9-DC29-4A2D-8C88-B96F3ED0A04D}" destId="{563DA2BB-11EB-4F8D-AAAE-4B783E238827}" srcOrd="0" destOrd="0" presId="urn:microsoft.com/office/officeart/2018/5/layout/IconCircleLabelList"/>
    <dgm:cxn modelId="{FEB54F80-4ECD-4687-895D-58EB094A9997}" type="presOf" srcId="{A497607C-E820-4BBC-A04A-5F2682BF432C}" destId="{AEA5D29D-2EA1-419B-81AA-2BA2E2DCB0CD}" srcOrd="0" destOrd="0" presId="urn:microsoft.com/office/officeart/2018/5/layout/IconCircleLabelList"/>
    <dgm:cxn modelId="{F5C83AA0-C4D8-44A9-899D-5FD39998D35E}" srcId="{014E2BB8-64D0-411A-8547-F7B5CF27420C}" destId="{C82179D6-4F7D-4646-8561-64D9DD55EEAF}" srcOrd="2" destOrd="0" parTransId="{D8B2CDEF-C72D-447D-8A3D-CB766446E137}" sibTransId="{F582583C-3501-439A-B2A5-EEA57E1FBCF4}"/>
    <dgm:cxn modelId="{C09712B5-D7E7-4555-B28E-8666BEDA3AF2}" type="presOf" srcId="{C73589E4-A6D0-4C73-9113-4921652EEEBF}" destId="{011A8EAD-52F8-4401-99BE-F99ED0D9729A}" srcOrd="0" destOrd="0" presId="urn:microsoft.com/office/officeart/2018/5/layout/IconCircleLabelList"/>
    <dgm:cxn modelId="{744AB3D4-82DC-4754-B03B-05D051E9AFB5}" type="presOf" srcId="{C82179D6-4F7D-4646-8561-64D9DD55EEAF}" destId="{16AAF39C-E7B9-4B9A-AFC9-FBDCCE27A2B5}" srcOrd="0" destOrd="0" presId="urn:microsoft.com/office/officeart/2018/5/layout/IconCircleLabelList"/>
    <dgm:cxn modelId="{D4013BD8-7BC4-403C-A504-53A09D85E44A}" srcId="{014E2BB8-64D0-411A-8547-F7B5CF27420C}" destId="{A20C4221-4D4E-4B93-837F-0409217594E9}" srcOrd="0" destOrd="0" parTransId="{1DEF371E-9790-49CE-B8AE-E43D1B5B9980}" sibTransId="{3002AAAE-FA62-4370-A44F-885F358992EC}"/>
    <dgm:cxn modelId="{FA2EBCF4-DF54-46C3-803C-6038118305F0}" srcId="{014E2BB8-64D0-411A-8547-F7B5CF27420C}" destId="{0A7F08A9-DC29-4A2D-8C88-B96F3ED0A04D}" srcOrd="1" destOrd="0" parTransId="{731A9789-D2CC-4227-80E0-2C7051A0BDC9}" sibTransId="{3C468D50-116E-4355-929D-001F2671E941}"/>
    <dgm:cxn modelId="{B72AF24A-555F-43CB-A0B2-4816E39ADDB4}" type="presParOf" srcId="{C89F54E5-75CF-4AEF-AA0D-B5427CA38825}" destId="{6B0262EF-5FA3-407E-B9B8-D50E04144AC7}" srcOrd="0" destOrd="0" presId="urn:microsoft.com/office/officeart/2018/5/layout/IconCircleLabelList"/>
    <dgm:cxn modelId="{CCA43687-1913-4363-AAC2-6A286D02DE3E}" type="presParOf" srcId="{6B0262EF-5FA3-407E-B9B8-D50E04144AC7}" destId="{372438AA-829D-49D4-9DF8-3132B4AFF40B}" srcOrd="0" destOrd="0" presId="urn:microsoft.com/office/officeart/2018/5/layout/IconCircleLabelList"/>
    <dgm:cxn modelId="{F658B0DC-4009-4A73-82E7-DAE1BA8324FF}" type="presParOf" srcId="{6B0262EF-5FA3-407E-B9B8-D50E04144AC7}" destId="{D8D0949E-FB86-437D-A595-C5B9D90869D9}" srcOrd="1" destOrd="0" presId="urn:microsoft.com/office/officeart/2018/5/layout/IconCircleLabelList"/>
    <dgm:cxn modelId="{86EF27F1-72FB-4F73-84CC-0EED0A063CC1}" type="presParOf" srcId="{6B0262EF-5FA3-407E-B9B8-D50E04144AC7}" destId="{4C3AFC12-961D-4971-BB2E-F35CEA9B31E7}" srcOrd="2" destOrd="0" presId="urn:microsoft.com/office/officeart/2018/5/layout/IconCircleLabelList"/>
    <dgm:cxn modelId="{E657F85E-1F4A-4CC3-A146-E7421CF7CD73}" type="presParOf" srcId="{6B0262EF-5FA3-407E-B9B8-D50E04144AC7}" destId="{6F6C87F9-C440-425E-B6AE-E5F4BFF1C758}" srcOrd="3" destOrd="0" presId="urn:microsoft.com/office/officeart/2018/5/layout/IconCircleLabelList"/>
    <dgm:cxn modelId="{A1B2EFEE-741B-4CDA-AD9D-7E3B44774D0F}" type="presParOf" srcId="{C89F54E5-75CF-4AEF-AA0D-B5427CA38825}" destId="{43D822F3-5523-424F-89C7-88B1F253A33B}" srcOrd="1" destOrd="0" presId="urn:microsoft.com/office/officeart/2018/5/layout/IconCircleLabelList"/>
    <dgm:cxn modelId="{ED6081E3-8AD8-4FC4-9144-2B9A6E7B7AE7}" type="presParOf" srcId="{C89F54E5-75CF-4AEF-AA0D-B5427CA38825}" destId="{18D8E069-93B1-433F-A874-9C4380C17F5D}" srcOrd="2" destOrd="0" presId="urn:microsoft.com/office/officeart/2018/5/layout/IconCircleLabelList"/>
    <dgm:cxn modelId="{F6FC082C-F448-4A2E-B83D-1CAC32507DE9}" type="presParOf" srcId="{18D8E069-93B1-433F-A874-9C4380C17F5D}" destId="{849BBF50-4D5D-41D5-815C-9AF1491671D5}" srcOrd="0" destOrd="0" presId="urn:microsoft.com/office/officeart/2018/5/layout/IconCircleLabelList"/>
    <dgm:cxn modelId="{9FA2D3A9-633B-4DEE-BA9C-01E645214C53}" type="presParOf" srcId="{18D8E069-93B1-433F-A874-9C4380C17F5D}" destId="{0EEDA29E-6D13-43E4-9B9D-D98B47678F85}" srcOrd="1" destOrd="0" presId="urn:microsoft.com/office/officeart/2018/5/layout/IconCircleLabelList"/>
    <dgm:cxn modelId="{CD115F10-EDAD-4445-B7EA-36315A53DFE2}" type="presParOf" srcId="{18D8E069-93B1-433F-A874-9C4380C17F5D}" destId="{0A89366E-0984-4120-B95B-AD81439F3985}" srcOrd="2" destOrd="0" presId="urn:microsoft.com/office/officeart/2018/5/layout/IconCircleLabelList"/>
    <dgm:cxn modelId="{FC523074-7141-43B8-893B-9395F970E4B7}" type="presParOf" srcId="{18D8E069-93B1-433F-A874-9C4380C17F5D}" destId="{563DA2BB-11EB-4F8D-AAAE-4B783E238827}" srcOrd="3" destOrd="0" presId="urn:microsoft.com/office/officeart/2018/5/layout/IconCircleLabelList"/>
    <dgm:cxn modelId="{99263FA5-2890-4244-BB17-63157144B15A}" type="presParOf" srcId="{C89F54E5-75CF-4AEF-AA0D-B5427CA38825}" destId="{FF6706E9-8D36-4E80-9015-818E940FE410}" srcOrd="3" destOrd="0" presId="urn:microsoft.com/office/officeart/2018/5/layout/IconCircleLabelList"/>
    <dgm:cxn modelId="{0C3B6D14-629E-475B-9DA4-65DCE46AEA08}" type="presParOf" srcId="{C89F54E5-75CF-4AEF-AA0D-B5427CA38825}" destId="{C4FDAF0B-6C56-4F04-91FD-D8FA25D71E78}" srcOrd="4" destOrd="0" presId="urn:microsoft.com/office/officeart/2018/5/layout/IconCircleLabelList"/>
    <dgm:cxn modelId="{AD77EE28-26B8-477F-88D2-32AF693C3AF3}" type="presParOf" srcId="{C4FDAF0B-6C56-4F04-91FD-D8FA25D71E78}" destId="{CA4C2885-7A69-4F6F-8857-03D2B355CE9C}" srcOrd="0" destOrd="0" presId="urn:microsoft.com/office/officeart/2018/5/layout/IconCircleLabelList"/>
    <dgm:cxn modelId="{D7D55954-DAFC-48E7-AD64-C39A9CD46C58}" type="presParOf" srcId="{C4FDAF0B-6C56-4F04-91FD-D8FA25D71E78}" destId="{C28A4DA4-409A-44EE-8F34-95D6DDA5192A}" srcOrd="1" destOrd="0" presId="urn:microsoft.com/office/officeart/2018/5/layout/IconCircleLabelList"/>
    <dgm:cxn modelId="{E5C38A0A-CC49-4C55-9A93-8B296838A562}" type="presParOf" srcId="{C4FDAF0B-6C56-4F04-91FD-D8FA25D71E78}" destId="{001AEDDE-6E60-4087-86E3-F0557B01D8A4}" srcOrd="2" destOrd="0" presId="urn:microsoft.com/office/officeart/2018/5/layout/IconCircleLabelList"/>
    <dgm:cxn modelId="{F1D8BA5A-7CB2-4EEC-84B1-EEEFA8E5D861}" type="presParOf" srcId="{C4FDAF0B-6C56-4F04-91FD-D8FA25D71E78}" destId="{16AAF39C-E7B9-4B9A-AFC9-FBDCCE27A2B5}" srcOrd="3" destOrd="0" presId="urn:microsoft.com/office/officeart/2018/5/layout/IconCircleLabelList"/>
    <dgm:cxn modelId="{F44A9BEA-94E5-45BF-9F49-5F7DF21B9FF2}" type="presParOf" srcId="{C89F54E5-75CF-4AEF-AA0D-B5427CA38825}" destId="{C38BE775-602E-45E1-B04F-BF39D9DB81A8}" srcOrd="5" destOrd="0" presId="urn:microsoft.com/office/officeart/2018/5/layout/IconCircleLabelList"/>
    <dgm:cxn modelId="{E75FCF20-D604-4845-85BA-23B585B285A5}" type="presParOf" srcId="{C89F54E5-75CF-4AEF-AA0D-B5427CA38825}" destId="{914D2E65-969D-418A-B319-1826396CA82D}" srcOrd="6" destOrd="0" presId="urn:microsoft.com/office/officeart/2018/5/layout/IconCircleLabelList"/>
    <dgm:cxn modelId="{0A299B47-0D68-4015-A082-D660BB2902BB}" type="presParOf" srcId="{914D2E65-969D-418A-B319-1826396CA82D}" destId="{3A071B96-7D87-4CCB-9958-DF6C4BA304A5}" srcOrd="0" destOrd="0" presId="urn:microsoft.com/office/officeart/2018/5/layout/IconCircleLabelList"/>
    <dgm:cxn modelId="{B8B95E31-E04D-4260-8617-139C8607B0EA}" type="presParOf" srcId="{914D2E65-969D-418A-B319-1826396CA82D}" destId="{FE313F84-00AF-4DA6-92AF-92201E15AE62}" srcOrd="1" destOrd="0" presId="urn:microsoft.com/office/officeart/2018/5/layout/IconCircleLabelList"/>
    <dgm:cxn modelId="{9851966C-A207-4230-915B-34704519B472}" type="presParOf" srcId="{914D2E65-969D-418A-B319-1826396CA82D}" destId="{FB2FD16C-8847-4C18-874E-0B21F2894218}" srcOrd="2" destOrd="0" presId="urn:microsoft.com/office/officeart/2018/5/layout/IconCircleLabelList"/>
    <dgm:cxn modelId="{B3B249FF-35FA-405D-B348-E9BD7BC9B83F}" type="presParOf" srcId="{914D2E65-969D-418A-B319-1826396CA82D}" destId="{011A8EAD-52F8-4401-99BE-F99ED0D9729A}" srcOrd="3" destOrd="0" presId="urn:microsoft.com/office/officeart/2018/5/layout/IconCircleLabelList"/>
    <dgm:cxn modelId="{2E39B990-C535-405B-BC9E-D06415DE023D}" type="presParOf" srcId="{C89F54E5-75CF-4AEF-AA0D-B5427CA38825}" destId="{1E1CD5D6-0232-49F4-96CD-C75A95B267C8}" srcOrd="7" destOrd="0" presId="urn:microsoft.com/office/officeart/2018/5/layout/IconCircleLabelList"/>
    <dgm:cxn modelId="{51D76A87-2BCA-46CF-82A2-5F4A0BEA5240}" type="presParOf" srcId="{C89F54E5-75CF-4AEF-AA0D-B5427CA38825}" destId="{46B4BEE3-7B95-401D-AFAF-247CBA110CBB}" srcOrd="8" destOrd="0" presId="urn:microsoft.com/office/officeart/2018/5/layout/IconCircleLabelList"/>
    <dgm:cxn modelId="{20A8914D-20FE-41C3-A635-2E9D57DA6853}" type="presParOf" srcId="{46B4BEE3-7B95-401D-AFAF-247CBA110CBB}" destId="{507F5366-1128-4070-994C-4625C3A668E0}" srcOrd="0" destOrd="0" presId="urn:microsoft.com/office/officeart/2018/5/layout/IconCircleLabelList"/>
    <dgm:cxn modelId="{B3D3C294-D50A-499A-9E0B-B4105D758673}" type="presParOf" srcId="{46B4BEE3-7B95-401D-AFAF-247CBA110CBB}" destId="{74F15546-ABCA-465E-B462-AC525C78A235}" srcOrd="1" destOrd="0" presId="urn:microsoft.com/office/officeart/2018/5/layout/IconCircleLabelList"/>
    <dgm:cxn modelId="{ED6D942F-D775-4CDB-8C49-1E9765CC1BB1}" type="presParOf" srcId="{46B4BEE3-7B95-401D-AFAF-247CBA110CBB}" destId="{143531A7-BE64-413A-83DA-857097B0FD61}" srcOrd="2" destOrd="0" presId="urn:microsoft.com/office/officeart/2018/5/layout/IconCircleLabelList"/>
    <dgm:cxn modelId="{5BE0A470-B4B3-44F7-BD82-8377A3D5D530}" type="presParOf" srcId="{46B4BEE3-7B95-401D-AFAF-247CBA110CBB}" destId="{AEA5D29D-2EA1-419B-81AA-2BA2E2DCB0CD}" srcOrd="3" destOrd="0" presId="urn:microsoft.com/office/officeart/2018/5/layout/IconCircleLabelList"/>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62F9FD0-7FD7-DC4C-9AE5-FB01FF8B4721}" type="doc">
      <dgm:prSet loTypeId="urn:microsoft.com/office/officeart/2024/3/layout/SimpleTimeline" loCatId="Timeline" qsTypeId="urn:microsoft.com/office/officeart/2005/8/quickstyle/simple4" qsCatId="simple" csTypeId="urn:microsoft.com/office/officeart/2005/8/colors/accent1_2" csCatId="accent1" phldr="1"/>
      <dgm:spPr/>
      <dgm:t>
        <a:bodyPr/>
        <a:lstStyle/>
        <a:p>
          <a:endParaRPr lang="en-US"/>
        </a:p>
      </dgm:t>
    </dgm:pt>
    <dgm:pt modelId="{56E65EBE-99CF-4444-A747-023E2996393F}">
      <dgm:prSet/>
      <dgm:spPr/>
      <dgm:t>
        <a:bodyPr/>
        <a:lstStyle/>
        <a:p>
          <a:pPr>
            <a:defRPr b="1"/>
          </a:pPr>
          <a:r>
            <a:rPr lang="en-US" dirty="0"/>
            <a:t>Subcommittee meetings</a:t>
          </a:r>
        </a:p>
      </dgm:t>
    </dgm:pt>
    <dgm:pt modelId="{31C89B40-4D34-874F-919D-8154488EBF92}" type="parTrans" cxnId="{1CD6EA72-B7EA-EA40-AE63-81376191F16C}">
      <dgm:prSet/>
      <dgm:spPr/>
      <dgm:t>
        <a:bodyPr/>
        <a:lstStyle/>
        <a:p>
          <a:endParaRPr lang="en-US"/>
        </a:p>
      </dgm:t>
    </dgm:pt>
    <dgm:pt modelId="{8F5F7959-EC19-C541-A334-F2742F30959E}" type="sibTrans" cxnId="{1CD6EA72-B7EA-EA40-AE63-81376191F16C}">
      <dgm:prSet/>
      <dgm:spPr/>
      <dgm:t>
        <a:bodyPr/>
        <a:lstStyle/>
        <a:p>
          <a:endParaRPr lang="en-US"/>
        </a:p>
      </dgm:t>
    </dgm:pt>
    <dgm:pt modelId="{19B4BBE7-BD3E-C245-93CA-B5A168BE52E3}">
      <dgm:prSet/>
      <dgm:spPr/>
      <dgm:t>
        <a:bodyPr/>
        <a:lstStyle/>
        <a:p>
          <a:r>
            <a:rPr lang="en-US" u="sng" dirty="0"/>
            <a:t>March 5: </a:t>
          </a:r>
          <a:r>
            <a:rPr lang="en-US" dirty="0"/>
            <a:t>Course Equivalency, Rigor and Partnership Agreements</a:t>
          </a:r>
        </a:p>
        <a:p>
          <a:r>
            <a:rPr lang="en-US" u="sng" dirty="0"/>
            <a:t>March 6: </a:t>
          </a:r>
          <a:r>
            <a:rPr lang="en-US" dirty="0"/>
            <a:t>Faculty Qualifications and Student Eligibility, Supports</a:t>
          </a:r>
        </a:p>
      </dgm:t>
    </dgm:pt>
    <dgm:pt modelId="{345374A9-FDD4-5849-882D-E9DA792152E8}" type="parTrans" cxnId="{01A47E3D-9FBF-AB4B-A4AA-A2107FC082BC}">
      <dgm:prSet/>
      <dgm:spPr/>
      <dgm:t>
        <a:bodyPr/>
        <a:lstStyle/>
        <a:p>
          <a:endParaRPr lang="en-US"/>
        </a:p>
      </dgm:t>
    </dgm:pt>
    <dgm:pt modelId="{53ABDE43-5E64-FB48-ABFB-F7B35B673463}" type="sibTrans" cxnId="{01A47E3D-9FBF-AB4B-A4AA-A2107FC082BC}">
      <dgm:prSet/>
      <dgm:spPr/>
      <dgm:t>
        <a:bodyPr/>
        <a:lstStyle/>
        <a:p>
          <a:endParaRPr lang="en-US"/>
        </a:p>
      </dgm:t>
    </dgm:pt>
    <dgm:pt modelId="{E4214EE1-BC9E-5C49-BE43-0FC5F23FD0F0}">
      <dgm:prSet/>
      <dgm:spPr/>
      <dgm:t>
        <a:bodyPr/>
        <a:lstStyle/>
        <a:p>
          <a:pPr>
            <a:defRPr b="1"/>
          </a:pPr>
          <a:r>
            <a:rPr lang="en-US" dirty="0"/>
            <a:t>Notes compiled</a:t>
          </a:r>
        </a:p>
      </dgm:t>
    </dgm:pt>
    <dgm:pt modelId="{FB1C2BD0-3C82-3A41-A749-78BF68860D9B}" type="parTrans" cxnId="{B6090D7E-796B-934D-9918-BE0E597E7DB6}">
      <dgm:prSet/>
      <dgm:spPr/>
      <dgm:t>
        <a:bodyPr/>
        <a:lstStyle/>
        <a:p>
          <a:endParaRPr lang="en-US"/>
        </a:p>
      </dgm:t>
    </dgm:pt>
    <dgm:pt modelId="{E176518D-844B-4940-A2CB-2686612949DE}" type="sibTrans" cxnId="{B6090D7E-796B-934D-9918-BE0E597E7DB6}">
      <dgm:prSet/>
      <dgm:spPr/>
      <dgm:t>
        <a:bodyPr/>
        <a:lstStyle/>
        <a:p>
          <a:endParaRPr lang="en-US"/>
        </a:p>
      </dgm:t>
    </dgm:pt>
    <dgm:pt modelId="{6F3BFF21-4D55-3B44-90C8-A37691C664B5}">
      <dgm:prSet/>
      <dgm:spPr/>
      <dgm:t>
        <a:bodyPr/>
        <a:lstStyle/>
        <a:p>
          <a:r>
            <a:rPr lang="en-US" u="sng" dirty="0"/>
            <a:t>March 12, 13:</a:t>
          </a:r>
        </a:p>
        <a:p>
          <a:r>
            <a:rPr lang="en-US" dirty="0"/>
            <a:t>Notes sharing between subcommittee members; sub-committee presenters selected</a:t>
          </a:r>
        </a:p>
      </dgm:t>
    </dgm:pt>
    <dgm:pt modelId="{600514B8-F2A7-D744-8ED2-E4B21AC1D315}" type="parTrans" cxnId="{DE30FB94-55BA-F342-8837-028988B88D81}">
      <dgm:prSet/>
      <dgm:spPr/>
      <dgm:t>
        <a:bodyPr/>
        <a:lstStyle/>
        <a:p>
          <a:endParaRPr lang="en-US"/>
        </a:p>
      </dgm:t>
    </dgm:pt>
    <dgm:pt modelId="{947F8F71-226A-2F41-9E38-4A24AEC64573}" type="sibTrans" cxnId="{DE30FB94-55BA-F342-8837-028988B88D81}">
      <dgm:prSet/>
      <dgm:spPr/>
      <dgm:t>
        <a:bodyPr/>
        <a:lstStyle/>
        <a:p>
          <a:endParaRPr lang="en-US"/>
        </a:p>
      </dgm:t>
    </dgm:pt>
    <dgm:pt modelId="{3A8FBE2B-146E-8D43-8C50-152B7871BB9B}">
      <dgm:prSet/>
      <dgm:spPr/>
      <dgm:t>
        <a:bodyPr/>
        <a:lstStyle/>
        <a:p>
          <a:pPr>
            <a:defRPr b="1"/>
          </a:pPr>
          <a:r>
            <a:rPr lang="en-US" dirty="0"/>
            <a:t>Draft summary</a:t>
          </a:r>
        </a:p>
      </dgm:t>
    </dgm:pt>
    <dgm:pt modelId="{25BCEA03-429C-4844-896F-2C133D157DF5}" type="parTrans" cxnId="{75911D7C-4419-AC41-859E-2B6FAB9FC47C}">
      <dgm:prSet/>
      <dgm:spPr/>
      <dgm:t>
        <a:bodyPr/>
        <a:lstStyle/>
        <a:p>
          <a:endParaRPr lang="en-US"/>
        </a:p>
      </dgm:t>
    </dgm:pt>
    <dgm:pt modelId="{06B184BA-CE4E-7F42-9C3A-88DDA1966160}" type="sibTrans" cxnId="{75911D7C-4419-AC41-859E-2B6FAB9FC47C}">
      <dgm:prSet/>
      <dgm:spPr/>
      <dgm:t>
        <a:bodyPr/>
        <a:lstStyle/>
        <a:p>
          <a:endParaRPr lang="en-US"/>
        </a:p>
      </dgm:t>
    </dgm:pt>
    <dgm:pt modelId="{FDF49C38-DBD2-1B40-8A49-7695E202B939}">
      <dgm:prSet/>
      <dgm:spPr/>
      <dgm:t>
        <a:bodyPr/>
        <a:lstStyle/>
        <a:p>
          <a:r>
            <a:rPr lang="en-US" u="sng" dirty="0"/>
            <a:t>March 26, 27:</a:t>
          </a:r>
        </a:p>
        <a:p>
          <a:r>
            <a:rPr lang="en-US" u="none" dirty="0"/>
            <a:t>Draft summary of key issues raised and discussed from each subcommittee shared with committee members </a:t>
          </a:r>
        </a:p>
      </dgm:t>
    </dgm:pt>
    <dgm:pt modelId="{43A43719-DBB1-3F43-8C99-8D6058AE88B2}" type="parTrans" cxnId="{0FCE19BF-A386-5E41-B3D8-02257548D7B2}">
      <dgm:prSet/>
      <dgm:spPr/>
      <dgm:t>
        <a:bodyPr/>
        <a:lstStyle/>
        <a:p>
          <a:endParaRPr lang="en-US"/>
        </a:p>
      </dgm:t>
    </dgm:pt>
    <dgm:pt modelId="{92F6616C-1B07-2B4F-822C-D829E3C87276}" type="sibTrans" cxnId="{0FCE19BF-A386-5E41-B3D8-02257548D7B2}">
      <dgm:prSet/>
      <dgm:spPr/>
      <dgm:t>
        <a:bodyPr/>
        <a:lstStyle/>
        <a:p>
          <a:endParaRPr lang="en-US"/>
        </a:p>
      </dgm:t>
    </dgm:pt>
    <dgm:pt modelId="{D83F28F6-2A42-8547-A17D-470AB7DF94F1}">
      <dgm:prSet/>
      <dgm:spPr/>
      <dgm:t>
        <a:bodyPr/>
        <a:lstStyle/>
        <a:p>
          <a:pPr>
            <a:defRPr b="1"/>
          </a:pPr>
          <a:r>
            <a:rPr lang="en-US" dirty="0"/>
            <a:t>Committee feedback</a:t>
          </a:r>
        </a:p>
      </dgm:t>
    </dgm:pt>
    <dgm:pt modelId="{3296608F-F387-934B-97E5-8EE65DA2916C}" type="parTrans" cxnId="{130AE873-8F66-AC49-A439-08232D0FF206}">
      <dgm:prSet/>
      <dgm:spPr/>
      <dgm:t>
        <a:bodyPr/>
        <a:lstStyle/>
        <a:p>
          <a:endParaRPr lang="en-US"/>
        </a:p>
      </dgm:t>
    </dgm:pt>
    <dgm:pt modelId="{C1867AE0-5FBD-244E-B0C6-6072E9DC48AF}" type="sibTrans" cxnId="{130AE873-8F66-AC49-A439-08232D0FF206}">
      <dgm:prSet/>
      <dgm:spPr/>
      <dgm:t>
        <a:bodyPr/>
        <a:lstStyle/>
        <a:p>
          <a:endParaRPr lang="en-US"/>
        </a:p>
      </dgm:t>
    </dgm:pt>
    <dgm:pt modelId="{125E6C37-8877-6D47-89E8-C5EDE3C692F1}">
      <dgm:prSet/>
      <dgm:spPr/>
      <dgm:t>
        <a:bodyPr/>
        <a:lstStyle/>
        <a:p>
          <a:r>
            <a:rPr lang="en-US" u="sng" dirty="0"/>
            <a:t>April 8: </a:t>
          </a:r>
          <a:r>
            <a:rPr lang="en-US" dirty="0"/>
            <a:t>Circulate summary of key issues raised with full committee, assign sub-committee presenters</a:t>
          </a:r>
        </a:p>
      </dgm:t>
    </dgm:pt>
    <dgm:pt modelId="{8566A1A5-0CAF-F84A-BF8B-87B78F43E0CE}" type="parTrans" cxnId="{F81E1731-A53E-0444-B77C-47BB45A5B49D}">
      <dgm:prSet/>
      <dgm:spPr/>
      <dgm:t>
        <a:bodyPr/>
        <a:lstStyle/>
        <a:p>
          <a:endParaRPr lang="en-US"/>
        </a:p>
      </dgm:t>
    </dgm:pt>
    <dgm:pt modelId="{D04A758F-2823-DB43-B470-685DD4176B20}" type="sibTrans" cxnId="{F81E1731-A53E-0444-B77C-47BB45A5B49D}">
      <dgm:prSet/>
      <dgm:spPr/>
      <dgm:t>
        <a:bodyPr/>
        <a:lstStyle/>
        <a:p>
          <a:endParaRPr lang="en-US"/>
        </a:p>
      </dgm:t>
    </dgm:pt>
    <dgm:pt modelId="{45D2F1C0-E9F6-DC4D-BB3F-BA4101C6FDF1}">
      <dgm:prSet/>
      <dgm:spPr/>
      <dgm:t>
        <a:bodyPr/>
        <a:lstStyle/>
        <a:p>
          <a:pPr>
            <a:defRPr b="1"/>
          </a:pPr>
          <a:r>
            <a:rPr lang="en-US" dirty="0"/>
            <a:t>Committee meeting</a:t>
          </a:r>
        </a:p>
      </dgm:t>
    </dgm:pt>
    <dgm:pt modelId="{8ED9D48B-2EA3-E042-AA23-5709E848455C}" type="parTrans" cxnId="{AD4A4CFB-992A-EF4A-8411-551D56450A63}">
      <dgm:prSet/>
      <dgm:spPr/>
      <dgm:t>
        <a:bodyPr/>
        <a:lstStyle/>
        <a:p>
          <a:endParaRPr lang="en-US"/>
        </a:p>
      </dgm:t>
    </dgm:pt>
    <dgm:pt modelId="{65C13411-56C0-DD41-A281-C772069CF6E6}" type="sibTrans" cxnId="{AD4A4CFB-992A-EF4A-8411-551D56450A63}">
      <dgm:prSet/>
      <dgm:spPr/>
      <dgm:t>
        <a:bodyPr/>
        <a:lstStyle/>
        <a:p>
          <a:endParaRPr lang="en-US"/>
        </a:p>
      </dgm:t>
    </dgm:pt>
    <dgm:pt modelId="{06F1B3AA-EB7A-114A-80E5-FEDF83B92440}">
      <dgm:prSet/>
      <dgm:spPr/>
      <dgm:t>
        <a:bodyPr/>
        <a:lstStyle/>
        <a:p>
          <a:r>
            <a:rPr lang="en-US" u="sng" dirty="0"/>
            <a:t>April 16: </a:t>
          </a:r>
          <a:r>
            <a:rPr lang="en-US" dirty="0"/>
            <a:t>Subcommittee presenters lead sessions, solicit  feedback from committee members</a:t>
          </a:r>
        </a:p>
      </dgm:t>
    </dgm:pt>
    <dgm:pt modelId="{FFC22AB5-5F4B-5F45-8BF1-32AB53A582D5}" type="parTrans" cxnId="{E56B5AE3-CEDB-E94B-8D09-0997C32FF41B}">
      <dgm:prSet/>
      <dgm:spPr/>
      <dgm:t>
        <a:bodyPr/>
        <a:lstStyle/>
        <a:p>
          <a:endParaRPr lang="en-US"/>
        </a:p>
      </dgm:t>
    </dgm:pt>
    <dgm:pt modelId="{574BDD2E-52C2-3F47-862C-68501978BD62}" type="sibTrans" cxnId="{E56B5AE3-CEDB-E94B-8D09-0997C32FF41B}">
      <dgm:prSet/>
      <dgm:spPr/>
      <dgm:t>
        <a:bodyPr/>
        <a:lstStyle/>
        <a:p>
          <a:endParaRPr lang="en-US"/>
        </a:p>
      </dgm:t>
    </dgm:pt>
    <dgm:pt modelId="{89BBF47C-3E8C-4211-AC86-8AE9233A4034}" type="pres">
      <dgm:prSet presAssocID="{562F9FD0-7FD7-DC4C-9AE5-FB01FF8B4721}" presName="root" presStyleCnt="0">
        <dgm:presLayoutVars>
          <dgm:chMax/>
          <dgm:chPref/>
          <dgm:animLvl val="lvl"/>
        </dgm:presLayoutVars>
      </dgm:prSet>
      <dgm:spPr/>
    </dgm:pt>
    <dgm:pt modelId="{F56CF3DE-0960-478A-B3D5-E941EAA48834}" type="pres">
      <dgm:prSet presAssocID="{562F9FD0-7FD7-DC4C-9AE5-FB01FF8B4721}" presName="divider" presStyleLbl="fgAcc1" presStyleIdx="0" presStyleCnt="6"/>
      <dgm:spPr>
        <a:solidFill>
          <a:schemeClr val="lt1">
            <a:alpha val="90000"/>
            <a:hueOff val="0"/>
            <a:satOff val="0"/>
            <a:lumOff val="0"/>
            <a:alphaOff val="0"/>
          </a:schemeClr>
        </a:solidFill>
        <a:ln w="12050" cap="flat" cmpd="sng" algn="ctr">
          <a:solidFill>
            <a:schemeClr val="accent1">
              <a:hueOff val="0"/>
              <a:satOff val="0"/>
              <a:lumOff val="0"/>
              <a:alphaOff val="0"/>
            </a:schemeClr>
          </a:solidFill>
          <a:prstDash val="solid"/>
          <a:miter lim="800000"/>
          <a:tailEnd type="arrow" w="med" len="med"/>
        </a:ln>
        <a:effectLst/>
      </dgm:spPr>
    </dgm:pt>
    <dgm:pt modelId="{B62D1A7D-3F04-48CD-9032-13CD20EB20BE}" type="pres">
      <dgm:prSet presAssocID="{562F9FD0-7FD7-DC4C-9AE5-FB01FF8B4721}" presName="nodes" presStyleCnt="0">
        <dgm:presLayoutVars>
          <dgm:chMax/>
          <dgm:chPref/>
          <dgm:animLvl val="lvl"/>
        </dgm:presLayoutVars>
      </dgm:prSet>
      <dgm:spPr/>
    </dgm:pt>
    <dgm:pt modelId="{5D1EA745-10DC-40D8-B615-C8631E1FD3BB}" type="pres">
      <dgm:prSet presAssocID="{56E65EBE-99CF-4444-A747-023E2996393F}" presName="composite" presStyleCnt="0"/>
      <dgm:spPr/>
    </dgm:pt>
    <dgm:pt modelId="{948FBFCA-94F5-4DE3-BADA-C0727407518F}" type="pres">
      <dgm:prSet presAssocID="{56E65EBE-99CF-4444-A747-023E2996393F}" presName="ConnectorPoint" presStyleLbl="lnNode1" presStyleIdx="0" presStyleCnt="5"/>
      <dgm:spPr>
        <a:gradFill rotWithShape="0">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w="6350" cap="flat" cmpd="sng" algn="ctr">
          <a:solidFill>
            <a:schemeClr val="lt1">
              <a:hueOff val="0"/>
              <a:satOff val="0"/>
              <a:lumOff val="0"/>
              <a:alphaOff val="0"/>
            </a:schemeClr>
          </a:solidFill>
          <a:prstDash val="solid"/>
          <a:miter lim="800000"/>
        </a:ln>
        <a:effectLst/>
      </dgm:spPr>
    </dgm:pt>
    <dgm:pt modelId="{D580C212-38A9-45A8-A138-06650ACF6BD1}" type="pres">
      <dgm:prSet presAssocID="{56E65EBE-99CF-4444-A747-023E2996393F}" presName="DropPinPlaceHolder" presStyleCnt="0"/>
      <dgm:spPr/>
    </dgm:pt>
    <dgm:pt modelId="{75669EFF-10C7-4E6E-A779-263A08058DF7}" type="pres">
      <dgm:prSet presAssocID="{56E65EBE-99CF-4444-A747-023E2996393F}" presName="DropPin" presStyleLbl="alignNode1" presStyleIdx="0" presStyleCnt="5"/>
      <dgm:spPr/>
    </dgm:pt>
    <dgm:pt modelId="{5AFFAA23-F004-420A-81A1-3DD1DC3DD1B6}" type="pres">
      <dgm:prSet presAssocID="{56E65EBE-99CF-4444-A747-023E2996393F}" presName="Ellipse" presStyleLbl="fgAcc1" presStyleIdx="1" presStyleCnt="6"/>
      <dgm:spPr>
        <a:solidFill>
          <a:schemeClr val="lt1">
            <a:alpha val="90000"/>
            <a:hueOff val="0"/>
            <a:satOff val="0"/>
            <a:lumOff val="0"/>
            <a:alphaOff val="0"/>
          </a:schemeClr>
        </a:solidFill>
        <a:ln w="12700" cap="flat" cmpd="sng" algn="ctr">
          <a:noFill/>
          <a:prstDash val="solid"/>
          <a:miter lim="800000"/>
        </a:ln>
        <a:effectLst/>
      </dgm:spPr>
    </dgm:pt>
    <dgm:pt modelId="{E322401E-9066-469A-897C-72F24553CA5E}" type="pres">
      <dgm:prSet presAssocID="{56E65EBE-99CF-4444-A747-023E2996393F}" presName="L2TextContainer" presStyleLbl="revTx" presStyleIdx="0" presStyleCnt="10">
        <dgm:presLayoutVars>
          <dgm:bulletEnabled val="1"/>
        </dgm:presLayoutVars>
      </dgm:prSet>
      <dgm:spPr/>
    </dgm:pt>
    <dgm:pt modelId="{EF85D528-38BB-4E73-9137-A9491FDA786C}" type="pres">
      <dgm:prSet presAssocID="{56E65EBE-99CF-4444-A747-023E2996393F}" presName="L1TextContainer" presStyleLbl="revTx" presStyleIdx="1" presStyleCnt="10">
        <dgm:presLayoutVars>
          <dgm:chMax val="1"/>
          <dgm:chPref val="1"/>
          <dgm:bulletEnabled val="1"/>
        </dgm:presLayoutVars>
      </dgm:prSet>
      <dgm:spPr/>
    </dgm:pt>
    <dgm:pt modelId="{78C76F92-5A41-4553-95B5-E6304E63CE56}" type="pres">
      <dgm:prSet presAssocID="{56E65EBE-99CF-4444-A747-023E2996393F}" presName="ConnectLine" presStyleLbl="sibTrans1D1" presStyleIdx="0" presStyleCnt="5"/>
      <dgm:spPr/>
    </dgm:pt>
    <dgm:pt modelId="{719062CB-BD05-4CED-A604-EEC6C86020C0}" type="pres">
      <dgm:prSet presAssocID="{56E65EBE-99CF-4444-A747-023E2996393F}" presName="EmptyPlaceHolder" presStyleCnt="0"/>
      <dgm:spPr/>
    </dgm:pt>
    <dgm:pt modelId="{E55088FC-A60B-4C52-A92D-EA1417B1DCF7}" type="pres">
      <dgm:prSet presAssocID="{8F5F7959-EC19-C541-A334-F2742F30959E}" presName="spaceBetweenRectangles" presStyleCnt="0"/>
      <dgm:spPr/>
    </dgm:pt>
    <dgm:pt modelId="{8B1915CB-74C2-4AC2-AE9E-98EEA1B95E8D}" type="pres">
      <dgm:prSet presAssocID="{E4214EE1-BC9E-5C49-BE43-0FC5F23FD0F0}" presName="composite" presStyleCnt="0"/>
      <dgm:spPr/>
    </dgm:pt>
    <dgm:pt modelId="{01C67BAD-7D1D-4CB4-9DFD-0C347FB3364F}" type="pres">
      <dgm:prSet presAssocID="{E4214EE1-BC9E-5C49-BE43-0FC5F23FD0F0}" presName="ConnectorPoint" presStyleLbl="lnNode1" presStyleIdx="1" presStyleCnt="5"/>
      <dgm:spPr>
        <a:gradFill rotWithShape="0">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w="6350" cap="flat" cmpd="sng" algn="ctr">
          <a:solidFill>
            <a:schemeClr val="lt1">
              <a:hueOff val="0"/>
              <a:satOff val="0"/>
              <a:lumOff val="0"/>
              <a:alphaOff val="0"/>
            </a:schemeClr>
          </a:solidFill>
          <a:prstDash val="solid"/>
          <a:miter lim="800000"/>
        </a:ln>
        <a:effectLst/>
      </dgm:spPr>
    </dgm:pt>
    <dgm:pt modelId="{4BADAF90-92E3-40D5-9273-DA76065119CC}" type="pres">
      <dgm:prSet presAssocID="{E4214EE1-BC9E-5C49-BE43-0FC5F23FD0F0}" presName="DropPinPlaceHolder" presStyleCnt="0"/>
      <dgm:spPr/>
    </dgm:pt>
    <dgm:pt modelId="{26617D11-11A3-4108-ABEF-57BC86A33F0C}" type="pres">
      <dgm:prSet presAssocID="{E4214EE1-BC9E-5C49-BE43-0FC5F23FD0F0}" presName="DropPin" presStyleLbl="alignNode1" presStyleIdx="1" presStyleCnt="5"/>
      <dgm:spPr/>
    </dgm:pt>
    <dgm:pt modelId="{9C4406D1-8F53-49AD-A2B2-E659538A3688}" type="pres">
      <dgm:prSet presAssocID="{E4214EE1-BC9E-5C49-BE43-0FC5F23FD0F0}" presName="Ellipse" presStyleLbl="fgAcc1" presStyleIdx="2" presStyleCnt="6"/>
      <dgm:spPr>
        <a:solidFill>
          <a:schemeClr val="lt1">
            <a:alpha val="90000"/>
            <a:hueOff val="0"/>
            <a:satOff val="0"/>
            <a:lumOff val="0"/>
            <a:alphaOff val="0"/>
          </a:schemeClr>
        </a:solidFill>
        <a:ln w="12700" cap="flat" cmpd="sng" algn="ctr">
          <a:noFill/>
          <a:prstDash val="solid"/>
          <a:miter lim="800000"/>
        </a:ln>
        <a:effectLst/>
      </dgm:spPr>
    </dgm:pt>
    <dgm:pt modelId="{BC867F5C-0AF3-4463-A2A2-0F32E9110590}" type="pres">
      <dgm:prSet presAssocID="{E4214EE1-BC9E-5C49-BE43-0FC5F23FD0F0}" presName="L2TextContainer" presStyleLbl="revTx" presStyleIdx="2" presStyleCnt="10">
        <dgm:presLayoutVars>
          <dgm:bulletEnabled val="1"/>
        </dgm:presLayoutVars>
      </dgm:prSet>
      <dgm:spPr/>
    </dgm:pt>
    <dgm:pt modelId="{03F78A2C-5BD2-4F4D-9EDD-51C1D422CBB9}" type="pres">
      <dgm:prSet presAssocID="{E4214EE1-BC9E-5C49-BE43-0FC5F23FD0F0}" presName="L1TextContainer" presStyleLbl="revTx" presStyleIdx="3" presStyleCnt="10">
        <dgm:presLayoutVars>
          <dgm:chMax val="1"/>
          <dgm:chPref val="1"/>
          <dgm:bulletEnabled val="1"/>
        </dgm:presLayoutVars>
      </dgm:prSet>
      <dgm:spPr/>
    </dgm:pt>
    <dgm:pt modelId="{F9F6A7E8-E16D-45D2-A278-F945AAD9427B}" type="pres">
      <dgm:prSet presAssocID="{E4214EE1-BC9E-5C49-BE43-0FC5F23FD0F0}" presName="ConnectLine" presStyleLbl="sibTrans1D1" presStyleIdx="1" presStyleCnt="5"/>
      <dgm:spPr/>
    </dgm:pt>
    <dgm:pt modelId="{C6083650-434D-4517-B250-FB069DB835F0}" type="pres">
      <dgm:prSet presAssocID="{E4214EE1-BC9E-5C49-BE43-0FC5F23FD0F0}" presName="EmptyPlaceHolder" presStyleCnt="0"/>
      <dgm:spPr/>
    </dgm:pt>
    <dgm:pt modelId="{4C880C18-71D9-48FF-86B7-49EDDB35877B}" type="pres">
      <dgm:prSet presAssocID="{E176518D-844B-4940-A2CB-2686612949DE}" presName="spaceBetweenRectangles" presStyleCnt="0"/>
      <dgm:spPr/>
    </dgm:pt>
    <dgm:pt modelId="{A22857C0-7DE9-4653-942B-B6022B799765}" type="pres">
      <dgm:prSet presAssocID="{3A8FBE2B-146E-8D43-8C50-152B7871BB9B}" presName="composite" presStyleCnt="0"/>
      <dgm:spPr/>
    </dgm:pt>
    <dgm:pt modelId="{B920A90C-BAA9-474E-8B25-841BAE041426}" type="pres">
      <dgm:prSet presAssocID="{3A8FBE2B-146E-8D43-8C50-152B7871BB9B}" presName="ConnectorPoint" presStyleLbl="lnNode1" presStyleIdx="2" presStyleCnt="5"/>
      <dgm:spPr>
        <a:gradFill rotWithShape="0">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w="6350" cap="flat" cmpd="sng" algn="ctr">
          <a:solidFill>
            <a:schemeClr val="lt1">
              <a:hueOff val="0"/>
              <a:satOff val="0"/>
              <a:lumOff val="0"/>
              <a:alphaOff val="0"/>
            </a:schemeClr>
          </a:solidFill>
          <a:prstDash val="solid"/>
          <a:miter lim="800000"/>
        </a:ln>
        <a:effectLst/>
      </dgm:spPr>
    </dgm:pt>
    <dgm:pt modelId="{B331038B-5E82-4957-879E-833E03038C22}" type="pres">
      <dgm:prSet presAssocID="{3A8FBE2B-146E-8D43-8C50-152B7871BB9B}" presName="DropPinPlaceHolder" presStyleCnt="0"/>
      <dgm:spPr/>
    </dgm:pt>
    <dgm:pt modelId="{66ACE2FA-CC44-4CEC-BC20-733B1EC1DD18}" type="pres">
      <dgm:prSet presAssocID="{3A8FBE2B-146E-8D43-8C50-152B7871BB9B}" presName="DropPin" presStyleLbl="alignNode1" presStyleIdx="2" presStyleCnt="5"/>
      <dgm:spPr/>
    </dgm:pt>
    <dgm:pt modelId="{9CEEA5B7-58EB-486B-86B1-896CF8005054}" type="pres">
      <dgm:prSet presAssocID="{3A8FBE2B-146E-8D43-8C50-152B7871BB9B}" presName="Ellipse" presStyleLbl="fgAcc1" presStyleIdx="3" presStyleCnt="6"/>
      <dgm:spPr>
        <a:solidFill>
          <a:schemeClr val="lt1">
            <a:alpha val="90000"/>
            <a:hueOff val="0"/>
            <a:satOff val="0"/>
            <a:lumOff val="0"/>
            <a:alphaOff val="0"/>
          </a:schemeClr>
        </a:solidFill>
        <a:ln w="12700" cap="flat" cmpd="sng" algn="ctr">
          <a:noFill/>
          <a:prstDash val="solid"/>
          <a:miter lim="800000"/>
        </a:ln>
        <a:effectLst/>
      </dgm:spPr>
    </dgm:pt>
    <dgm:pt modelId="{C4E047EF-5AFA-4FF7-A137-2DB466B4DEE9}" type="pres">
      <dgm:prSet presAssocID="{3A8FBE2B-146E-8D43-8C50-152B7871BB9B}" presName="L2TextContainer" presStyleLbl="revTx" presStyleIdx="4" presStyleCnt="10">
        <dgm:presLayoutVars>
          <dgm:bulletEnabled val="1"/>
        </dgm:presLayoutVars>
      </dgm:prSet>
      <dgm:spPr/>
    </dgm:pt>
    <dgm:pt modelId="{1BF3F8DE-B82C-44A0-B7A1-EA2B99A896D8}" type="pres">
      <dgm:prSet presAssocID="{3A8FBE2B-146E-8D43-8C50-152B7871BB9B}" presName="L1TextContainer" presStyleLbl="revTx" presStyleIdx="5" presStyleCnt="10">
        <dgm:presLayoutVars>
          <dgm:chMax val="1"/>
          <dgm:chPref val="1"/>
          <dgm:bulletEnabled val="1"/>
        </dgm:presLayoutVars>
      </dgm:prSet>
      <dgm:spPr/>
    </dgm:pt>
    <dgm:pt modelId="{F01115DD-B879-426E-A311-616C9611479A}" type="pres">
      <dgm:prSet presAssocID="{3A8FBE2B-146E-8D43-8C50-152B7871BB9B}" presName="ConnectLine" presStyleLbl="sibTrans1D1" presStyleIdx="2" presStyleCnt="5"/>
      <dgm:spPr/>
    </dgm:pt>
    <dgm:pt modelId="{026D7E40-4975-41C7-94E1-1102AA40163B}" type="pres">
      <dgm:prSet presAssocID="{3A8FBE2B-146E-8D43-8C50-152B7871BB9B}" presName="EmptyPlaceHolder" presStyleCnt="0"/>
      <dgm:spPr/>
    </dgm:pt>
    <dgm:pt modelId="{D14EA193-E361-40F3-80C3-BF8E15266DD4}" type="pres">
      <dgm:prSet presAssocID="{06B184BA-CE4E-7F42-9C3A-88DDA1966160}" presName="spaceBetweenRectangles" presStyleCnt="0"/>
      <dgm:spPr/>
    </dgm:pt>
    <dgm:pt modelId="{AD5B29A9-15A9-409C-8C1C-31B8676D217C}" type="pres">
      <dgm:prSet presAssocID="{D83F28F6-2A42-8547-A17D-470AB7DF94F1}" presName="composite" presStyleCnt="0"/>
      <dgm:spPr/>
    </dgm:pt>
    <dgm:pt modelId="{167F67E0-5112-4E7F-AF72-374C66E1DCE2}" type="pres">
      <dgm:prSet presAssocID="{D83F28F6-2A42-8547-A17D-470AB7DF94F1}" presName="ConnectorPoint" presStyleLbl="lnNode1" presStyleIdx="3" presStyleCnt="5"/>
      <dgm:spPr>
        <a:gradFill rotWithShape="0">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w="6350" cap="flat" cmpd="sng" algn="ctr">
          <a:solidFill>
            <a:schemeClr val="lt1">
              <a:hueOff val="0"/>
              <a:satOff val="0"/>
              <a:lumOff val="0"/>
              <a:alphaOff val="0"/>
            </a:schemeClr>
          </a:solidFill>
          <a:prstDash val="solid"/>
          <a:miter lim="800000"/>
        </a:ln>
        <a:effectLst/>
      </dgm:spPr>
    </dgm:pt>
    <dgm:pt modelId="{20D2D273-7A36-4776-96AA-6F25042438E8}" type="pres">
      <dgm:prSet presAssocID="{D83F28F6-2A42-8547-A17D-470AB7DF94F1}" presName="DropPinPlaceHolder" presStyleCnt="0"/>
      <dgm:spPr/>
    </dgm:pt>
    <dgm:pt modelId="{BC53CF74-B7F3-4CB6-830B-F3791A7EEBB9}" type="pres">
      <dgm:prSet presAssocID="{D83F28F6-2A42-8547-A17D-470AB7DF94F1}" presName="DropPin" presStyleLbl="alignNode1" presStyleIdx="3" presStyleCnt="5"/>
      <dgm:spPr/>
    </dgm:pt>
    <dgm:pt modelId="{90C4061E-07F9-456E-B21D-8D2387E7D1EA}" type="pres">
      <dgm:prSet presAssocID="{D83F28F6-2A42-8547-A17D-470AB7DF94F1}" presName="Ellipse" presStyleLbl="fgAcc1" presStyleIdx="4" presStyleCnt="6"/>
      <dgm:spPr>
        <a:solidFill>
          <a:schemeClr val="lt1">
            <a:alpha val="90000"/>
            <a:hueOff val="0"/>
            <a:satOff val="0"/>
            <a:lumOff val="0"/>
            <a:alphaOff val="0"/>
          </a:schemeClr>
        </a:solidFill>
        <a:ln w="12700" cap="flat" cmpd="sng" algn="ctr">
          <a:noFill/>
          <a:prstDash val="solid"/>
          <a:miter lim="800000"/>
        </a:ln>
        <a:effectLst/>
      </dgm:spPr>
    </dgm:pt>
    <dgm:pt modelId="{85DAB27F-3985-458D-AB95-988A3A3CA744}" type="pres">
      <dgm:prSet presAssocID="{D83F28F6-2A42-8547-A17D-470AB7DF94F1}" presName="L2TextContainer" presStyleLbl="revTx" presStyleIdx="6" presStyleCnt="10">
        <dgm:presLayoutVars>
          <dgm:bulletEnabled val="1"/>
        </dgm:presLayoutVars>
      </dgm:prSet>
      <dgm:spPr/>
    </dgm:pt>
    <dgm:pt modelId="{CE3C218A-B9CA-4036-81B4-F2E16016D513}" type="pres">
      <dgm:prSet presAssocID="{D83F28F6-2A42-8547-A17D-470AB7DF94F1}" presName="L1TextContainer" presStyleLbl="revTx" presStyleIdx="7" presStyleCnt="10">
        <dgm:presLayoutVars>
          <dgm:chMax val="1"/>
          <dgm:chPref val="1"/>
          <dgm:bulletEnabled val="1"/>
        </dgm:presLayoutVars>
      </dgm:prSet>
      <dgm:spPr/>
    </dgm:pt>
    <dgm:pt modelId="{18CA82D0-7D0B-4527-8C78-8F05F2215820}" type="pres">
      <dgm:prSet presAssocID="{D83F28F6-2A42-8547-A17D-470AB7DF94F1}" presName="ConnectLine" presStyleLbl="sibTrans1D1" presStyleIdx="3" presStyleCnt="5"/>
      <dgm:spPr/>
    </dgm:pt>
    <dgm:pt modelId="{213FC6CF-39BC-4184-98AB-451E2E25E62F}" type="pres">
      <dgm:prSet presAssocID="{D83F28F6-2A42-8547-A17D-470AB7DF94F1}" presName="EmptyPlaceHolder" presStyleCnt="0"/>
      <dgm:spPr/>
    </dgm:pt>
    <dgm:pt modelId="{C0F729AF-09C1-418D-9738-069EF7C04452}" type="pres">
      <dgm:prSet presAssocID="{C1867AE0-5FBD-244E-B0C6-6072E9DC48AF}" presName="spaceBetweenRectangles" presStyleCnt="0"/>
      <dgm:spPr/>
    </dgm:pt>
    <dgm:pt modelId="{AB89A9EE-077F-4487-9420-59FBDA1CB31F}" type="pres">
      <dgm:prSet presAssocID="{45D2F1C0-E9F6-DC4D-BB3F-BA4101C6FDF1}" presName="composite" presStyleCnt="0"/>
      <dgm:spPr/>
    </dgm:pt>
    <dgm:pt modelId="{7171BBB4-F851-4256-967F-ADEC0D15DC84}" type="pres">
      <dgm:prSet presAssocID="{45D2F1C0-E9F6-DC4D-BB3F-BA4101C6FDF1}" presName="ConnectorPoint" presStyleLbl="lnNode1" presStyleIdx="4" presStyleCnt="5"/>
      <dgm:spPr>
        <a:gradFill rotWithShape="0">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w="6350" cap="flat" cmpd="sng" algn="ctr">
          <a:solidFill>
            <a:schemeClr val="lt1">
              <a:hueOff val="0"/>
              <a:satOff val="0"/>
              <a:lumOff val="0"/>
              <a:alphaOff val="0"/>
            </a:schemeClr>
          </a:solidFill>
          <a:prstDash val="solid"/>
          <a:miter lim="800000"/>
        </a:ln>
        <a:effectLst/>
      </dgm:spPr>
    </dgm:pt>
    <dgm:pt modelId="{573ABA56-AE91-4948-B29A-AEB87A073C79}" type="pres">
      <dgm:prSet presAssocID="{45D2F1C0-E9F6-DC4D-BB3F-BA4101C6FDF1}" presName="DropPinPlaceHolder" presStyleCnt="0"/>
      <dgm:spPr/>
    </dgm:pt>
    <dgm:pt modelId="{BD408FA5-E2DD-426D-B774-09DA299E1969}" type="pres">
      <dgm:prSet presAssocID="{45D2F1C0-E9F6-DC4D-BB3F-BA4101C6FDF1}" presName="DropPin" presStyleLbl="alignNode1" presStyleIdx="4" presStyleCnt="5"/>
      <dgm:spPr/>
    </dgm:pt>
    <dgm:pt modelId="{2D591524-62CB-4922-8597-D9EB51685135}" type="pres">
      <dgm:prSet presAssocID="{45D2F1C0-E9F6-DC4D-BB3F-BA4101C6FDF1}" presName="Ellipse" presStyleLbl="fgAcc1" presStyleIdx="5" presStyleCnt="6"/>
      <dgm:spPr>
        <a:solidFill>
          <a:schemeClr val="lt1">
            <a:alpha val="90000"/>
            <a:hueOff val="0"/>
            <a:satOff val="0"/>
            <a:lumOff val="0"/>
            <a:alphaOff val="0"/>
          </a:schemeClr>
        </a:solidFill>
        <a:ln w="12700" cap="flat" cmpd="sng" algn="ctr">
          <a:noFill/>
          <a:prstDash val="solid"/>
          <a:miter lim="800000"/>
        </a:ln>
        <a:effectLst/>
      </dgm:spPr>
    </dgm:pt>
    <dgm:pt modelId="{383A198C-52DD-4EC6-8F9F-61935150EE29}" type="pres">
      <dgm:prSet presAssocID="{45D2F1C0-E9F6-DC4D-BB3F-BA4101C6FDF1}" presName="L2TextContainer" presStyleLbl="revTx" presStyleIdx="8" presStyleCnt="10">
        <dgm:presLayoutVars>
          <dgm:bulletEnabled val="1"/>
        </dgm:presLayoutVars>
      </dgm:prSet>
      <dgm:spPr/>
    </dgm:pt>
    <dgm:pt modelId="{B9B82F49-D7AF-4591-BFF7-09AA76613037}" type="pres">
      <dgm:prSet presAssocID="{45D2F1C0-E9F6-DC4D-BB3F-BA4101C6FDF1}" presName="L1TextContainer" presStyleLbl="revTx" presStyleIdx="9" presStyleCnt="10">
        <dgm:presLayoutVars>
          <dgm:chMax val="1"/>
          <dgm:chPref val="1"/>
          <dgm:bulletEnabled val="1"/>
        </dgm:presLayoutVars>
      </dgm:prSet>
      <dgm:spPr/>
    </dgm:pt>
    <dgm:pt modelId="{A82E8CA4-BFD6-4516-B3DD-193FE6A639F9}" type="pres">
      <dgm:prSet presAssocID="{45D2F1C0-E9F6-DC4D-BB3F-BA4101C6FDF1}" presName="ConnectLine" presStyleLbl="sibTrans1D1" presStyleIdx="4" presStyleCnt="5"/>
      <dgm:spPr/>
    </dgm:pt>
    <dgm:pt modelId="{D257DB85-ECE0-4033-8BF8-CD1D95B3EF27}" type="pres">
      <dgm:prSet presAssocID="{45D2F1C0-E9F6-DC4D-BB3F-BA4101C6FDF1}" presName="EmptyPlaceHolder" presStyleCnt="0"/>
      <dgm:spPr/>
    </dgm:pt>
  </dgm:ptLst>
  <dgm:cxnLst>
    <dgm:cxn modelId="{615E290E-3FDF-41E7-BF2C-02DD35F9AE87}" type="presOf" srcId="{FDF49C38-DBD2-1B40-8A49-7695E202B939}" destId="{C4E047EF-5AFA-4FF7-A137-2DB466B4DEE9}" srcOrd="0" destOrd="0" presId="urn:microsoft.com/office/officeart/2024/3/layout/SimpleTimeline"/>
    <dgm:cxn modelId="{906B862B-56DA-48D7-8F79-851D33B290E1}" type="presOf" srcId="{3A8FBE2B-146E-8D43-8C50-152B7871BB9B}" destId="{1BF3F8DE-B82C-44A0-B7A1-EA2B99A896D8}" srcOrd="0" destOrd="0" presId="urn:microsoft.com/office/officeart/2024/3/layout/SimpleTimeline"/>
    <dgm:cxn modelId="{F81E1731-A53E-0444-B77C-47BB45A5B49D}" srcId="{D83F28F6-2A42-8547-A17D-470AB7DF94F1}" destId="{125E6C37-8877-6D47-89E8-C5EDE3C692F1}" srcOrd="0" destOrd="0" parTransId="{8566A1A5-0CAF-F84A-BF8B-87B78F43E0CE}" sibTransId="{D04A758F-2823-DB43-B470-685DD4176B20}"/>
    <dgm:cxn modelId="{01A47E3D-9FBF-AB4B-A4AA-A2107FC082BC}" srcId="{56E65EBE-99CF-4444-A747-023E2996393F}" destId="{19B4BBE7-BD3E-C245-93CA-B5A168BE52E3}" srcOrd="0" destOrd="0" parTransId="{345374A9-FDD4-5849-882D-E9DA792152E8}" sibTransId="{53ABDE43-5E64-FB48-ABFB-F7B35B673463}"/>
    <dgm:cxn modelId="{1CD6EA72-B7EA-EA40-AE63-81376191F16C}" srcId="{562F9FD0-7FD7-DC4C-9AE5-FB01FF8B4721}" destId="{56E65EBE-99CF-4444-A747-023E2996393F}" srcOrd="0" destOrd="0" parTransId="{31C89B40-4D34-874F-919D-8154488EBF92}" sibTransId="{8F5F7959-EC19-C541-A334-F2742F30959E}"/>
    <dgm:cxn modelId="{130AE873-8F66-AC49-A439-08232D0FF206}" srcId="{562F9FD0-7FD7-DC4C-9AE5-FB01FF8B4721}" destId="{D83F28F6-2A42-8547-A17D-470AB7DF94F1}" srcOrd="3" destOrd="0" parTransId="{3296608F-F387-934B-97E5-8EE65DA2916C}" sibTransId="{C1867AE0-5FBD-244E-B0C6-6072E9DC48AF}"/>
    <dgm:cxn modelId="{75911D7C-4419-AC41-859E-2B6FAB9FC47C}" srcId="{562F9FD0-7FD7-DC4C-9AE5-FB01FF8B4721}" destId="{3A8FBE2B-146E-8D43-8C50-152B7871BB9B}" srcOrd="2" destOrd="0" parTransId="{25BCEA03-429C-4844-896F-2C133D157DF5}" sibTransId="{06B184BA-CE4E-7F42-9C3A-88DDA1966160}"/>
    <dgm:cxn modelId="{B6090D7E-796B-934D-9918-BE0E597E7DB6}" srcId="{562F9FD0-7FD7-DC4C-9AE5-FB01FF8B4721}" destId="{E4214EE1-BC9E-5C49-BE43-0FC5F23FD0F0}" srcOrd="1" destOrd="0" parTransId="{FB1C2BD0-3C82-3A41-A749-78BF68860D9B}" sibTransId="{E176518D-844B-4940-A2CB-2686612949DE}"/>
    <dgm:cxn modelId="{DE30FB94-55BA-F342-8837-028988B88D81}" srcId="{E4214EE1-BC9E-5C49-BE43-0FC5F23FD0F0}" destId="{6F3BFF21-4D55-3B44-90C8-A37691C664B5}" srcOrd="0" destOrd="0" parTransId="{600514B8-F2A7-D744-8ED2-E4B21AC1D315}" sibTransId="{947F8F71-226A-2F41-9E38-4A24AEC64573}"/>
    <dgm:cxn modelId="{55786E95-BECB-4B2A-BAFC-61DCD5356D0B}" type="presOf" srcId="{45D2F1C0-E9F6-DC4D-BB3F-BA4101C6FDF1}" destId="{B9B82F49-D7AF-4591-BFF7-09AA76613037}" srcOrd="0" destOrd="0" presId="urn:microsoft.com/office/officeart/2024/3/layout/SimpleTimeline"/>
    <dgm:cxn modelId="{50AEA696-0036-4D23-A0A9-EA93310F2F92}" type="presOf" srcId="{E4214EE1-BC9E-5C49-BE43-0FC5F23FD0F0}" destId="{03F78A2C-5BD2-4F4D-9EDD-51C1D422CBB9}" srcOrd="0" destOrd="0" presId="urn:microsoft.com/office/officeart/2024/3/layout/SimpleTimeline"/>
    <dgm:cxn modelId="{3CA5879C-18EF-4649-ABB9-D2DEDED0F740}" type="presOf" srcId="{562F9FD0-7FD7-DC4C-9AE5-FB01FF8B4721}" destId="{89BBF47C-3E8C-4211-AC86-8AE9233A4034}" srcOrd="0" destOrd="0" presId="urn:microsoft.com/office/officeart/2024/3/layout/SimpleTimeline"/>
    <dgm:cxn modelId="{B24EFBA9-98B2-46E9-9FE2-2321B37B8965}" type="presOf" srcId="{56E65EBE-99CF-4444-A747-023E2996393F}" destId="{EF85D528-38BB-4E73-9137-A9491FDA786C}" srcOrd="0" destOrd="0" presId="urn:microsoft.com/office/officeart/2024/3/layout/SimpleTimeline"/>
    <dgm:cxn modelId="{B44DE1AE-C391-487B-9543-8BA22FD9A0D1}" type="presOf" srcId="{06F1B3AA-EB7A-114A-80E5-FEDF83B92440}" destId="{383A198C-52DD-4EC6-8F9F-61935150EE29}" srcOrd="0" destOrd="0" presId="urn:microsoft.com/office/officeart/2024/3/layout/SimpleTimeline"/>
    <dgm:cxn modelId="{0FCE19BF-A386-5E41-B3D8-02257548D7B2}" srcId="{3A8FBE2B-146E-8D43-8C50-152B7871BB9B}" destId="{FDF49C38-DBD2-1B40-8A49-7695E202B939}" srcOrd="0" destOrd="0" parTransId="{43A43719-DBB1-3F43-8C99-8D6058AE88B2}" sibTransId="{92F6616C-1B07-2B4F-822C-D829E3C87276}"/>
    <dgm:cxn modelId="{B03740C5-C329-41C4-8925-F50114716A67}" type="presOf" srcId="{D83F28F6-2A42-8547-A17D-470AB7DF94F1}" destId="{CE3C218A-B9CA-4036-81B4-F2E16016D513}" srcOrd="0" destOrd="0" presId="urn:microsoft.com/office/officeart/2024/3/layout/SimpleTimeline"/>
    <dgm:cxn modelId="{340E55C7-C97B-4319-ACEC-A7E3D8C7E5A3}" type="presOf" srcId="{6F3BFF21-4D55-3B44-90C8-A37691C664B5}" destId="{BC867F5C-0AF3-4463-A2A2-0F32E9110590}" srcOrd="0" destOrd="0" presId="urn:microsoft.com/office/officeart/2024/3/layout/SimpleTimeline"/>
    <dgm:cxn modelId="{E56B5AE3-CEDB-E94B-8D09-0997C32FF41B}" srcId="{45D2F1C0-E9F6-DC4D-BB3F-BA4101C6FDF1}" destId="{06F1B3AA-EB7A-114A-80E5-FEDF83B92440}" srcOrd="0" destOrd="0" parTransId="{FFC22AB5-5F4B-5F45-8BF1-32AB53A582D5}" sibTransId="{574BDD2E-52C2-3F47-862C-68501978BD62}"/>
    <dgm:cxn modelId="{96FA9AEF-715E-4570-A1E6-2F0464806E4F}" type="presOf" srcId="{125E6C37-8877-6D47-89E8-C5EDE3C692F1}" destId="{85DAB27F-3985-458D-AB95-988A3A3CA744}" srcOrd="0" destOrd="0" presId="urn:microsoft.com/office/officeart/2024/3/layout/SimpleTimeline"/>
    <dgm:cxn modelId="{9A80E9F3-8DF0-47B9-A419-63824E21D4F9}" type="presOf" srcId="{19B4BBE7-BD3E-C245-93CA-B5A168BE52E3}" destId="{E322401E-9066-469A-897C-72F24553CA5E}" srcOrd="0" destOrd="0" presId="urn:microsoft.com/office/officeart/2024/3/layout/SimpleTimeline"/>
    <dgm:cxn modelId="{AD4A4CFB-992A-EF4A-8411-551D56450A63}" srcId="{562F9FD0-7FD7-DC4C-9AE5-FB01FF8B4721}" destId="{45D2F1C0-E9F6-DC4D-BB3F-BA4101C6FDF1}" srcOrd="4" destOrd="0" parTransId="{8ED9D48B-2EA3-E042-AA23-5709E848455C}" sibTransId="{65C13411-56C0-DD41-A281-C772069CF6E6}"/>
    <dgm:cxn modelId="{0BBC3F19-9E39-4C2E-B3FD-DEA53645DAB8}" type="presParOf" srcId="{89BBF47C-3E8C-4211-AC86-8AE9233A4034}" destId="{F56CF3DE-0960-478A-B3D5-E941EAA48834}" srcOrd="0" destOrd="0" presId="urn:microsoft.com/office/officeart/2024/3/layout/SimpleTimeline"/>
    <dgm:cxn modelId="{FDE1681C-CAAA-4F82-9BC8-B438A6DFC959}" type="presParOf" srcId="{89BBF47C-3E8C-4211-AC86-8AE9233A4034}" destId="{B62D1A7D-3F04-48CD-9032-13CD20EB20BE}" srcOrd="1" destOrd="0" presId="urn:microsoft.com/office/officeart/2024/3/layout/SimpleTimeline"/>
    <dgm:cxn modelId="{C09AE3E7-75C0-41C8-B65E-CEB284C979AA}" type="presParOf" srcId="{B62D1A7D-3F04-48CD-9032-13CD20EB20BE}" destId="{5D1EA745-10DC-40D8-B615-C8631E1FD3BB}" srcOrd="0" destOrd="0" presId="urn:microsoft.com/office/officeart/2024/3/layout/SimpleTimeline"/>
    <dgm:cxn modelId="{9D193FC7-7DCE-4354-B895-E45539D2D315}" type="presParOf" srcId="{5D1EA745-10DC-40D8-B615-C8631E1FD3BB}" destId="{948FBFCA-94F5-4DE3-BADA-C0727407518F}" srcOrd="0" destOrd="0" presId="urn:microsoft.com/office/officeart/2024/3/layout/SimpleTimeline"/>
    <dgm:cxn modelId="{7E01D882-9180-4EE2-9894-D86928A55AD4}" type="presParOf" srcId="{5D1EA745-10DC-40D8-B615-C8631E1FD3BB}" destId="{D580C212-38A9-45A8-A138-06650ACF6BD1}" srcOrd="1" destOrd="0" presId="urn:microsoft.com/office/officeart/2024/3/layout/SimpleTimeline"/>
    <dgm:cxn modelId="{0CB46F18-D112-42DB-B9E3-E8336B2E51E0}" type="presParOf" srcId="{D580C212-38A9-45A8-A138-06650ACF6BD1}" destId="{75669EFF-10C7-4E6E-A779-263A08058DF7}" srcOrd="0" destOrd="0" presId="urn:microsoft.com/office/officeart/2024/3/layout/SimpleTimeline"/>
    <dgm:cxn modelId="{215730D6-F341-460E-BDD6-C3CC98AFD96E}" type="presParOf" srcId="{D580C212-38A9-45A8-A138-06650ACF6BD1}" destId="{5AFFAA23-F004-420A-81A1-3DD1DC3DD1B6}" srcOrd="1" destOrd="0" presId="urn:microsoft.com/office/officeart/2024/3/layout/SimpleTimeline"/>
    <dgm:cxn modelId="{5901F21B-08AD-41DE-95E9-4C15E51ADCBA}" type="presParOf" srcId="{5D1EA745-10DC-40D8-B615-C8631E1FD3BB}" destId="{E322401E-9066-469A-897C-72F24553CA5E}" srcOrd="2" destOrd="0" presId="urn:microsoft.com/office/officeart/2024/3/layout/SimpleTimeline"/>
    <dgm:cxn modelId="{3D3D9C45-5255-4A34-88B8-88AB0D65E522}" type="presParOf" srcId="{5D1EA745-10DC-40D8-B615-C8631E1FD3BB}" destId="{EF85D528-38BB-4E73-9137-A9491FDA786C}" srcOrd="3" destOrd="0" presId="urn:microsoft.com/office/officeart/2024/3/layout/SimpleTimeline"/>
    <dgm:cxn modelId="{7AF98BA1-78D2-4681-9BFE-97C243122E6E}" type="presParOf" srcId="{5D1EA745-10DC-40D8-B615-C8631E1FD3BB}" destId="{78C76F92-5A41-4553-95B5-E6304E63CE56}" srcOrd="4" destOrd="0" presId="urn:microsoft.com/office/officeart/2024/3/layout/SimpleTimeline"/>
    <dgm:cxn modelId="{FD3826A9-F93D-4D0B-BBC9-A6F6865D878E}" type="presParOf" srcId="{5D1EA745-10DC-40D8-B615-C8631E1FD3BB}" destId="{719062CB-BD05-4CED-A604-EEC6C86020C0}" srcOrd="5" destOrd="0" presId="urn:microsoft.com/office/officeart/2024/3/layout/SimpleTimeline"/>
    <dgm:cxn modelId="{D016267A-B81C-4A05-B206-8F4EDD7233F3}" type="presParOf" srcId="{B62D1A7D-3F04-48CD-9032-13CD20EB20BE}" destId="{E55088FC-A60B-4C52-A92D-EA1417B1DCF7}" srcOrd="1" destOrd="0" presId="urn:microsoft.com/office/officeart/2024/3/layout/SimpleTimeline"/>
    <dgm:cxn modelId="{A1CBD8B3-96F4-4C27-BA07-4FAE9276AD46}" type="presParOf" srcId="{B62D1A7D-3F04-48CD-9032-13CD20EB20BE}" destId="{8B1915CB-74C2-4AC2-AE9E-98EEA1B95E8D}" srcOrd="2" destOrd="0" presId="urn:microsoft.com/office/officeart/2024/3/layout/SimpleTimeline"/>
    <dgm:cxn modelId="{269B712F-CF6B-48DE-B437-BE44248AB6CF}" type="presParOf" srcId="{8B1915CB-74C2-4AC2-AE9E-98EEA1B95E8D}" destId="{01C67BAD-7D1D-4CB4-9DFD-0C347FB3364F}" srcOrd="0" destOrd="0" presId="urn:microsoft.com/office/officeart/2024/3/layout/SimpleTimeline"/>
    <dgm:cxn modelId="{D9322ABA-9861-45AE-90B0-04EF3760812D}" type="presParOf" srcId="{8B1915CB-74C2-4AC2-AE9E-98EEA1B95E8D}" destId="{4BADAF90-92E3-40D5-9273-DA76065119CC}" srcOrd="1" destOrd="0" presId="urn:microsoft.com/office/officeart/2024/3/layout/SimpleTimeline"/>
    <dgm:cxn modelId="{A1388DCC-F144-44C1-8E90-292FD04BC41B}" type="presParOf" srcId="{4BADAF90-92E3-40D5-9273-DA76065119CC}" destId="{26617D11-11A3-4108-ABEF-57BC86A33F0C}" srcOrd="0" destOrd="0" presId="urn:microsoft.com/office/officeart/2024/3/layout/SimpleTimeline"/>
    <dgm:cxn modelId="{883B4FDD-C397-4E2E-B3E5-AD90A5A3CE31}" type="presParOf" srcId="{4BADAF90-92E3-40D5-9273-DA76065119CC}" destId="{9C4406D1-8F53-49AD-A2B2-E659538A3688}" srcOrd="1" destOrd="0" presId="urn:microsoft.com/office/officeart/2024/3/layout/SimpleTimeline"/>
    <dgm:cxn modelId="{B57A76F9-3933-4A5F-8DD8-462D929DA009}" type="presParOf" srcId="{8B1915CB-74C2-4AC2-AE9E-98EEA1B95E8D}" destId="{BC867F5C-0AF3-4463-A2A2-0F32E9110590}" srcOrd="2" destOrd="0" presId="urn:microsoft.com/office/officeart/2024/3/layout/SimpleTimeline"/>
    <dgm:cxn modelId="{D7B4BFCD-58D8-4A41-A655-A3DBF3C31C9A}" type="presParOf" srcId="{8B1915CB-74C2-4AC2-AE9E-98EEA1B95E8D}" destId="{03F78A2C-5BD2-4F4D-9EDD-51C1D422CBB9}" srcOrd="3" destOrd="0" presId="urn:microsoft.com/office/officeart/2024/3/layout/SimpleTimeline"/>
    <dgm:cxn modelId="{A53675A9-F3B6-44B7-9B21-BB23CB8B02F9}" type="presParOf" srcId="{8B1915CB-74C2-4AC2-AE9E-98EEA1B95E8D}" destId="{F9F6A7E8-E16D-45D2-A278-F945AAD9427B}" srcOrd="4" destOrd="0" presId="urn:microsoft.com/office/officeart/2024/3/layout/SimpleTimeline"/>
    <dgm:cxn modelId="{712E0682-8E89-44AD-BD62-66A0E844FAAE}" type="presParOf" srcId="{8B1915CB-74C2-4AC2-AE9E-98EEA1B95E8D}" destId="{C6083650-434D-4517-B250-FB069DB835F0}" srcOrd="5" destOrd="0" presId="urn:microsoft.com/office/officeart/2024/3/layout/SimpleTimeline"/>
    <dgm:cxn modelId="{7F9044B9-73C0-4A7B-B633-CB8358611671}" type="presParOf" srcId="{B62D1A7D-3F04-48CD-9032-13CD20EB20BE}" destId="{4C880C18-71D9-48FF-86B7-49EDDB35877B}" srcOrd="3" destOrd="0" presId="urn:microsoft.com/office/officeart/2024/3/layout/SimpleTimeline"/>
    <dgm:cxn modelId="{EA974218-3D71-4C95-9993-1442DEFB25C8}" type="presParOf" srcId="{B62D1A7D-3F04-48CD-9032-13CD20EB20BE}" destId="{A22857C0-7DE9-4653-942B-B6022B799765}" srcOrd="4" destOrd="0" presId="urn:microsoft.com/office/officeart/2024/3/layout/SimpleTimeline"/>
    <dgm:cxn modelId="{18F95C7F-0604-4240-80D7-8FF3A7ACF80C}" type="presParOf" srcId="{A22857C0-7DE9-4653-942B-B6022B799765}" destId="{B920A90C-BAA9-474E-8B25-841BAE041426}" srcOrd="0" destOrd="0" presId="urn:microsoft.com/office/officeart/2024/3/layout/SimpleTimeline"/>
    <dgm:cxn modelId="{E77BC43A-F9A3-405A-ABDE-62B02E668A04}" type="presParOf" srcId="{A22857C0-7DE9-4653-942B-B6022B799765}" destId="{B331038B-5E82-4957-879E-833E03038C22}" srcOrd="1" destOrd="0" presId="urn:microsoft.com/office/officeart/2024/3/layout/SimpleTimeline"/>
    <dgm:cxn modelId="{1B1160BD-2B90-4F3B-9C83-E19A1BDC5AEB}" type="presParOf" srcId="{B331038B-5E82-4957-879E-833E03038C22}" destId="{66ACE2FA-CC44-4CEC-BC20-733B1EC1DD18}" srcOrd="0" destOrd="0" presId="urn:microsoft.com/office/officeart/2024/3/layout/SimpleTimeline"/>
    <dgm:cxn modelId="{E82058A5-CBE1-40FD-A2F3-2778FB8F7443}" type="presParOf" srcId="{B331038B-5E82-4957-879E-833E03038C22}" destId="{9CEEA5B7-58EB-486B-86B1-896CF8005054}" srcOrd="1" destOrd="0" presId="urn:microsoft.com/office/officeart/2024/3/layout/SimpleTimeline"/>
    <dgm:cxn modelId="{72F7F8B9-BEA8-47F3-AF1C-BBB15DD06EAB}" type="presParOf" srcId="{A22857C0-7DE9-4653-942B-B6022B799765}" destId="{C4E047EF-5AFA-4FF7-A137-2DB466B4DEE9}" srcOrd="2" destOrd="0" presId="urn:microsoft.com/office/officeart/2024/3/layout/SimpleTimeline"/>
    <dgm:cxn modelId="{916351FB-A080-492E-99C3-4DD4F158715A}" type="presParOf" srcId="{A22857C0-7DE9-4653-942B-B6022B799765}" destId="{1BF3F8DE-B82C-44A0-B7A1-EA2B99A896D8}" srcOrd="3" destOrd="0" presId="urn:microsoft.com/office/officeart/2024/3/layout/SimpleTimeline"/>
    <dgm:cxn modelId="{C3060E7A-78F5-4D94-A45A-21C0ECD025EB}" type="presParOf" srcId="{A22857C0-7DE9-4653-942B-B6022B799765}" destId="{F01115DD-B879-426E-A311-616C9611479A}" srcOrd="4" destOrd="0" presId="urn:microsoft.com/office/officeart/2024/3/layout/SimpleTimeline"/>
    <dgm:cxn modelId="{05724847-21CC-445F-BFF2-B33D829CFB9C}" type="presParOf" srcId="{A22857C0-7DE9-4653-942B-B6022B799765}" destId="{026D7E40-4975-41C7-94E1-1102AA40163B}" srcOrd="5" destOrd="0" presId="urn:microsoft.com/office/officeart/2024/3/layout/SimpleTimeline"/>
    <dgm:cxn modelId="{FC0A92C3-71E3-472D-84B3-2DCA147C010B}" type="presParOf" srcId="{B62D1A7D-3F04-48CD-9032-13CD20EB20BE}" destId="{D14EA193-E361-40F3-80C3-BF8E15266DD4}" srcOrd="5" destOrd="0" presId="urn:microsoft.com/office/officeart/2024/3/layout/SimpleTimeline"/>
    <dgm:cxn modelId="{1AD31306-6DD4-44EE-BB61-8C0C483297C7}" type="presParOf" srcId="{B62D1A7D-3F04-48CD-9032-13CD20EB20BE}" destId="{AD5B29A9-15A9-409C-8C1C-31B8676D217C}" srcOrd="6" destOrd="0" presId="urn:microsoft.com/office/officeart/2024/3/layout/SimpleTimeline"/>
    <dgm:cxn modelId="{133E5F6F-8206-4A11-BD7A-63725898D10D}" type="presParOf" srcId="{AD5B29A9-15A9-409C-8C1C-31B8676D217C}" destId="{167F67E0-5112-4E7F-AF72-374C66E1DCE2}" srcOrd="0" destOrd="0" presId="urn:microsoft.com/office/officeart/2024/3/layout/SimpleTimeline"/>
    <dgm:cxn modelId="{EB716468-BFA8-4A6E-94C1-AA4389450368}" type="presParOf" srcId="{AD5B29A9-15A9-409C-8C1C-31B8676D217C}" destId="{20D2D273-7A36-4776-96AA-6F25042438E8}" srcOrd="1" destOrd="0" presId="urn:microsoft.com/office/officeart/2024/3/layout/SimpleTimeline"/>
    <dgm:cxn modelId="{7AC64C43-633B-4208-9115-B2E7852A1A8B}" type="presParOf" srcId="{20D2D273-7A36-4776-96AA-6F25042438E8}" destId="{BC53CF74-B7F3-4CB6-830B-F3791A7EEBB9}" srcOrd="0" destOrd="0" presId="urn:microsoft.com/office/officeart/2024/3/layout/SimpleTimeline"/>
    <dgm:cxn modelId="{ACCAE1D8-2B5F-4464-ABEF-ED7E80C9DECE}" type="presParOf" srcId="{20D2D273-7A36-4776-96AA-6F25042438E8}" destId="{90C4061E-07F9-456E-B21D-8D2387E7D1EA}" srcOrd="1" destOrd="0" presId="urn:microsoft.com/office/officeart/2024/3/layout/SimpleTimeline"/>
    <dgm:cxn modelId="{1B0A95E3-77D5-420C-808D-68A2404F6F30}" type="presParOf" srcId="{AD5B29A9-15A9-409C-8C1C-31B8676D217C}" destId="{85DAB27F-3985-458D-AB95-988A3A3CA744}" srcOrd="2" destOrd="0" presId="urn:microsoft.com/office/officeart/2024/3/layout/SimpleTimeline"/>
    <dgm:cxn modelId="{9CB08344-4E14-4C76-A89A-0A4E6E73D59B}" type="presParOf" srcId="{AD5B29A9-15A9-409C-8C1C-31B8676D217C}" destId="{CE3C218A-B9CA-4036-81B4-F2E16016D513}" srcOrd="3" destOrd="0" presId="urn:microsoft.com/office/officeart/2024/3/layout/SimpleTimeline"/>
    <dgm:cxn modelId="{D4E0F399-081C-4550-A6BD-6CEF9DDF54C1}" type="presParOf" srcId="{AD5B29A9-15A9-409C-8C1C-31B8676D217C}" destId="{18CA82D0-7D0B-4527-8C78-8F05F2215820}" srcOrd="4" destOrd="0" presId="urn:microsoft.com/office/officeart/2024/3/layout/SimpleTimeline"/>
    <dgm:cxn modelId="{A3347068-962F-4A27-9A7E-9DF620F8046D}" type="presParOf" srcId="{AD5B29A9-15A9-409C-8C1C-31B8676D217C}" destId="{213FC6CF-39BC-4184-98AB-451E2E25E62F}" srcOrd="5" destOrd="0" presId="urn:microsoft.com/office/officeart/2024/3/layout/SimpleTimeline"/>
    <dgm:cxn modelId="{BD6FA137-A093-45B8-9BDF-10D5B18AFD63}" type="presParOf" srcId="{B62D1A7D-3F04-48CD-9032-13CD20EB20BE}" destId="{C0F729AF-09C1-418D-9738-069EF7C04452}" srcOrd="7" destOrd="0" presId="urn:microsoft.com/office/officeart/2024/3/layout/SimpleTimeline"/>
    <dgm:cxn modelId="{81BE475C-B732-4A43-BEB9-B2EFA276D17D}" type="presParOf" srcId="{B62D1A7D-3F04-48CD-9032-13CD20EB20BE}" destId="{AB89A9EE-077F-4487-9420-59FBDA1CB31F}" srcOrd="8" destOrd="0" presId="urn:microsoft.com/office/officeart/2024/3/layout/SimpleTimeline"/>
    <dgm:cxn modelId="{5991417A-2B9E-407D-BF91-AF92901B7FB1}" type="presParOf" srcId="{AB89A9EE-077F-4487-9420-59FBDA1CB31F}" destId="{7171BBB4-F851-4256-967F-ADEC0D15DC84}" srcOrd="0" destOrd="0" presId="urn:microsoft.com/office/officeart/2024/3/layout/SimpleTimeline"/>
    <dgm:cxn modelId="{F971F55F-3527-4FAC-B6CD-4A4B44DE8938}" type="presParOf" srcId="{AB89A9EE-077F-4487-9420-59FBDA1CB31F}" destId="{573ABA56-AE91-4948-B29A-AEB87A073C79}" srcOrd="1" destOrd="0" presId="urn:microsoft.com/office/officeart/2024/3/layout/SimpleTimeline"/>
    <dgm:cxn modelId="{CE37A9D6-960E-45E8-B48A-ACA29E911DB3}" type="presParOf" srcId="{573ABA56-AE91-4948-B29A-AEB87A073C79}" destId="{BD408FA5-E2DD-426D-B774-09DA299E1969}" srcOrd="0" destOrd="0" presId="urn:microsoft.com/office/officeart/2024/3/layout/SimpleTimeline"/>
    <dgm:cxn modelId="{FA2D0EF6-5D9D-424B-A2E0-3CA1D9C3EB18}" type="presParOf" srcId="{573ABA56-AE91-4948-B29A-AEB87A073C79}" destId="{2D591524-62CB-4922-8597-D9EB51685135}" srcOrd="1" destOrd="0" presId="urn:microsoft.com/office/officeart/2024/3/layout/SimpleTimeline"/>
    <dgm:cxn modelId="{19D80127-6725-48A7-A0BE-C9E706FD226E}" type="presParOf" srcId="{AB89A9EE-077F-4487-9420-59FBDA1CB31F}" destId="{383A198C-52DD-4EC6-8F9F-61935150EE29}" srcOrd="2" destOrd="0" presId="urn:microsoft.com/office/officeart/2024/3/layout/SimpleTimeline"/>
    <dgm:cxn modelId="{79C4B9EB-E187-431E-83AA-D026093DFEF9}" type="presParOf" srcId="{AB89A9EE-077F-4487-9420-59FBDA1CB31F}" destId="{B9B82F49-D7AF-4591-BFF7-09AA76613037}" srcOrd="3" destOrd="0" presId="urn:microsoft.com/office/officeart/2024/3/layout/SimpleTimeline"/>
    <dgm:cxn modelId="{6D8C4B0C-05E7-4394-ABF8-386CEED506A1}" type="presParOf" srcId="{AB89A9EE-077F-4487-9420-59FBDA1CB31F}" destId="{A82E8CA4-BFD6-4516-B3DD-193FE6A639F9}" srcOrd="4" destOrd="0" presId="urn:microsoft.com/office/officeart/2024/3/layout/SimpleTimeline"/>
    <dgm:cxn modelId="{C1FC77B1-6EE1-4CE0-A998-48F0F4495FFE}" type="presParOf" srcId="{AB89A9EE-077F-4487-9420-59FBDA1CB31F}" destId="{D257DB85-ECE0-4033-8BF8-CD1D95B3EF27}" srcOrd="5" destOrd="0" presId="urn:microsoft.com/office/officeart/2024/3/layout/SimpleTimeline"/>
  </dgm:cxnLst>
  <dgm:bg>
    <a:noFill/>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F0DE93-E55E-4AB8-99D9-B04C79E80F17}">
      <dsp:nvSpPr>
        <dsp:cNvPr id="0" name=""/>
        <dsp:cNvSpPr/>
      </dsp:nvSpPr>
      <dsp:spPr>
        <a:xfrm>
          <a:off x="0" y="341471"/>
          <a:ext cx="2154555" cy="1292733"/>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a:t>Activities include:</a:t>
          </a:r>
        </a:p>
      </dsp:txBody>
      <dsp:txXfrm>
        <a:off x="0" y="341471"/>
        <a:ext cx="2154555" cy="1292733"/>
      </dsp:txXfrm>
    </dsp:sp>
    <dsp:sp modelId="{107E22C5-74F5-4159-9503-034BB8889128}">
      <dsp:nvSpPr>
        <dsp:cNvPr id="0" name=""/>
        <dsp:cNvSpPr/>
      </dsp:nvSpPr>
      <dsp:spPr>
        <a:xfrm>
          <a:off x="2370010" y="341471"/>
          <a:ext cx="2154555" cy="1292733"/>
        </a:xfrm>
        <a:prstGeom prst="rect">
          <a:avLst/>
        </a:prstGeom>
        <a:gradFill rotWithShape="0">
          <a:gsLst>
            <a:gs pos="0">
              <a:schemeClr val="accent5">
                <a:hueOff val="-2430430"/>
                <a:satOff val="-165"/>
                <a:lumOff val="392"/>
                <a:alphaOff val="0"/>
                <a:satMod val="103000"/>
                <a:lumMod val="102000"/>
                <a:tint val="94000"/>
              </a:schemeClr>
            </a:gs>
            <a:gs pos="50000">
              <a:schemeClr val="accent5">
                <a:hueOff val="-2430430"/>
                <a:satOff val="-165"/>
                <a:lumOff val="392"/>
                <a:alphaOff val="0"/>
                <a:satMod val="110000"/>
                <a:lumMod val="100000"/>
                <a:shade val="100000"/>
              </a:schemeClr>
            </a:gs>
            <a:gs pos="100000">
              <a:schemeClr val="accent5">
                <a:hueOff val="-2430430"/>
                <a:satOff val="-165"/>
                <a:lumOff val="39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a:t>consider and recommend updates to the MPA and its associated exhibits.</a:t>
          </a:r>
        </a:p>
      </dsp:txBody>
      <dsp:txXfrm>
        <a:off x="2370010" y="341471"/>
        <a:ext cx="2154555" cy="1292733"/>
      </dsp:txXfrm>
    </dsp:sp>
    <dsp:sp modelId="{9E50073B-8C43-46B7-B11A-711103A4E4CD}">
      <dsp:nvSpPr>
        <dsp:cNvPr id="0" name=""/>
        <dsp:cNvSpPr/>
      </dsp:nvSpPr>
      <dsp:spPr>
        <a:xfrm>
          <a:off x="4740021" y="341471"/>
          <a:ext cx="2154555" cy="1292733"/>
        </a:xfrm>
        <a:prstGeom prst="rect">
          <a:avLst/>
        </a:prstGeom>
        <a:gradFill rotWithShape="0">
          <a:gsLst>
            <a:gs pos="0">
              <a:schemeClr val="accent5">
                <a:hueOff val="-4860860"/>
                <a:satOff val="-330"/>
                <a:lumOff val="784"/>
                <a:alphaOff val="0"/>
                <a:satMod val="103000"/>
                <a:lumMod val="102000"/>
                <a:tint val="94000"/>
              </a:schemeClr>
            </a:gs>
            <a:gs pos="50000">
              <a:schemeClr val="accent5">
                <a:hueOff val="-4860860"/>
                <a:satOff val="-330"/>
                <a:lumOff val="784"/>
                <a:alphaOff val="0"/>
                <a:satMod val="110000"/>
                <a:lumMod val="100000"/>
                <a:shade val="100000"/>
              </a:schemeClr>
            </a:gs>
            <a:gs pos="100000">
              <a:schemeClr val="accent5">
                <a:hueOff val="-4860860"/>
                <a:satOff val="-330"/>
                <a:lumOff val="784"/>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a:t>leverage the expertise of leading experts and policy makers in the field of dual credit and concurrent enrollment when making MPA recommendations.</a:t>
          </a:r>
        </a:p>
      </dsp:txBody>
      <dsp:txXfrm>
        <a:off x="4740021" y="341471"/>
        <a:ext cx="2154555" cy="1292733"/>
      </dsp:txXfrm>
    </dsp:sp>
    <dsp:sp modelId="{6CA32388-1269-4128-B7CC-22811FD99981}">
      <dsp:nvSpPr>
        <dsp:cNvPr id="0" name=""/>
        <dsp:cNvSpPr/>
      </dsp:nvSpPr>
      <dsp:spPr>
        <a:xfrm>
          <a:off x="0" y="1849659"/>
          <a:ext cx="2154555" cy="1292733"/>
        </a:xfrm>
        <a:prstGeom prst="rect">
          <a:avLst/>
        </a:prstGeom>
        <a:gradFill rotWithShape="0">
          <a:gsLst>
            <a:gs pos="0">
              <a:schemeClr val="accent5">
                <a:hueOff val="-7291290"/>
                <a:satOff val="-496"/>
                <a:lumOff val="1177"/>
                <a:alphaOff val="0"/>
                <a:satMod val="103000"/>
                <a:lumMod val="102000"/>
                <a:tint val="94000"/>
              </a:schemeClr>
            </a:gs>
            <a:gs pos="50000">
              <a:schemeClr val="accent5">
                <a:hueOff val="-7291290"/>
                <a:satOff val="-496"/>
                <a:lumOff val="1177"/>
                <a:alphaOff val="0"/>
                <a:satMod val="110000"/>
                <a:lumMod val="100000"/>
                <a:shade val="100000"/>
              </a:schemeClr>
            </a:gs>
            <a:gs pos="100000">
              <a:schemeClr val="accent5">
                <a:hueOff val="-7291290"/>
                <a:satOff val="-496"/>
                <a:lumOff val="1177"/>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a:t>consult relevant dual credit and concurrent enrollment scholarship and research findings in developing recommendations.</a:t>
          </a:r>
        </a:p>
      </dsp:txBody>
      <dsp:txXfrm>
        <a:off x="0" y="1849659"/>
        <a:ext cx="2154555" cy="1292733"/>
      </dsp:txXfrm>
    </dsp:sp>
    <dsp:sp modelId="{403C5647-1915-4FAF-8307-B0C8634151D8}">
      <dsp:nvSpPr>
        <dsp:cNvPr id="0" name=""/>
        <dsp:cNvSpPr/>
      </dsp:nvSpPr>
      <dsp:spPr>
        <a:xfrm>
          <a:off x="2370010" y="1849659"/>
          <a:ext cx="2154555" cy="1292733"/>
        </a:xfrm>
        <a:prstGeom prst="rect">
          <a:avLst/>
        </a:prstGeom>
        <a:gradFill rotWithShape="0">
          <a:gsLst>
            <a:gs pos="0">
              <a:schemeClr val="accent5">
                <a:hueOff val="-9721720"/>
                <a:satOff val="-661"/>
                <a:lumOff val="1569"/>
                <a:alphaOff val="0"/>
                <a:satMod val="103000"/>
                <a:lumMod val="102000"/>
                <a:tint val="94000"/>
              </a:schemeClr>
            </a:gs>
            <a:gs pos="50000">
              <a:schemeClr val="accent5">
                <a:hueOff val="-9721720"/>
                <a:satOff val="-661"/>
                <a:lumOff val="1569"/>
                <a:alphaOff val="0"/>
                <a:satMod val="110000"/>
                <a:lumMod val="100000"/>
                <a:shade val="100000"/>
              </a:schemeClr>
            </a:gs>
            <a:gs pos="100000">
              <a:schemeClr val="accent5">
                <a:hueOff val="-9721720"/>
                <a:satOff val="-661"/>
                <a:lumOff val="1569"/>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a:t>invite the feedback and insights of Illinois’ practitioners and other secondary and postsecondary stakeholders when developing its recommendations.</a:t>
          </a:r>
        </a:p>
      </dsp:txBody>
      <dsp:txXfrm>
        <a:off x="2370010" y="1849659"/>
        <a:ext cx="2154555" cy="1292733"/>
      </dsp:txXfrm>
    </dsp:sp>
    <dsp:sp modelId="{5685A4A2-C840-4D4C-9889-BA57AD2636E4}">
      <dsp:nvSpPr>
        <dsp:cNvPr id="0" name=""/>
        <dsp:cNvSpPr/>
      </dsp:nvSpPr>
      <dsp:spPr>
        <a:xfrm>
          <a:off x="4740021" y="1849659"/>
          <a:ext cx="2154555" cy="1292733"/>
        </a:xfrm>
        <a:prstGeom prst="rect">
          <a:avLst/>
        </a:prstGeom>
        <a:gradFill rotWithShape="0">
          <a:gsLst>
            <a:gs pos="0">
              <a:schemeClr val="accent5">
                <a:hueOff val="-12152150"/>
                <a:satOff val="-826"/>
                <a:lumOff val="1961"/>
                <a:alphaOff val="0"/>
                <a:satMod val="103000"/>
                <a:lumMod val="102000"/>
                <a:tint val="94000"/>
              </a:schemeClr>
            </a:gs>
            <a:gs pos="50000">
              <a:schemeClr val="accent5">
                <a:hueOff val="-12152150"/>
                <a:satOff val="-826"/>
                <a:lumOff val="1961"/>
                <a:alphaOff val="0"/>
                <a:satMod val="110000"/>
                <a:lumMod val="100000"/>
                <a:shade val="100000"/>
              </a:schemeClr>
            </a:gs>
            <a:gs pos="100000">
              <a:schemeClr val="accent5">
                <a:hueOff val="-12152150"/>
                <a:satOff val="-826"/>
                <a:lumOff val="1961"/>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a:t>make recommendations but not take binding action.</a:t>
          </a:r>
        </a:p>
      </dsp:txBody>
      <dsp:txXfrm>
        <a:off x="4740021" y="1849659"/>
        <a:ext cx="2154555" cy="12927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A04BCD-49F3-4E7C-AE3A-B4008B1E75FF}">
      <dsp:nvSpPr>
        <dsp:cNvPr id="0" name=""/>
        <dsp:cNvSpPr/>
      </dsp:nvSpPr>
      <dsp:spPr>
        <a:xfrm>
          <a:off x="731677" y="377918"/>
          <a:ext cx="1372500" cy="1372500"/>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BF8EDF3-EF67-47F5-9749-117034E6D424}">
      <dsp:nvSpPr>
        <dsp:cNvPr id="0" name=""/>
        <dsp:cNvSpPr/>
      </dsp:nvSpPr>
      <dsp:spPr>
        <a:xfrm>
          <a:off x="1024177" y="670418"/>
          <a:ext cx="787500" cy="7875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10C85DB-52A6-423A-BE26-EC6DA6490514}">
      <dsp:nvSpPr>
        <dsp:cNvPr id="0" name=""/>
        <dsp:cNvSpPr/>
      </dsp:nvSpPr>
      <dsp:spPr>
        <a:xfrm>
          <a:off x="37519" y="1969893"/>
          <a:ext cx="2760817" cy="11360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dirty="0"/>
            <a:t>In 2019, ISBE and ICCB jointly adopted the Model Partnership Agreement to support high‑quality dual credit implementation statewide.</a:t>
          </a:r>
        </a:p>
      </dsp:txBody>
      <dsp:txXfrm>
        <a:off x="37519" y="1969893"/>
        <a:ext cx="2760817" cy="1136052"/>
      </dsp:txXfrm>
    </dsp:sp>
    <dsp:sp modelId="{7D038F7A-0BDA-428D-AEA6-828AE07E056A}">
      <dsp:nvSpPr>
        <dsp:cNvPr id="0" name=""/>
        <dsp:cNvSpPr/>
      </dsp:nvSpPr>
      <dsp:spPr>
        <a:xfrm>
          <a:off x="4011817" y="396732"/>
          <a:ext cx="1372500" cy="1372500"/>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F526CA3-EEFB-46DB-A5B0-82293057899B}">
      <dsp:nvSpPr>
        <dsp:cNvPr id="0" name=""/>
        <dsp:cNvSpPr/>
      </dsp:nvSpPr>
      <dsp:spPr>
        <a:xfrm>
          <a:off x="4304317" y="689232"/>
          <a:ext cx="787500" cy="7875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42CC803-C3A9-4C33-9E37-80DD5233FC37}">
      <dsp:nvSpPr>
        <dsp:cNvPr id="0" name=""/>
        <dsp:cNvSpPr/>
      </dsp:nvSpPr>
      <dsp:spPr>
        <a:xfrm>
          <a:off x="3192086" y="2026333"/>
          <a:ext cx="3011962" cy="10607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dirty="0"/>
            <a:t>Developed with support from </a:t>
          </a:r>
          <a:r>
            <a:rPr lang="en-US" sz="1100" kern="1200" dirty="0" err="1"/>
            <a:t>EdSystems</a:t>
          </a:r>
          <a:r>
            <a:rPr lang="en-US" sz="1100" kern="1200" dirty="0"/>
            <a:t>, the MPA offers a shared framework for structuring strong, equitable dual credit partnerships.</a:t>
          </a:r>
        </a:p>
      </dsp:txBody>
      <dsp:txXfrm>
        <a:off x="3192086" y="2026333"/>
        <a:ext cx="3011962" cy="106079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7A763F-F7DA-4A55-9E11-28CF6A83CA11}">
      <dsp:nvSpPr>
        <dsp:cNvPr id="0" name=""/>
        <dsp:cNvSpPr/>
      </dsp:nvSpPr>
      <dsp:spPr>
        <a:xfrm>
          <a:off x="2438" y="261779"/>
          <a:ext cx="1686160" cy="278712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49243F1F-24AD-409A-ADA6-E282FDB53701}">
      <dsp:nvSpPr>
        <dsp:cNvPr id="0" name=""/>
        <dsp:cNvSpPr/>
      </dsp:nvSpPr>
      <dsp:spPr>
        <a:xfrm>
          <a:off x="203277" y="452577"/>
          <a:ext cx="1686160" cy="278712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Preserves and strengthens the Professional Development Plan (PDP) pathway that allows instructors who do not yet meet full qualifications to teach while working toward them. </a:t>
          </a:r>
        </a:p>
      </dsp:txBody>
      <dsp:txXfrm>
        <a:off x="252663" y="501963"/>
        <a:ext cx="1587388" cy="2688356"/>
      </dsp:txXfrm>
    </dsp:sp>
    <dsp:sp modelId="{21CC97BD-A4F3-4B24-9E5A-282FDAF0B956}">
      <dsp:nvSpPr>
        <dsp:cNvPr id="0" name=""/>
        <dsp:cNvSpPr/>
      </dsp:nvSpPr>
      <dsp:spPr>
        <a:xfrm>
          <a:off x="2089680" y="244539"/>
          <a:ext cx="1807555" cy="2843542"/>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73008EBB-E51D-4AF7-8535-5F00491E2ED0}">
      <dsp:nvSpPr>
        <dsp:cNvPr id="0" name=""/>
        <dsp:cNvSpPr/>
      </dsp:nvSpPr>
      <dsp:spPr>
        <a:xfrm>
          <a:off x="2290520" y="435337"/>
          <a:ext cx="1807555" cy="284354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Introduces a formal notice and appeal process for instructor disapprovals.</a:t>
          </a:r>
        </a:p>
      </dsp:txBody>
      <dsp:txXfrm>
        <a:off x="2343461" y="488278"/>
        <a:ext cx="1701673" cy="2737660"/>
      </dsp:txXfrm>
    </dsp:sp>
    <dsp:sp modelId="{5E4A88E1-3ACE-4B02-817F-9FD87F9AFEF3}">
      <dsp:nvSpPr>
        <dsp:cNvPr id="0" name=""/>
        <dsp:cNvSpPr/>
      </dsp:nvSpPr>
      <dsp:spPr>
        <a:xfrm>
          <a:off x="4301950" y="232281"/>
          <a:ext cx="1738778" cy="2804219"/>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68B404E9-0C51-4F35-9076-30F63926104C}">
      <dsp:nvSpPr>
        <dsp:cNvPr id="0" name=""/>
        <dsp:cNvSpPr/>
      </dsp:nvSpPr>
      <dsp:spPr>
        <a:xfrm>
          <a:off x="4502789" y="423078"/>
          <a:ext cx="1738778" cy="280421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Extends perpetual PDP availability to Career and Technical Education (CTE) disciplines. </a:t>
          </a:r>
        </a:p>
      </dsp:txBody>
      <dsp:txXfrm>
        <a:off x="4553716" y="474005"/>
        <a:ext cx="1636924" cy="270236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84D724-5F5E-434A-A63A-306A3299E5F3}">
      <dsp:nvSpPr>
        <dsp:cNvPr id="0" name=""/>
        <dsp:cNvSpPr/>
      </dsp:nvSpPr>
      <dsp:spPr>
        <a:xfrm>
          <a:off x="0" y="488"/>
          <a:ext cx="722376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5A9077-B74F-4986-97B6-76D4F33FE25E}">
      <dsp:nvSpPr>
        <dsp:cNvPr id="0" name=""/>
        <dsp:cNvSpPr/>
      </dsp:nvSpPr>
      <dsp:spPr>
        <a:xfrm>
          <a:off x="0" y="488"/>
          <a:ext cx="7223760" cy="5721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Font typeface="Arial" panose="020B0604020202020204" pitchFamily="34" charset="0"/>
            <a:buNone/>
          </a:pPr>
          <a:r>
            <a:rPr lang="en-US" sz="1100" b="1" kern="1200" dirty="0"/>
            <a:t>'Not unreasonably withhold' standard: </a:t>
          </a:r>
          <a:r>
            <a:rPr lang="en-US" sz="1100" kern="1200" dirty="0"/>
            <a:t>The Act retains the requirement that colleges must not unreasonably withhold PDP approval. This imposes a good-faith duty on colleges and creates a basis for appeal if they do.</a:t>
          </a:r>
        </a:p>
      </dsp:txBody>
      <dsp:txXfrm>
        <a:off x="0" y="488"/>
        <a:ext cx="7223760" cy="572110"/>
      </dsp:txXfrm>
    </dsp:sp>
    <dsp:sp modelId="{D50B3FDC-4582-4EF1-B9C1-94B577C11FBC}">
      <dsp:nvSpPr>
        <dsp:cNvPr id="0" name=""/>
        <dsp:cNvSpPr/>
      </dsp:nvSpPr>
      <dsp:spPr>
        <a:xfrm>
          <a:off x="0" y="572599"/>
          <a:ext cx="722376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BA36FE2-170D-4F65-915B-FD0E66B8E5F5}">
      <dsp:nvSpPr>
        <dsp:cNvPr id="0" name=""/>
        <dsp:cNvSpPr/>
      </dsp:nvSpPr>
      <dsp:spPr>
        <a:xfrm>
          <a:off x="0" y="572599"/>
          <a:ext cx="7223760" cy="5721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Font typeface="Arial" panose="020B0604020202020204" pitchFamily="34" charset="0"/>
            <a:buNone/>
          </a:pPr>
          <a:r>
            <a:rPr lang="en-US" sz="1100" b="1" kern="1200"/>
            <a:t>Appeal rights: </a:t>
          </a:r>
          <a:r>
            <a:rPr lang="en-US" sz="1100" kern="1200"/>
            <a:t>If a college denies a PDP, the instructor may appeal to the ICCB or IBHE, as appropriate. This appeal right is now explicitly stated in statute.</a:t>
          </a:r>
        </a:p>
      </dsp:txBody>
      <dsp:txXfrm>
        <a:off x="0" y="572599"/>
        <a:ext cx="7223760" cy="572110"/>
      </dsp:txXfrm>
    </dsp:sp>
    <dsp:sp modelId="{9C28FC8F-32E7-4175-B060-091ABDED421B}">
      <dsp:nvSpPr>
        <dsp:cNvPr id="0" name=""/>
        <dsp:cNvSpPr/>
      </dsp:nvSpPr>
      <dsp:spPr>
        <a:xfrm>
          <a:off x="0" y="1144709"/>
          <a:ext cx="722376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94F1B04-81C4-4A6B-8493-AAC190226A69}">
      <dsp:nvSpPr>
        <dsp:cNvPr id="0" name=""/>
        <dsp:cNvSpPr/>
      </dsp:nvSpPr>
      <dsp:spPr>
        <a:xfrm>
          <a:off x="0" y="1144709"/>
          <a:ext cx="7223760" cy="5721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Font typeface="Arial" panose="020B0604020202020204" pitchFamily="34" charset="0"/>
            <a:buNone/>
          </a:pPr>
          <a:r>
            <a:rPr lang="en-US" sz="1100" b="1" kern="1200"/>
            <a:t>Duration: </a:t>
          </a:r>
          <a:r>
            <a:rPr lang="en-US" sz="1100" b="0" kern="1200"/>
            <a:t>Cap removed; </a:t>
          </a:r>
          <a:r>
            <a:rPr lang="en-US" sz="1100" kern="1200"/>
            <a:t>PDPs remain in effect as long as satisfactory progress is demonstrated.</a:t>
          </a:r>
        </a:p>
      </dsp:txBody>
      <dsp:txXfrm>
        <a:off x="0" y="1144709"/>
        <a:ext cx="7223760" cy="572110"/>
      </dsp:txXfrm>
    </dsp:sp>
    <dsp:sp modelId="{4CC810DE-F26B-451A-A0A8-F82F314BFCF1}">
      <dsp:nvSpPr>
        <dsp:cNvPr id="0" name=""/>
        <dsp:cNvSpPr/>
      </dsp:nvSpPr>
      <dsp:spPr>
        <a:xfrm>
          <a:off x="0" y="1716819"/>
          <a:ext cx="722376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D318617-2B8C-410E-B0D0-FDB40697AA61}">
      <dsp:nvSpPr>
        <dsp:cNvPr id="0" name=""/>
        <dsp:cNvSpPr/>
      </dsp:nvSpPr>
      <dsp:spPr>
        <a:xfrm>
          <a:off x="0" y="1716819"/>
          <a:ext cx="7223760" cy="5721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b="1" kern="1200"/>
            <a:t>PDP entry threshold: </a:t>
          </a:r>
          <a:r>
            <a:rPr lang="en-US" sz="1100" kern="1200"/>
            <a:t>An instructor must have a master's degree in any discipline and have already earned at least 9 graduate hours in the teaching discipline to be eligible for a PDP under paragraph (1)(B). This requirement is unchanged from prior law.</a:t>
          </a:r>
          <a:endParaRPr lang="en-US" sz="1100" i="1" kern="1200"/>
        </a:p>
      </dsp:txBody>
      <dsp:txXfrm>
        <a:off x="0" y="1716819"/>
        <a:ext cx="7223760" cy="572110"/>
      </dsp:txXfrm>
    </dsp:sp>
    <dsp:sp modelId="{612052D0-0E9C-4016-AE3B-798463898838}">
      <dsp:nvSpPr>
        <dsp:cNvPr id="0" name=""/>
        <dsp:cNvSpPr/>
      </dsp:nvSpPr>
      <dsp:spPr>
        <a:xfrm>
          <a:off x="0" y="2288930"/>
          <a:ext cx="722376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356C665-197A-4DE4-9ADF-41D4B51B70DE}">
      <dsp:nvSpPr>
        <dsp:cNvPr id="0" name=""/>
        <dsp:cNvSpPr/>
      </dsp:nvSpPr>
      <dsp:spPr>
        <a:xfrm>
          <a:off x="0" y="2288930"/>
          <a:ext cx="7223760" cy="5721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b="1" kern="1200"/>
            <a:t>CTE instructors: </a:t>
          </a:r>
          <a:r>
            <a:rPr lang="en-US" sz="1100" kern="1200"/>
            <a:t>Paragraph (2.5) extends PDP eligibility explicitly to fully licensed CTE instructors who are progressing toward meeting institutional faculty requirements. This is a significant clarification for colleges with robust CTE dual credit offerings.</a:t>
          </a:r>
          <a:endParaRPr lang="en-US" sz="1100" i="1" kern="1200">
            <a:latin typeface="+mn-lt"/>
          </a:endParaRPr>
        </a:p>
      </dsp:txBody>
      <dsp:txXfrm>
        <a:off x="0" y="2288930"/>
        <a:ext cx="7223760" cy="572110"/>
      </dsp:txXfrm>
    </dsp:sp>
    <dsp:sp modelId="{6060315D-5758-4421-B4E2-6E030A355E5E}">
      <dsp:nvSpPr>
        <dsp:cNvPr id="0" name=""/>
        <dsp:cNvSpPr/>
      </dsp:nvSpPr>
      <dsp:spPr>
        <a:xfrm>
          <a:off x="0" y="2861040"/>
          <a:ext cx="722376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32FE9E3-A389-4082-80CB-6E00AC20F7F1}">
      <dsp:nvSpPr>
        <dsp:cNvPr id="0" name=""/>
        <dsp:cNvSpPr/>
      </dsp:nvSpPr>
      <dsp:spPr>
        <a:xfrm>
          <a:off x="0" y="2861040"/>
          <a:ext cx="7223760" cy="5721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Font typeface="Arial" panose="020B0604020202020204" pitchFamily="34" charset="0"/>
            <a:buNone/>
          </a:pPr>
          <a:r>
            <a:rPr lang="en-US" sz="1100" b="1" kern="1200"/>
            <a:t>30-day review timeline: </a:t>
          </a:r>
          <a:r>
            <a:rPr lang="en-US" sz="1100" kern="1200"/>
            <a:t>The postsecondary institution has 30 days to review and approve or deny a PDP application. This deadline is now codified and enforceable.</a:t>
          </a:r>
        </a:p>
      </dsp:txBody>
      <dsp:txXfrm>
        <a:off x="0" y="2861040"/>
        <a:ext cx="7223760" cy="572110"/>
      </dsp:txXfrm>
    </dsp:sp>
    <dsp:sp modelId="{03F5B67B-DAD4-4502-B2FD-86B3E4050C44}">
      <dsp:nvSpPr>
        <dsp:cNvPr id="0" name=""/>
        <dsp:cNvSpPr/>
      </dsp:nvSpPr>
      <dsp:spPr>
        <a:xfrm>
          <a:off x="0" y="3433150"/>
          <a:ext cx="722376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3029D38-B8F4-4304-87DE-5941CE15F0F8}">
      <dsp:nvSpPr>
        <dsp:cNvPr id="0" name=""/>
        <dsp:cNvSpPr/>
      </dsp:nvSpPr>
      <dsp:spPr>
        <a:xfrm>
          <a:off x="0" y="3433150"/>
          <a:ext cx="7223760" cy="5721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a:t>The PDP pathway allows instructors who do not yet fully meet the §20(1)(A) standard to continue teaching while actively working toward full qualification. </a:t>
          </a:r>
          <a:endParaRPr lang="en-US" sz="1100" i="1" kern="1200"/>
        </a:p>
      </dsp:txBody>
      <dsp:txXfrm>
        <a:off x="0" y="3433150"/>
        <a:ext cx="7223760" cy="57211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B407D7-E987-44B8-BAB8-E634C9E25925}">
      <dsp:nvSpPr>
        <dsp:cNvPr id="0" name=""/>
        <dsp:cNvSpPr/>
      </dsp:nvSpPr>
      <dsp:spPr>
        <a:xfrm>
          <a:off x="0" y="425"/>
          <a:ext cx="6894576" cy="995146"/>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0578756-7B3E-48E2-82E6-C999563AF876}">
      <dsp:nvSpPr>
        <dsp:cNvPr id="0" name=""/>
        <dsp:cNvSpPr/>
      </dsp:nvSpPr>
      <dsp:spPr>
        <a:xfrm>
          <a:off x="301031" y="224333"/>
          <a:ext cx="547330" cy="5473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8A012F8-7F73-4E05-89CC-00D9C8B453C0}">
      <dsp:nvSpPr>
        <dsp:cNvPr id="0" name=""/>
        <dsp:cNvSpPr/>
      </dsp:nvSpPr>
      <dsp:spPr>
        <a:xfrm>
          <a:off x="1149394" y="425"/>
          <a:ext cx="5745181" cy="9951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5320" tIns="105320" rIns="105320" bIns="105320" numCol="1" spcCol="1270" anchor="ctr" anchorCtr="0">
          <a:noAutofit/>
        </a:bodyPr>
        <a:lstStyle/>
        <a:p>
          <a:pPr marL="0" lvl="0" indent="0" algn="l" defTabSz="622300">
            <a:lnSpc>
              <a:spcPct val="100000"/>
            </a:lnSpc>
            <a:spcBef>
              <a:spcPct val="0"/>
            </a:spcBef>
            <a:spcAft>
              <a:spcPct val="35000"/>
            </a:spcAft>
            <a:buNone/>
          </a:pPr>
          <a:r>
            <a:rPr lang="en-US" sz="1400" i="1" kern="1200"/>
            <a:t>Parties may elect to create an electronic version of this form and/or use alternate forms mutually agreed upon by the parties</a:t>
          </a:r>
          <a:endParaRPr lang="en-US" sz="1400" kern="1200"/>
        </a:p>
      </dsp:txBody>
      <dsp:txXfrm>
        <a:off x="1149394" y="425"/>
        <a:ext cx="5745181" cy="995146"/>
      </dsp:txXfrm>
    </dsp:sp>
    <dsp:sp modelId="{8DC77980-D8A2-47FC-AD30-493E93206776}">
      <dsp:nvSpPr>
        <dsp:cNvPr id="0" name=""/>
        <dsp:cNvSpPr/>
      </dsp:nvSpPr>
      <dsp:spPr>
        <a:xfrm>
          <a:off x="0" y="1244358"/>
          <a:ext cx="6894576" cy="995146"/>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BA2D62-0A3C-4977-80AE-85C82E8F15EF}">
      <dsp:nvSpPr>
        <dsp:cNvPr id="0" name=""/>
        <dsp:cNvSpPr/>
      </dsp:nvSpPr>
      <dsp:spPr>
        <a:xfrm>
          <a:off x="301031" y="1468266"/>
          <a:ext cx="547330" cy="54733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68B5AED-C8C6-4AD9-BA99-8EAD3CAD5587}">
      <dsp:nvSpPr>
        <dsp:cNvPr id="0" name=""/>
        <dsp:cNvSpPr/>
      </dsp:nvSpPr>
      <dsp:spPr>
        <a:xfrm>
          <a:off x="1149394" y="1244358"/>
          <a:ext cx="5745181" cy="9951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5320" tIns="105320" rIns="105320" bIns="105320" numCol="1" spcCol="1270" anchor="ctr" anchorCtr="0">
          <a:noAutofit/>
        </a:bodyPr>
        <a:lstStyle/>
        <a:p>
          <a:pPr marL="0" lvl="0" indent="0" algn="l" defTabSz="622300">
            <a:lnSpc>
              <a:spcPct val="100000"/>
            </a:lnSpc>
            <a:spcBef>
              <a:spcPct val="0"/>
            </a:spcBef>
            <a:spcAft>
              <a:spcPct val="35000"/>
            </a:spcAft>
            <a:buNone/>
          </a:pPr>
          <a:r>
            <a:rPr lang="en-US" sz="1400" kern="1200"/>
            <a:t>Form must be completed by the District Liaison and submitted to the College Liaison for each proposed Type A course to be taught by a high school Instructor. </a:t>
          </a:r>
        </a:p>
      </dsp:txBody>
      <dsp:txXfrm>
        <a:off x="1149394" y="1244358"/>
        <a:ext cx="5745181" cy="995146"/>
      </dsp:txXfrm>
    </dsp:sp>
    <dsp:sp modelId="{8D318B7D-258A-4765-B81C-753B301148A1}">
      <dsp:nvSpPr>
        <dsp:cNvPr id="0" name=""/>
        <dsp:cNvSpPr/>
      </dsp:nvSpPr>
      <dsp:spPr>
        <a:xfrm>
          <a:off x="0" y="2488292"/>
          <a:ext cx="6894576" cy="995146"/>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77326E1-FED2-4B2D-9472-EB368ECD86CA}">
      <dsp:nvSpPr>
        <dsp:cNvPr id="0" name=""/>
        <dsp:cNvSpPr/>
      </dsp:nvSpPr>
      <dsp:spPr>
        <a:xfrm>
          <a:off x="301031" y="2712200"/>
          <a:ext cx="547330" cy="54733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883A450-418F-4E82-AFB1-6BA1B745CB59}">
      <dsp:nvSpPr>
        <dsp:cNvPr id="0" name=""/>
        <dsp:cNvSpPr/>
      </dsp:nvSpPr>
      <dsp:spPr>
        <a:xfrm>
          <a:off x="1149394" y="2488292"/>
          <a:ext cx="5745181" cy="9951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5320" tIns="105320" rIns="105320" bIns="105320" numCol="1" spcCol="1270" anchor="ctr" anchorCtr="0">
          <a:noAutofit/>
        </a:bodyPr>
        <a:lstStyle/>
        <a:p>
          <a:pPr marL="0" lvl="0" indent="0" algn="l" defTabSz="622300">
            <a:lnSpc>
              <a:spcPct val="100000"/>
            </a:lnSpc>
            <a:spcBef>
              <a:spcPct val="0"/>
            </a:spcBef>
            <a:spcAft>
              <a:spcPct val="35000"/>
            </a:spcAft>
            <a:buNone/>
          </a:pPr>
          <a:r>
            <a:rPr lang="en-US" sz="1400" kern="1200"/>
            <a:t>Documentation is required to approve a high school instructor to teach a dual credit course in accordance with ICCB and IBHE Administrative Code and HLC Policy CRRT.B.10.020 Assumed Practices (Section B.2)</a:t>
          </a:r>
        </a:p>
      </dsp:txBody>
      <dsp:txXfrm>
        <a:off x="1149394" y="2488292"/>
        <a:ext cx="5745181" cy="99514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280BA0-F7FA-3948-B876-82C1D10C575E}">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072BA5-CB1E-B747-A51E-6284FCD0AF8B}">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The amended §16(b)(7)(B) requires that course content, delivery, and rigor evaluations by the community college's chief academic officer (or designee) must be completed within the same school year that the course is taught. This applies to all dual credit courses, including those taught by instructors on PDPs whose ongoing teaching quality is a factor in continuing PDP approval.</a:t>
          </a:r>
        </a:p>
      </dsp:txBody>
      <dsp:txXfrm>
        <a:off x="608661" y="692298"/>
        <a:ext cx="4508047" cy="2799040"/>
      </dsp:txXfrm>
    </dsp:sp>
    <dsp:sp modelId="{0353CA6B-7B43-194E-BB09-9FF3379C2A12}">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85EA8B0-DBC0-0B4E-8CB8-EFBD86497878}">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The evaluation must be conducted consistently with the college's procedures for on-campus adjunct faculty, including classroom visits to the secondary school site. Importantly, the evaluation is expressly limited to the course and the instructor's ability to deliver rigorous college-level work — it may not affect the instructor's performance evaluation under the K-12 School Code.</a:t>
          </a:r>
        </a:p>
      </dsp:txBody>
      <dsp:txXfrm>
        <a:off x="6331365" y="692298"/>
        <a:ext cx="4508047" cy="279904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2438AA-829D-49D4-9DF8-3132B4AFF40B}">
      <dsp:nvSpPr>
        <dsp:cNvPr id="0" name=""/>
        <dsp:cNvSpPr/>
      </dsp:nvSpPr>
      <dsp:spPr>
        <a:xfrm>
          <a:off x="478800" y="15198"/>
          <a:ext cx="1098000" cy="109800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D0949E-FB86-437D-A595-C5B9D90869D9}">
      <dsp:nvSpPr>
        <dsp:cNvPr id="0" name=""/>
        <dsp:cNvSpPr/>
      </dsp:nvSpPr>
      <dsp:spPr>
        <a:xfrm>
          <a:off x="712800" y="249198"/>
          <a:ext cx="630000" cy="63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6C87F9-C440-425E-B6AE-E5F4BFF1C758}">
      <dsp:nvSpPr>
        <dsp:cNvPr id="0" name=""/>
        <dsp:cNvSpPr/>
      </dsp:nvSpPr>
      <dsp:spPr>
        <a:xfrm>
          <a:off x="127800" y="1455198"/>
          <a:ext cx="1800000" cy="27815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a:t>ICCB is required to report annually on their website the following information related to instructor qualifications:</a:t>
          </a:r>
        </a:p>
      </dsp:txBody>
      <dsp:txXfrm>
        <a:off x="127800" y="1455198"/>
        <a:ext cx="1800000" cy="2781562"/>
      </dsp:txXfrm>
    </dsp:sp>
    <dsp:sp modelId="{849BBF50-4D5D-41D5-815C-9AF1491671D5}">
      <dsp:nvSpPr>
        <dsp:cNvPr id="0" name=""/>
        <dsp:cNvSpPr/>
      </dsp:nvSpPr>
      <dsp:spPr>
        <a:xfrm>
          <a:off x="2593800" y="15198"/>
          <a:ext cx="1098000" cy="109800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EEDA29E-6D13-43E4-9B9D-D98B47678F85}">
      <dsp:nvSpPr>
        <dsp:cNvPr id="0" name=""/>
        <dsp:cNvSpPr/>
      </dsp:nvSpPr>
      <dsp:spPr>
        <a:xfrm>
          <a:off x="2827800" y="249198"/>
          <a:ext cx="630000" cy="63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63DA2BB-11EB-4F8D-AAAE-4B783E238827}">
      <dsp:nvSpPr>
        <dsp:cNvPr id="0" name=""/>
        <dsp:cNvSpPr/>
      </dsp:nvSpPr>
      <dsp:spPr>
        <a:xfrm>
          <a:off x="2242800" y="1455198"/>
          <a:ext cx="1800000" cy="27815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b="1" kern="1200"/>
            <a:t>Number of teachers participating in PDPs </a:t>
          </a:r>
          <a:r>
            <a:rPr lang="en-US" sz="1100" kern="1200"/>
            <a:t>disaggregated by year and discipline</a:t>
          </a:r>
        </a:p>
      </dsp:txBody>
      <dsp:txXfrm>
        <a:off x="2242800" y="1455198"/>
        <a:ext cx="1800000" cy="2781562"/>
      </dsp:txXfrm>
    </dsp:sp>
    <dsp:sp modelId="{CA4C2885-7A69-4F6F-8857-03D2B355CE9C}">
      <dsp:nvSpPr>
        <dsp:cNvPr id="0" name=""/>
        <dsp:cNvSpPr/>
      </dsp:nvSpPr>
      <dsp:spPr>
        <a:xfrm>
          <a:off x="4708800" y="15198"/>
          <a:ext cx="1098000" cy="109800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28A4DA4-409A-44EE-8F34-95D6DDA5192A}">
      <dsp:nvSpPr>
        <dsp:cNvPr id="0" name=""/>
        <dsp:cNvSpPr/>
      </dsp:nvSpPr>
      <dsp:spPr>
        <a:xfrm>
          <a:off x="4942800" y="249198"/>
          <a:ext cx="630000" cy="6300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AAF39C-E7B9-4B9A-AFC9-FBDCCE27A2B5}">
      <dsp:nvSpPr>
        <dsp:cNvPr id="0" name=""/>
        <dsp:cNvSpPr/>
      </dsp:nvSpPr>
      <dsp:spPr>
        <a:xfrm>
          <a:off x="4357800" y="1455198"/>
          <a:ext cx="1800000" cy="27815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b="1" kern="1200" dirty="0"/>
            <a:t>PDP approval and denial rates </a:t>
          </a:r>
          <a:r>
            <a:rPr lang="en-US" sz="1100" kern="1200" dirty="0"/>
            <a:t>by postsecondary institution</a:t>
          </a:r>
        </a:p>
      </dsp:txBody>
      <dsp:txXfrm>
        <a:off x="4357800" y="1455198"/>
        <a:ext cx="1800000" cy="2781562"/>
      </dsp:txXfrm>
    </dsp:sp>
    <dsp:sp modelId="{3A071B96-7D87-4CCB-9958-DF6C4BA304A5}">
      <dsp:nvSpPr>
        <dsp:cNvPr id="0" name=""/>
        <dsp:cNvSpPr/>
      </dsp:nvSpPr>
      <dsp:spPr>
        <a:xfrm>
          <a:off x="6823800" y="15198"/>
          <a:ext cx="1098000" cy="109800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313F84-00AF-4DA6-92AF-92201E15AE62}">
      <dsp:nvSpPr>
        <dsp:cNvPr id="0" name=""/>
        <dsp:cNvSpPr/>
      </dsp:nvSpPr>
      <dsp:spPr>
        <a:xfrm>
          <a:off x="7057800" y="249198"/>
          <a:ext cx="630000" cy="63000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1A8EAD-52F8-4401-99BE-F99ED0D9729A}">
      <dsp:nvSpPr>
        <dsp:cNvPr id="0" name=""/>
        <dsp:cNvSpPr/>
      </dsp:nvSpPr>
      <dsp:spPr>
        <a:xfrm>
          <a:off x="6472800" y="1455198"/>
          <a:ext cx="1800000" cy="27815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b="1" kern="1200"/>
            <a:t>Progress toward full qualification </a:t>
          </a:r>
          <a:r>
            <a:rPr lang="en-US" sz="1100" kern="1200"/>
            <a:t>among PDP participants</a:t>
          </a:r>
        </a:p>
      </dsp:txBody>
      <dsp:txXfrm>
        <a:off x="6472800" y="1455198"/>
        <a:ext cx="1800000" cy="2781562"/>
      </dsp:txXfrm>
    </dsp:sp>
    <dsp:sp modelId="{507F5366-1128-4070-994C-4625C3A668E0}">
      <dsp:nvSpPr>
        <dsp:cNvPr id="0" name=""/>
        <dsp:cNvSpPr/>
      </dsp:nvSpPr>
      <dsp:spPr>
        <a:xfrm>
          <a:off x="8938800" y="15198"/>
          <a:ext cx="1098000" cy="109800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4F15546-ABCA-465E-B462-AC525C78A235}">
      <dsp:nvSpPr>
        <dsp:cNvPr id="0" name=""/>
        <dsp:cNvSpPr/>
      </dsp:nvSpPr>
      <dsp:spPr>
        <a:xfrm>
          <a:off x="9172800" y="249198"/>
          <a:ext cx="630000" cy="63000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EA5D29D-2EA1-419B-81AA-2BA2E2DCB0CD}">
      <dsp:nvSpPr>
        <dsp:cNvPr id="0" name=""/>
        <dsp:cNvSpPr/>
      </dsp:nvSpPr>
      <dsp:spPr>
        <a:xfrm>
          <a:off x="8587800" y="1455198"/>
          <a:ext cx="1800000" cy="27815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US" sz="1100" kern="1200"/>
            <a:t>This reporting obligation creates a public accountability layer over the PDP process and will surface disparities in how different community colleges apply the PDP review standard. Colleges that deny PDPs at unusually high rates — or that take longer than 30 days to process applications — will be visible in these reports.</a:t>
          </a:r>
        </a:p>
      </dsp:txBody>
      <dsp:txXfrm>
        <a:off x="8587800" y="1455198"/>
        <a:ext cx="1800000" cy="278156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6CF3DE-0960-478A-B3D5-E941EAA48834}">
      <dsp:nvSpPr>
        <dsp:cNvPr id="0" name=""/>
        <dsp:cNvSpPr/>
      </dsp:nvSpPr>
      <dsp:spPr>
        <a:xfrm>
          <a:off x="0" y="1865376"/>
          <a:ext cx="6912864" cy="0"/>
        </a:xfrm>
        <a:prstGeom prst="line">
          <a:avLst/>
        </a:prstGeom>
        <a:solidFill>
          <a:schemeClr val="lt1">
            <a:alpha val="90000"/>
            <a:hueOff val="0"/>
            <a:satOff val="0"/>
            <a:lumOff val="0"/>
            <a:alphaOff val="0"/>
          </a:schemeClr>
        </a:solidFill>
        <a:ln w="12050" cap="flat" cmpd="sng" algn="ctr">
          <a:solidFill>
            <a:schemeClr val="accent1">
              <a:hueOff val="0"/>
              <a:satOff val="0"/>
              <a:lumOff val="0"/>
              <a:alphaOff val="0"/>
            </a:schemeClr>
          </a:solidFill>
          <a:prstDash val="solid"/>
          <a:miter lim="800000"/>
          <a:tailEnd type="arrow" w="med" len="med"/>
        </a:ln>
        <a:effectLst/>
      </dsp:spPr>
      <dsp:style>
        <a:lnRef idx="1">
          <a:scrgbClr r="0" g="0" b="0"/>
        </a:lnRef>
        <a:fillRef idx="1">
          <a:scrgbClr r="0" g="0" b="0"/>
        </a:fillRef>
        <a:effectRef idx="0">
          <a:scrgbClr r="0" g="0" b="0"/>
        </a:effectRef>
        <a:fontRef idx="minor"/>
      </dsp:style>
    </dsp:sp>
    <dsp:sp modelId="{E322401E-9066-469A-897C-72F24553CA5E}">
      <dsp:nvSpPr>
        <dsp:cNvPr id="0" name=""/>
        <dsp:cNvSpPr/>
      </dsp:nvSpPr>
      <dsp:spPr>
        <a:xfrm>
          <a:off x="388210" y="904334"/>
          <a:ext cx="1920706" cy="961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None/>
          </a:pPr>
          <a:r>
            <a:rPr lang="en-US" sz="1100" u="sng" kern="1200" dirty="0"/>
            <a:t>March 5: </a:t>
          </a:r>
          <a:r>
            <a:rPr lang="en-US" sz="1100" kern="1200" dirty="0"/>
            <a:t>Course Equivalency, Rigor and Partnership Agreements</a:t>
          </a:r>
        </a:p>
        <a:p>
          <a:pPr marL="0" lvl="0" indent="0" algn="l" defTabSz="488950">
            <a:lnSpc>
              <a:spcPct val="90000"/>
            </a:lnSpc>
            <a:spcBef>
              <a:spcPct val="0"/>
            </a:spcBef>
            <a:spcAft>
              <a:spcPct val="35000"/>
            </a:spcAft>
            <a:buNone/>
          </a:pPr>
          <a:r>
            <a:rPr lang="en-US" sz="1100" u="sng" kern="1200" dirty="0"/>
            <a:t>March 6: </a:t>
          </a:r>
          <a:r>
            <a:rPr lang="en-US" sz="1100" kern="1200" dirty="0"/>
            <a:t>Faculty Qualifications and Student Eligibility, Supports</a:t>
          </a:r>
        </a:p>
      </dsp:txBody>
      <dsp:txXfrm>
        <a:off x="388210" y="904334"/>
        <a:ext cx="1920706" cy="961041"/>
      </dsp:txXfrm>
    </dsp:sp>
    <dsp:sp modelId="{EF85D528-38BB-4E73-9137-A9491FDA786C}">
      <dsp:nvSpPr>
        <dsp:cNvPr id="0" name=""/>
        <dsp:cNvSpPr/>
      </dsp:nvSpPr>
      <dsp:spPr>
        <a:xfrm>
          <a:off x="388210" y="402921"/>
          <a:ext cx="1920706" cy="5014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90000"/>
            </a:lnSpc>
            <a:spcBef>
              <a:spcPct val="0"/>
            </a:spcBef>
            <a:spcAft>
              <a:spcPct val="35000"/>
            </a:spcAft>
            <a:buNone/>
            <a:defRPr b="1"/>
          </a:pPr>
          <a:r>
            <a:rPr lang="en-US" sz="1500" kern="1200" dirty="0"/>
            <a:t>Subcommittee meetings</a:t>
          </a:r>
        </a:p>
      </dsp:txBody>
      <dsp:txXfrm>
        <a:off x="388210" y="402921"/>
        <a:ext cx="1920706" cy="501413"/>
      </dsp:txXfrm>
    </dsp:sp>
    <dsp:sp modelId="{78C76F92-5A41-4553-95B5-E6304E63CE56}">
      <dsp:nvSpPr>
        <dsp:cNvPr id="0" name=""/>
        <dsp:cNvSpPr/>
      </dsp:nvSpPr>
      <dsp:spPr>
        <a:xfrm>
          <a:off x="194211" y="373075"/>
          <a:ext cx="0" cy="1492300"/>
        </a:xfrm>
        <a:prstGeom prst="line">
          <a:avLst/>
        </a:prstGeom>
        <a:noFill/>
        <a:ln w="1270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948FBFCA-94F5-4DE3-BADA-C0727407518F}">
      <dsp:nvSpPr>
        <dsp:cNvPr id="0" name=""/>
        <dsp:cNvSpPr/>
      </dsp:nvSpPr>
      <dsp:spPr>
        <a:xfrm>
          <a:off x="148347" y="1820756"/>
          <a:ext cx="89239" cy="89239"/>
        </a:xfrm>
        <a:prstGeom prst="ellipse">
          <a:avLst/>
        </a:prstGeom>
        <a:gradFill rotWithShape="0">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w="6350" cap="flat" cmpd="sng" algn="ctr">
          <a:solidFill>
            <a:schemeClr val="l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BC867F5C-0AF3-4463-A2A2-0F32E9110590}">
      <dsp:nvSpPr>
        <dsp:cNvPr id="0" name=""/>
        <dsp:cNvSpPr/>
      </dsp:nvSpPr>
      <dsp:spPr>
        <a:xfrm>
          <a:off x="1537794" y="2545865"/>
          <a:ext cx="1920706" cy="8118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None/>
          </a:pPr>
          <a:r>
            <a:rPr lang="en-US" sz="1100" u="sng" kern="1200" dirty="0"/>
            <a:t>March 12, 13:</a:t>
          </a:r>
        </a:p>
        <a:p>
          <a:pPr marL="0" lvl="0" indent="0" algn="l" defTabSz="488950">
            <a:lnSpc>
              <a:spcPct val="90000"/>
            </a:lnSpc>
            <a:spcBef>
              <a:spcPct val="0"/>
            </a:spcBef>
            <a:spcAft>
              <a:spcPct val="35000"/>
            </a:spcAft>
            <a:buNone/>
          </a:pPr>
          <a:r>
            <a:rPr lang="en-US" sz="1100" kern="1200" dirty="0"/>
            <a:t>Notes sharing between subcommittee members; sub-committee presenters selected</a:t>
          </a:r>
        </a:p>
      </dsp:txBody>
      <dsp:txXfrm>
        <a:off x="1537794" y="2545865"/>
        <a:ext cx="1920706" cy="811811"/>
      </dsp:txXfrm>
    </dsp:sp>
    <dsp:sp modelId="{03F78A2C-5BD2-4F4D-9EDD-51C1D422CBB9}">
      <dsp:nvSpPr>
        <dsp:cNvPr id="0" name=""/>
        <dsp:cNvSpPr/>
      </dsp:nvSpPr>
      <dsp:spPr>
        <a:xfrm>
          <a:off x="1537794" y="2014606"/>
          <a:ext cx="1920706" cy="531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90000"/>
            </a:lnSpc>
            <a:spcBef>
              <a:spcPct val="0"/>
            </a:spcBef>
            <a:spcAft>
              <a:spcPct val="35000"/>
            </a:spcAft>
            <a:buNone/>
            <a:defRPr b="1"/>
          </a:pPr>
          <a:r>
            <a:rPr lang="en-US" sz="1500" kern="1200" dirty="0"/>
            <a:t>Notes compiled</a:t>
          </a:r>
        </a:p>
      </dsp:txBody>
      <dsp:txXfrm>
        <a:off x="1537794" y="2014606"/>
        <a:ext cx="1920706" cy="531259"/>
      </dsp:txXfrm>
    </dsp:sp>
    <dsp:sp modelId="{F9F6A7E8-E16D-45D2-A278-F945AAD9427B}">
      <dsp:nvSpPr>
        <dsp:cNvPr id="0" name=""/>
        <dsp:cNvSpPr/>
      </dsp:nvSpPr>
      <dsp:spPr>
        <a:xfrm>
          <a:off x="1343794" y="1865376"/>
          <a:ext cx="0" cy="1492300"/>
        </a:xfrm>
        <a:prstGeom prst="line">
          <a:avLst/>
        </a:prstGeom>
        <a:noFill/>
        <a:ln w="1270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1C67BAD-7D1D-4CB4-9DFD-0C347FB3364F}">
      <dsp:nvSpPr>
        <dsp:cNvPr id="0" name=""/>
        <dsp:cNvSpPr/>
      </dsp:nvSpPr>
      <dsp:spPr>
        <a:xfrm>
          <a:off x="1297930" y="1820756"/>
          <a:ext cx="89239" cy="89239"/>
        </a:xfrm>
        <a:prstGeom prst="ellipse">
          <a:avLst/>
        </a:prstGeom>
        <a:gradFill rotWithShape="0">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w="6350" cap="flat" cmpd="sng" algn="ctr">
          <a:solidFill>
            <a:schemeClr val="l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C4E047EF-5AFA-4FF7-A137-2DB466B4DEE9}">
      <dsp:nvSpPr>
        <dsp:cNvPr id="0" name=""/>
        <dsp:cNvSpPr/>
      </dsp:nvSpPr>
      <dsp:spPr>
        <a:xfrm>
          <a:off x="2687377" y="904334"/>
          <a:ext cx="1920706" cy="961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None/>
          </a:pPr>
          <a:r>
            <a:rPr lang="en-US" sz="1100" u="sng" kern="1200" dirty="0"/>
            <a:t>March 26, 27:</a:t>
          </a:r>
        </a:p>
        <a:p>
          <a:pPr marL="0" lvl="0" indent="0" algn="l" defTabSz="488950">
            <a:lnSpc>
              <a:spcPct val="90000"/>
            </a:lnSpc>
            <a:spcBef>
              <a:spcPct val="0"/>
            </a:spcBef>
            <a:spcAft>
              <a:spcPct val="35000"/>
            </a:spcAft>
            <a:buNone/>
          </a:pPr>
          <a:r>
            <a:rPr lang="en-US" sz="1100" u="none" kern="1200" dirty="0"/>
            <a:t>Draft summary of key issues raised and discussed from each subcommittee shared with committee members </a:t>
          </a:r>
        </a:p>
      </dsp:txBody>
      <dsp:txXfrm>
        <a:off x="2687377" y="904334"/>
        <a:ext cx="1920706" cy="961041"/>
      </dsp:txXfrm>
    </dsp:sp>
    <dsp:sp modelId="{1BF3F8DE-B82C-44A0-B7A1-EA2B99A896D8}">
      <dsp:nvSpPr>
        <dsp:cNvPr id="0" name=""/>
        <dsp:cNvSpPr/>
      </dsp:nvSpPr>
      <dsp:spPr>
        <a:xfrm>
          <a:off x="2687377" y="402921"/>
          <a:ext cx="1920706" cy="5014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90000"/>
            </a:lnSpc>
            <a:spcBef>
              <a:spcPct val="0"/>
            </a:spcBef>
            <a:spcAft>
              <a:spcPct val="35000"/>
            </a:spcAft>
            <a:buNone/>
            <a:defRPr b="1"/>
          </a:pPr>
          <a:r>
            <a:rPr lang="en-US" sz="1500" kern="1200" dirty="0"/>
            <a:t>Draft summary</a:t>
          </a:r>
        </a:p>
      </dsp:txBody>
      <dsp:txXfrm>
        <a:off x="2687377" y="402921"/>
        <a:ext cx="1920706" cy="501413"/>
      </dsp:txXfrm>
    </dsp:sp>
    <dsp:sp modelId="{F01115DD-B879-426E-A311-616C9611479A}">
      <dsp:nvSpPr>
        <dsp:cNvPr id="0" name=""/>
        <dsp:cNvSpPr/>
      </dsp:nvSpPr>
      <dsp:spPr>
        <a:xfrm>
          <a:off x="2493378" y="373075"/>
          <a:ext cx="0" cy="1492300"/>
        </a:xfrm>
        <a:prstGeom prst="line">
          <a:avLst/>
        </a:prstGeom>
        <a:noFill/>
        <a:ln w="1270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920A90C-BAA9-474E-8B25-841BAE041426}">
      <dsp:nvSpPr>
        <dsp:cNvPr id="0" name=""/>
        <dsp:cNvSpPr/>
      </dsp:nvSpPr>
      <dsp:spPr>
        <a:xfrm>
          <a:off x="2447514" y="1820756"/>
          <a:ext cx="89239" cy="89239"/>
        </a:xfrm>
        <a:prstGeom prst="ellipse">
          <a:avLst/>
        </a:prstGeom>
        <a:gradFill rotWithShape="0">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w="6350" cap="flat" cmpd="sng" algn="ctr">
          <a:solidFill>
            <a:schemeClr val="l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85DAB27F-3985-458D-AB95-988A3A3CA744}">
      <dsp:nvSpPr>
        <dsp:cNvPr id="0" name=""/>
        <dsp:cNvSpPr/>
      </dsp:nvSpPr>
      <dsp:spPr>
        <a:xfrm>
          <a:off x="3836961" y="2545865"/>
          <a:ext cx="1920706" cy="8118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None/>
          </a:pPr>
          <a:r>
            <a:rPr lang="en-US" sz="1100" u="sng" kern="1200" dirty="0"/>
            <a:t>April 8: </a:t>
          </a:r>
          <a:r>
            <a:rPr lang="en-US" sz="1100" kern="1200" dirty="0"/>
            <a:t>Circulate summary of key issues raised with full committee, assign sub-committee presenters</a:t>
          </a:r>
        </a:p>
      </dsp:txBody>
      <dsp:txXfrm>
        <a:off x="3836961" y="2545865"/>
        <a:ext cx="1920706" cy="811811"/>
      </dsp:txXfrm>
    </dsp:sp>
    <dsp:sp modelId="{CE3C218A-B9CA-4036-81B4-F2E16016D513}">
      <dsp:nvSpPr>
        <dsp:cNvPr id="0" name=""/>
        <dsp:cNvSpPr/>
      </dsp:nvSpPr>
      <dsp:spPr>
        <a:xfrm>
          <a:off x="3836961" y="2014606"/>
          <a:ext cx="1920706" cy="531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90000"/>
            </a:lnSpc>
            <a:spcBef>
              <a:spcPct val="0"/>
            </a:spcBef>
            <a:spcAft>
              <a:spcPct val="35000"/>
            </a:spcAft>
            <a:buNone/>
            <a:defRPr b="1"/>
          </a:pPr>
          <a:r>
            <a:rPr lang="en-US" sz="1500" kern="1200" dirty="0"/>
            <a:t>Committee feedback</a:t>
          </a:r>
        </a:p>
      </dsp:txBody>
      <dsp:txXfrm>
        <a:off x="3836961" y="2014606"/>
        <a:ext cx="1920706" cy="531259"/>
      </dsp:txXfrm>
    </dsp:sp>
    <dsp:sp modelId="{18CA82D0-7D0B-4527-8C78-8F05F2215820}">
      <dsp:nvSpPr>
        <dsp:cNvPr id="0" name=""/>
        <dsp:cNvSpPr/>
      </dsp:nvSpPr>
      <dsp:spPr>
        <a:xfrm>
          <a:off x="3642962" y="1865376"/>
          <a:ext cx="0" cy="1492300"/>
        </a:xfrm>
        <a:prstGeom prst="line">
          <a:avLst/>
        </a:prstGeom>
        <a:noFill/>
        <a:ln w="1270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167F67E0-5112-4E7F-AF72-374C66E1DCE2}">
      <dsp:nvSpPr>
        <dsp:cNvPr id="0" name=""/>
        <dsp:cNvSpPr/>
      </dsp:nvSpPr>
      <dsp:spPr>
        <a:xfrm>
          <a:off x="3597098" y="1820756"/>
          <a:ext cx="89239" cy="89239"/>
        </a:xfrm>
        <a:prstGeom prst="ellipse">
          <a:avLst/>
        </a:prstGeom>
        <a:gradFill rotWithShape="0">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w="6350" cap="flat" cmpd="sng" algn="ctr">
          <a:solidFill>
            <a:schemeClr val="l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383A198C-52DD-4EC6-8F9F-61935150EE29}">
      <dsp:nvSpPr>
        <dsp:cNvPr id="0" name=""/>
        <dsp:cNvSpPr/>
      </dsp:nvSpPr>
      <dsp:spPr>
        <a:xfrm>
          <a:off x="4986545" y="904334"/>
          <a:ext cx="1920706" cy="961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None/>
          </a:pPr>
          <a:r>
            <a:rPr lang="en-US" sz="1100" u="sng" kern="1200" dirty="0"/>
            <a:t>April 16: </a:t>
          </a:r>
          <a:r>
            <a:rPr lang="en-US" sz="1100" kern="1200" dirty="0"/>
            <a:t>Subcommittee presenters lead sessions, solicit  feedback from committee members</a:t>
          </a:r>
        </a:p>
      </dsp:txBody>
      <dsp:txXfrm>
        <a:off x="4986545" y="904334"/>
        <a:ext cx="1920706" cy="961041"/>
      </dsp:txXfrm>
    </dsp:sp>
    <dsp:sp modelId="{B9B82F49-D7AF-4591-BFF7-09AA76613037}">
      <dsp:nvSpPr>
        <dsp:cNvPr id="0" name=""/>
        <dsp:cNvSpPr/>
      </dsp:nvSpPr>
      <dsp:spPr>
        <a:xfrm>
          <a:off x="4986545" y="402921"/>
          <a:ext cx="1920706" cy="5014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66750">
            <a:lnSpc>
              <a:spcPct val="90000"/>
            </a:lnSpc>
            <a:spcBef>
              <a:spcPct val="0"/>
            </a:spcBef>
            <a:spcAft>
              <a:spcPct val="35000"/>
            </a:spcAft>
            <a:buNone/>
            <a:defRPr b="1"/>
          </a:pPr>
          <a:r>
            <a:rPr lang="en-US" sz="1500" kern="1200" dirty="0"/>
            <a:t>Committee meeting</a:t>
          </a:r>
        </a:p>
      </dsp:txBody>
      <dsp:txXfrm>
        <a:off x="4986545" y="402921"/>
        <a:ext cx="1920706" cy="501413"/>
      </dsp:txXfrm>
    </dsp:sp>
    <dsp:sp modelId="{A82E8CA4-BFD6-4516-B3DD-193FE6A639F9}">
      <dsp:nvSpPr>
        <dsp:cNvPr id="0" name=""/>
        <dsp:cNvSpPr/>
      </dsp:nvSpPr>
      <dsp:spPr>
        <a:xfrm>
          <a:off x="4792546" y="373075"/>
          <a:ext cx="0" cy="1492300"/>
        </a:xfrm>
        <a:prstGeom prst="line">
          <a:avLst/>
        </a:prstGeom>
        <a:noFill/>
        <a:ln w="1270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171BBB4-F851-4256-967F-ADEC0D15DC84}">
      <dsp:nvSpPr>
        <dsp:cNvPr id="0" name=""/>
        <dsp:cNvSpPr/>
      </dsp:nvSpPr>
      <dsp:spPr>
        <a:xfrm>
          <a:off x="4746682" y="1820756"/>
          <a:ext cx="89239" cy="89239"/>
        </a:xfrm>
        <a:prstGeom prst="ellipse">
          <a:avLst/>
        </a:prstGeom>
        <a:gradFill rotWithShape="0">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w="6350" cap="flat" cmpd="sng" algn="ctr">
          <a:solidFill>
            <a:schemeClr val="l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8.xml><?xml version="1.0" encoding="utf-8"?>
<dgm:layoutDef xmlns:dgm="http://schemas.openxmlformats.org/drawingml/2006/diagram" xmlns:a="http://schemas.openxmlformats.org/drawingml/2006/main" uniqueId="urn:microsoft.com/office/officeart/2024/3/layout/SimpleTimeline">
  <dgm:title val="Simple Timeline"/>
  <dgm:desc val="Displays events in chronological order. Each event should have a date or name up to medium length and the option to add a description that can be medium or a bit longer in length."/>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2050">
                    <a:solidFill>
                      <a:srgbClr val="000000"/>
                    </a:solidFill>
                    <a:tailEnd type="arrow" w="med" len="med"/>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arrow" w="med" len="med"/>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h" fact="0.178"/>
                        <dgm:constr type="b" for="ch" forName="L2TextContainer1" refType="h" fact="0.5"/>
                        <dgm:constr type="w" for="ch" forName="L1TextContainer1" refType="w" fact="0.83"/>
                        <dgm:constr type="l" for="ch" forName="L1TextContainer1" refType="r" refFor="ch" refForName="DropPinPlaceHolder1"/>
                        <dgm:constr type="t" for="ch" forName="L1TextContainer1" refType="h" fact="0.01"/>
                        <dgm:constr type="b" for="ch" forName="L1TextContainer1" refType="h" fact="0.178"/>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fact="0"/>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1TextContainer1" refType="w" fact="0.83"/>
                        <dgm:constr type="l" for="ch" forName="L1TextContainer1" refType="r" refFor="ch" refForName="DropPinPlaceHolder1"/>
                        <dgm:constr type="b" for="ch" forName="L1TextContainer1" refType="h" fact="0.728"/>
                        <dgm:constr type="t" for="ch" forName="L1TextContainer1" refType="h" fact="0.55"/>
                        <dgm:constr type="w" for="ch" forName="L2TextContainer1" refType="w" fact="0.83"/>
                        <dgm:constr type="l" for="ch" forName="L2TextContainer1" refType="r" refFor="ch" refForName="DropPinPlaceHolder1"/>
                        <dgm:constr type="b" for="ch" forName="L2TextContainer1" refType="b" refFor="ch" refForName="DropPinPlaceHolder1"/>
                        <dgm:constr type="t" for="ch" forName="L2TextContainer1" refType="h" fact="0.728"/>
                        <dgm:constr type="w" for="ch" forName="ConnectLine1"/>
                        <dgm:constr type="ctrX" for="ch" forName="ConnectLine1" refType="ctrX" refFor="ch" refForName="DropPinPlaceHolder1"/>
                        <dgm:constr type="t" for="ch" forName="ConnectLine1" refType="h" fact="0.5"/>
                        <dgm:constr type="b" for="ch" forName="ConnectLine1" refType="b"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h" fact="0.178"/>
                        <dgm:constr type="b" for="ch" forName="L2TextContainer1" refType="h" fact="0.5"/>
                        <dgm:constr type="w" for="ch" forName="L1TextContainer1" refType="w" fact="0.83"/>
                        <dgm:constr type="l" for="ch" forName="L1TextContainer1" refType="r" refFor="ch" refForName="DropPinPlaceHolder1"/>
                        <dgm:constr type="t" for="ch" forName="L1TextContainer1" refType="h" fact="0.01"/>
                        <dgm:constr type="b" for="ch" forName="L1TextContainer1" refType="h" fact="0.178"/>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fact="0"/>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1TextContainer1" refType="w" fact="0.83"/>
                        <dgm:constr type="l" for="ch" forName="L1TextContainer1" refType="r" refFor="ch" refForName="DropPinPlaceHolder1"/>
                        <dgm:constr type="b" for="ch" forName="L1TextContainer1" refType="h" fact="0.728"/>
                        <dgm:constr type="t" for="ch" forName="L1TextContainer1" refType="h" fact="0.55"/>
                        <dgm:constr type="w" for="ch" forName="L2TextContainer1" refType="w" fact="0.83"/>
                        <dgm:constr type="l" for="ch" forName="L2TextContainer1" refType="r" refFor="ch" refForName="DropPinPlaceHolder1"/>
                        <dgm:constr type="b" for="ch" forName="L2TextContainer1" refType="b" refFor="ch" refForName="DropPinPlaceHolder1"/>
                        <dgm:constr type="t" for="ch" forName="L2TextContainer1" refType="h" fact="0.728"/>
                        <dgm:constr type="w" for="ch" forName="ConnectLine1"/>
                        <dgm:constr type="ctrX" for="ch" forName="ConnectLine1" refType="ctrX" refFor="ch" refForName="DropPinPlaceHolder1"/>
                        <dgm:constr type="t" for="ch" forName="ConnectLine1" refType="h" fact="0.5"/>
                        <dgm:constr type="b" for="ch" forName="ConnectLine1" refType="b"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fact="0"/>
                  <dgm:constr type="h" for="ch" forName="DropPin1" refType="h" fact="0"/>
                  <dgm:constr type="ctrX" for="ch" forName="DropPin1" refType="w" fact="0"/>
                  <dgm:constr type="ctrY" for="ch" forName="DropPin1" refType="h" fact="0"/>
                  <dgm:constr type="w" for="ch" forName="Ellipse1" refType="w" refFor="ch" refForName="DropPin1" fact="0"/>
                  <dgm:constr type="h" for="ch" forName="Ellipse1" refType="w" refFor="ch" refForName="DropPin1" fact="0"/>
                  <dgm:constr type="ctrX" for="ch" forName="Ellipse1" refType="ctrX" refFor="ch" refForName="DropPin1" fact="0"/>
                  <dgm:constr type="ctrY" for="ch" forName="Ellipse1" refType="ctrY" refFor="ch" refForName="DropPin1" fact="0"/>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if>
                  <dgm:else name="Name88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else>
                </dgm:choose>
                <dgm:shape xmlns:r="http://schemas.openxmlformats.org/officeDocument/2006/relationships" type="rect" r:blip="">
                  <dgm:adjLst/>
                </dgm:shape>
                <dgm:presOf axis="des" ptType="node"/>
                <dgm:ruleLst>
                  <dgm:rule type="primFontSz" val="5"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dgm:constr type="tMarg"/>
                  <dgm:constr type="bMarg"/>
                </dgm:constrLst>
                <dgm:ruleLst>
                  <dgm:rule type="primFontSz" val="5" fact="NaN" max="NaN"/>
                </dgm:ruleLst>
              </dgm:layoutNode>
              <dgm:layoutNode name="ConnectLine1" styleLbl="sibTrans1D1">
                <dgm:alg type="sp"/>
                <dgm:shape xmlns:r="http://schemas.openxmlformats.org/officeDocument/2006/relationships" type="line" r:blip="">
                  <dgm:adj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h" fact="0.178"/>
                        <dgm:constr type="b" for="ch" forName="L2TextContainer" refType="h" fact="0.5"/>
                        <dgm:constr type="w" for="ch" forName="L1TextContainer" refType="w" fact="0.83"/>
                        <dgm:constr type="l" for="ch" forName="L1TextContainer" refType="r" refFor="ch" refForName="DropPinPlaceHolder"/>
                        <dgm:constr type="t" for="ch" forName="L1TextContainer" refType="h" fact="0.01"/>
                        <dgm:constr type="b" for="ch" forName="L1TextContainer" refType="h" fact="0.178"/>
                        <dgm:constr type="w" for="ch" forName="ConnectLine" fact="2"/>
                        <dgm:constr type="ctrX" for="ch" forName="ConnectLine" refType="ctrX" refFor="ch" refForName="DropPinPlaceHolder"/>
                        <dgm:constr type="b" for="ch" forName="ConnectLine" refType="h" fact="0.5"/>
                        <dgm:constr type="t" for="ch" forName="ConnectLine" refType="b" refFor="ch" refForName="DropPinPlaceHolder" fact="0"/>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1TextContainer" refType="w" fact="0.83"/>
                        <dgm:constr type="l" for="ch" forName="L1TextContainer" refType="r" refFor="ch" refForName="DropPinPlaceHolder"/>
                        <dgm:constr type="b" for="ch" forName="L1TextContainer" refType="h" fact="0.728"/>
                        <dgm:constr type="t" for="ch" forName="L1TextContainer" refType="h" fact="0.55"/>
                        <dgm:constr type="w" for="ch" forName="L2TextContainer" refType="w" fact="0.83"/>
                        <dgm:constr type="l" for="ch" forName="L2TextContainer" refType="r" refFor="ch" refForName="DropPinPlaceHolder"/>
                        <dgm:constr type="b" for="ch" forName="L2TextContainer" refType="b" refFor="ch" refForName="DropPinPlaceHolder"/>
                        <dgm:constr type="t" for="ch" forName="L2TextContainer" refType="h" fact="0.728"/>
                        <dgm:constr type="w" for="ch" forName="ConnectLine"/>
                        <dgm:constr type="ctrX" for="ch" forName="ConnectLine" refType="ctrX" refFor="ch" refForName="DropPinPlaceHolder"/>
                        <dgm:constr type="t" for="ch" forName="ConnectLine" refType="h" fact="0.5"/>
                        <dgm:constr type="b" for="ch" forName="ConnectLine" refType="b"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h" fact="0.178"/>
                        <dgm:constr type="b" for="ch" forName="L2TextContainer" refType="h" fact="0.5"/>
                        <dgm:constr type="w" for="ch" forName="L1TextContainer" refType="w" fact="0.83"/>
                        <dgm:constr type="l" for="ch" forName="L1TextContainer" refType="r" refFor="ch" refForName="DropPinPlaceHolder"/>
                        <dgm:constr type="t" for="ch" forName="L1TextContainer" refType="h" fact="0.01"/>
                        <dgm:constr type="b" for="ch" forName="L1TextContainer" refType="h" fact="0.178"/>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fact="0"/>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1TextContainer" refType="w" fact="0.83"/>
                        <dgm:constr type="l" for="ch" forName="L1TextContainer" refType="r" refFor="ch" refForName="DropPinPlaceHolder"/>
                        <dgm:constr type="b" for="ch" forName="L1TextContainer" refType="h" fact="0.728"/>
                        <dgm:constr type="t" for="ch" forName="L1TextContainer" refType="h" fact="0.55"/>
                        <dgm:constr type="w" for="ch" forName="L2TextContainer" refType="w" fact="0.83"/>
                        <dgm:constr type="l" for="ch" forName="L2TextContainer" refType="r" refFor="ch" refForName="DropPinPlaceHolder"/>
                        <dgm:constr type="b" for="ch" forName="L2TextContainer" refType="b" refFor="ch" refForName="DropPinPlaceHolder"/>
                        <dgm:constr type="t" for="ch" forName="L2TextContainer" refType="h" fact="0.728"/>
                        <dgm:constr type="w" for="ch" forName="ConnectLine"/>
                        <dgm:constr type="ctrX" for="ch" forName="ConnectLine" refType="ctrX" refFor="ch" refForName="DropPinPlaceHolder"/>
                        <dgm:constr type="t" for="ch" forName="ConnectLine" refType="h" fact="0.5"/>
                        <dgm:constr type="b" for="ch" forName="ConnectLine" refType="b"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fact="0"/>
                  <dgm:constr type="h" for="ch" forName="DropPin" refType="h" fact="0"/>
                  <dgm:constr type="ctrX" for="ch" forName="DropPin" refType="w" fact="0"/>
                  <dgm:constr type="ctrY" for="ch" forName="DropPin" refType="h" fact="0"/>
                  <dgm:constr type="w" for="ch" forName="Ellipse" refType="w" refFor="ch" refForName="DropPin" fact="0"/>
                  <dgm:constr type="h" for="ch" forName="Ellipse" refType="w" refFor="ch" refForName="DropPin" fact="0"/>
                  <dgm:constr type="ctrX" for="ch" forName="Ellipse" refType="ctrX" refFor="ch" refForName="DropPin" fact="0"/>
                  <dgm:constr type="ctrY" for="ch" forName="Ellipse" refType="ctrY" refFor="ch" refForName="DropPin" fact="0"/>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if>
                  <dgm:else name="Name88">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else>
                </dgm:choose>
                <dgm:shape xmlns:r="http://schemas.openxmlformats.org/officeDocument/2006/relationships" type="rect" r:blip="">
                  <dgm:adjLst/>
                </dgm:shape>
                <dgm:presOf axis="des" ptType="node"/>
                <dgm:ruleLst>
                  <dgm:rule type="primFontSz" val="5"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dgm:constr type="tMarg"/>
                  <dgm:constr type="bMarg"/>
                </dgm:constrLst>
                <dgm:ruleLst>
                  <dgm:rule type="primFontSz" val="5" fact="NaN" max="NaN"/>
                </dgm:ruleLst>
              </dgm:layoutNode>
              <dgm:layoutNode name="ConnectLine" styleLbl="sibTrans1D1">
                <dgm:alg type="sp"/>
                <dgm:shape xmlns:r="http://schemas.openxmlformats.org/officeDocument/2006/relationships" type="line" r:blip="">
                  <dgm:adj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0ACF0-464C-D763-2167-D9CCED09615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9191DC6-6A67-17D9-19F4-36B906B39B6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95A0B6F-2593-69C5-0DA3-FC2CA307869B}"/>
              </a:ext>
            </a:extLst>
          </p:cNvPr>
          <p:cNvSpPr>
            <a:spLocks noGrp="1"/>
          </p:cNvSpPr>
          <p:nvPr>
            <p:ph type="dt" sz="half" idx="10"/>
          </p:nvPr>
        </p:nvSpPr>
        <p:spPr/>
        <p:txBody>
          <a:bodyPr/>
          <a:lstStyle/>
          <a:p>
            <a:fld id="{51F1789E-85AC-3C43-9E9B-72A3156DBED5}" type="datetimeFigureOut">
              <a:rPr lang="en-US" smtClean="0"/>
              <a:t>3/6/2026</a:t>
            </a:fld>
            <a:endParaRPr lang="en-US"/>
          </a:p>
        </p:txBody>
      </p:sp>
      <p:sp>
        <p:nvSpPr>
          <p:cNvPr id="5" name="Footer Placeholder 4">
            <a:extLst>
              <a:ext uri="{FF2B5EF4-FFF2-40B4-BE49-F238E27FC236}">
                <a16:creationId xmlns:a16="http://schemas.microsoft.com/office/drawing/2014/main" id="{88E2EBFB-0887-3C5B-8B72-F902B5D85F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58B268-6483-BA38-4251-CA82B6B8AE70}"/>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1060181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7AD86-8049-F54E-864F-380B3BB021A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E69E2DF-1AF2-9404-0B2F-722F9C79D41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86F6AE-2310-523C-A27A-D3D3A79F114F}"/>
              </a:ext>
            </a:extLst>
          </p:cNvPr>
          <p:cNvSpPr>
            <a:spLocks noGrp="1"/>
          </p:cNvSpPr>
          <p:nvPr>
            <p:ph type="dt" sz="half" idx="10"/>
          </p:nvPr>
        </p:nvSpPr>
        <p:spPr/>
        <p:txBody>
          <a:bodyPr/>
          <a:lstStyle/>
          <a:p>
            <a:fld id="{51F1789E-85AC-3C43-9E9B-72A3156DBED5}" type="datetimeFigureOut">
              <a:rPr lang="en-US" smtClean="0"/>
              <a:t>3/6/2026</a:t>
            </a:fld>
            <a:endParaRPr lang="en-US"/>
          </a:p>
        </p:txBody>
      </p:sp>
      <p:sp>
        <p:nvSpPr>
          <p:cNvPr id="5" name="Footer Placeholder 4">
            <a:extLst>
              <a:ext uri="{FF2B5EF4-FFF2-40B4-BE49-F238E27FC236}">
                <a16:creationId xmlns:a16="http://schemas.microsoft.com/office/drawing/2014/main" id="{4D956A3C-9D2A-91F8-47F4-170CD3473C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6CA399-07CA-607B-E33A-817364114EE0}"/>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3290644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19EB7D-B8BF-7D62-13D1-EADAD12CD69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1E926A4-0008-3A40-4DA6-C5AE347289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36DBA6-5BE8-8246-A31A-6A332919AEBF}"/>
              </a:ext>
            </a:extLst>
          </p:cNvPr>
          <p:cNvSpPr>
            <a:spLocks noGrp="1"/>
          </p:cNvSpPr>
          <p:nvPr>
            <p:ph type="dt" sz="half" idx="10"/>
          </p:nvPr>
        </p:nvSpPr>
        <p:spPr/>
        <p:txBody>
          <a:bodyPr/>
          <a:lstStyle/>
          <a:p>
            <a:fld id="{51F1789E-85AC-3C43-9E9B-72A3156DBED5}" type="datetimeFigureOut">
              <a:rPr lang="en-US" smtClean="0"/>
              <a:t>3/6/2026</a:t>
            </a:fld>
            <a:endParaRPr lang="en-US"/>
          </a:p>
        </p:txBody>
      </p:sp>
      <p:sp>
        <p:nvSpPr>
          <p:cNvPr id="5" name="Footer Placeholder 4">
            <a:extLst>
              <a:ext uri="{FF2B5EF4-FFF2-40B4-BE49-F238E27FC236}">
                <a16:creationId xmlns:a16="http://schemas.microsoft.com/office/drawing/2014/main" id="{7D8D701A-6747-385B-3118-3150E2BD2E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1ED964-7068-5428-A68E-2C4F0434D3B1}"/>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1362846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D5ACF-3718-33DA-9BC5-6AE66D5402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210AC2-6386-8763-5815-ED4DF457B3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F6E6B3-4B16-21C4-8064-45393B2B7AEC}"/>
              </a:ext>
            </a:extLst>
          </p:cNvPr>
          <p:cNvSpPr>
            <a:spLocks noGrp="1"/>
          </p:cNvSpPr>
          <p:nvPr>
            <p:ph type="dt" sz="half" idx="10"/>
          </p:nvPr>
        </p:nvSpPr>
        <p:spPr/>
        <p:txBody>
          <a:bodyPr/>
          <a:lstStyle/>
          <a:p>
            <a:fld id="{51F1789E-85AC-3C43-9E9B-72A3156DBED5}" type="datetimeFigureOut">
              <a:rPr lang="en-US" smtClean="0"/>
              <a:t>3/6/2026</a:t>
            </a:fld>
            <a:endParaRPr lang="en-US"/>
          </a:p>
        </p:txBody>
      </p:sp>
      <p:sp>
        <p:nvSpPr>
          <p:cNvPr id="5" name="Footer Placeholder 4">
            <a:extLst>
              <a:ext uri="{FF2B5EF4-FFF2-40B4-BE49-F238E27FC236}">
                <a16:creationId xmlns:a16="http://schemas.microsoft.com/office/drawing/2014/main" id="{601CEC61-B351-2804-3F8A-BD9F05EED3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480EE5-EFA4-C86C-9C18-842E587E97FF}"/>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4245398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C295C-FF5A-1C01-237C-22E37450D42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D804A7E-88BD-D260-0D0A-370E9537750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441E28-545A-9841-8B5F-F14CCAB53B86}"/>
              </a:ext>
            </a:extLst>
          </p:cNvPr>
          <p:cNvSpPr>
            <a:spLocks noGrp="1"/>
          </p:cNvSpPr>
          <p:nvPr>
            <p:ph type="dt" sz="half" idx="10"/>
          </p:nvPr>
        </p:nvSpPr>
        <p:spPr/>
        <p:txBody>
          <a:bodyPr/>
          <a:lstStyle/>
          <a:p>
            <a:fld id="{51F1789E-85AC-3C43-9E9B-72A3156DBED5}" type="datetimeFigureOut">
              <a:rPr lang="en-US" smtClean="0"/>
              <a:t>3/6/2026</a:t>
            </a:fld>
            <a:endParaRPr lang="en-US"/>
          </a:p>
        </p:txBody>
      </p:sp>
      <p:sp>
        <p:nvSpPr>
          <p:cNvPr id="5" name="Footer Placeholder 4">
            <a:extLst>
              <a:ext uri="{FF2B5EF4-FFF2-40B4-BE49-F238E27FC236}">
                <a16:creationId xmlns:a16="http://schemas.microsoft.com/office/drawing/2014/main" id="{D4E7EAA5-5D23-11FB-58C2-2568275BAE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1D4291-17A3-096B-F0BF-62982160091B}"/>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278516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2144C-FB5B-3E59-DC56-AE9584621A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B4D56B-6647-B379-AAC0-DE1C294B5CB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911CD5-B4B5-C0CE-8655-9F954848BFC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96DAD5-5BF2-76A4-2396-0224820AFD78}"/>
              </a:ext>
            </a:extLst>
          </p:cNvPr>
          <p:cNvSpPr>
            <a:spLocks noGrp="1"/>
          </p:cNvSpPr>
          <p:nvPr>
            <p:ph type="dt" sz="half" idx="10"/>
          </p:nvPr>
        </p:nvSpPr>
        <p:spPr/>
        <p:txBody>
          <a:bodyPr/>
          <a:lstStyle/>
          <a:p>
            <a:fld id="{51F1789E-85AC-3C43-9E9B-72A3156DBED5}" type="datetimeFigureOut">
              <a:rPr lang="en-US" smtClean="0"/>
              <a:t>3/6/2026</a:t>
            </a:fld>
            <a:endParaRPr lang="en-US"/>
          </a:p>
        </p:txBody>
      </p:sp>
      <p:sp>
        <p:nvSpPr>
          <p:cNvPr id="6" name="Footer Placeholder 5">
            <a:extLst>
              <a:ext uri="{FF2B5EF4-FFF2-40B4-BE49-F238E27FC236}">
                <a16:creationId xmlns:a16="http://schemas.microsoft.com/office/drawing/2014/main" id="{E73BD7BB-9A67-2572-8D62-8690E10D74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6147D3-324F-EAA7-7C00-613AB66900EE}"/>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249242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47697-6125-4565-871B-81CF7C1679E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E4AEA2-9D63-CB6E-E8B5-AA78F4E181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38FCAF-7607-E18E-70D0-76A38D843B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9B0FD2-BE32-3292-13C4-9E37842E2B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7DB59E0-314E-B004-54D2-055AD45638A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6B98146-6386-81F0-B18C-BCF68E995B2E}"/>
              </a:ext>
            </a:extLst>
          </p:cNvPr>
          <p:cNvSpPr>
            <a:spLocks noGrp="1"/>
          </p:cNvSpPr>
          <p:nvPr>
            <p:ph type="dt" sz="half" idx="10"/>
          </p:nvPr>
        </p:nvSpPr>
        <p:spPr/>
        <p:txBody>
          <a:bodyPr/>
          <a:lstStyle/>
          <a:p>
            <a:fld id="{51F1789E-85AC-3C43-9E9B-72A3156DBED5}" type="datetimeFigureOut">
              <a:rPr lang="en-US" smtClean="0"/>
              <a:t>3/6/2026</a:t>
            </a:fld>
            <a:endParaRPr lang="en-US"/>
          </a:p>
        </p:txBody>
      </p:sp>
      <p:sp>
        <p:nvSpPr>
          <p:cNvPr id="8" name="Footer Placeholder 7">
            <a:extLst>
              <a:ext uri="{FF2B5EF4-FFF2-40B4-BE49-F238E27FC236}">
                <a16:creationId xmlns:a16="http://schemas.microsoft.com/office/drawing/2014/main" id="{041D03EC-8FD6-0D7C-E300-2688F428080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CB79035-ED89-440F-5A2F-754AA0F78A0C}"/>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1420270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6BC90-AA7F-4450-97D0-C399A303A8E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1EA6BD1-BAFC-F41C-8C16-DE17DE2809A3}"/>
              </a:ext>
            </a:extLst>
          </p:cNvPr>
          <p:cNvSpPr>
            <a:spLocks noGrp="1"/>
          </p:cNvSpPr>
          <p:nvPr>
            <p:ph type="dt" sz="half" idx="10"/>
          </p:nvPr>
        </p:nvSpPr>
        <p:spPr/>
        <p:txBody>
          <a:bodyPr/>
          <a:lstStyle/>
          <a:p>
            <a:fld id="{51F1789E-85AC-3C43-9E9B-72A3156DBED5}" type="datetimeFigureOut">
              <a:rPr lang="en-US" smtClean="0"/>
              <a:t>3/6/2026</a:t>
            </a:fld>
            <a:endParaRPr lang="en-US"/>
          </a:p>
        </p:txBody>
      </p:sp>
      <p:sp>
        <p:nvSpPr>
          <p:cNvPr id="4" name="Footer Placeholder 3">
            <a:extLst>
              <a:ext uri="{FF2B5EF4-FFF2-40B4-BE49-F238E27FC236}">
                <a16:creationId xmlns:a16="http://schemas.microsoft.com/office/drawing/2014/main" id="{9B48E4AA-8352-DD27-4104-C6788C4CD2E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8232974-AC6E-FDAB-310A-8FB32FC5C4E1}"/>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853367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D2242-A8C6-3049-7C08-D78591317C99}"/>
              </a:ext>
            </a:extLst>
          </p:cNvPr>
          <p:cNvSpPr>
            <a:spLocks noGrp="1"/>
          </p:cNvSpPr>
          <p:nvPr>
            <p:ph type="dt" sz="half" idx="10"/>
          </p:nvPr>
        </p:nvSpPr>
        <p:spPr/>
        <p:txBody>
          <a:bodyPr/>
          <a:lstStyle/>
          <a:p>
            <a:fld id="{51F1789E-85AC-3C43-9E9B-72A3156DBED5}" type="datetimeFigureOut">
              <a:rPr lang="en-US" smtClean="0"/>
              <a:t>3/6/2026</a:t>
            </a:fld>
            <a:endParaRPr lang="en-US"/>
          </a:p>
        </p:txBody>
      </p:sp>
      <p:sp>
        <p:nvSpPr>
          <p:cNvPr id="3" name="Footer Placeholder 2">
            <a:extLst>
              <a:ext uri="{FF2B5EF4-FFF2-40B4-BE49-F238E27FC236}">
                <a16:creationId xmlns:a16="http://schemas.microsoft.com/office/drawing/2014/main" id="{7C2C0019-EA1F-4295-4BB9-AEE6392269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6FF716-5771-2384-A15F-9E71B9B1C684}"/>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925129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6BD17-D4C1-F582-E7A1-8DB4A3EF1B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657E696-518D-7E1A-CA4E-7577521700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A036A99-E4E6-F369-8693-8A6BD5996B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A764F9-B697-5089-59B7-9BEEF6DEAAFF}"/>
              </a:ext>
            </a:extLst>
          </p:cNvPr>
          <p:cNvSpPr>
            <a:spLocks noGrp="1"/>
          </p:cNvSpPr>
          <p:nvPr>
            <p:ph type="dt" sz="half" idx="10"/>
          </p:nvPr>
        </p:nvSpPr>
        <p:spPr/>
        <p:txBody>
          <a:bodyPr/>
          <a:lstStyle/>
          <a:p>
            <a:fld id="{51F1789E-85AC-3C43-9E9B-72A3156DBED5}" type="datetimeFigureOut">
              <a:rPr lang="en-US" smtClean="0"/>
              <a:t>3/6/2026</a:t>
            </a:fld>
            <a:endParaRPr lang="en-US"/>
          </a:p>
        </p:txBody>
      </p:sp>
      <p:sp>
        <p:nvSpPr>
          <p:cNvPr id="6" name="Footer Placeholder 5">
            <a:extLst>
              <a:ext uri="{FF2B5EF4-FFF2-40B4-BE49-F238E27FC236}">
                <a16:creationId xmlns:a16="http://schemas.microsoft.com/office/drawing/2014/main" id="{123EFC97-85D0-F668-71D9-352AF7937F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919375-59D6-5F3C-8137-5A7E2589DBDF}"/>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4239245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C8763-69BF-1A06-F885-E57E2AF07C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3F29CE-2C5C-C65F-8B59-0F11D19E06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7FE1DEB-DC7E-E79B-E827-122F20A159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A2766B-1CE0-B6E4-660E-CBA2EEBF52BE}"/>
              </a:ext>
            </a:extLst>
          </p:cNvPr>
          <p:cNvSpPr>
            <a:spLocks noGrp="1"/>
          </p:cNvSpPr>
          <p:nvPr>
            <p:ph type="dt" sz="half" idx="10"/>
          </p:nvPr>
        </p:nvSpPr>
        <p:spPr/>
        <p:txBody>
          <a:bodyPr/>
          <a:lstStyle/>
          <a:p>
            <a:fld id="{51F1789E-85AC-3C43-9E9B-72A3156DBED5}" type="datetimeFigureOut">
              <a:rPr lang="en-US" smtClean="0"/>
              <a:t>3/6/2026</a:t>
            </a:fld>
            <a:endParaRPr lang="en-US"/>
          </a:p>
        </p:txBody>
      </p:sp>
      <p:sp>
        <p:nvSpPr>
          <p:cNvPr id="6" name="Footer Placeholder 5">
            <a:extLst>
              <a:ext uri="{FF2B5EF4-FFF2-40B4-BE49-F238E27FC236}">
                <a16:creationId xmlns:a16="http://schemas.microsoft.com/office/drawing/2014/main" id="{AA220E33-3D95-355B-07C2-F0A20546BC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A931DD-9DBB-35B3-24AC-71D4223019E3}"/>
              </a:ext>
            </a:extLst>
          </p:cNvPr>
          <p:cNvSpPr>
            <a:spLocks noGrp="1"/>
          </p:cNvSpPr>
          <p:nvPr>
            <p:ph type="sldNum" sz="quarter" idx="12"/>
          </p:nvPr>
        </p:nvSpPr>
        <p:spPr/>
        <p:txBody>
          <a:bodyPr/>
          <a:lstStyle/>
          <a:p>
            <a:fld id="{C76F85C5-EFC6-9248-BB4F-7DEF2445E2EA}" type="slidenum">
              <a:rPr lang="en-US" smtClean="0"/>
              <a:t>‹#›</a:t>
            </a:fld>
            <a:endParaRPr lang="en-US"/>
          </a:p>
        </p:txBody>
      </p:sp>
    </p:spTree>
    <p:extLst>
      <p:ext uri="{BB962C8B-B14F-4D97-AF65-F5344CB8AC3E}">
        <p14:creationId xmlns:p14="http://schemas.microsoft.com/office/powerpoint/2010/main" val="2597513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E56788-075C-0197-65C0-CC9B79C6E4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1B957EF-7C68-41E6-4D75-0B87CB073A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EE9743-42A9-CBA7-73CC-852F692353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1F1789E-85AC-3C43-9E9B-72A3156DBED5}" type="datetimeFigureOut">
              <a:rPr lang="en-US" smtClean="0"/>
              <a:t>3/6/2026</a:t>
            </a:fld>
            <a:endParaRPr lang="en-US"/>
          </a:p>
        </p:txBody>
      </p:sp>
      <p:sp>
        <p:nvSpPr>
          <p:cNvPr id="5" name="Footer Placeholder 4">
            <a:extLst>
              <a:ext uri="{FF2B5EF4-FFF2-40B4-BE49-F238E27FC236}">
                <a16:creationId xmlns:a16="http://schemas.microsoft.com/office/drawing/2014/main" id="{A7CFAB7C-3E8F-A700-BC4E-90FEC3AD2B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0DD456B-8EB4-3F40-8A5A-B6F86BA6DB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76F85C5-EFC6-9248-BB4F-7DEF2445E2EA}" type="slidenum">
              <a:rPr lang="en-US" smtClean="0"/>
              <a:t>‹#›</a:t>
            </a:fld>
            <a:endParaRPr lang="en-US"/>
          </a:p>
        </p:txBody>
      </p:sp>
    </p:spTree>
    <p:extLst>
      <p:ext uri="{BB962C8B-B14F-4D97-AF65-F5344CB8AC3E}">
        <p14:creationId xmlns:p14="http://schemas.microsoft.com/office/powerpoint/2010/main" val="2276765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png"/><Relationship Id="rId7" Type="http://schemas.openxmlformats.org/officeDocument/2006/relationships/diagramColors" Target="../diagrams/colors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png"/><Relationship Id="rId7" Type="http://schemas.openxmlformats.org/officeDocument/2006/relationships/diagramColors" Target="../diagrams/colors3.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emf"/><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2.png"/><Relationship Id="rId7" Type="http://schemas.openxmlformats.org/officeDocument/2006/relationships/diagramColors" Target="../diagrams/colors4.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2.png"/><Relationship Id="rId7" Type="http://schemas.openxmlformats.org/officeDocument/2006/relationships/diagramColors" Target="../diagrams/colors5.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Layout" Target="../diagrams/layout6.xml"/><Relationship Id="rId7" Type="http://schemas.openxmlformats.org/officeDocument/2006/relationships/image" Target="../media/image2.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1.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diagramLayout" Target="../diagrams/layout7.xml"/><Relationship Id="rId7" Type="http://schemas.openxmlformats.org/officeDocument/2006/relationships/image" Target="../media/image2.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2.png"/><Relationship Id="rId7" Type="http://schemas.openxmlformats.org/officeDocument/2006/relationships/diagramColors" Target="../diagrams/colors8.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B87C619C-EBAB-488E-96B9-153AA4C9B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reeform: Shape 40">
            <a:extLst>
              <a:ext uri="{FF2B5EF4-FFF2-40B4-BE49-F238E27FC236}">
                <a16:creationId xmlns:a16="http://schemas.microsoft.com/office/drawing/2014/main" id="{130DA1C1-36FD-41D8-9826-EE797BF39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5331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CDE7497-CCCB-5C6A-43C8-6ED5B69D0721}"/>
              </a:ext>
            </a:extLst>
          </p:cNvPr>
          <p:cNvSpPr>
            <a:spLocks noGrp="1"/>
          </p:cNvSpPr>
          <p:nvPr>
            <p:ph type="ctrTitle"/>
          </p:nvPr>
        </p:nvSpPr>
        <p:spPr>
          <a:xfrm>
            <a:off x="685799" y="1343978"/>
            <a:ext cx="6081713" cy="2754310"/>
          </a:xfrm>
        </p:spPr>
        <p:txBody>
          <a:bodyPr>
            <a:normAutofit/>
          </a:bodyPr>
          <a:lstStyle/>
          <a:p>
            <a:r>
              <a:rPr lang="en-US" sz="4600" dirty="0">
                <a:solidFill>
                  <a:srgbClr val="FFFFFF"/>
                </a:solidFill>
              </a:rPr>
              <a:t>Dual Credit Quality Act (DCQA)</a:t>
            </a:r>
            <a:br>
              <a:rPr lang="en-US" sz="4600" dirty="0">
                <a:solidFill>
                  <a:srgbClr val="FFFFFF"/>
                </a:solidFill>
              </a:rPr>
            </a:br>
            <a:r>
              <a:rPr lang="en-US" sz="4600" dirty="0">
                <a:solidFill>
                  <a:srgbClr val="FFFFFF"/>
                </a:solidFill>
              </a:rPr>
              <a:t>Subcommittee Meeting: </a:t>
            </a:r>
            <a:br>
              <a:rPr lang="en-US" sz="4600" dirty="0">
                <a:solidFill>
                  <a:srgbClr val="FFFFFF"/>
                </a:solidFill>
              </a:rPr>
            </a:br>
            <a:r>
              <a:rPr lang="en-US" sz="4600" dirty="0">
                <a:solidFill>
                  <a:srgbClr val="FFFFFF"/>
                </a:solidFill>
              </a:rPr>
              <a:t>Faculty Qualifications</a:t>
            </a:r>
          </a:p>
        </p:txBody>
      </p:sp>
      <p:sp>
        <p:nvSpPr>
          <p:cNvPr id="3" name="Subtitle 2">
            <a:extLst>
              <a:ext uri="{FF2B5EF4-FFF2-40B4-BE49-F238E27FC236}">
                <a16:creationId xmlns:a16="http://schemas.microsoft.com/office/drawing/2014/main" id="{7982A023-558A-C6AE-BC42-856C36F6D5B3}"/>
              </a:ext>
            </a:extLst>
          </p:cNvPr>
          <p:cNvSpPr>
            <a:spLocks noGrp="1"/>
          </p:cNvSpPr>
          <p:nvPr>
            <p:ph type="subTitle" idx="1"/>
          </p:nvPr>
        </p:nvSpPr>
        <p:spPr>
          <a:xfrm>
            <a:off x="838200" y="4480560"/>
            <a:ext cx="6081713" cy="1572768"/>
          </a:xfrm>
        </p:spPr>
        <p:txBody>
          <a:bodyPr>
            <a:normAutofit/>
          </a:bodyPr>
          <a:lstStyle/>
          <a:p>
            <a:pPr algn="l"/>
            <a:r>
              <a:rPr lang="en-US">
                <a:solidFill>
                  <a:srgbClr val="FFFFFF"/>
                </a:solidFill>
              </a:rPr>
              <a:t>Friday, March 6, 2026</a:t>
            </a:r>
          </a:p>
          <a:p>
            <a:pPr algn="l"/>
            <a:r>
              <a:rPr lang="en-US">
                <a:solidFill>
                  <a:srgbClr val="FFFFFF"/>
                </a:solidFill>
              </a:rPr>
              <a:t>9:00 a.m. – 11:00 a.m.</a:t>
            </a:r>
          </a:p>
        </p:txBody>
      </p:sp>
      <p:pic>
        <p:nvPicPr>
          <p:cNvPr id="4" name="Picture 3">
            <a:extLst>
              <a:ext uri="{FF2B5EF4-FFF2-40B4-BE49-F238E27FC236}">
                <a16:creationId xmlns:a16="http://schemas.microsoft.com/office/drawing/2014/main" id="{C3C1C99F-8CF3-8152-3166-3AED3612F77E}"/>
              </a:ext>
            </a:extLst>
          </p:cNvPr>
          <p:cNvPicPr>
            <a:picLocks noChangeAspect="1"/>
          </p:cNvPicPr>
          <p:nvPr/>
        </p:nvPicPr>
        <p:blipFill>
          <a:blip r:embed="rId2"/>
          <a:stretch>
            <a:fillRect/>
          </a:stretch>
        </p:blipFill>
        <p:spPr>
          <a:xfrm>
            <a:off x="7907654" y="806568"/>
            <a:ext cx="3931920" cy="1857831"/>
          </a:xfrm>
          <a:prstGeom prst="rect">
            <a:avLst/>
          </a:prstGeom>
        </p:spPr>
      </p:pic>
      <p:sp>
        <p:nvSpPr>
          <p:cNvPr id="43" name="sketch line">
            <a:extLst>
              <a:ext uri="{FF2B5EF4-FFF2-40B4-BE49-F238E27FC236}">
                <a16:creationId xmlns:a16="http://schemas.microsoft.com/office/drawing/2014/main" id="{35BC54F7-1315-4D6C-9420-A5BF0CDDB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4252192"/>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Text&#10;&#10;AI-generated content may be incorrect.">
            <a:extLst>
              <a:ext uri="{FF2B5EF4-FFF2-40B4-BE49-F238E27FC236}">
                <a16:creationId xmlns:a16="http://schemas.microsoft.com/office/drawing/2014/main" id="{95249F37-F32E-C893-F36B-AB9CDEE184F2}"/>
              </a:ext>
            </a:extLst>
          </p:cNvPr>
          <p:cNvPicPr>
            <a:picLocks noChangeAspect="1"/>
          </p:cNvPicPr>
          <p:nvPr/>
        </p:nvPicPr>
        <p:blipFill>
          <a:blip r:embed="rId3"/>
          <a:stretch>
            <a:fillRect/>
          </a:stretch>
        </p:blipFill>
        <p:spPr>
          <a:xfrm>
            <a:off x="7907654" y="4098288"/>
            <a:ext cx="3931920" cy="1612083"/>
          </a:xfrm>
          <a:prstGeom prst="rect">
            <a:avLst/>
          </a:prstGeom>
        </p:spPr>
      </p:pic>
    </p:spTree>
    <p:extLst>
      <p:ext uri="{BB962C8B-B14F-4D97-AF65-F5344CB8AC3E}">
        <p14:creationId xmlns:p14="http://schemas.microsoft.com/office/powerpoint/2010/main" val="1806624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0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3C0902-0375-0580-A351-0FF628F7E3EE}"/>
              </a:ext>
            </a:extLst>
          </p:cNvPr>
          <p:cNvSpPr>
            <a:spLocks noGrp="1"/>
          </p:cNvSpPr>
          <p:nvPr>
            <p:ph type="title"/>
          </p:nvPr>
        </p:nvSpPr>
        <p:spPr>
          <a:xfrm>
            <a:off x="640080" y="329184"/>
            <a:ext cx="6894576" cy="1783080"/>
          </a:xfrm>
        </p:spPr>
        <p:txBody>
          <a:bodyPr anchor="b">
            <a:normAutofit/>
          </a:bodyPr>
          <a:lstStyle/>
          <a:p>
            <a:br>
              <a:rPr lang="en-US" sz="3400"/>
            </a:br>
            <a:r>
              <a:rPr lang="en-US" sz="3400"/>
              <a:t>DCQA Subcommittee review of the Model Partnership Agreement (MPA)</a:t>
            </a:r>
          </a:p>
        </p:txBody>
      </p:sp>
      <p:sp>
        <p:nvSpPr>
          <p:cNvPr id="51"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78492D-E331-755A-F7BA-B22A5EF69B87}"/>
              </a:ext>
            </a:extLst>
          </p:cNvPr>
          <p:cNvPicPr>
            <a:picLocks noChangeAspect="1"/>
          </p:cNvPicPr>
          <p:nvPr/>
        </p:nvPicPr>
        <p:blipFill>
          <a:blip r:embed="rId2"/>
          <a:stretch>
            <a:fillRect/>
          </a:stretch>
        </p:blipFill>
        <p:spPr>
          <a:xfrm>
            <a:off x="7863840" y="1095809"/>
            <a:ext cx="4014216" cy="1896716"/>
          </a:xfrm>
          <a:prstGeom prst="rect">
            <a:avLst/>
          </a:prstGeom>
        </p:spPr>
      </p:pic>
      <p:pic>
        <p:nvPicPr>
          <p:cNvPr id="3" name="Picture 2" descr="Text&#10;&#10;AI-generated content may be incorrect.">
            <a:extLst>
              <a:ext uri="{FF2B5EF4-FFF2-40B4-BE49-F238E27FC236}">
                <a16:creationId xmlns:a16="http://schemas.microsoft.com/office/drawing/2014/main" id="{09529FF1-D9F1-0EAC-6EE5-D8DFE5A73677}"/>
              </a:ext>
            </a:extLst>
          </p:cNvPr>
          <p:cNvPicPr>
            <a:picLocks noChangeAspect="1"/>
          </p:cNvPicPr>
          <p:nvPr/>
        </p:nvPicPr>
        <p:blipFill>
          <a:blip r:embed="rId3"/>
          <a:stretch>
            <a:fillRect/>
          </a:stretch>
        </p:blipFill>
        <p:spPr>
          <a:xfrm>
            <a:off x="7863840" y="4348166"/>
            <a:ext cx="3995928" cy="1638326"/>
          </a:xfrm>
          <a:prstGeom prst="rect">
            <a:avLst/>
          </a:prstGeom>
        </p:spPr>
      </p:pic>
      <p:graphicFrame>
        <p:nvGraphicFramePr>
          <p:cNvPr id="12" name="Content Placeholder 2">
            <a:extLst>
              <a:ext uri="{FF2B5EF4-FFF2-40B4-BE49-F238E27FC236}">
                <a16:creationId xmlns:a16="http://schemas.microsoft.com/office/drawing/2014/main" id="{4B5EC7DB-AB39-565A-FDBE-17308A8BCC61}"/>
              </a:ext>
            </a:extLst>
          </p:cNvPr>
          <p:cNvGraphicFramePr>
            <a:graphicFrameLocks noGrp="1"/>
          </p:cNvGraphicFramePr>
          <p:nvPr>
            <p:ph idx="1"/>
            <p:extLst>
              <p:ext uri="{D42A27DB-BD31-4B8C-83A1-F6EECF244321}">
                <p14:modId xmlns:p14="http://schemas.microsoft.com/office/powerpoint/2010/main" val="3805316158"/>
              </p:ext>
            </p:extLst>
          </p:nvPr>
        </p:nvGraphicFramePr>
        <p:xfrm>
          <a:off x="640080" y="2706624"/>
          <a:ext cx="6894576" cy="348386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461192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4879EFC-8E62-4E00-973C-C45EE9EC67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C8EF471-A9F7-CF90-1633-2E2953B4D58A}"/>
              </a:ext>
            </a:extLst>
          </p:cNvPr>
          <p:cNvSpPr>
            <a:spLocks noGrp="1"/>
          </p:cNvSpPr>
          <p:nvPr>
            <p:ph type="title"/>
          </p:nvPr>
        </p:nvSpPr>
        <p:spPr>
          <a:xfrm>
            <a:off x="638881" y="457200"/>
            <a:ext cx="10909640" cy="1368614"/>
          </a:xfrm>
        </p:spPr>
        <p:txBody>
          <a:bodyPr vert="horz" lIns="91440" tIns="45720" rIns="91440" bIns="45720" rtlCol="0" anchor="ctr">
            <a:normAutofit/>
          </a:bodyPr>
          <a:lstStyle/>
          <a:p>
            <a:pPr algn="ctr"/>
            <a:r>
              <a:rPr lang="en-US" sz="6600"/>
              <a:t>Overview of MPA</a:t>
            </a:r>
          </a:p>
        </p:txBody>
      </p:sp>
      <p:sp>
        <p:nvSpPr>
          <p:cNvPr id="61" name="sketch line">
            <a:extLst>
              <a:ext uri="{FF2B5EF4-FFF2-40B4-BE49-F238E27FC236}">
                <a16:creationId xmlns:a16="http://schemas.microsoft.com/office/drawing/2014/main" id="{D6A9C53F-5F90-40A5-8C85-5412D39C8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50080" y="1850683"/>
            <a:ext cx="3291840" cy="18288"/>
          </a:xfrm>
          <a:custGeom>
            <a:avLst/>
            <a:gdLst>
              <a:gd name="connsiteX0" fmla="*/ 0 w 3291840"/>
              <a:gd name="connsiteY0" fmla="*/ 0 h 18288"/>
              <a:gd name="connsiteX1" fmla="*/ 658368 w 3291840"/>
              <a:gd name="connsiteY1" fmla="*/ 0 h 18288"/>
              <a:gd name="connsiteX2" fmla="*/ 1283818 w 3291840"/>
              <a:gd name="connsiteY2" fmla="*/ 0 h 18288"/>
              <a:gd name="connsiteX3" fmla="*/ 1909267 w 3291840"/>
              <a:gd name="connsiteY3" fmla="*/ 0 h 18288"/>
              <a:gd name="connsiteX4" fmla="*/ 2633472 w 3291840"/>
              <a:gd name="connsiteY4" fmla="*/ 0 h 18288"/>
              <a:gd name="connsiteX5" fmla="*/ 3291840 w 3291840"/>
              <a:gd name="connsiteY5" fmla="*/ 0 h 18288"/>
              <a:gd name="connsiteX6" fmla="*/ 3291840 w 3291840"/>
              <a:gd name="connsiteY6" fmla="*/ 18288 h 18288"/>
              <a:gd name="connsiteX7" fmla="*/ 2633472 w 3291840"/>
              <a:gd name="connsiteY7" fmla="*/ 18288 h 18288"/>
              <a:gd name="connsiteX8" fmla="*/ 2073859 w 3291840"/>
              <a:gd name="connsiteY8" fmla="*/ 18288 h 18288"/>
              <a:gd name="connsiteX9" fmla="*/ 1448410 w 3291840"/>
              <a:gd name="connsiteY9" fmla="*/ 18288 h 18288"/>
              <a:gd name="connsiteX10" fmla="*/ 822960 w 3291840"/>
              <a:gd name="connsiteY10" fmla="*/ 18288 h 18288"/>
              <a:gd name="connsiteX11" fmla="*/ 0 w 3291840"/>
              <a:gd name="connsiteY11" fmla="*/ 18288 h 18288"/>
              <a:gd name="connsiteX12" fmla="*/ 0 w 329184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91840" h="18288" fill="none" extrusionOk="0">
                <a:moveTo>
                  <a:pt x="0" y="0"/>
                </a:moveTo>
                <a:cubicBezTo>
                  <a:pt x="173077" y="-20031"/>
                  <a:pt x="443104" y="6424"/>
                  <a:pt x="658368" y="0"/>
                </a:cubicBezTo>
                <a:cubicBezTo>
                  <a:pt x="873632" y="-6424"/>
                  <a:pt x="1034028" y="11764"/>
                  <a:pt x="1283818" y="0"/>
                </a:cubicBezTo>
                <a:cubicBezTo>
                  <a:pt x="1533608" y="-11764"/>
                  <a:pt x="1691227" y="-30112"/>
                  <a:pt x="1909267" y="0"/>
                </a:cubicBezTo>
                <a:cubicBezTo>
                  <a:pt x="2127307" y="30112"/>
                  <a:pt x="2272465" y="-18735"/>
                  <a:pt x="2633472" y="0"/>
                </a:cubicBezTo>
                <a:cubicBezTo>
                  <a:pt x="2994479" y="18735"/>
                  <a:pt x="3023324" y="-32030"/>
                  <a:pt x="3291840" y="0"/>
                </a:cubicBezTo>
                <a:cubicBezTo>
                  <a:pt x="3291406" y="7551"/>
                  <a:pt x="3291373" y="9822"/>
                  <a:pt x="3291840" y="18288"/>
                </a:cubicBezTo>
                <a:cubicBezTo>
                  <a:pt x="3048445" y="38989"/>
                  <a:pt x="2846548" y="-14400"/>
                  <a:pt x="2633472" y="18288"/>
                </a:cubicBezTo>
                <a:cubicBezTo>
                  <a:pt x="2420396" y="50976"/>
                  <a:pt x="2304099" y="6336"/>
                  <a:pt x="2073859" y="18288"/>
                </a:cubicBezTo>
                <a:cubicBezTo>
                  <a:pt x="1843619" y="30240"/>
                  <a:pt x="1706926" y="10778"/>
                  <a:pt x="1448410" y="18288"/>
                </a:cubicBezTo>
                <a:cubicBezTo>
                  <a:pt x="1189894" y="25798"/>
                  <a:pt x="1002278" y="8992"/>
                  <a:pt x="822960" y="18288"/>
                </a:cubicBezTo>
                <a:cubicBezTo>
                  <a:pt x="643642" y="27585"/>
                  <a:pt x="307039" y="38051"/>
                  <a:pt x="0" y="18288"/>
                </a:cubicBezTo>
                <a:cubicBezTo>
                  <a:pt x="60" y="11696"/>
                  <a:pt x="66" y="3758"/>
                  <a:pt x="0" y="0"/>
                </a:cubicBezTo>
                <a:close/>
              </a:path>
              <a:path w="3291840" h="18288" stroke="0" extrusionOk="0">
                <a:moveTo>
                  <a:pt x="0" y="0"/>
                </a:moveTo>
                <a:cubicBezTo>
                  <a:pt x="195850" y="28018"/>
                  <a:pt x="434891" y="17390"/>
                  <a:pt x="592531" y="0"/>
                </a:cubicBezTo>
                <a:cubicBezTo>
                  <a:pt x="750171" y="-17390"/>
                  <a:pt x="1018709" y="32200"/>
                  <a:pt x="1316736" y="0"/>
                </a:cubicBezTo>
                <a:cubicBezTo>
                  <a:pt x="1614763" y="-32200"/>
                  <a:pt x="1696480" y="-11367"/>
                  <a:pt x="1876349" y="0"/>
                </a:cubicBezTo>
                <a:cubicBezTo>
                  <a:pt x="2056218" y="11367"/>
                  <a:pt x="2193364" y="13433"/>
                  <a:pt x="2435962" y="0"/>
                </a:cubicBezTo>
                <a:cubicBezTo>
                  <a:pt x="2678560" y="-13433"/>
                  <a:pt x="3010901" y="-42367"/>
                  <a:pt x="3291840" y="0"/>
                </a:cubicBezTo>
                <a:cubicBezTo>
                  <a:pt x="3291758" y="4406"/>
                  <a:pt x="3291751" y="9982"/>
                  <a:pt x="3291840" y="18288"/>
                </a:cubicBezTo>
                <a:cubicBezTo>
                  <a:pt x="3108993" y="14228"/>
                  <a:pt x="2952658" y="46900"/>
                  <a:pt x="2666390" y="18288"/>
                </a:cubicBezTo>
                <a:cubicBezTo>
                  <a:pt x="2380122" y="-10324"/>
                  <a:pt x="2263855" y="41055"/>
                  <a:pt x="2040941" y="18288"/>
                </a:cubicBezTo>
                <a:cubicBezTo>
                  <a:pt x="1818027" y="-4479"/>
                  <a:pt x="1675097" y="6509"/>
                  <a:pt x="1415491" y="18288"/>
                </a:cubicBezTo>
                <a:cubicBezTo>
                  <a:pt x="1155885" y="30068"/>
                  <a:pt x="852976" y="36210"/>
                  <a:pt x="691286" y="18288"/>
                </a:cubicBezTo>
                <a:cubicBezTo>
                  <a:pt x="529596" y="366"/>
                  <a:pt x="187183" y="13912"/>
                  <a:pt x="0" y="18288"/>
                </a:cubicBezTo>
                <a:cubicBezTo>
                  <a:pt x="189" y="14288"/>
                  <a:pt x="-703" y="374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55075D9-9562-0DA2-5FC7-24B8C81C6482}"/>
              </a:ext>
            </a:extLst>
          </p:cNvPr>
          <p:cNvPicPr>
            <a:picLocks noChangeAspect="1"/>
          </p:cNvPicPr>
          <p:nvPr/>
        </p:nvPicPr>
        <p:blipFill>
          <a:blip r:embed="rId2"/>
          <a:stretch>
            <a:fillRect/>
          </a:stretch>
        </p:blipFill>
        <p:spPr>
          <a:xfrm>
            <a:off x="320040" y="3119102"/>
            <a:ext cx="5614416" cy="2652811"/>
          </a:xfrm>
          <a:prstGeom prst="rect">
            <a:avLst/>
          </a:prstGeom>
        </p:spPr>
      </p:pic>
      <p:pic>
        <p:nvPicPr>
          <p:cNvPr id="3" name="Picture 2" descr="Text&#10;&#10;AI-generated content may be incorrect.">
            <a:extLst>
              <a:ext uri="{FF2B5EF4-FFF2-40B4-BE49-F238E27FC236}">
                <a16:creationId xmlns:a16="http://schemas.microsoft.com/office/drawing/2014/main" id="{AD42120B-14FD-EED7-C12C-0DF198FBD316}"/>
              </a:ext>
            </a:extLst>
          </p:cNvPr>
          <p:cNvPicPr>
            <a:picLocks noChangeAspect="1"/>
          </p:cNvPicPr>
          <p:nvPr/>
        </p:nvPicPr>
        <p:blipFill>
          <a:blip r:embed="rId3"/>
          <a:stretch>
            <a:fillRect/>
          </a:stretch>
        </p:blipFill>
        <p:spPr>
          <a:xfrm>
            <a:off x="6254496" y="3294555"/>
            <a:ext cx="5614416" cy="2301905"/>
          </a:xfrm>
          <a:prstGeom prst="rect">
            <a:avLst/>
          </a:prstGeom>
        </p:spPr>
      </p:pic>
    </p:spTree>
    <p:extLst>
      <p:ext uri="{BB962C8B-B14F-4D97-AF65-F5344CB8AC3E}">
        <p14:creationId xmlns:p14="http://schemas.microsoft.com/office/powerpoint/2010/main" val="4220049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2" name="Rectangle 41">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reeform: Shape 43">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5D986E4-8297-3AE0-F3D5-072CDCC4C16B}"/>
              </a:ext>
            </a:extLst>
          </p:cNvPr>
          <p:cNvSpPr>
            <a:spLocks noGrp="1"/>
          </p:cNvSpPr>
          <p:nvPr>
            <p:ph type="title"/>
          </p:nvPr>
        </p:nvSpPr>
        <p:spPr>
          <a:xfrm>
            <a:off x="640081" y="329184"/>
            <a:ext cx="6241568" cy="1783080"/>
          </a:xfrm>
        </p:spPr>
        <p:txBody>
          <a:bodyPr anchor="b">
            <a:normAutofit/>
          </a:bodyPr>
          <a:lstStyle/>
          <a:p>
            <a:r>
              <a:rPr lang="en-US" sz="5400">
                <a:solidFill>
                  <a:srgbClr val="FFFFFF"/>
                </a:solidFill>
              </a:rPr>
              <a:t>The Role of the MPA</a:t>
            </a:r>
          </a:p>
        </p:txBody>
      </p:sp>
      <p:sp>
        <p:nvSpPr>
          <p:cNvPr id="46"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D243D154-898B-26FC-3EA2-F2ED050296A9}"/>
              </a:ext>
            </a:extLst>
          </p:cNvPr>
          <p:cNvPicPr>
            <a:picLocks noChangeAspect="1"/>
          </p:cNvPicPr>
          <p:nvPr/>
        </p:nvPicPr>
        <p:blipFill>
          <a:blip r:embed="rId2"/>
          <a:stretch>
            <a:fillRect/>
          </a:stretch>
        </p:blipFill>
        <p:spPr>
          <a:xfrm>
            <a:off x="7834304" y="811595"/>
            <a:ext cx="4014216" cy="1896716"/>
          </a:xfrm>
          <a:prstGeom prst="rect">
            <a:avLst/>
          </a:prstGeom>
        </p:spPr>
      </p:pic>
      <p:pic>
        <p:nvPicPr>
          <p:cNvPr id="3" name="Picture 2" descr="Text&#10;&#10;AI-generated content may be incorrect.">
            <a:extLst>
              <a:ext uri="{FF2B5EF4-FFF2-40B4-BE49-F238E27FC236}">
                <a16:creationId xmlns:a16="http://schemas.microsoft.com/office/drawing/2014/main" id="{883C4487-80DD-312D-88C7-2F56E0B3A99F}"/>
              </a:ext>
            </a:extLst>
          </p:cNvPr>
          <p:cNvPicPr>
            <a:picLocks noChangeAspect="1"/>
          </p:cNvPicPr>
          <p:nvPr/>
        </p:nvPicPr>
        <p:blipFill>
          <a:blip r:embed="rId3"/>
          <a:stretch>
            <a:fillRect/>
          </a:stretch>
        </p:blipFill>
        <p:spPr>
          <a:xfrm>
            <a:off x="7834304" y="4036858"/>
            <a:ext cx="4014216" cy="1645824"/>
          </a:xfrm>
          <a:prstGeom prst="rect">
            <a:avLst/>
          </a:prstGeom>
        </p:spPr>
      </p:pic>
      <p:graphicFrame>
        <p:nvGraphicFramePr>
          <p:cNvPr id="5" name="Content Placeholder 2">
            <a:extLst>
              <a:ext uri="{FF2B5EF4-FFF2-40B4-BE49-F238E27FC236}">
                <a16:creationId xmlns:a16="http://schemas.microsoft.com/office/drawing/2014/main" id="{8A919B68-DE26-406F-8E22-85911580E6F8}"/>
              </a:ext>
            </a:extLst>
          </p:cNvPr>
          <p:cNvGraphicFramePr>
            <a:graphicFrameLocks noGrp="1"/>
          </p:cNvGraphicFramePr>
          <p:nvPr>
            <p:ph idx="1"/>
            <p:extLst>
              <p:ext uri="{D42A27DB-BD31-4B8C-83A1-F6EECF244321}">
                <p14:modId xmlns:p14="http://schemas.microsoft.com/office/powerpoint/2010/main" val="1860493154"/>
              </p:ext>
            </p:extLst>
          </p:nvPr>
        </p:nvGraphicFramePr>
        <p:xfrm>
          <a:off x="640081" y="2706624"/>
          <a:ext cx="6241568" cy="348386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1394573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49F2C07-5489-B3ED-BEBE-1E7701D928B0}"/>
            </a:ext>
          </a:extLst>
        </p:cNvPr>
        <p:cNvGrpSpPr/>
        <p:nvPr/>
      </p:nvGrpSpPr>
      <p:grpSpPr>
        <a:xfrm>
          <a:off x="0" y="0"/>
          <a:ext cx="0" cy="0"/>
          <a:chOff x="0" y="0"/>
          <a:chExt cx="0" cy="0"/>
        </a:xfrm>
      </p:grpSpPr>
      <p:sp useBgFill="1">
        <p:nvSpPr>
          <p:cNvPr id="56" name="Rectangle 55">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Shape 57">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EC11ACF-8395-EE68-7E31-60FC836488FA}"/>
              </a:ext>
            </a:extLst>
          </p:cNvPr>
          <p:cNvSpPr>
            <a:spLocks noGrp="1"/>
          </p:cNvSpPr>
          <p:nvPr>
            <p:ph type="title"/>
          </p:nvPr>
        </p:nvSpPr>
        <p:spPr>
          <a:xfrm>
            <a:off x="640081" y="329184"/>
            <a:ext cx="6241568" cy="1783080"/>
          </a:xfrm>
        </p:spPr>
        <p:txBody>
          <a:bodyPr anchor="b">
            <a:normAutofit/>
          </a:bodyPr>
          <a:lstStyle/>
          <a:p>
            <a:r>
              <a:rPr lang="en-US" sz="5400">
                <a:solidFill>
                  <a:srgbClr val="FFFFFF"/>
                </a:solidFill>
              </a:rPr>
              <a:t>The Role of the MPA</a:t>
            </a:r>
          </a:p>
        </p:txBody>
      </p:sp>
      <p:sp>
        <p:nvSpPr>
          <p:cNvPr id="60"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6113D2BA-5A5D-7C4F-137A-B6E87D57D404}"/>
              </a:ext>
            </a:extLst>
          </p:cNvPr>
          <p:cNvSpPr>
            <a:spLocks noGrp="1"/>
          </p:cNvSpPr>
          <p:nvPr>
            <p:ph idx="1"/>
          </p:nvPr>
        </p:nvSpPr>
        <p:spPr>
          <a:xfrm>
            <a:off x="640081" y="2706624"/>
            <a:ext cx="6241568" cy="3483864"/>
          </a:xfrm>
        </p:spPr>
        <p:txBody>
          <a:bodyPr>
            <a:normAutofit/>
          </a:bodyPr>
          <a:lstStyle/>
          <a:p>
            <a:r>
              <a:rPr lang="en-US" sz="2200">
                <a:solidFill>
                  <a:srgbClr val="FFFFFF"/>
                </a:solidFill>
              </a:rPr>
              <a:t>MPA Provides</a:t>
            </a:r>
          </a:p>
          <a:p>
            <a:pPr lvl="1">
              <a:buFont typeface="Courier New" panose="02070309020205020404" pitchFamily="49" charset="0"/>
              <a:buChar char="o"/>
            </a:pPr>
            <a:r>
              <a:rPr lang="en-US" sz="2200">
                <a:solidFill>
                  <a:srgbClr val="FFFFFF"/>
                </a:solidFill>
              </a:rPr>
              <a:t>Common expectations dual credit course quality and instructor approval</a:t>
            </a:r>
          </a:p>
          <a:p>
            <a:pPr lvl="1">
              <a:buFont typeface="Courier New" panose="02070309020205020404" pitchFamily="49" charset="0"/>
              <a:buChar char="o"/>
            </a:pPr>
            <a:r>
              <a:rPr lang="en-US" sz="2200">
                <a:solidFill>
                  <a:srgbClr val="FFFFFF"/>
                </a:solidFill>
              </a:rPr>
              <a:t>Guidance on student supports and academic readiness</a:t>
            </a:r>
          </a:p>
          <a:p>
            <a:pPr lvl="1">
              <a:buFont typeface="Courier New" panose="02070309020205020404" pitchFamily="49" charset="0"/>
              <a:buChar char="o"/>
            </a:pPr>
            <a:r>
              <a:rPr lang="en-US" sz="2200">
                <a:solidFill>
                  <a:srgbClr val="FFFFFF"/>
                </a:solidFill>
              </a:rPr>
              <a:t>Templates for data sharing, communication, and governance</a:t>
            </a:r>
          </a:p>
          <a:p>
            <a:pPr lvl="1">
              <a:buFont typeface="Courier New" panose="02070309020205020404" pitchFamily="49" charset="0"/>
              <a:buChar char="o"/>
            </a:pPr>
            <a:r>
              <a:rPr lang="en-US" sz="2200">
                <a:solidFill>
                  <a:srgbClr val="FFFFFF"/>
                </a:solidFill>
              </a:rPr>
              <a:t>A consistent structure that reduces ambiguity during negotiations</a:t>
            </a:r>
          </a:p>
          <a:p>
            <a:endParaRPr lang="en-US" sz="2200">
              <a:solidFill>
                <a:srgbClr val="FFFFFF"/>
              </a:solidFill>
            </a:endParaRPr>
          </a:p>
        </p:txBody>
      </p:sp>
      <p:pic>
        <p:nvPicPr>
          <p:cNvPr id="5" name="Picture 4">
            <a:extLst>
              <a:ext uri="{FF2B5EF4-FFF2-40B4-BE49-F238E27FC236}">
                <a16:creationId xmlns:a16="http://schemas.microsoft.com/office/drawing/2014/main" id="{71DE229D-9E42-98A1-33D6-4E07F2FFA6E3}"/>
              </a:ext>
            </a:extLst>
          </p:cNvPr>
          <p:cNvPicPr>
            <a:picLocks noChangeAspect="1"/>
          </p:cNvPicPr>
          <p:nvPr/>
        </p:nvPicPr>
        <p:blipFill>
          <a:blip r:embed="rId2"/>
          <a:stretch>
            <a:fillRect/>
          </a:stretch>
        </p:blipFill>
        <p:spPr>
          <a:xfrm>
            <a:off x="7834304" y="811595"/>
            <a:ext cx="4014216" cy="1896716"/>
          </a:xfrm>
          <a:prstGeom prst="rect">
            <a:avLst/>
          </a:prstGeom>
        </p:spPr>
      </p:pic>
      <p:pic>
        <p:nvPicPr>
          <p:cNvPr id="3" name="Picture 2" descr="Text&#10;&#10;AI-generated content may be incorrect.">
            <a:extLst>
              <a:ext uri="{FF2B5EF4-FFF2-40B4-BE49-F238E27FC236}">
                <a16:creationId xmlns:a16="http://schemas.microsoft.com/office/drawing/2014/main" id="{2C8759F8-D925-DE5E-20B2-0C8DDEC38CB3}"/>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64686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CE89D50-30A8-5273-086D-F6DA43AD37BC}"/>
              </a:ext>
            </a:extLst>
          </p:cNvPr>
          <p:cNvSpPr>
            <a:spLocks noGrp="1"/>
          </p:cNvSpPr>
          <p:nvPr>
            <p:ph type="title"/>
          </p:nvPr>
        </p:nvSpPr>
        <p:spPr>
          <a:xfrm>
            <a:off x="109974" y="2295313"/>
            <a:ext cx="4434349" cy="1612083"/>
          </a:xfrm>
        </p:spPr>
        <p:txBody>
          <a:bodyPr vert="horz" lIns="91440" tIns="45720" rIns="91440" bIns="45720" rtlCol="0" anchor="b">
            <a:normAutofit/>
          </a:bodyPr>
          <a:lstStyle/>
          <a:p>
            <a:pPr algn="ctr"/>
            <a:r>
              <a:rPr lang="en-US" sz="3600" kern="1200" dirty="0">
                <a:solidFill>
                  <a:schemeClr val="tx1"/>
                </a:solidFill>
                <a:latin typeface="+mj-lt"/>
                <a:ea typeface="+mj-ea"/>
                <a:cs typeface="+mj-cs"/>
              </a:rPr>
              <a:t>Shift of MPA Under Public Act 104‑0012 (Effective July 1, 2025)</a:t>
            </a:r>
          </a:p>
        </p:txBody>
      </p:sp>
      <p:sp>
        <p:nvSpPr>
          <p:cNvPr id="14"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Content Placeholder 6">
            <a:extLst>
              <a:ext uri="{FF2B5EF4-FFF2-40B4-BE49-F238E27FC236}">
                <a16:creationId xmlns:a16="http://schemas.microsoft.com/office/drawing/2014/main" id="{846BEFE4-7DB5-437B-E870-ABE9319A45DC}"/>
              </a:ext>
            </a:extLst>
          </p:cNvPr>
          <p:cNvGraphicFramePr>
            <a:graphicFrameLocks noGrp="1"/>
          </p:cNvGraphicFramePr>
          <p:nvPr>
            <p:ph idx="1"/>
            <p:extLst>
              <p:ext uri="{D42A27DB-BD31-4B8C-83A1-F6EECF244321}">
                <p14:modId xmlns:p14="http://schemas.microsoft.com/office/powerpoint/2010/main" val="645465861"/>
              </p:ext>
            </p:extLst>
          </p:nvPr>
        </p:nvGraphicFramePr>
        <p:xfrm>
          <a:off x="4670323" y="501445"/>
          <a:ext cx="7198589" cy="6086161"/>
        </p:xfrm>
        <a:graphic>
          <a:graphicData uri="http://schemas.openxmlformats.org/drawingml/2006/table">
            <a:tbl>
              <a:tblPr>
                <a:tableStyleId>{5C22544A-7EE6-4342-B048-85BDC9FD1C3A}</a:tableStyleId>
              </a:tblPr>
              <a:tblGrid>
                <a:gridCol w="7198589">
                  <a:extLst>
                    <a:ext uri="{9D8B030D-6E8A-4147-A177-3AD203B41FA5}">
                      <a16:colId xmlns:a16="http://schemas.microsoft.com/office/drawing/2014/main" val="1967580155"/>
                    </a:ext>
                  </a:extLst>
                </a:gridCol>
              </a:tblGrid>
              <a:tr h="6086161">
                <a:tc>
                  <a:txBody>
                    <a:bodyPr/>
                    <a:lstStyle/>
                    <a:p>
                      <a:pPr marL="0" marR="0">
                        <a:spcBef>
                          <a:spcPts val="300"/>
                        </a:spcBef>
                        <a:spcAft>
                          <a:spcPts val="400"/>
                        </a:spcAft>
                        <a:buNone/>
                      </a:pPr>
                      <a:r>
                        <a:rPr lang="en-US" sz="1600" b="1" dirty="0">
                          <a:solidFill>
                            <a:srgbClr val="1F3864"/>
                          </a:solidFill>
                          <a:effectLst/>
                        </a:rPr>
                        <a:t>Key Partnership Agreement Changes Under PA 104-0012 — At a Glance</a:t>
                      </a:r>
                      <a:endParaRPr lang="en-US" sz="1600" dirty="0">
                        <a:effectLst/>
                      </a:endParaRPr>
                    </a:p>
                    <a:p>
                      <a:pPr marL="342900" marR="0" lvl="0" indent="-342900">
                        <a:spcBef>
                          <a:spcPts val="200"/>
                        </a:spcBef>
                        <a:spcAft>
                          <a:spcPts val="200"/>
                        </a:spcAft>
                        <a:buFont typeface="Arial" panose="020B0604020202020204" pitchFamily="34" charset="0"/>
                        <a:buChar char="•"/>
                      </a:pPr>
                      <a:r>
                        <a:rPr lang="en-US" sz="1800" dirty="0">
                          <a:solidFill>
                            <a:srgbClr val="000000"/>
                          </a:solidFill>
                          <a:effectLst/>
                        </a:rPr>
                        <a:t>New 60-day negotiation deadline: both parties must designate a liaison and begin negotiations within 60 calendar days of a school district's initial written request.</a:t>
                      </a:r>
                      <a:endParaRPr lang="en-US" sz="2400" dirty="0">
                        <a:effectLst/>
                      </a:endParaRPr>
                    </a:p>
                    <a:p>
                      <a:pPr marL="342900" marR="0" lvl="0" indent="-342900">
                        <a:spcBef>
                          <a:spcPts val="200"/>
                        </a:spcBef>
                        <a:spcAft>
                          <a:spcPts val="200"/>
                        </a:spcAft>
                        <a:buFont typeface="Arial" panose="020B0604020202020204" pitchFamily="34" charset="0"/>
                        <a:buChar char="•"/>
                      </a:pPr>
                      <a:r>
                        <a:rPr lang="en-US" sz="1800" dirty="0">
                          <a:solidFill>
                            <a:srgbClr val="000000"/>
                          </a:solidFill>
                          <a:effectLst/>
                        </a:rPr>
                        <a:t>No longer the 180-day impasse resolution and default agreement</a:t>
                      </a:r>
                    </a:p>
                    <a:p>
                      <a:pPr marL="342900" marR="0" lvl="0" indent="-342900">
                        <a:spcBef>
                          <a:spcPts val="200"/>
                        </a:spcBef>
                        <a:spcAft>
                          <a:spcPts val="200"/>
                        </a:spcAft>
                        <a:buFont typeface="Arial" panose="020B0604020202020204" pitchFamily="34" charset="0"/>
                        <a:buChar char="•"/>
                      </a:pPr>
                      <a:r>
                        <a:rPr lang="en-US" sz="1800" dirty="0">
                          <a:solidFill>
                            <a:srgbClr val="000000"/>
                          </a:solidFill>
                          <a:effectLst/>
                        </a:rPr>
                        <a:t>New §16.10 right of first refusal: before seeking any non-community-college provider, school districts must first negotiate with their local community college.</a:t>
                      </a:r>
                      <a:endParaRPr lang="en-US" sz="2400" dirty="0">
                        <a:effectLst/>
                      </a:endParaRPr>
                    </a:p>
                    <a:p>
                      <a:pPr marL="342900" marR="0" lvl="0" indent="-342900">
                        <a:spcBef>
                          <a:spcPts val="200"/>
                        </a:spcBef>
                        <a:spcAft>
                          <a:spcPts val="200"/>
                        </a:spcAft>
                        <a:buFont typeface="Arial" panose="020B0604020202020204" pitchFamily="34" charset="0"/>
                        <a:buChar char="•"/>
                      </a:pPr>
                      <a:r>
                        <a:rPr lang="en-US" sz="1800" dirty="0">
                          <a:solidFill>
                            <a:srgbClr val="000000"/>
                          </a:solidFill>
                          <a:effectLst/>
                        </a:rPr>
                        <a:t>New out-of-state provider restriction: districts must now demonstrate to ICCB — not just notify IBHE — that in-state options were considered before signing out-of-state contracts.</a:t>
                      </a:r>
                      <a:endParaRPr lang="en-US" sz="2400" dirty="0">
                        <a:effectLst/>
                      </a:endParaRPr>
                    </a:p>
                    <a:p>
                      <a:pPr marL="342900" marR="0" lvl="0" indent="-342900">
                        <a:spcBef>
                          <a:spcPts val="200"/>
                        </a:spcBef>
                        <a:spcAft>
                          <a:spcPts val="200"/>
                        </a:spcAft>
                        <a:buFont typeface="Arial" panose="020B0604020202020204" pitchFamily="34" charset="0"/>
                        <a:buChar char="•"/>
                      </a:pPr>
                      <a:r>
                        <a:rPr lang="en-US" sz="1800" dirty="0">
                          <a:solidFill>
                            <a:srgbClr val="000000"/>
                          </a:solidFill>
                          <a:effectLst/>
                        </a:rPr>
                        <a:t>Expanded required agreement content: eleven enumerated items must be addressed in every partnership agreement, including disability access, disaggregated data, fees, and mixed-enrollment.</a:t>
                      </a:r>
                      <a:endParaRPr lang="en-US" sz="2400" dirty="0">
                        <a:effectLst/>
                      </a:endParaRPr>
                    </a:p>
                    <a:p>
                      <a:pPr marL="342900" marR="0" lvl="0" indent="-342900">
                        <a:spcBef>
                          <a:spcPts val="200"/>
                        </a:spcBef>
                        <a:spcAft>
                          <a:spcPts val="200"/>
                        </a:spcAft>
                        <a:buFont typeface="Arial" panose="020B0604020202020204" pitchFamily="34" charset="0"/>
                        <a:buChar char="•"/>
                      </a:pPr>
                      <a:r>
                        <a:rPr lang="en-US" sz="1800" dirty="0">
                          <a:solidFill>
                            <a:srgbClr val="000000"/>
                          </a:solidFill>
                          <a:effectLst/>
                        </a:rPr>
                        <a:t>New standing Dual Credit Committee: an ICCB-ISBE joint committee with authority to update the MPA and assess program quality, convening within 60 days of the effective date.</a:t>
                      </a:r>
                      <a:endParaRPr lang="en-US" sz="2400" dirty="0">
                        <a:effectLst/>
                      </a:endParaRPr>
                    </a:p>
                    <a:p>
                      <a:pPr marL="342900" marR="0" lvl="0" indent="-342900">
                        <a:spcBef>
                          <a:spcPts val="200"/>
                        </a:spcBef>
                        <a:spcAft>
                          <a:spcPts val="200"/>
                        </a:spcAft>
                        <a:buFont typeface="Arial" panose="020B0604020202020204" pitchFamily="34" charset="0"/>
                        <a:buChar char="•"/>
                      </a:pPr>
                      <a:r>
                        <a:rPr lang="en-US" sz="1800" dirty="0">
                          <a:solidFill>
                            <a:srgbClr val="000000"/>
                          </a:solidFill>
                          <a:effectLst/>
                        </a:rPr>
                        <a:t>Five-year ICCB impact study due October 1, 2030.</a:t>
                      </a:r>
                      <a:endParaRPr lang="en-US" sz="2000" dirty="0">
                        <a:effectLst/>
                        <a:latin typeface="Arial" panose="020B0604020202020204" pitchFamily="34" charset="0"/>
                        <a:ea typeface="Arial" panose="020B0604020202020204" pitchFamily="34" charset="0"/>
                      </a:endParaRPr>
                    </a:p>
                  </a:txBody>
                  <a:tcPr marL="154421" marR="154421" marT="84230" marB="84230"/>
                </a:tc>
                <a:extLst>
                  <a:ext uri="{0D108BD9-81ED-4DB2-BD59-A6C34878D82A}">
                    <a16:rowId xmlns:a16="http://schemas.microsoft.com/office/drawing/2014/main" val="259778811"/>
                  </a:ext>
                </a:extLst>
              </a:tr>
            </a:tbl>
          </a:graphicData>
        </a:graphic>
      </p:graphicFrame>
      <p:pic>
        <p:nvPicPr>
          <p:cNvPr id="3" name="Picture 2" descr="Text&#10;&#10;AI-generated content may be incorrect.">
            <a:extLst>
              <a:ext uri="{FF2B5EF4-FFF2-40B4-BE49-F238E27FC236}">
                <a16:creationId xmlns:a16="http://schemas.microsoft.com/office/drawing/2014/main" id="{2A9B8EF5-59FE-2154-5BE8-AFE8F6501154}"/>
              </a:ext>
            </a:extLst>
          </p:cNvPr>
          <p:cNvPicPr>
            <a:picLocks noChangeAspect="1"/>
          </p:cNvPicPr>
          <p:nvPr/>
        </p:nvPicPr>
        <p:blipFill>
          <a:blip r:embed="rId2"/>
          <a:stretch>
            <a:fillRect/>
          </a:stretch>
        </p:blipFill>
        <p:spPr>
          <a:xfrm>
            <a:off x="2596429" y="5601749"/>
            <a:ext cx="2080825" cy="985857"/>
          </a:xfrm>
          <a:prstGeom prst="rect">
            <a:avLst/>
          </a:prstGeom>
        </p:spPr>
      </p:pic>
      <p:pic>
        <p:nvPicPr>
          <p:cNvPr id="4" name="Picture 3">
            <a:extLst>
              <a:ext uri="{FF2B5EF4-FFF2-40B4-BE49-F238E27FC236}">
                <a16:creationId xmlns:a16="http://schemas.microsoft.com/office/drawing/2014/main" id="{B918678D-2DB9-0075-A4F4-ECCE6EDEA541}"/>
              </a:ext>
            </a:extLst>
          </p:cNvPr>
          <p:cNvPicPr>
            <a:picLocks noChangeAspect="1"/>
          </p:cNvPicPr>
          <p:nvPr/>
        </p:nvPicPr>
        <p:blipFill>
          <a:blip r:embed="rId3"/>
          <a:stretch>
            <a:fillRect/>
          </a:stretch>
        </p:blipFill>
        <p:spPr>
          <a:xfrm>
            <a:off x="218893" y="5546709"/>
            <a:ext cx="2400494" cy="1134232"/>
          </a:xfrm>
          <a:prstGeom prst="rect">
            <a:avLst/>
          </a:prstGeom>
        </p:spPr>
      </p:pic>
    </p:spTree>
    <p:extLst>
      <p:ext uri="{BB962C8B-B14F-4D97-AF65-F5344CB8AC3E}">
        <p14:creationId xmlns:p14="http://schemas.microsoft.com/office/powerpoint/2010/main" val="4175671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BC81561-E020-B64E-7532-4A66A24B5BAD}"/>
            </a:ext>
          </a:extLst>
        </p:cNvPr>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Shape 42">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991B6E4-5562-21F3-6A9E-21EA8114ADA1}"/>
              </a:ext>
            </a:extLst>
          </p:cNvPr>
          <p:cNvSpPr>
            <a:spLocks noGrp="1"/>
          </p:cNvSpPr>
          <p:nvPr>
            <p:ph type="title"/>
          </p:nvPr>
        </p:nvSpPr>
        <p:spPr>
          <a:xfrm>
            <a:off x="640081" y="329184"/>
            <a:ext cx="6241568" cy="1783080"/>
          </a:xfrm>
        </p:spPr>
        <p:txBody>
          <a:bodyPr anchor="b">
            <a:normAutofit/>
          </a:bodyPr>
          <a:lstStyle/>
          <a:p>
            <a:r>
              <a:rPr lang="en-US" sz="3400">
                <a:solidFill>
                  <a:srgbClr val="FFFFFF"/>
                </a:solidFill>
              </a:rPr>
              <a:t>Shift of MPA Under Public Act 104‑0012 (Effective July 1, 2025)</a:t>
            </a:r>
            <a:br>
              <a:rPr lang="en-US" sz="3400">
                <a:solidFill>
                  <a:srgbClr val="FFFFFF"/>
                </a:solidFill>
              </a:rPr>
            </a:br>
            <a:endParaRPr lang="en-US" sz="3400">
              <a:solidFill>
                <a:srgbClr val="FFFFFF"/>
              </a:solidFill>
            </a:endParaRPr>
          </a:p>
        </p:txBody>
      </p:sp>
      <p:sp>
        <p:nvSpPr>
          <p:cNvPr id="45"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9644E6C-AA1C-E2C0-C9AE-F84082DFFDC6}"/>
              </a:ext>
            </a:extLst>
          </p:cNvPr>
          <p:cNvSpPr>
            <a:spLocks noGrp="1"/>
          </p:cNvSpPr>
          <p:nvPr>
            <p:ph idx="1"/>
          </p:nvPr>
        </p:nvSpPr>
        <p:spPr>
          <a:xfrm>
            <a:off x="640081" y="2706624"/>
            <a:ext cx="6241568" cy="3483864"/>
          </a:xfrm>
        </p:spPr>
        <p:txBody>
          <a:bodyPr>
            <a:normAutofit/>
          </a:bodyPr>
          <a:lstStyle/>
          <a:p>
            <a:r>
              <a:rPr lang="en-US" sz="2200">
                <a:solidFill>
                  <a:srgbClr val="FFFFFF"/>
                </a:solidFill>
              </a:rPr>
              <a:t>Benefits for District–College Collaboration</a:t>
            </a:r>
          </a:p>
          <a:p>
            <a:endParaRPr lang="en-US" sz="2200">
              <a:solidFill>
                <a:srgbClr val="FFFFFF"/>
              </a:solidFill>
            </a:endParaRPr>
          </a:p>
          <a:p>
            <a:pPr lvl="1">
              <a:buFont typeface="Courier New" panose="02070309020205020404" pitchFamily="49" charset="0"/>
              <a:buChar char="o"/>
            </a:pPr>
            <a:r>
              <a:rPr lang="en-US" sz="2200">
                <a:solidFill>
                  <a:srgbClr val="FFFFFF"/>
                </a:solidFill>
              </a:rPr>
              <a:t>Clearer expectations reduce negotiation time and conflict.</a:t>
            </a:r>
          </a:p>
          <a:p>
            <a:pPr lvl="1">
              <a:buFont typeface="Courier New" panose="02070309020205020404" pitchFamily="49" charset="0"/>
              <a:buChar char="o"/>
            </a:pPr>
            <a:r>
              <a:rPr lang="en-US" sz="2200">
                <a:solidFill>
                  <a:srgbClr val="FFFFFF"/>
                </a:solidFill>
              </a:rPr>
              <a:t>Shared language supports smoother implementation and monitoring.</a:t>
            </a:r>
          </a:p>
          <a:p>
            <a:pPr lvl="1">
              <a:buFont typeface="Courier New" panose="02070309020205020404" pitchFamily="49" charset="0"/>
              <a:buChar char="o"/>
            </a:pPr>
            <a:r>
              <a:rPr lang="en-US" sz="2200">
                <a:solidFill>
                  <a:srgbClr val="FFFFFF"/>
                </a:solidFill>
              </a:rPr>
              <a:t>Stronger, more consistent agreements expand access to high‑quality dual credit opportunities for students statewide.</a:t>
            </a:r>
          </a:p>
        </p:txBody>
      </p:sp>
      <p:pic>
        <p:nvPicPr>
          <p:cNvPr id="5" name="Picture 4">
            <a:extLst>
              <a:ext uri="{FF2B5EF4-FFF2-40B4-BE49-F238E27FC236}">
                <a16:creationId xmlns:a16="http://schemas.microsoft.com/office/drawing/2014/main" id="{C7B43974-26D7-C122-282A-08C6BE0FF88B}"/>
              </a:ext>
            </a:extLst>
          </p:cNvPr>
          <p:cNvPicPr>
            <a:picLocks noChangeAspect="1"/>
          </p:cNvPicPr>
          <p:nvPr/>
        </p:nvPicPr>
        <p:blipFill>
          <a:blip r:embed="rId2"/>
          <a:stretch>
            <a:fillRect/>
          </a:stretch>
        </p:blipFill>
        <p:spPr>
          <a:xfrm>
            <a:off x="7834304" y="811595"/>
            <a:ext cx="4014216" cy="1896716"/>
          </a:xfrm>
          <a:prstGeom prst="rect">
            <a:avLst/>
          </a:prstGeom>
        </p:spPr>
      </p:pic>
      <p:pic>
        <p:nvPicPr>
          <p:cNvPr id="4" name="Picture 3" descr="Text&#10;&#10;AI-generated content may be incorrect.">
            <a:extLst>
              <a:ext uri="{FF2B5EF4-FFF2-40B4-BE49-F238E27FC236}">
                <a16:creationId xmlns:a16="http://schemas.microsoft.com/office/drawing/2014/main" id="{D7EBA01C-716E-10F3-7F1E-FE15F44D3F0B}"/>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3376697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3FB2F08-8C8D-5A70-CDDC-77E3C905E6A3}"/>
            </a:ext>
          </a:extLst>
        </p:cNvPr>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F34967-BB75-C306-C1E6-161C7A8ADA0D}"/>
              </a:ext>
            </a:extLst>
          </p:cNvPr>
          <p:cNvSpPr>
            <a:spLocks noGrp="1"/>
          </p:cNvSpPr>
          <p:nvPr>
            <p:ph type="title"/>
          </p:nvPr>
        </p:nvSpPr>
        <p:spPr>
          <a:xfrm>
            <a:off x="640080" y="329184"/>
            <a:ext cx="6894576" cy="1783080"/>
          </a:xfrm>
        </p:spPr>
        <p:txBody>
          <a:bodyPr anchor="b">
            <a:normAutofit/>
          </a:bodyPr>
          <a:lstStyle/>
          <a:p>
            <a:r>
              <a:rPr lang="en-US" sz="3400"/>
              <a:t>Revising the MPA to align with Public Act 104‑0012 (Effective July 1, 2025)</a:t>
            </a:r>
            <a:br>
              <a:rPr lang="en-US" sz="3400"/>
            </a:br>
            <a:endParaRPr lang="en-US" sz="3400"/>
          </a:p>
        </p:txBody>
      </p:sp>
      <p:sp>
        <p:nvSpPr>
          <p:cNvPr id="43"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0B8EEA4-95FA-CE39-92A2-0AB79521E993}"/>
              </a:ext>
            </a:extLst>
          </p:cNvPr>
          <p:cNvSpPr>
            <a:spLocks noGrp="1"/>
          </p:cNvSpPr>
          <p:nvPr>
            <p:ph idx="1"/>
          </p:nvPr>
        </p:nvSpPr>
        <p:spPr>
          <a:xfrm>
            <a:off x="640080" y="2706624"/>
            <a:ext cx="6894576" cy="3483864"/>
          </a:xfrm>
        </p:spPr>
        <p:txBody>
          <a:bodyPr>
            <a:normAutofit/>
          </a:bodyPr>
          <a:lstStyle/>
          <a:p>
            <a:r>
              <a:rPr lang="en-US" sz="2200"/>
              <a:t>MPAs will shift from being a default contract to being a shared, state‑aligned framework that districts and colleges can use to clarify and communicate faculty qualifications.</a:t>
            </a:r>
          </a:p>
        </p:txBody>
      </p:sp>
      <p:pic>
        <p:nvPicPr>
          <p:cNvPr id="5" name="Picture 4">
            <a:extLst>
              <a:ext uri="{FF2B5EF4-FFF2-40B4-BE49-F238E27FC236}">
                <a16:creationId xmlns:a16="http://schemas.microsoft.com/office/drawing/2014/main" id="{0F954F80-E5B5-69B7-251E-801612887432}"/>
              </a:ext>
            </a:extLst>
          </p:cNvPr>
          <p:cNvPicPr>
            <a:picLocks noChangeAspect="1"/>
          </p:cNvPicPr>
          <p:nvPr/>
        </p:nvPicPr>
        <p:blipFill>
          <a:blip r:embed="rId2"/>
          <a:stretch>
            <a:fillRect/>
          </a:stretch>
        </p:blipFill>
        <p:spPr>
          <a:xfrm>
            <a:off x="7863840" y="1095809"/>
            <a:ext cx="4014216" cy="1896716"/>
          </a:xfrm>
          <a:prstGeom prst="rect">
            <a:avLst/>
          </a:prstGeom>
        </p:spPr>
      </p:pic>
      <p:pic>
        <p:nvPicPr>
          <p:cNvPr id="4" name="Picture 3" descr="Text&#10;&#10;AI-generated content may be incorrect.">
            <a:extLst>
              <a:ext uri="{FF2B5EF4-FFF2-40B4-BE49-F238E27FC236}">
                <a16:creationId xmlns:a16="http://schemas.microsoft.com/office/drawing/2014/main" id="{BE3E52A9-2020-A56B-92D0-260D4275DA59}"/>
              </a:ext>
            </a:extLst>
          </p:cNvPr>
          <p:cNvPicPr>
            <a:picLocks noChangeAspect="1"/>
          </p:cNvPicPr>
          <p:nvPr/>
        </p:nvPicPr>
        <p:blipFill>
          <a:blip r:embed="rId3"/>
          <a:stretch>
            <a:fillRect/>
          </a:stretch>
        </p:blipFill>
        <p:spPr>
          <a:xfrm>
            <a:off x="7863840" y="4348166"/>
            <a:ext cx="3995928" cy="1638326"/>
          </a:xfrm>
          <a:prstGeom prst="rect">
            <a:avLst/>
          </a:prstGeom>
        </p:spPr>
      </p:pic>
    </p:spTree>
    <p:extLst>
      <p:ext uri="{BB962C8B-B14F-4D97-AF65-F5344CB8AC3E}">
        <p14:creationId xmlns:p14="http://schemas.microsoft.com/office/powerpoint/2010/main" val="20803382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397EBEC-79EE-62BE-A345-2FA632A651A6}"/>
            </a:ext>
          </a:extLst>
        </p:cNvPr>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Freeform: Shape 36">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84E5C58-391A-D543-DEE5-28E6A967EA39}"/>
              </a:ext>
            </a:extLst>
          </p:cNvPr>
          <p:cNvSpPr>
            <a:spLocks noGrp="1"/>
          </p:cNvSpPr>
          <p:nvPr>
            <p:ph type="title"/>
          </p:nvPr>
        </p:nvSpPr>
        <p:spPr>
          <a:xfrm>
            <a:off x="640081" y="329184"/>
            <a:ext cx="6241568" cy="1783080"/>
          </a:xfrm>
        </p:spPr>
        <p:txBody>
          <a:bodyPr anchor="b">
            <a:normAutofit/>
          </a:bodyPr>
          <a:lstStyle/>
          <a:p>
            <a:r>
              <a:rPr lang="en-US" sz="3800">
                <a:solidFill>
                  <a:srgbClr val="FFFFFF"/>
                </a:solidFill>
              </a:rPr>
              <a:t>Faculty Qualifications in Revised MPA</a:t>
            </a:r>
            <a:br>
              <a:rPr lang="en-US" sz="3800">
                <a:solidFill>
                  <a:srgbClr val="FFFFFF"/>
                </a:solidFill>
              </a:rPr>
            </a:br>
            <a:endParaRPr lang="en-US" sz="3800">
              <a:solidFill>
                <a:srgbClr val="FFFFFF"/>
              </a:solidFill>
            </a:endParaRPr>
          </a:p>
        </p:txBody>
      </p:sp>
      <p:sp>
        <p:nvSpPr>
          <p:cNvPr id="39"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216577D-6C0B-425F-BC36-833564FC8538}"/>
              </a:ext>
            </a:extLst>
          </p:cNvPr>
          <p:cNvSpPr>
            <a:spLocks noGrp="1"/>
          </p:cNvSpPr>
          <p:nvPr>
            <p:ph idx="1"/>
          </p:nvPr>
        </p:nvSpPr>
        <p:spPr>
          <a:xfrm>
            <a:off x="640081" y="2706624"/>
            <a:ext cx="6241568" cy="3483864"/>
          </a:xfrm>
        </p:spPr>
        <p:txBody>
          <a:bodyPr>
            <a:normAutofit/>
          </a:bodyPr>
          <a:lstStyle/>
          <a:p>
            <a:r>
              <a:rPr lang="en-US" sz="2000">
                <a:solidFill>
                  <a:srgbClr val="FFFFFF"/>
                </a:solidFill>
              </a:rPr>
              <a:t>Public Act 104-0012, signed June 30, 2025, amends Section 20 of the Dual Credit Quality Act (110 ILCS 27/20) — the core standards section governing instructor qualifications for high school teachers who teach dual credit courses on behalf of Illinois community colleges. </a:t>
            </a:r>
          </a:p>
          <a:p>
            <a:r>
              <a:rPr lang="en-US" sz="2000">
                <a:solidFill>
                  <a:srgbClr val="FFFFFF"/>
                </a:solidFill>
              </a:rPr>
              <a:t>The amendments clarify, codify, and in several respects tighten the requirements that community colleges must apply when reviewing, approving, and overseeing the credentials of their dual credit instructors.</a:t>
            </a:r>
          </a:p>
          <a:p>
            <a:endParaRPr lang="en-US" sz="2000">
              <a:solidFill>
                <a:srgbClr val="FFFFFF"/>
              </a:solidFill>
            </a:endParaRPr>
          </a:p>
        </p:txBody>
      </p:sp>
      <p:pic>
        <p:nvPicPr>
          <p:cNvPr id="5" name="Picture 4">
            <a:extLst>
              <a:ext uri="{FF2B5EF4-FFF2-40B4-BE49-F238E27FC236}">
                <a16:creationId xmlns:a16="http://schemas.microsoft.com/office/drawing/2014/main" id="{6A257953-BA83-733C-F901-DC8A23BB36D2}"/>
              </a:ext>
            </a:extLst>
          </p:cNvPr>
          <p:cNvPicPr>
            <a:picLocks noChangeAspect="1"/>
          </p:cNvPicPr>
          <p:nvPr/>
        </p:nvPicPr>
        <p:blipFill>
          <a:blip r:embed="rId2"/>
          <a:stretch>
            <a:fillRect/>
          </a:stretch>
        </p:blipFill>
        <p:spPr>
          <a:xfrm>
            <a:off x="7834304" y="811595"/>
            <a:ext cx="4014216" cy="1896716"/>
          </a:xfrm>
          <a:prstGeom prst="rect">
            <a:avLst/>
          </a:prstGeom>
        </p:spPr>
      </p:pic>
      <p:pic>
        <p:nvPicPr>
          <p:cNvPr id="4" name="Picture 3" descr="Text&#10;&#10;AI-generated content may be incorrect.">
            <a:extLst>
              <a:ext uri="{FF2B5EF4-FFF2-40B4-BE49-F238E27FC236}">
                <a16:creationId xmlns:a16="http://schemas.microsoft.com/office/drawing/2014/main" id="{993D5301-E41E-CD21-8713-309ABD9D69B0}"/>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2113117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9839466-57CB-5B1C-D338-0C9F4B8D5C6B}"/>
            </a:ext>
          </a:extLst>
        </p:cNvPr>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E65D0DE8-09D6-DFE6-DD80-47C94B617B4B}"/>
              </a:ext>
            </a:extLst>
          </p:cNvPr>
          <p:cNvSpPr>
            <a:spLocks noGrp="1"/>
          </p:cNvSpPr>
          <p:nvPr>
            <p:ph type="title"/>
          </p:nvPr>
        </p:nvSpPr>
        <p:spPr>
          <a:xfrm>
            <a:off x="841248" y="334644"/>
            <a:ext cx="10509504" cy="744348"/>
          </a:xfrm>
        </p:spPr>
        <p:txBody>
          <a:bodyPr anchor="ctr">
            <a:normAutofit fontScale="90000"/>
          </a:bodyPr>
          <a:lstStyle/>
          <a:p>
            <a:pPr algn="ctr"/>
            <a:br>
              <a:rPr lang="en-US" sz="3400" b="1" dirty="0"/>
            </a:br>
            <a:r>
              <a:rPr lang="en-US" sz="3400" b="1" dirty="0"/>
              <a:t>Faculty Qualifications</a:t>
            </a:r>
            <a:br>
              <a:rPr lang="en-US" sz="3400" b="1" dirty="0"/>
            </a:br>
            <a:endParaRPr lang="en-US" sz="3400" b="1" dirty="0"/>
          </a:p>
        </p:txBody>
      </p:sp>
      <p:sp>
        <p:nvSpPr>
          <p:cNvPr id="35" name="Rectangle 34">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7" name="Rectangle 36">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7" name="Content Placeholder 6">
            <a:extLst>
              <a:ext uri="{FF2B5EF4-FFF2-40B4-BE49-F238E27FC236}">
                <a16:creationId xmlns:a16="http://schemas.microsoft.com/office/drawing/2014/main" id="{D3F0BAB9-E929-8B40-E602-D361F0A8D6D6}"/>
              </a:ext>
            </a:extLst>
          </p:cNvPr>
          <p:cNvGraphicFramePr>
            <a:graphicFrameLocks noGrp="1"/>
          </p:cNvGraphicFramePr>
          <p:nvPr>
            <p:ph idx="1"/>
            <p:extLst>
              <p:ext uri="{D42A27DB-BD31-4B8C-83A1-F6EECF244321}">
                <p14:modId xmlns:p14="http://schemas.microsoft.com/office/powerpoint/2010/main" val="1296367047"/>
              </p:ext>
            </p:extLst>
          </p:nvPr>
        </p:nvGraphicFramePr>
        <p:xfrm>
          <a:off x="855406" y="1737360"/>
          <a:ext cx="10454208" cy="4535424"/>
        </p:xfrm>
        <a:graphic>
          <a:graphicData uri="http://schemas.openxmlformats.org/drawingml/2006/table">
            <a:tbl>
              <a:tblPr/>
              <a:tblGrid>
                <a:gridCol w="10454208">
                  <a:extLst>
                    <a:ext uri="{9D8B030D-6E8A-4147-A177-3AD203B41FA5}">
                      <a16:colId xmlns:a16="http://schemas.microsoft.com/office/drawing/2014/main" val="1170364813"/>
                    </a:ext>
                  </a:extLst>
                </a:gridCol>
              </a:tblGrid>
              <a:tr h="4535424">
                <a:tc>
                  <a:txBody>
                    <a:bodyPr/>
                    <a:lstStyle/>
                    <a:p>
                      <a:pPr marL="0" marR="0" algn="l" fontAlgn="t">
                        <a:spcBef>
                          <a:spcPts val="400"/>
                        </a:spcBef>
                        <a:spcAft>
                          <a:spcPts val="400"/>
                        </a:spcAft>
                        <a:buNone/>
                      </a:pPr>
                      <a:r>
                        <a:rPr lang="en-US" sz="1900" b="1" i="0" u="none" strike="noStrike" dirty="0">
                          <a:solidFill>
                            <a:srgbClr val="1F3864"/>
                          </a:solidFill>
                          <a:effectLst/>
                          <a:latin typeface="Arial" panose="020B0604020202020204" pitchFamily="34" charset="0"/>
                          <a:ea typeface="Arial" panose="020B0604020202020204" pitchFamily="34" charset="0"/>
                        </a:rPr>
                        <a:t>Key Faculty Qualification Changes Under PA 104-0012 — At a Glance</a:t>
                      </a:r>
                      <a:endParaRPr lang="en-US" sz="3100" b="0" i="0" u="none" strike="noStrike" dirty="0">
                        <a:effectLst/>
                        <a:latin typeface="Arial" panose="020B0604020202020204" pitchFamily="34" charset="0"/>
                      </a:endParaRPr>
                    </a:p>
                    <a:p>
                      <a:pPr marL="347472" marR="0" indent="-347472" algn="l" fontAlgn="t">
                        <a:spcBef>
                          <a:spcPts val="300"/>
                        </a:spcBef>
                        <a:spcAft>
                          <a:spcPts val="30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ea typeface="Arial" panose="020B0604020202020204" pitchFamily="34" charset="0"/>
                        </a:rPr>
                        <a:t>Fully qualified instructor standard codified: master's in the discipline or master's + minimum 18 graduate hours in the discipline</a:t>
                      </a:r>
                      <a:endParaRPr lang="en-US" sz="3100" b="0" i="0" u="none" strike="noStrike" dirty="0">
                        <a:effectLst/>
                        <a:latin typeface="Arial" panose="020B0604020202020204" pitchFamily="34" charset="0"/>
                      </a:endParaRPr>
                    </a:p>
                    <a:p>
                      <a:pPr marL="347472" marR="0" indent="-347472" algn="l" fontAlgn="t">
                        <a:spcBef>
                          <a:spcPts val="300"/>
                        </a:spcBef>
                        <a:spcAft>
                          <a:spcPts val="30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ea typeface="Arial" panose="020B0604020202020204" pitchFamily="34" charset="0"/>
                        </a:rPr>
                        <a:t>Cap on graduate hours added: 'not more than 18 graduate hours' — colleges cannot require more than the statutory minimum</a:t>
                      </a:r>
                      <a:endParaRPr lang="en-US" sz="3100" b="0" i="0" u="none" strike="noStrike" dirty="0">
                        <a:effectLst/>
                        <a:latin typeface="Arial" panose="020B0604020202020204" pitchFamily="34" charset="0"/>
                      </a:endParaRPr>
                    </a:p>
                    <a:p>
                      <a:pPr marL="347472" marR="0" indent="-347472" algn="l" fontAlgn="t">
                        <a:spcBef>
                          <a:spcPts val="300"/>
                        </a:spcBef>
                        <a:spcAft>
                          <a:spcPts val="30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ea typeface="Arial" panose="020B0604020202020204" pitchFamily="34" charset="0"/>
                        </a:rPr>
                        <a:t>PDP pathway extended in perpetuity — no hard end date; PDPs approved as long as satisfactory progress continues</a:t>
                      </a:r>
                    </a:p>
                    <a:p>
                      <a:pPr marL="347472" marR="0" indent="-347472" algn="l" fontAlgn="t">
                        <a:spcBef>
                          <a:spcPts val="300"/>
                        </a:spcBef>
                        <a:spcAft>
                          <a:spcPts val="30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ea typeface="Arial" panose="020B0604020202020204" pitchFamily="34" charset="0"/>
                        </a:rPr>
                        <a:t>CTE instructors explicitly covered by PDP provisions for the first time under state statute</a:t>
                      </a:r>
                      <a:endParaRPr lang="en-US" sz="3100" b="0" i="0" u="none" strike="noStrike" dirty="0">
                        <a:effectLst/>
                        <a:latin typeface="Arial" panose="020B0604020202020204" pitchFamily="34" charset="0"/>
                      </a:endParaRPr>
                    </a:p>
                    <a:p>
                      <a:pPr marL="347472" marR="0" indent="-347472" algn="l" fontAlgn="t">
                        <a:spcBef>
                          <a:spcPts val="300"/>
                        </a:spcBef>
                        <a:spcAft>
                          <a:spcPts val="30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ea typeface="Arial" panose="020B0604020202020204" pitchFamily="34" charset="0"/>
                        </a:rPr>
                        <a:t>Formal notice and appeal process created for disapproval of instructor or course requests (new Section 22)</a:t>
                      </a:r>
                      <a:endParaRPr lang="en-US" sz="3100" b="0" i="0" u="none" strike="noStrike" dirty="0">
                        <a:effectLst/>
                        <a:latin typeface="Arial" panose="020B0604020202020204" pitchFamily="34" charset="0"/>
                      </a:endParaRPr>
                    </a:p>
                    <a:p>
                      <a:pPr marL="347472" marR="0" indent="-347472" algn="l" fontAlgn="t">
                        <a:spcBef>
                          <a:spcPts val="300"/>
                        </a:spcBef>
                        <a:spcAft>
                          <a:spcPts val="30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ea typeface="Arial" panose="020B0604020202020204" pitchFamily="34" charset="0"/>
                        </a:rPr>
                        <a:t>Partnership agreements must include the instructor credential standard but may not require credentials exceeding the statutory minimum (§16(b)(5))</a:t>
                      </a:r>
                      <a:endParaRPr lang="en-US" sz="3100" b="0" i="0" u="none" strike="noStrike" dirty="0">
                        <a:effectLst/>
                        <a:latin typeface="Arial" panose="020B0604020202020204" pitchFamily="34" charset="0"/>
                      </a:endParaRPr>
                    </a:p>
                    <a:p>
                      <a:pPr marL="347472" marR="0" indent="-347472" algn="l" fontAlgn="t">
                        <a:spcBef>
                          <a:spcPts val="300"/>
                        </a:spcBef>
                        <a:spcAft>
                          <a:spcPts val="30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ea typeface="Arial" panose="020B0604020202020204" pitchFamily="34" charset="0"/>
                        </a:rPr>
                        <a:t>ICCB and IBHE required to report annually on PDP status and instructor qualifications</a:t>
                      </a:r>
                      <a:endParaRPr lang="en-US" sz="3100" b="0" i="0" u="none" strike="noStrike" dirty="0">
                        <a:effectLst/>
                        <a:latin typeface="Arial" panose="020B0604020202020204" pitchFamily="34" charset="0"/>
                      </a:endParaRPr>
                    </a:p>
                  </a:txBody>
                  <a:tcPr marL="219771" marR="219771" marT="131863" marB="131863">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solidFill>
                      <a:srgbClr val="D6E4F7"/>
                    </a:solidFill>
                  </a:tcPr>
                </a:tc>
                <a:extLst>
                  <a:ext uri="{0D108BD9-81ED-4DB2-BD59-A6C34878D82A}">
                    <a16:rowId xmlns:a16="http://schemas.microsoft.com/office/drawing/2014/main" val="1748988236"/>
                  </a:ext>
                </a:extLst>
              </a:tr>
            </a:tbl>
          </a:graphicData>
        </a:graphic>
      </p:graphicFrame>
      <p:pic>
        <p:nvPicPr>
          <p:cNvPr id="2" name="Picture 1" descr="Text&#10;&#10;AI-generated content may be incorrect.">
            <a:extLst>
              <a:ext uri="{FF2B5EF4-FFF2-40B4-BE49-F238E27FC236}">
                <a16:creationId xmlns:a16="http://schemas.microsoft.com/office/drawing/2014/main" id="{378C130A-6C98-14AE-20E8-435019EFCDA0}"/>
              </a:ext>
            </a:extLst>
          </p:cNvPr>
          <p:cNvPicPr>
            <a:picLocks noChangeAspect="1"/>
          </p:cNvPicPr>
          <p:nvPr/>
        </p:nvPicPr>
        <p:blipFill>
          <a:blip r:embed="rId2"/>
          <a:stretch>
            <a:fillRect/>
          </a:stretch>
        </p:blipFill>
        <p:spPr>
          <a:xfrm>
            <a:off x="8009254" y="191386"/>
            <a:ext cx="3931920" cy="1612083"/>
          </a:xfrm>
          <a:prstGeom prst="rect">
            <a:avLst/>
          </a:prstGeom>
        </p:spPr>
      </p:pic>
      <p:pic>
        <p:nvPicPr>
          <p:cNvPr id="3" name="Picture 2">
            <a:extLst>
              <a:ext uri="{FF2B5EF4-FFF2-40B4-BE49-F238E27FC236}">
                <a16:creationId xmlns:a16="http://schemas.microsoft.com/office/drawing/2014/main" id="{E7960DFC-8D90-1F52-D14F-4C92DC0F33F6}"/>
              </a:ext>
            </a:extLst>
          </p:cNvPr>
          <p:cNvPicPr>
            <a:picLocks noChangeAspect="1"/>
          </p:cNvPicPr>
          <p:nvPr/>
        </p:nvPicPr>
        <p:blipFill>
          <a:blip r:embed="rId3"/>
          <a:stretch>
            <a:fillRect/>
          </a:stretch>
        </p:blipFill>
        <p:spPr>
          <a:xfrm>
            <a:off x="497840" y="181218"/>
            <a:ext cx="3037269" cy="1435108"/>
          </a:xfrm>
          <a:prstGeom prst="rect">
            <a:avLst/>
          </a:prstGeom>
        </p:spPr>
      </p:pic>
    </p:spTree>
    <p:extLst>
      <p:ext uri="{BB962C8B-B14F-4D97-AF65-F5344CB8AC3E}">
        <p14:creationId xmlns:p14="http://schemas.microsoft.com/office/powerpoint/2010/main" val="39813718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1AA5720-85CF-F9CD-40EC-3F71EFE90EF1}"/>
            </a:ext>
          </a:extLst>
        </p:cNvPr>
        <p:cNvGrpSpPr/>
        <p:nvPr/>
      </p:nvGrpSpPr>
      <p:grpSpPr>
        <a:xfrm>
          <a:off x="0" y="0"/>
          <a:ext cx="0" cy="0"/>
          <a:chOff x="0" y="0"/>
          <a:chExt cx="0" cy="0"/>
        </a:xfrm>
      </p:grpSpPr>
      <p:sp useBgFill="1">
        <p:nvSpPr>
          <p:cNvPr id="52" name="Rectangle 51">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Freeform: Shape 53">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F7F8734A-8830-3B39-DDAC-FA4F3F23153A}"/>
              </a:ext>
            </a:extLst>
          </p:cNvPr>
          <p:cNvSpPr>
            <a:spLocks noGrp="1"/>
          </p:cNvSpPr>
          <p:nvPr>
            <p:ph type="title"/>
          </p:nvPr>
        </p:nvSpPr>
        <p:spPr>
          <a:xfrm>
            <a:off x="640081" y="329184"/>
            <a:ext cx="6241568" cy="1783080"/>
          </a:xfrm>
        </p:spPr>
        <p:txBody>
          <a:bodyPr anchor="b">
            <a:normAutofit/>
          </a:bodyPr>
          <a:lstStyle/>
          <a:p>
            <a:r>
              <a:rPr lang="en-US" sz="3800" b="1" dirty="0">
                <a:solidFill>
                  <a:srgbClr val="FFFFFF"/>
                </a:solidFill>
              </a:rPr>
              <a:t>Faculty Qualifications: Amended Act</a:t>
            </a:r>
          </a:p>
        </p:txBody>
      </p:sp>
      <p:sp>
        <p:nvSpPr>
          <p:cNvPr id="56"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Logo, company name&#10;&#10;AI-generated content may be incorrect.">
            <a:extLst>
              <a:ext uri="{FF2B5EF4-FFF2-40B4-BE49-F238E27FC236}">
                <a16:creationId xmlns:a16="http://schemas.microsoft.com/office/drawing/2014/main" id="{EBC0010C-AE27-8BEC-F3BC-4AFF2C6544D0}"/>
              </a:ext>
            </a:extLst>
          </p:cNvPr>
          <p:cNvPicPr>
            <a:picLocks noChangeAspect="1"/>
          </p:cNvPicPr>
          <p:nvPr/>
        </p:nvPicPr>
        <p:blipFill>
          <a:blip r:embed="rId2"/>
          <a:stretch>
            <a:fillRect/>
          </a:stretch>
        </p:blipFill>
        <p:spPr>
          <a:xfrm>
            <a:off x="7834304" y="811595"/>
            <a:ext cx="4014216" cy="1896716"/>
          </a:xfrm>
          <a:prstGeom prst="rect">
            <a:avLst/>
          </a:prstGeom>
        </p:spPr>
      </p:pic>
      <p:pic>
        <p:nvPicPr>
          <p:cNvPr id="2" name="Picture 1" descr="Text&#10;&#10;AI-generated content may be incorrect.">
            <a:extLst>
              <a:ext uri="{FF2B5EF4-FFF2-40B4-BE49-F238E27FC236}">
                <a16:creationId xmlns:a16="http://schemas.microsoft.com/office/drawing/2014/main" id="{CF458FAF-F935-5691-AB1E-12AEE8D6D4C7}"/>
              </a:ext>
            </a:extLst>
          </p:cNvPr>
          <p:cNvPicPr>
            <a:picLocks noChangeAspect="1"/>
          </p:cNvPicPr>
          <p:nvPr/>
        </p:nvPicPr>
        <p:blipFill>
          <a:blip r:embed="rId3"/>
          <a:stretch>
            <a:fillRect/>
          </a:stretch>
        </p:blipFill>
        <p:spPr>
          <a:xfrm>
            <a:off x="7834304" y="4036858"/>
            <a:ext cx="4014216" cy="1645824"/>
          </a:xfrm>
          <a:prstGeom prst="rect">
            <a:avLst/>
          </a:prstGeom>
        </p:spPr>
      </p:pic>
      <p:graphicFrame>
        <p:nvGraphicFramePr>
          <p:cNvPr id="29" name="Content Placeholder 4">
            <a:extLst>
              <a:ext uri="{FF2B5EF4-FFF2-40B4-BE49-F238E27FC236}">
                <a16:creationId xmlns:a16="http://schemas.microsoft.com/office/drawing/2014/main" id="{FC2FE53E-A61D-AC3B-EE58-9ED68E2BBC66}"/>
              </a:ext>
            </a:extLst>
          </p:cNvPr>
          <p:cNvGraphicFramePr>
            <a:graphicFrameLocks noGrp="1"/>
          </p:cNvGraphicFramePr>
          <p:nvPr>
            <p:ph idx="1"/>
            <p:extLst>
              <p:ext uri="{D42A27DB-BD31-4B8C-83A1-F6EECF244321}">
                <p14:modId xmlns:p14="http://schemas.microsoft.com/office/powerpoint/2010/main" val="2624033439"/>
              </p:ext>
            </p:extLst>
          </p:nvPr>
        </p:nvGraphicFramePr>
        <p:xfrm>
          <a:off x="640081" y="2706624"/>
          <a:ext cx="6241568" cy="35579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112933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Freeform: Shape 4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9" name="Rectangle 4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5ACE461-FE3E-60D6-42EF-8877F1E3C762}"/>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Agenda</a:t>
            </a:r>
          </a:p>
        </p:txBody>
      </p:sp>
      <p:graphicFrame>
        <p:nvGraphicFramePr>
          <p:cNvPr id="5" name="Content Placeholder 4">
            <a:extLst>
              <a:ext uri="{FF2B5EF4-FFF2-40B4-BE49-F238E27FC236}">
                <a16:creationId xmlns:a16="http://schemas.microsoft.com/office/drawing/2014/main" id="{E28764B7-5C39-B8B3-8CDB-B05836C09677}"/>
              </a:ext>
            </a:extLst>
          </p:cNvPr>
          <p:cNvGraphicFramePr>
            <a:graphicFrameLocks noGrp="1"/>
          </p:cNvGraphicFramePr>
          <p:nvPr>
            <p:ph idx="1"/>
            <p:extLst>
              <p:ext uri="{D42A27DB-BD31-4B8C-83A1-F6EECF244321}">
                <p14:modId xmlns:p14="http://schemas.microsoft.com/office/powerpoint/2010/main" val="3524084529"/>
              </p:ext>
              <p:ext uri="{E7BDC344-281C-4309-B0C6-D0EE65EED2A8}">
                <p202:designPr xmlns:p202="http://schemas.microsoft.com/office/powerpoint/2020/02/main">
                  <p202:designTagLst>
                    <p202:designTag name="ARCH:1:CLS" val="StackedSequentialRowTable"/>
                  </p202:designTagLst>
                </p202:designPr>
              </p:ext>
            </p:extLst>
          </p:nvPr>
        </p:nvGraphicFramePr>
        <p:xfrm>
          <a:off x="5657565" y="1198544"/>
          <a:ext cx="5161807" cy="4557715"/>
        </p:xfrm>
        <a:graphic>
          <a:graphicData uri="http://schemas.openxmlformats.org/drawingml/2006/table">
            <a:tbl>
              <a:tblPr bandRow="1">
                <a:noFill/>
                <a:tableStyleId>{5C22544A-7EE6-4342-B048-85BDC9FD1C3A}</a:tableStyleId>
              </a:tblPr>
              <a:tblGrid>
                <a:gridCol w="934790">
                  <a:extLst>
                    <a:ext uri="{9D8B030D-6E8A-4147-A177-3AD203B41FA5}">
                      <a16:colId xmlns:a16="http://schemas.microsoft.com/office/drawing/2014/main" val="3212463008"/>
                    </a:ext>
                  </a:extLst>
                </a:gridCol>
                <a:gridCol w="4227017">
                  <a:extLst>
                    <a:ext uri="{9D8B030D-6E8A-4147-A177-3AD203B41FA5}">
                      <a16:colId xmlns:a16="http://schemas.microsoft.com/office/drawing/2014/main" val="1963327608"/>
                    </a:ext>
                  </a:extLst>
                </a:gridCol>
              </a:tblGrid>
              <a:tr h="823532">
                <a:tc>
                  <a:txBody>
                    <a:bodyPr/>
                    <a:lstStyle/>
                    <a:p>
                      <a:pPr algn="ctr">
                        <a:buNone/>
                      </a:pPr>
                      <a:r>
                        <a:rPr lang="en-US" sz="3300" b="1" cap="none" spc="0">
                          <a:solidFill>
                            <a:schemeClr val="bg1"/>
                          </a:solidFill>
                        </a:rPr>
                        <a:t>01</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solidFill>
                      <a:schemeClr val="accent1"/>
                    </a:solidFill>
                  </a:tcPr>
                </a:tc>
                <a:tc>
                  <a:txBody>
                    <a:bodyPr/>
                    <a:lstStyle/>
                    <a:p>
                      <a:pPr algn="l">
                        <a:buNone/>
                      </a:pPr>
                      <a:r>
                        <a:rPr lang="en-US" sz="2100" b="0" cap="none" spc="0" dirty="0">
                          <a:solidFill>
                            <a:schemeClr val="tx1"/>
                          </a:solidFill>
                        </a:rPr>
                        <a:t>Overview of MPA</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noFill/>
                  </a:tcPr>
                </a:tc>
                <a:extLst>
                  <a:ext uri="{0D108BD9-81ED-4DB2-BD59-A6C34878D82A}">
                    <a16:rowId xmlns:a16="http://schemas.microsoft.com/office/drawing/2014/main" val="1545307393"/>
                  </a:ext>
                </a:extLst>
              </a:tr>
              <a:tr h="1263587">
                <a:tc>
                  <a:txBody>
                    <a:bodyPr/>
                    <a:lstStyle/>
                    <a:p>
                      <a:pPr algn="ctr">
                        <a:buNone/>
                      </a:pPr>
                      <a:r>
                        <a:rPr lang="en-US" sz="3300" b="1" cap="none" spc="0">
                          <a:solidFill>
                            <a:schemeClr val="bg1"/>
                          </a:solidFill>
                        </a:rPr>
                        <a:t>02</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solidFill>
                      <a:schemeClr val="accent1"/>
                    </a:solidFill>
                  </a:tcPr>
                </a:tc>
                <a:tc>
                  <a:txBody>
                    <a:bodyPr/>
                    <a:lstStyle/>
                    <a:p>
                      <a:pPr algn="l">
                        <a:buNone/>
                      </a:pPr>
                      <a:r>
                        <a:rPr lang="en-US" sz="2100" b="0" cap="none" spc="0" dirty="0">
                          <a:solidFill>
                            <a:schemeClr val="tx1"/>
                          </a:solidFill>
                        </a:rPr>
                        <a:t>Faculty Qualifications: Community Colleges and School Districts</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noFill/>
                  </a:tcPr>
                </a:tc>
                <a:extLst>
                  <a:ext uri="{0D108BD9-81ED-4DB2-BD59-A6C34878D82A}">
                    <a16:rowId xmlns:a16="http://schemas.microsoft.com/office/drawing/2014/main" val="734361767"/>
                  </a:ext>
                </a:extLst>
              </a:tr>
              <a:tr h="823532">
                <a:tc>
                  <a:txBody>
                    <a:bodyPr/>
                    <a:lstStyle/>
                    <a:p>
                      <a:pPr algn="ctr">
                        <a:buNone/>
                      </a:pPr>
                      <a:r>
                        <a:rPr lang="en-US" sz="3300" b="1" cap="none" spc="0">
                          <a:solidFill>
                            <a:schemeClr val="bg1"/>
                          </a:solidFill>
                        </a:rPr>
                        <a:t>03</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solidFill>
                      <a:schemeClr val="accent1"/>
                    </a:solidFill>
                  </a:tcPr>
                </a:tc>
                <a:tc>
                  <a:txBody>
                    <a:bodyPr/>
                    <a:lstStyle/>
                    <a:p>
                      <a:pPr algn="l">
                        <a:buNone/>
                      </a:pPr>
                      <a:r>
                        <a:rPr lang="en-US" sz="2100" b="0" cap="none" spc="0" dirty="0">
                          <a:solidFill>
                            <a:schemeClr val="tx1"/>
                          </a:solidFill>
                        </a:rPr>
                        <a:t>Committee Discussion</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noFill/>
                  </a:tcPr>
                </a:tc>
                <a:extLst>
                  <a:ext uri="{0D108BD9-81ED-4DB2-BD59-A6C34878D82A}">
                    <a16:rowId xmlns:a16="http://schemas.microsoft.com/office/drawing/2014/main" val="1229034491"/>
                  </a:ext>
                </a:extLst>
              </a:tr>
              <a:tr h="823532">
                <a:tc>
                  <a:txBody>
                    <a:bodyPr/>
                    <a:lstStyle/>
                    <a:p>
                      <a:pPr algn="ctr">
                        <a:buNone/>
                      </a:pPr>
                      <a:r>
                        <a:rPr lang="en-US" sz="3300" b="1" cap="none" spc="0">
                          <a:solidFill>
                            <a:schemeClr val="bg1"/>
                          </a:solidFill>
                        </a:rPr>
                        <a:t>04</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solidFill>
                      <a:schemeClr val="accent1"/>
                    </a:solidFill>
                  </a:tcPr>
                </a:tc>
                <a:tc>
                  <a:txBody>
                    <a:bodyPr/>
                    <a:lstStyle/>
                    <a:p>
                      <a:pPr algn="l">
                        <a:buNone/>
                      </a:pPr>
                      <a:r>
                        <a:rPr lang="en-US" sz="2100" b="0" cap="none" spc="0" dirty="0">
                          <a:solidFill>
                            <a:schemeClr val="tx1"/>
                          </a:solidFill>
                        </a:rPr>
                        <a:t>Public Comment</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noFill/>
                  </a:tcPr>
                </a:tc>
                <a:extLst>
                  <a:ext uri="{0D108BD9-81ED-4DB2-BD59-A6C34878D82A}">
                    <a16:rowId xmlns:a16="http://schemas.microsoft.com/office/drawing/2014/main" val="737209548"/>
                  </a:ext>
                </a:extLst>
              </a:tr>
              <a:tr h="823532">
                <a:tc>
                  <a:txBody>
                    <a:bodyPr/>
                    <a:lstStyle/>
                    <a:p>
                      <a:pPr algn="ctr">
                        <a:buNone/>
                      </a:pPr>
                      <a:r>
                        <a:rPr lang="en-US" sz="3300" b="1" cap="none" spc="0">
                          <a:solidFill>
                            <a:schemeClr val="bg1"/>
                          </a:solidFill>
                        </a:rPr>
                        <a:t>05</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solidFill>
                      <a:schemeClr val="accent1"/>
                    </a:solidFill>
                  </a:tcPr>
                </a:tc>
                <a:tc>
                  <a:txBody>
                    <a:bodyPr/>
                    <a:lstStyle/>
                    <a:p>
                      <a:pPr algn="l">
                        <a:buNone/>
                      </a:pPr>
                      <a:r>
                        <a:rPr lang="en-US" sz="2100" b="0" cap="none" spc="0" dirty="0">
                          <a:solidFill>
                            <a:schemeClr val="tx1"/>
                          </a:solidFill>
                        </a:rPr>
                        <a:t>Next Steps</a:t>
                      </a:r>
                    </a:p>
                  </a:txBody>
                  <a:tcPr marL="141446" marR="141446" marT="141446" marB="141446" anchor="ctr">
                    <a:lnL w="12700" cmpd="sng">
                      <a:noFill/>
                      <a:prstDash val="solid"/>
                    </a:lnL>
                    <a:lnR w="12700" cmpd="sng">
                      <a:noFill/>
                      <a:prstDash val="solid"/>
                    </a:lnR>
                    <a:lnT w="6350" cap="flat" cmpd="sng" algn="ctr">
                      <a:solidFill>
                        <a:schemeClr val="accent1">
                          <a:lumMod val="50000"/>
                        </a:schemeClr>
                      </a:solidFill>
                      <a:prstDash val="solid"/>
                    </a:lnT>
                    <a:lnB w="6350" cap="flat" cmpd="sng" algn="ctr">
                      <a:solidFill>
                        <a:schemeClr val="accent1">
                          <a:lumMod val="50000"/>
                        </a:schemeClr>
                      </a:solidFill>
                      <a:prstDash val="solid"/>
                    </a:lnB>
                    <a:noFill/>
                  </a:tcPr>
                </a:tc>
                <a:extLst>
                  <a:ext uri="{0D108BD9-81ED-4DB2-BD59-A6C34878D82A}">
                    <a16:rowId xmlns:a16="http://schemas.microsoft.com/office/drawing/2014/main" val="3382630191"/>
                  </a:ext>
                </a:extLst>
              </a:tr>
            </a:tbl>
          </a:graphicData>
        </a:graphic>
      </p:graphicFrame>
      <p:pic>
        <p:nvPicPr>
          <p:cNvPr id="3" name="Picture 2" descr="Text&#10;&#10;AI-generated content may be incorrect.">
            <a:extLst>
              <a:ext uri="{FF2B5EF4-FFF2-40B4-BE49-F238E27FC236}">
                <a16:creationId xmlns:a16="http://schemas.microsoft.com/office/drawing/2014/main" id="{06B0A0E8-A357-6C70-BD7C-7282DF7579FC}"/>
              </a:ext>
            </a:extLst>
          </p:cNvPr>
          <p:cNvPicPr>
            <a:picLocks noChangeAspect="1"/>
          </p:cNvPicPr>
          <p:nvPr/>
        </p:nvPicPr>
        <p:blipFill>
          <a:blip r:embed="rId2"/>
          <a:stretch>
            <a:fillRect/>
          </a:stretch>
        </p:blipFill>
        <p:spPr>
          <a:xfrm>
            <a:off x="353017" y="4506311"/>
            <a:ext cx="3931920" cy="1612083"/>
          </a:xfrm>
          <a:prstGeom prst="rect">
            <a:avLst/>
          </a:prstGeom>
        </p:spPr>
      </p:pic>
      <p:pic>
        <p:nvPicPr>
          <p:cNvPr id="4" name="Picture 3">
            <a:extLst>
              <a:ext uri="{FF2B5EF4-FFF2-40B4-BE49-F238E27FC236}">
                <a16:creationId xmlns:a16="http://schemas.microsoft.com/office/drawing/2014/main" id="{ABFAE31D-7830-4EF4-8EC1-E715F8F33932}"/>
              </a:ext>
            </a:extLst>
          </p:cNvPr>
          <p:cNvPicPr>
            <a:picLocks noChangeAspect="1"/>
          </p:cNvPicPr>
          <p:nvPr/>
        </p:nvPicPr>
        <p:blipFill>
          <a:blip r:embed="rId3"/>
          <a:stretch>
            <a:fillRect/>
          </a:stretch>
        </p:blipFill>
        <p:spPr>
          <a:xfrm>
            <a:off x="127270" y="511386"/>
            <a:ext cx="3574473" cy="1688937"/>
          </a:xfrm>
          <a:prstGeom prst="rect">
            <a:avLst/>
          </a:prstGeom>
        </p:spPr>
      </p:pic>
    </p:spTree>
    <p:extLst>
      <p:ext uri="{BB962C8B-B14F-4D97-AF65-F5344CB8AC3E}">
        <p14:creationId xmlns:p14="http://schemas.microsoft.com/office/powerpoint/2010/main" val="42565707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a:extLst>
            <a:ext uri="{FF2B5EF4-FFF2-40B4-BE49-F238E27FC236}">
              <a16:creationId xmlns:a16="http://schemas.microsoft.com/office/drawing/2014/main" id="{3E03AB17-FE8E-6D4E-DEDD-BA9CFB7C6AAD}"/>
            </a:ext>
          </a:extLst>
        </p:cNvPr>
        <p:cNvGrpSpPr/>
        <p:nvPr/>
      </p:nvGrpSpPr>
      <p:grpSpPr>
        <a:xfrm>
          <a:off x="0" y="0"/>
          <a:ext cx="0" cy="0"/>
          <a:chOff x="0" y="0"/>
          <a:chExt cx="0" cy="0"/>
        </a:xfrm>
      </p:grpSpPr>
      <p:sp>
        <p:nvSpPr>
          <p:cNvPr id="53" name="Freeform: Shape 52">
            <a:extLst>
              <a:ext uri="{FF2B5EF4-FFF2-40B4-BE49-F238E27FC236}">
                <a16:creationId xmlns:a16="http://schemas.microsoft.com/office/drawing/2014/main" id="{1DE7243B-5109-444B-8FAF-7437C66BC0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1332" cy="6858000"/>
          </a:xfrm>
          <a:custGeom>
            <a:avLst/>
            <a:gdLst>
              <a:gd name="connsiteX0" fmla="*/ 4421332 w 4421332"/>
              <a:gd name="connsiteY0" fmla="*/ 0 h 6858000"/>
              <a:gd name="connsiteX1" fmla="*/ 69075 w 4421332"/>
              <a:gd name="connsiteY1" fmla="*/ 0 h 6858000"/>
              <a:gd name="connsiteX2" fmla="*/ 35131 w 4421332"/>
              <a:gd name="connsiteY2" fmla="*/ 267128 h 6858000"/>
              <a:gd name="connsiteX3" fmla="*/ 0 w 4421332"/>
              <a:gd name="connsiteY3" fmla="*/ 962845 h 6858000"/>
              <a:gd name="connsiteX4" fmla="*/ 3276103 w 4421332"/>
              <a:gd name="connsiteY4" fmla="*/ 6782205 h 6858000"/>
              <a:gd name="connsiteX5" fmla="*/ 3407923 w 4421332"/>
              <a:gd name="connsiteY5" fmla="*/ 6858000 h 6858000"/>
              <a:gd name="connsiteX6" fmla="*/ 4421332 w 4421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332" h="6858000">
                <a:moveTo>
                  <a:pt x="4421332" y="0"/>
                </a:moveTo>
                <a:lnTo>
                  <a:pt x="69075" y="0"/>
                </a:lnTo>
                <a:lnTo>
                  <a:pt x="35131" y="267128"/>
                </a:lnTo>
                <a:cubicBezTo>
                  <a:pt x="11901" y="495874"/>
                  <a:pt x="0" y="727970"/>
                  <a:pt x="0" y="962845"/>
                </a:cubicBezTo>
                <a:cubicBezTo>
                  <a:pt x="0" y="3429034"/>
                  <a:pt x="1312002" y="5588789"/>
                  <a:pt x="3276103" y="6782205"/>
                </a:cubicBezTo>
                <a:lnTo>
                  <a:pt x="3407923" y="6858000"/>
                </a:lnTo>
                <a:lnTo>
                  <a:pt x="442133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5" name="Freeform: Shape 54">
            <a:extLst>
              <a:ext uri="{FF2B5EF4-FFF2-40B4-BE49-F238E27FC236}">
                <a16:creationId xmlns:a16="http://schemas.microsoft.com/office/drawing/2014/main" id="{4C5D6221-DA7B-4611-AA26-7D8E349FD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32227" cy="6858000"/>
          </a:xfrm>
          <a:custGeom>
            <a:avLst/>
            <a:gdLst>
              <a:gd name="connsiteX0" fmla="*/ 0 w 4232227"/>
              <a:gd name="connsiteY0" fmla="*/ 0 h 6858000"/>
              <a:gd name="connsiteX1" fmla="*/ 4161853 w 4232227"/>
              <a:gd name="connsiteY1" fmla="*/ 0 h 6858000"/>
              <a:gd name="connsiteX2" fmla="*/ 4197953 w 4232227"/>
              <a:gd name="connsiteY2" fmla="*/ 284091 h 6858000"/>
              <a:gd name="connsiteX3" fmla="*/ 4232227 w 4232227"/>
              <a:gd name="connsiteY3" fmla="*/ 962844 h 6858000"/>
              <a:gd name="connsiteX4" fmla="*/ 758007 w 4232227"/>
              <a:gd name="connsiteY4" fmla="*/ 6800152 h 6858000"/>
              <a:gd name="connsiteX5" fmla="*/ 645060 w 4232227"/>
              <a:gd name="connsiteY5" fmla="*/ 6858000 h 6858000"/>
              <a:gd name="connsiteX6" fmla="*/ 0 w 423222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2227" h="6858000">
                <a:moveTo>
                  <a:pt x="0" y="0"/>
                </a:moveTo>
                <a:lnTo>
                  <a:pt x="4161853" y="0"/>
                </a:lnTo>
                <a:lnTo>
                  <a:pt x="4197953" y="284091"/>
                </a:lnTo>
                <a:cubicBezTo>
                  <a:pt x="4220617" y="507260"/>
                  <a:pt x="4232227" y="733696"/>
                  <a:pt x="4232227" y="962844"/>
                </a:cubicBezTo>
                <a:cubicBezTo>
                  <a:pt x="4232227" y="3483472"/>
                  <a:pt x="2827409" y="5675986"/>
                  <a:pt x="758007" y="6800152"/>
                </a:cubicBezTo>
                <a:lnTo>
                  <a:pt x="645060" y="6858000"/>
                </a:lnTo>
                <a:lnTo>
                  <a:pt x="0" y="685800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0E4F548E-82F3-7D5B-A54A-CC83AEFC5091}"/>
              </a:ext>
            </a:extLst>
          </p:cNvPr>
          <p:cNvSpPr>
            <a:spLocks noGrp="1"/>
          </p:cNvSpPr>
          <p:nvPr>
            <p:ph type="title"/>
          </p:nvPr>
        </p:nvSpPr>
        <p:spPr>
          <a:xfrm>
            <a:off x="804672" y="1412489"/>
            <a:ext cx="2871095" cy="2127124"/>
          </a:xfrm>
        </p:spPr>
        <p:txBody>
          <a:bodyPr anchor="t">
            <a:normAutofit/>
          </a:bodyPr>
          <a:lstStyle/>
          <a:p>
            <a:r>
              <a:rPr lang="en-US" sz="3600">
                <a:solidFill>
                  <a:schemeClr val="bg1"/>
                </a:solidFill>
              </a:rPr>
              <a:t>Faculty Qualifications: Definitions from MPA</a:t>
            </a:r>
          </a:p>
        </p:txBody>
      </p:sp>
      <p:sp>
        <p:nvSpPr>
          <p:cNvPr id="5" name="Content Placeholder 4">
            <a:extLst>
              <a:ext uri="{FF2B5EF4-FFF2-40B4-BE49-F238E27FC236}">
                <a16:creationId xmlns:a16="http://schemas.microsoft.com/office/drawing/2014/main" id="{D5113BA1-CE0C-13AA-925F-3A55739BBC64}"/>
              </a:ext>
            </a:extLst>
          </p:cNvPr>
          <p:cNvSpPr>
            <a:spLocks noGrp="1"/>
          </p:cNvSpPr>
          <p:nvPr>
            <p:ph sz="half" idx="1"/>
          </p:nvPr>
        </p:nvSpPr>
        <p:spPr>
          <a:xfrm>
            <a:off x="5198993" y="1412489"/>
            <a:ext cx="2926080" cy="4363844"/>
          </a:xfrm>
        </p:spPr>
        <p:txBody>
          <a:bodyPr>
            <a:normAutofit fontScale="92500"/>
          </a:bodyPr>
          <a:lstStyle/>
          <a:p>
            <a:r>
              <a:rPr lang="en-US" sz="1700" dirty="0"/>
              <a:t>“Instructor” means a high school teacher proposed by the District to teach a Type A Course.</a:t>
            </a:r>
          </a:p>
          <a:p>
            <a:r>
              <a:rPr lang="en-US" sz="1700" dirty="0"/>
              <a:t>“Instructor Qualifications Documentation” is defined in Exhibit B, Section II.C.</a:t>
            </a:r>
          </a:p>
          <a:p>
            <a:r>
              <a:rPr lang="en-US" sz="1700" dirty="0"/>
              <a:t>“Instructor Qualifications Review Form” means the form attached as Exhibit B-2 of this Agreement, or another form agreed upon by the Parties that substantially addresses the information requirements of Exhibit B-2. </a:t>
            </a:r>
          </a:p>
        </p:txBody>
      </p:sp>
      <p:sp>
        <p:nvSpPr>
          <p:cNvPr id="6" name="Content Placeholder 5">
            <a:extLst>
              <a:ext uri="{FF2B5EF4-FFF2-40B4-BE49-F238E27FC236}">
                <a16:creationId xmlns:a16="http://schemas.microsoft.com/office/drawing/2014/main" id="{0CEF429F-63E9-A212-2874-841E229BD049}"/>
              </a:ext>
            </a:extLst>
          </p:cNvPr>
          <p:cNvSpPr>
            <a:spLocks noGrp="1"/>
          </p:cNvSpPr>
          <p:nvPr>
            <p:ph sz="half" idx="2"/>
          </p:nvPr>
        </p:nvSpPr>
        <p:spPr>
          <a:xfrm>
            <a:off x="8371488" y="1176094"/>
            <a:ext cx="3356938" cy="4363844"/>
          </a:xfrm>
        </p:spPr>
        <p:txBody>
          <a:bodyPr>
            <a:normAutofit fontScale="92500"/>
          </a:bodyPr>
          <a:lstStyle/>
          <a:p>
            <a:endParaRPr lang="en-US" sz="1100" dirty="0"/>
          </a:p>
          <a:p>
            <a:r>
              <a:rPr lang="en-US" sz="1500" dirty="0"/>
              <a:t>“Priority Course” means any course within the Illinois Articulation Initiative General Education Core Curriculum, or any Priority Career Pathway Course.</a:t>
            </a:r>
          </a:p>
          <a:p>
            <a:r>
              <a:rPr lang="en-US" sz="1500" dirty="0"/>
              <a:t>“Type A Course” means a Dual Credit Course taught at a high school or other District-managed location by one or more District teachers.</a:t>
            </a:r>
          </a:p>
          <a:p>
            <a:r>
              <a:rPr lang="en-US" sz="1500" dirty="0"/>
              <a:t>“Type B Course” means a Dual Credit Course taught at a high school or other District-managed location by one or more College faculty members.</a:t>
            </a:r>
          </a:p>
          <a:p>
            <a:r>
              <a:rPr lang="en-US" sz="1500" dirty="0"/>
              <a:t>“Type C Course” means a Dual Credit Course that is taught online, taught via distance learning, co-taught by a District teacher and College faculty member, or other hybrid models of other Types.</a:t>
            </a:r>
          </a:p>
          <a:p>
            <a:endParaRPr lang="en-US" sz="1100" dirty="0"/>
          </a:p>
          <a:p>
            <a:endParaRPr lang="en-US" sz="1100" dirty="0"/>
          </a:p>
        </p:txBody>
      </p:sp>
      <p:pic>
        <p:nvPicPr>
          <p:cNvPr id="2" name="Picture 1" descr="Text&#10;&#10;AI-generated content may be incorrect.">
            <a:extLst>
              <a:ext uri="{FF2B5EF4-FFF2-40B4-BE49-F238E27FC236}">
                <a16:creationId xmlns:a16="http://schemas.microsoft.com/office/drawing/2014/main" id="{4B4612B7-5BA0-CAA9-EE2C-18468243630F}"/>
              </a:ext>
            </a:extLst>
          </p:cNvPr>
          <p:cNvPicPr>
            <a:picLocks noChangeAspect="1"/>
          </p:cNvPicPr>
          <p:nvPr/>
        </p:nvPicPr>
        <p:blipFill>
          <a:blip r:embed="rId2"/>
          <a:stretch>
            <a:fillRect/>
          </a:stretch>
        </p:blipFill>
        <p:spPr>
          <a:xfrm>
            <a:off x="139110" y="5181123"/>
            <a:ext cx="1748684" cy="717629"/>
          </a:xfrm>
          <a:prstGeom prst="rect">
            <a:avLst/>
          </a:prstGeom>
        </p:spPr>
      </p:pic>
      <p:pic>
        <p:nvPicPr>
          <p:cNvPr id="3" name="Picture 2">
            <a:extLst>
              <a:ext uri="{FF2B5EF4-FFF2-40B4-BE49-F238E27FC236}">
                <a16:creationId xmlns:a16="http://schemas.microsoft.com/office/drawing/2014/main" id="{E6CDB146-EAE9-FEB6-E0F1-6BED897C8962}"/>
              </a:ext>
            </a:extLst>
          </p:cNvPr>
          <p:cNvPicPr>
            <a:picLocks noChangeAspect="1"/>
          </p:cNvPicPr>
          <p:nvPr/>
        </p:nvPicPr>
        <p:blipFill>
          <a:blip r:embed="rId3"/>
          <a:stretch>
            <a:fillRect/>
          </a:stretch>
        </p:blipFill>
        <p:spPr>
          <a:xfrm>
            <a:off x="707923" y="4542446"/>
            <a:ext cx="1657466" cy="638677"/>
          </a:xfrm>
          <a:prstGeom prst="rect">
            <a:avLst/>
          </a:prstGeom>
        </p:spPr>
      </p:pic>
    </p:spTree>
    <p:extLst>
      <p:ext uri="{BB962C8B-B14F-4D97-AF65-F5344CB8AC3E}">
        <p14:creationId xmlns:p14="http://schemas.microsoft.com/office/powerpoint/2010/main" val="2411986568"/>
      </p:ext>
    </p:extLst>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5CEB1B4-9BF1-F24E-4AAA-A16D0E9990C8}"/>
            </a:ext>
          </a:extLst>
        </p:cNvPr>
        <p:cNvGrpSpPr/>
        <p:nvPr/>
      </p:nvGrpSpPr>
      <p:grpSpPr>
        <a:xfrm>
          <a:off x="0" y="0"/>
          <a:ext cx="0" cy="0"/>
          <a:chOff x="0" y="0"/>
          <a:chExt cx="0" cy="0"/>
        </a:xfrm>
      </p:grpSpPr>
      <p:sp>
        <p:nvSpPr>
          <p:cNvPr id="71" name="Rectangle 70">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3F2668E2-FA44-2B10-D54A-4907D9B78529}"/>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200" b="1" kern="1200">
                <a:solidFill>
                  <a:srgbClr val="FFFFFF"/>
                </a:solidFill>
                <a:latin typeface="+mj-lt"/>
                <a:ea typeface="+mj-ea"/>
                <a:cs typeface="+mj-cs"/>
              </a:rPr>
              <a:t>Four Pathways to becoming Dual Credit Instructor Qualified</a:t>
            </a:r>
          </a:p>
        </p:txBody>
      </p:sp>
      <p:pic>
        <p:nvPicPr>
          <p:cNvPr id="5" name="Content Placeholder 4">
            <a:extLst>
              <a:ext uri="{FF2B5EF4-FFF2-40B4-BE49-F238E27FC236}">
                <a16:creationId xmlns:a16="http://schemas.microsoft.com/office/drawing/2014/main" id="{AB1F64D4-4A54-559C-DB58-1EF3A6B34559}"/>
              </a:ext>
            </a:extLst>
          </p:cNvPr>
          <p:cNvPicPr>
            <a:picLocks noGrp="1" noChangeAspect="1"/>
          </p:cNvPicPr>
          <p:nvPr>
            <p:ph idx="1"/>
          </p:nvPr>
        </p:nvPicPr>
        <p:blipFill>
          <a:blip r:embed="rId2"/>
          <a:stretch>
            <a:fillRect/>
          </a:stretch>
        </p:blipFill>
        <p:spPr>
          <a:xfrm>
            <a:off x="3558746" y="369668"/>
            <a:ext cx="7784757" cy="5842719"/>
          </a:xfrm>
          <a:prstGeom prst="rect">
            <a:avLst/>
          </a:prstGeom>
        </p:spPr>
      </p:pic>
      <p:pic>
        <p:nvPicPr>
          <p:cNvPr id="2" name="Picture 1" descr="Text&#10;&#10;AI-generated content may be incorrect.">
            <a:extLst>
              <a:ext uri="{FF2B5EF4-FFF2-40B4-BE49-F238E27FC236}">
                <a16:creationId xmlns:a16="http://schemas.microsoft.com/office/drawing/2014/main" id="{79193BA7-F3DE-9DE0-C042-C3C0880435FE}"/>
              </a:ext>
            </a:extLst>
          </p:cNvPr>
          <p:cNvPicPr>
            <a:picLocks noChangeAspect="1"/>
          </p:cNvPicPr>
          <p:nvPr/>
        </p:nvPicPr>
        <p:blipFill>
          <a:blip r:embed="rId3"/>
          <a:stretch>
            <a:fillRect/>
          </a:stretch>
        </p:blipFill>
        <p:spPr>
          <a:xfrm>
            <a:off x="47597" y="5820820"/>
            <a:ext cx="1965960" cy="1037180"/>
          </a:xfrm>
          <a:prstGeom prst="rect">
            <a:avLst/>
          </a:prstGeom>
        </p:spPr>
      </p:pic>
      <p:pic>
        <p:nvPicPr>
          <p:cNvPr id="3" name="Picture 2">
            <a:extLst>
              <a:ext uri="{FF2B5EF4-FFF2-40B4-BE49-F238E27FC236}">
                <a16:creationId xmlns:a16="http://schemas.microsoft.com/office/drawing/2014/main" id="{F60CDE17-FBDB-CB76-8179-F7920A650D06}"/>
              </a:ext>
            </a:extLst>
          </p:cNvPr>
          <p:cNvPicPr>
            <a:picLocks noChangeAspect="1"/>
          </p:cNvPicPr>
          <p:nvPr/>
        </p:nvPicPr>
        <p:blipFill>
          <a:blip r:embed="rId4"/>
          <a:stretch>
            <a:fillRect/>
          </a:stretch>
        </p:blipFill>
        <p:spPr>
          <a:xfrm>
            <a:off x="121092" y="99248"/>
            <a:ext cx="1771371" cy="937933"/>
          </a:xfrm>
          <a:prstGeom prst="rect">
            <a:avLst/>
          </a:prstGeom>
        </p:spPr>
      </p:pic>
    </p:spTree>
    <p:extLst>
      <p:ext uri="{BB962C8B-B14F-4D97-AF65-F5344CB8AC3E}">
        <p14:creationId xmlns:p14="http://schemas.microsoft.com/office/powerpoint/2010/main" val="19388523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EEBC7F0-2246-8EC9-3236-E6E94CBA8CDA}"/>
            </a:ext>
          </a:extLst>
        </p:cNvPr>
        <p:cNvGrpSpPr/>
        <p:nvPr/>
      </p:nvGrpSpPr>
      <p:grpSpPr>
        <a:xfrm>
          <a:off x="0" y="0"/>
          <a:ext cx="0" cy="0"/>
          <a:chOff x="0" y="0"/>
          <a:chExt cx="0" cy="0"/>
        </a:xfrm>
      </p:grpSpPr>
      <p:sp useBgFill="1">
        <p:nvSpPr>
          <p:cNvPr id="70" name="Rectangle 69">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634E3B99-6ED0-CDE5-829E-1FA89C90BEF4}"/>
              </a:ext>
            </a:extLst>
          </p:cNvPr>
          <p:cNvSpPr>
            <a:spLocks noGrp="1"/>
          </p:cNvSpPr>
          <p:nvPr>
            <p:ph type="title"/>
          </p:nvPr>
        </p:nvSpPr>
        <p:spPr>
          <a:xfrm>
            <a:off x="640080" y="329183"/>
            <a:ext cx="7073052" cy="1494197"/>
          </a:xfrm>
        </p:spPr>
        <p:txBody>
          <a:bodyPr anchor="b">
            <a:normAutofit fontScale="90000"/>
          </a:bodyPr>
          <a:lstStyle/>
          <a:p>
            <a:r>
              <a:rPr lang="en-US" sz="5400" b="1" dirty="0"/>
              <a:t>Faculty Qualifications: Amended Act</a:t>
            </a:r>
          </a:p>
        </p:txBody>
      </p:sp>
      <p:sp>
        <p:nvSpPr>
          <p:cNvPr id="72"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34B45F79-32FB-7EEF-1851-89641499EAA0}"/>
              </a:ext>
            </a:extLst>
          </p:cNvPr>
          <p:cNvPicPr>
            <a:picLocks noChangeAspect="1"/>
          </p:cNvPicPr>
          <p:nvPr/>
        </p:nvPicPr>
        <p:blipFill>
          <a:blip r:embed="rId2"/>
          <a:stretch>
            <a:fillRect/>
          </a:stretch>
        </p:blipFill>
        <p:spPr>
          <a:xfrm>
            <a:off x="7863840" y="1095809"/>
            <a:ext cx="4014216" cy="1896716"/>
          </a:xfrm>
          <a:prstGeom prst="rect">
            <a:avLst/>
          </a:prstGeom>
        </p:spPr>
      </p:pic>
      <p:pic>
        <p:nvPicPr>
          <p:cNvPr id="2" name="Picture 1" descr="Text&#10;&#10;AI-generated content may be incorrect.">
            <a:extLst>
              <a:ext uri="{FF2B5EF4-FFF2-40B4-BE49-F238E27FC236}">
                <a16:creationId xmlns:a16="http://schemas.microsoft.com/office/drawing/2014/main" id="{7CAC47AD-F738-A9A0-A18E-69FC902B1D5D}"/>
              </a:ext>
            </a:extLst>
          </p:cNvPr>
          <p:cNvPicPr>
            <a:picLocks noChangeAspect="1"/>
          </p:cNvPicPr>
          <p:nvPr/>
        </p:nvPicPr>
        <p:blipFill>
          <a:blip r:embed="rId3"/>
          <a:stretch>
            <a:fillRect/>
          </a:stretch>
        </p:blipFill>
        <p:spPr>
          <a:xfrm>
            <a:off x="7863840" y="4348166"/>
            <a:ext cx="3995928" cy="1638326"/>
          </a:xfrm>
          <a:prstGeom prst="rect">
            <a:avLst/>
          </a:prstGeom>
        </p:spPr>
      </p:pic>
      <p:graphicFrame>
        <p:nvGraphicFramePr>
          <p:cNvPr id="7" name="Content Placeholder 4">
            <a:extLst>
              <a:ext uri="{FF2B5EF4-FFF2-40B4-BE49-F238E27FC236}">
                <a16:creationId xmlns:a16="http://schemas.microsoft.com/office/drawing/2014/main" id="{8822501F-54E2-18F6-1F8C-5AA3AB56BB4D}"/>
              </a:ext>
            </a:extLst>
          </p:cNvPr>
          <p:cNvGraphicFramePr>
            <a:graphicFrameLocks noGrp="1"/>
          </p:cNvGraphicFramePr>
          <p:nvPr>
            <p:ph idx="1"/>
            <p:extLst>
              <p:ext uri="{D42A27DB-BD31-4B8C-83A1-F6EECF244321}">
                <p14:modId xmlns:p14="http://schemas.microsoft.com/office/powerpoint/2010/main" val="2475922851"/>
              </p:ext>
            </p:extLst>
          </p:nvPr>
        </p:nvGraphicFramePr>
        <p:xfrm>
          <a:off x="640080" y="2523067"/>
          <a:ext cx="7223760" cy="40057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3182052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D5EA1300-38C3-8C35-8C4C-2E6B89E929BF}"/>
              </a:ext>
            </a:extLst>
          </p:cNvPr>
          <p:cNvSpPr txBox="1"/>
          <p:nvPr/>
        </p:nvSpPr>
        <p:spPr>
          <a:xfrm>
            <a:off x="640080" y="329184"/>
            <a:ext cx="6894576" cy="1783080"/>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4200" b="1">
                <a:latin typeface="+mj-lt"/>
                <a:ea typeface="+mj-ea"/>
                <a:cs typeface="+mj-cs"/>
              </a:rPr>
              <a:t>Important Timeline Note: HLC Enforcement Deadline</a:t>
            </a:r>
            <a:endParaRPr lang="en-US" sz="4200">
              <a:latin typeface="+mj-lt"/>
              <a:ea typeface="+mj-ea"/>
              <a:cs typeface="+mj-cs"/>
            </a:endParaRPr>
          </a:p>
        </p:txBody>
      </p:sp>
      <p:sp>
        <p:nvSpPr>
          <p:cNvPr id="38"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346737B-7608-63D9-353C-1E5799C0B380}"/>
              </a:ext>
            </a:extLst>
          </p:cNvPr>
          <p:cNvSpPr>
            <a:spLocks noGrp="1"/>
          </p:cNvSpPr>
          <p:nvPr>
            <p:ph idx="1"/>
          </p:nvPr>
        </p:nvSpPr>
        <p:spPr>
          <a:xfrm>
            <a:off x="640080" y="2706624"/>
            <a:ext cx="6894576" cy="3483864"/>
          </a:xfrm>
        </p:spPr>
        <p:txBody>
          <a:bodyPr vert="horz" lIns="91440" tIns="45720" rIns="91440" bIns="45720" rtlCol="0">
            <a:normAutofit/>
          </a:bodyPr>
          <a:lstStyle/>
          <a:p>
            <a:r>
              <a:rPr lang="en-US" sz="2000" dirty="0"/>
              <a:t>The Higher Learning Commission extended its enforcement deadline for faculty qualification requirements for dual credit courses to September 1, 2025. </a:t>
            </a:r>
          </a:p>
          <a:p>
            <a:r>
              <a:rPr lang="en-US" sz="2000" dirty="0"/>
              <a:t>Colleges must ensure all instructors are either fully qualified under §20(1)(A) or have an approved, active PDP by that date. </a:t>
            </a:r>
          </a:p>
          <a:p>
            <a:r>
              <a:rPr lang="en-US" sz="2000" dirty="0"/>
              <a:t>This deadline coincides closely with the July 1, 2025 effective date of PA 104-0012 and creates a compressed compliance window for the Fall 2025 semester. </a:t>
            </a:r>
          </a:p>
        </p:txBody>
      </p:sp>
      <p:pic>
        <p:nvPicPr>
          <p:cNvPr id="4" name="Picture 3">
            <a:extLst>
              <a:ext uri="{FF2B5EF4-FFF2-40B4-BE49-F238E27FC236}">
                <a16:creationId xmlns:a16="http://schemas.microsoft.com/office/drawing/2014/main" id="{E4DB9C02-4348-2A1F-5281-B15F4811F5FB}"/>
              </a:ext>
            </a:extLst>
          </p:cNvPr>
          <p:cNvPicPr>
            <a:picLocks noChangeAspect="1"/>
          </p:cNvPicPr>
          <p:nvPr/>
        </p:nvPicPr>
        <p:blipFill>
          <a:blip r:embed="rId2"/>
          <a:stretch>
            <a:fillRect/>
          </a:stretch>
        </p:blipFill>
        <p:spPr>
          <a:xfrm>
            <a:off x="7863840" y="1095809"/>
            <a:ext cx="4014216" cy="1896716"/>
          </a:xfrm>
          <a:prstGeom prst="rect">
            <a:avLst/>
          </a:prstGeom>
        </p:spPr>
      </p:pic>
      <p:pic>
        <p:nvPicPr>
          <p:cNvPr id="2" name="Picture 1" descr="Text&#10;&#10;AI-generated content may be incorrect.">
            <a:extLst>
              <a:ext uri="{FF2B5EF4-FFF2-40B4-BE49-F238E27FC236}">
                <a16:creationId xmlns:a16="http://schemas.microsoft.com/office/drawing/2014/main" id="{0EF61730-6AB8-5C97-C09B-6C94D7BC1389}"/>
              </a:ext>
            </a:extLst>
          </p:cNvPr>
          <p:cNvPicPr>
            <a:picLocks noChangeAspect="1"/>
          </p:cNvPicPr>
          <p:nvPr/>
        </p:nvPicPr>
        <p:blipFill>
          <a:blip r:embed="rId3"/>
          <a:stretch>
            <a:fillRect/>
          </a:stretch>
        </p:blipFill>
        <p:spPr>
          <a:xfrm>
            <a:off x="7863840" y="4348166"/>
            <a:ext cx="3995928" cy="1638326"/>
          </a:xfrm>
          <a:prstGeom prst="rect">
            <a:avLst/>
          </a:prstGeom>
        </p:spPr>
      </p:pic>
    </p:spTree>
    <p:extLst>
      <p:ext uri="{BB962C8B-B14F-4D97-AF65-F5344CB8AC3E}">
        <p14:creationId xmlns:p14="http://schemas.microsoft.com/office/powerpoint/2010/main" val="5909777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49844D2F-2DB9-007C-3EEB-6BD1A90E98C5}"/>
              </a:ext>
            </a:extLst>
          </p:cNvPr>
          <p:cNvSpPr>
            <a:spLocks noGrp="1"/>
          </p:cNvSpPr>
          <p:nvPr>
            <p:ph type="title"/>
          </p:nvPr>
        </p:nvSpPr>
        <p:spPr>
          <a:xfrm>
            <a:off x="640080" y="329184"/>
            <a:ext cx="6894576" cy="1783080"/>
          </a:xfrm>
        </p:spPr>
        <p:txBody>
          <a:bodyPr anchor="b">
            <a:normAutofit/>
          </a:bodyPr>
          <a:lstStyle/>
          <a:p>
            <a:br>
              <a:rPr lang="en-US" sz="1800" b="1" dirty="0"/>
            </a:br>
            <a:br>
              <a:rPr lang="en-US" sz="2000" b="1" dirty="0"/>
            </a:br>
            <a:r>
              <a:rPr lang="en-US" sz="2000" b="1" dirty="0"/>
              <a:t>Dual Credit Instructor Qualifications Review Documentation </a:t>
            </a:r>
            <a:br>
              <a:rPr lang="en-US" sz="2000" b="1" dirty="0"/>
            </a:br>
            <a:r>
              <a:rPr lang="en-US" sz="2000" b="1" dirty="0"/>
              <a:t>Exhibit B-2</a:t>
            </a:r>
            <a:br>
              <a:rPr lang="en-US" sz="2000" dirty="0"/>
            </a:br>
            <a:br>
              <a:rPr lang="en-US" sz="1800" dirty="0"/>
            </a:br>
            <a:endParaRPr lang="en-US" sz="1800" dirty="0"/>
          </a:p>
        </p:txBody>
      </p:sp>
      <p:sp>
        <p:nvSpPr>
          <p:cNvPr id="21"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353ADC27-4A33-DB9F-3B66-D2633D5589FC}"/>
              </a:ext>
            </a:extLst>
          </p:cNvPr>
          <p:cNvPicPr>
            <a:picLocks noChangeAspect="1"/>
          </p:cNvPicPr>
          <p:nvPr/>
        </p:nvPicPr>
        <p:blipFill>
          <a:blip r:embed="rId2"/>
          <a:stretch>
            <a:fillRect/>
          </a:stretch>
        </p:blipFill>
        <p:spPr>
          <a:xfrm>
            <a:off x="7863840" y="1095809"/>
            <a:ext cx="4014216" cy="1896716"/>
          </a:xfrm>
          <a:prstGeom prst="rect">
            <a:avLst/>
          </a:prstGeom>
        </p:spPr>
      </p:pic>
      <p:pic>
        <p:nvPicPr>
          <p:cNvPr id="2" name="Picture 1" descr="Text&#10;&#10;AI-generated content may be incorrect.">
            <a:extLst>
              <a:ext uri="{FF2B5EF4-FFF2-40B4-BE49-F238E27FC236}">
                <a16:creationId xmlns:a16="http://schemas.microsoft.com/office/drawing/2014/main" id="{E565FA29-C5F5-68B4-F4C1-7F007FF73B49}"/>
              </a:ext>
            </a:extLst>
          </p:cNvPr>
          <p:cNvPicPr>
            <a:picLocks noChangeAspect="1"/>
          </p:cNvPicPr>
          <p:nvPr/>
        </p:nvPicPr>
        <p:blipFill>
          <a:blip r:embed="rId3"/>
          <a:stretch>
            <a:fillRect/>
          </a:stretch>
        </p:blipFill>
        <p:spPr>
          <a:xfrm>
            <a:off x="7863840" y="4348166"/>
            <a:ext cx="3995928" cy="1638326"/>
          </a:xfrm>
          <a:prstGeom prst="rect">
            <a:avLst/>
          </a:prstGeom>
        </p:spPr>
      </p:pic>
      <p:graphicFrame>
        <p:nvGraphicFramePr>
          <p:cNvPr id="7" name="Content Placeholder 4">
            <a:extLst>
              <a:ext uri="{FF2B5EF4-FFF2-40B4-BE49-F238E27FC236}">
                <a16:creationId xmlns:a16="http://schemas.microsoft.com/office/drawing/2014/main" id="{38AB1B13-84EE-1137-9822-87838F094AA9}"/>
              </a:ext>
            </a:extLst>
          </p:cNvPr>
          <p:cNvGraphicFramePr>
            <a:graphicFrameLocks noGrp="1"/>
          </p:cNvGraphicFramePr>
          <p:nvPr>
            <p:ph idx="1"/>
            <p:extLst>
              <p:ext uri="{D42A27DB-BD31-4B8C-83A1-F6EECF244321}">
                <p14:modId xmlns:p14="http://schemas.microsoft.com/office/powerpoint/2010/main" val="3874392195"/>
              </p:ext>
            </p:extLst>
          </p:nvPr>
        </p:nvGraphicFramePr>
        <p:xfrm>
          <a:off x="640080" y="2706624"/>
          <a:ext cx="6894576" cy="348386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2530380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7B9F2E9-2A8F-6926-CEFA-6E6ABBDB211C}"/>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A09940CC-5D9C-0E04-FE9D-9789B41B61D2}"/>
              </a:ext>
            </a:extLst>
          </p:cNvPr>
          <p:cNvSpPr txBox="1"/>
          <p:nvPr/>
        </p:nvSpPr>
        <p:spPr>
          <a:xfrm>
            <a:off x="640080" y="329184"/>
            <a:ext cx="6632787" cy="1364149"/>
          </a:xfrm>
          <a:prstGeom prst="rect">
            <a:avLst/>
          </a:prstGeom>
        </p:spPr>
        <p:txBody>
          <a:bodyPr vert="horz" lIns="91440" tIns="45720" rIns="91440" bIns="45720" rtlCol="0" anchor="b">
            <a:normAutofit lnSpcReduction="10000"/>
          </a:bodyPr>
          <a:lstStyle/>
          <a:p>
            <a:pPr>
              <a:lnSpc>
                <a:spcPct val="90000"/>
              </a:lnSpc>
              <a:spcBef>
                <a:spcPct val="0"/>
              </a:spcBef>
              <a:spcAft>
                <a:spcPts val="600"/>
              </a:spcAft>
            </a:pPr>
            <a:r>
              <a:rPr lang="en-US" sz="3200" b="1" dirty="0">
                <a:latin typeface="+mj-lt"/>
                <a:ea typeface="+mj-ea"/>
                <a:cs typeface="+mj-cs"/>
              </a:rPr>
              <a:t>New Notice and Appeal Process for Instructor and Course Disapprovals (§22)</a:t>
            </a:r>
          </a:p>
        </p:txBody>
      </p:sp>
      <p:sp>
        <p:nvSpPr>
          <p:cNvPr id="24"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1414F468-6BF9-0819-48E2-64D6B89474F1}"/>
              </a:ext>
            </a:extLst>
          </p:cNvPr>
          <p:cNvSpPr txBox="1"/>
          <p:nvPr/>
        </p:nvSpPr>
        <p:spPr>
          <a:xfrm>
            <a:off x="524933" y="2706624"/>
            <a:ext cx="7009723" cy="3675888"/>
          </a:xfrm>
          <a:prstGeom prst="rect">
            <a:avLst/>
          </a:prstGeom>
        </p:spPr>
        <p:txBody>
          <a:bodyPr vert="horz" lIns="91440" tIns="45720" rIns="91440" bIns="45720" rtlCol="0">
            <a:normAutofit/>
          </a:bodyPr>
          <a:lstStyle/>
          <a:p>
            <a:pPr marL="285750" indent="-228600">
              <a:lnSpc>
                <a:spcPct val="90000"/>
              </a:lnSpc>
              <a:buFont typeface="Arial" panose="020B0604020202020204" pitchFamily="34" charset="0"/>
              <a:buChar char="•"/>
            </a:pPr>
            <a:r>
              <a:rPr lang="en-US" sz="1400" dirty="0"/>
              <a:t>Section 22 of the DCQA establishes formal notice requirements and an appeal process when community colleges disapprove instructor applications, course requests, or course documentation, or withdraw previously granted approvals. </a:t>
            </a:r>
          </a:p>
          <a:p>
            <a:pPr marL="285750" indent="-228600">
              <a:lnSpc>
                <a:spcPct val="90000"/>
              </a:lnSpc>
              <a:buFont typeface="Arial" panose="020B0604020202020204" pitchFamily="34" charset="0"/>
              <a:buChar char="•"/>
            </a:pPr>
            <a:endParaRPr lang="en-US" sz="1400" dirty="0"/>
          </a:p>
          <a:p>
            <a:pPr indent="-228600">
              <a:lnSpc>
                <a:spcPct val="90000"/>
              </a:lnSpc>
              <a:buFont typeface="Arial" panose="020B0604020202020204" pitchFamily="34" charset="0"/>
              <a:buChar char="•"/>
            </a:pPr>
            <a:r>
              <a:rPr lang="en-US" sz="1400" dirty="0"/>
              <a:t>Established in the Act:</a:t>
            </a:r>
          </a:p>
          <a:p>
            <a:pPr indent="-228600">
              <a:lnSpc>
                <a:spcPct val="90000"/>
              </a:lnSpc>
              <a:buFont typeface="Arial" panose="020B0604020202020204" pitchFamily="34" charset="0"/>
              <a:buChar char="•"/>
            </a:pPr>
            <a:endParaRPr lang="en-US" sz="1400" dirty="0"/>
          </a:p>
          <a:p>
            <a:pPr marL="285750" lvl="0" indent="-228600">
              <a:lnSpc>
                <a:spcPct val="90000"/>
              </a:lnSpc>
              <a:buFont typeface="Arial" panose="020B0604020202020204" pitchFamily="34" charset="0"/>
              <a:buChar char="•"/>
            </a:pPr>
            <a:r>
              <a:rPr lang="en-US" sz="1400" b="1" dirty="0"/>
              <a:t>Written notice: </a:t>
            </a:r>
            <a:r>
              <a:rPr lang="en-US" sz="1400" dirty="0"/>
              <a:t>Colleges must provide written notice of any disapproval or withdrawal of approval, including the specific basis for the decision.</a:t>
            </a:r>
          </a:p>
          <a:p>
            <a:pPr marL="285750" lvl="0" indent="-228600">
              <a:lnSpc>
                <a:spcPct val="90000"/>
              </a:lnSpc>
              <a:buFont typeface="Arial" panose="020B0604020202020204" pitchFamily="34" charset="0"/>
              <a:buChar char="•"/>
            </a:pPr>
            <a:r>
              <a:rPr lang="en-US" sz="1400" b="1" dirty="0"/>
              <a:t>Appeal pathway to ICCB: </a:t>
            </a:r>
            <a:r>
              <a:rPr lang="en-US" sz="1400" dirty="0"/>
              <a:t>Instructors or school districts may appeal a disapproval to the ICCB. The ICCB's decision is final and binding where applicable.</a:t>
            </a:r>
          </a:p>
          <a:p>
            <a:pPr marL="285750" lvl="0" indent="-228600">
              <a:lnSpc>
                <a:spcPct val="90000"/>
              </a:lnSpc>
              <a:buFont typeface="Arial" panose="020B0604020202020204" pitchFamily="34" charset="0"/>
              <a:buChar char="•"/>
            </a:pPr>
            <a:r>
              <a:rPr lang="en-US" sz="1400" b="1" dirty="0"/>
              <a:t>ICCB authority on course disputes: </a:t>
            </a:r>
            <a:r>
              <a:rPr lang="en-US" sz="1400" dirty="0"/>
              <a:t>If the ICCB finds in favor of the school district course proposal, the college must comply with the finding.</a:t>
            </a:r>
          </a:p>
          <a:p>
            <a:pPr indent="-228600">
              <a:lnSpc>
                <a:spcPct val="90000"/>
              </a:lnSpc>
              <a:buFont typeface="Arial" panose="020B0604020202020204" pitchFamily="34" charset="0"/>
              <a:buChar char="•"/>
            </a:pPr>
            <a:endParaRPr lang="en-US" sz="1400" dirty="0"/>
          </a:p>
          <a:p>
            <a:pPr indent="-228600">
              <a:lnSpc>
                <a:spcPct val="90000"/>
              </a:lnSpc>
              <a:buFont typeface="Arial" panose="020B0604020202020204" pitchFamily="34" charset="0"/>
              <a:buChar char="•"/>
            </a:pPr>
            <a:r>
              <a:rPr lang="en-US" sz="1400" dirty="0"/>
              <a:t>This process creates a formal administrative record for instructor and course approval decisions, which is a significant change from the largely informal, college-controlled process that existed previously.</a:t>
            </a:r>
          </a:p>
          <a:p>
            <a:pPr marL="0" marR="0" indent="-228600">
              <a:lnSpc>
                <a:spcPct val="90000"/>
              </a:lnSpc>
              <a:spcBef>
                <a:spcPts val="1400"/>
              </a:spcBef>
              <a:spcAft>
                <a:spcPts val="600"/>
              </a:spcAft>
              <a:buFont typeface="Arial" panose="020B0604020202020204" pitchFamily="34" charset="0"/>
              <a:buChar char="•"/>
            </a:pPr>
            <a:endParaRPr lang="en-US" sz="1400" b="1" dirty="0">
              <a:effectLst/>
            </a:endParaRPr>
          </a:p>
        </p:txBody>
      </p:sp>
      <p:pic>
        <p:nvPicPr>
          <p:cNvPr id="5" name="Picture 4">
            <a:extLst>
              <a:ext uri="{FF2B5EF4-FFF2-40B4-BE49-F238E27FC236}">
                <a16:creationId xmlns:a16="http://schemas.microsoft.com/office/drawing/2014/main" id="{3FC18496-6DFC-F6D4-A04F-B07E08CD95DA}"/>
              </a:ext>
            </a:extLst>
          </p:cNvPr>
          <p:cNvPicPr>
            <a:picLocks noChangeAspect="1"/>
          </p:cNvPicPr>
          <p:nvPr/>
        </p:nvPicPr>
        <p:blipFill>
          <a:blip r:embed="rId2"/>
          <a:stretch>
            <a:fillRect/>
          </a:stretch>
        </p:blipFill>
        <p:spPr>
          <a:xfrm>
            <a:off x="7863840" y="1095809"/>
            <a:ext cx="4014216" cy="1896716"/>
          </a:xfrm>
          <a:prstGeom prst="rect">
            <a:avLst/>
          </a:prstGeom>
        </p:spPr>
      </p:pic>
      <p:pic>
        <p:nvPicPr>
          <p:cNvPr id="2" name="Picture 1" descr="Text&#10;&#10;AI-generated content may be incorrect.">
            <a:extLst>
              <a:ext uri="{FF2B5EF4-FFF2-40B4-BE49-F238E27FC236}">
                <a16:creationId xmlns:a16="http://schemas.microsoft.com/office/drawing/2014/main" id="{678A0238-3E9F-680A-2C9D-103FBC679035}"/>
              </a:ext>
            </a:extLst>
          </p:cNvPr>
          <p:cNvPicPr>
            <a:picLocks noChangeAspect="1"/>
          </p:cNvPicPr>
          <p:nvPr/>
        </p:nvPicPr>
        <p:blipFill>
          <a:blip r:embed="rId3"/>
          <a:stretch>
            <a:fillRect/>
          </a:stretch>
        </p:blipFill>
        <p:spPr>
          <a:xfrm>
            <a:off x="7863840" y="4348166"/>
            <a:ext cx="3995928" cy="1638326"/>
          </a:xfrm>
          <a:prstGeom prst="rect">
            <a:avLst/>
          </a:prstGeom>
        </p:spPr>
      </p:pic>
    </p:spTree>
    <p:extLst>
      <p:ext uri="{BB962C8B-B14F-4D97-AF65-F5344CB8AC3E}">
        <p14:creationId xmlns:p14="http://schemas.microsoft.com/office/powerpoint/2010/main" val="22339880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EF0583E-57DD-531E-E19E-25DE9AB60441}"/>
              </a:ext>
            </a:extLst>
          </p:cNvPr>
          <p:cNvSpPr>
            <a:spLocks noGrp="1"/>
          </p:cNvSpPr>
          <p:nvPr>
            <p:ph type="title"/>
          </p:nvPr>
        </p:nvSpPr>
        <p:spPr>
          <a:xfrm>
            <a:off x="838200" y="1412488"/>
            <a:ext cx="2899189" cy="4363844"/>
          </a:xfrm>
        </p:spPr>
        <p:txBody>
          <a:bodyPr anchor="t">
            <a:normAutofit/>
          </a:bodyPr>
          <a:lstStyle/>
          <a:p>
            <a:r>
              <a:rPr lang="en-US" sz="4000" b="1" dirty="0">
                <a:solidFill>
                  <a:srgbClr val="FFFFFF"/>
                </a:solidFill>
              </a:rPr>
              <a:t>Faculty Support: Community Colleges</a:t>
            </a:r>
            <a:endParaRPr lang="en-US" sz="4000" dirty="0">
              <a:solidFill>
                <a:srgbClr val="FFFFFF"/>
              </a:solidFill>
            </a:endParaRPr>
          </a:p>
        </p:txBody>
      </p:sp>
      <p:sp>
        <p:nvSpPr>
          <p:cNvPr id="10" name="Content Placeholder 2">
            <a:extLst>
              <a:ext uri="{FF2B5EF4-FFF2-40B4-BE49-F238E27FC236}">
                <a16:creationId xmlns:a16="http://schemas.microsoft.com/office/drawing/2014/main" id="{8DA13A89-C8BC-3294-7534-2DF5900EFA44}"/>
              </a:ext>
            </a:extLst>
          </p:cNvPr>
          <p:cNvSpPr>
            <a:spLocks noGrp="1"/>
          </p:cNvSpPr>
          <p:nvPr>
            <p:ph sz="half" idx="1"/>
          </p:nvPr>
        </p:nvSpPr>
        <p:spPr>
          <a:xfrm>
            <a:off x="4380855" y="1412489"/>
            <a:ext cx="3427283" cy="4363844"/>
          </a:xfrm>
        </p:spPr>
        <p:txBody>
          <a:bodyPr>
            <a:normAutofit fontScale="55000" lnSpcReduction="20000"/>
          </a:bodyPr>
          <a:lstStyle/>
          <a:p>
            <a:r>
              <a:rPr lang="en-US" sz="2900" dirty="0"/>
              <a:t>Academic authority with increased verification expectations</a:t>
            </a:r>
          </a:p>
          <a:p>
            <a:r>
              <a:rPr lang="en-US" sz="2900" dirty="0"/>
              <a:t>Colleges define the official version of each course—its learning outcomes, content sequence, assessments, and grading standards. </a:t>
            </a:r>
          </a:p>
          <a:p>
            <a:r>
              <a:rPr lang="en-US" sz="2900" dirty="0"/>
              <a:t>Under the new law, they must now demonstrate that dual credit sections match the on‑campus course. This elevates:</a:t>
            </a:r>
          </a:p>
          <a:p>
            <a:pPr lvl="1"/>
            <a:r>
              <a:rPr lang="en-US" sz="2900" dirty="0"/>
              <a:t>The need for clear, accessible course standards</a:t>
            </a:r>
          </a:p>
          <a:p>
            <a:pPr lvl="1"/>
            <a:r>
              <a:rPr lang="en-US" sz="2900" dirty="0"/>
              <a:t>Consistent application of equivalency criteria across districts</a:t>
            </a:r>
          </a:p>
          <a:p>
            <a:pPr lvl="1"/>
            <a:r>
              <a:rPr lang="en-US" sz="2900" dirty="0"/>
              <a:t>Faculty engagement in reviewing syllabi, assignments, and assessments</a:t>
            </a:r>
          </a:p>
          <a:p>
            <a:endParaRPr lang="en-US" sz="2400" dirty="0"/>
          </a:p>
        </p:txBody>
      </p:sp>
      <p:cxnSp>
        <p:nvCxnSpPr>
          <p:cNvPr id="11" name="Straight Connector 10">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C541C0FF-A423-2F78-E825-A1475EADBEAE}"/>
              </a:ext>
            </a:extLst>
          </p:cNvPr>
          <p:cNvSpPr>
            <a:spLocks noGrp="1"/>
          </p:cNvSpPr>
          <p:nvPr>
            <p:ph sz="half" idx="2"/>
          </p:nvPr>
        </p:nvSpPr>
        <p:spPr>
          <a:xfrm>
            <a:off x="8451604" y="1412489"/>
            <a:ext cx="3197701" cy="4363844"/>
          </a:xfrm>
        </p:spPr>
        <p:txBody>
          <a:bodyPr>
            <a:noAutofit/>
          </a:bodyPr>
          <a:lstStyle/>
          <a:p>
            <a:r>
              <a:rPr lang="en-US" sz="1700" dirty="0"/>
              <a:t>Required same‑year evaluation</a:t>
            </a:r>
          </a:p>
          <a:p>
            <a:r>
              <a:rPr lang="en-US" sz="1700" dirty="0"/>
              <a:t>PA 104‑0012 mandates that colleges evaluate course content, delivery, and rigor within the same school year. This creates:</a:t>
            </a:r>
          </a:p>
          <a:p>
            <a:pPr lvl="1"/>
            <a:r>
              <a:rPr lang="en-US" sz="1700" dirty="0"/>
              <a:t>Higher faculty workload for observations and reviews</a:t>
            </a:r>
          </a:p>
          <a:p>
            <a:pPr lvl="1"/>
            <a:r>
              <a:rPr lang="en-US" sz="1700" dirty="0"/>
              <a:t>Pressure to complete evaluations early enough to correct misalignment</a:t>
            </a:r>
          </a:p>
          <a:p>
            <a:pPr lvl="1"/>
            <a:r>
              <a:rPr lang="en-US" sz="1700" dirty="0"/>
              <a:t>A need for standardized tools to ensure consistency across evaluators</a:t>
            </a:r>
          </a:p>
        </p:txBody>
      </p:sp>
      <p:pic>
        <p:nvPicPr>
          <p:cNvPr id="3" name="Picture 2" descr="Text&#10;&#10;AI-generated content may be incorrect.">
            <a:extLst>
              <a:ext uri="{FF2B5EF4-FFF2-40B4-BE49-F238E27FC236}">
                <a16:creationId xmlns:a16="http://schemas.microsoft.com/office/drawing/2014/main" id="{9F75EF8E-750D-FB8E-A47E-C69B40870185}"/>
              </a:ext>
            </a:extLst>
          </p:cNvPr>
          <p:cNvPicPr>
            <a:picLocks noChangeAspect="1"/>
          </p:cNvPicPr>
          <p:nvPr/>
        </p:nvPicPr>
        <p:blipFill>
          <a:blip r:embed="rId2"/>
          <a:stretch>
            <a:fillRect/>
          </a:stretch>
        </p:blipFill>
        <p:spPr>
          <a:xfrm>
            <a:off x="196580" y="4525008"/>
            <a:ext cx="3931920" cy="1612083"/>
          </a:xfrm>
          <a:prstGeom prst="rect">
            <a:avLst/>
          </a:prstGeom>
        </p:spPr>
      </p:pic>
      <p:pic>
        <p:nvPicPr>
          <p:cNvPr id="5" name="Picture 4">
            <a:extLst>
              <a:ext uri="{FF2B5EF4-FFF2-40B4-BE49-F238E27FC236}">
                <a16:creationId xmlns:a16="http://schemas.microsoft.com/office/drawing/2014/main" id="{0F012846-B366-1C1C-DBEC-0750D34DB788}"/>
              </a:ext>
            </a:extLst>
          </p:cNvPr>
          <p:cNvPicPr>
            <a:picLocks noChangeAspect="1"/>
          </p:cNvPicPr>
          <p:nvPr/>
        </p:nvPicPr>
        <p:blipFill>
          <a:blip r:embed="rId3"/>
          <a:stretch>
            <a:fillRect/>
          </a:stretch>
        </p:blipFill>
        <p:spPr>
          <a:xfrm>
            <a:off x="1859280" y="0"/>
            <a:ext cx="2709891" cy="1280422"/>
          </a:xfrm>
          <a:prstGeom prst="rect">
            <a:avLst/>
          </a:prstGeom>
        </p:spPr>
      </p:pic>
    </p:spTree>
    <p:extLst>
      <p:ext uri="{BB962C8B-B14F-4D97-AF65-F5344CB8AC3E}">
        <p14:creationId xmlns:p14="http://schemas.microsoft.com/office/powerpoint/2010/main" val="6512925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D9B00B4-D7B1-C51C-5160-E9F52CDA7003}"/>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813EB993-8B9E-C3F5-E7ED-7BA6527315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CF28EDF-87EC-B048-B2E0-5F4D474DA3A1}"/>
              </a:ext>
            </a:extLst>
          </p:cNvPr>
          <p:cNvSpPr>
            <a:spLocks noGrp="1"/>
          </p:cNvSpPr>
          <p:nvPr>
            <p:ph type="title"/>
          </p:nvPr>
        </p:nvSpPr>
        <p:spPr>
          <a:xfrm>
            <a:off x="838200" y="1412488"/>
            <a:ext cx="2899189" cy="4363844"/>
          </a:xfrm>
        </p:spPr>
        <p:txBody>
          <a:bodyPr anchor="t">
            <a:normAutofit/>
          </a:bodyPr>
          <a:lstStyle/>
          <a:p>
            <a:r>
              <a:rPr lang="en-US" sz="4000" b="1" dirty="0">
                <a:solidFill>
                  <a:srgbClr val="FFFFFF"/>
                </a:solidFill>
              </a:rPr>
              <a:t>Faculty Support: Community Colleges</a:t>
            </a:r>
            <a:endParaRPr lang="en-US" sz="4000" dirty="0">
              <a:solidFill>
                <a:srgbClr val="FFFFFF"/>
              </a:solidFill>
            </a:endParaRPr>
          </a:p>
        </p:txBody>
      </p:sp>
      <p:sp>
        <p:nvSpPr>
          <p:cNvPr id="10" name="Content Placeholder 2">
            <a:extLst>
              <a:ext uri="{FF2B5EF4-FFF2-40B4-BE49-F238E27FC236}">
                <a16:creationId xmlns:a16="http://schemas.microsoft.com/office/drawing/2014/main" id="{363F4AA6-59CA-1C25-30A0-FDAF78A6A575}"/>
              </a:ext>
            </a:extLst>
          </p:cNvPr>
          <p:cNvSpPr>
            <a:spLocks noGrp="1"/>
          </p:cNvSpPr>
          <p:nvPr>
            <p:ph sz="half" idx="1"/>
          </p:nvPr>
        </p:nvSpPr>
        <p:spPr>
          <a:xfrm>
            <a:off x="4380855" y="1412489"/>
            <a:ext cx="3427283" cy="4363844"/>
          </a:xfrm>
        </p:spPr>
        <p:txBody>
          <a:bodyPr>
            <a:normAutofit/>
          </a:bodyPr>
          <a:lstStyle/>
          <a:p>
            <a:r>
              <a:rPr lang="en-US" sz="2000" dirty="0"/>
              <a:t>Documentation for oversight and defensibility. Colleges must maintain:</a:t>
            </a:r>
          </a:p>
          <a:p>
            <a:pPr lvl="1"/>
            <a:r>
              <a:rPr lang="en-US" sz="1900" dirty="0"/>
              <a:t>Instructor approval records</a:t>
            </a:r>
          </a:p>
          <a:p>
            <a:pPr lvl="1"/>
            <a:r>
              <a:rPr lang="en-US" sz="1900" dirty="0"/>
              <a:t>Course alignment documentation</a:t>
            </a:r>
          </a:p>
          <a:p>
            <a:pPr lvl="1"/>
            <a:r>
              <a:rPr lang="en-US" sz="1900" dirty="0"/>
              <a:t>Evaluation findings and follow‑up actions</a:t>
            </a:r>
          </a:p>
          <a:p>
            <a:pPr lvl="1"/>
            <a:r>
              <a:rPr lang="en-US" sz="1900" dirty="0"/>
              <a:t>Without the MPA fallback, documentation becomes the primary evidence that the college is meeting its statutory obligations.</a:t>
            </a:r>
          </a:p>
        </p:txBody>
      </p:sp>
      <p:cxnSp>
        <p:nvCxnSpPr>
          <p:cNvPr id="11" name="Straight Connector 10">
            <a:extLst>
              <a:ext uri="{FF2B5EF4-FFF2-40B4-BE49-F238E27FC236}">
                <a16:creationId xmlns:a16="http://schemas.microsoft.com/office/drawing/2014/main" id="{EA03F8B1-29DA-4930-4E44-29A72EB321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2F5CF170-33D8-D351-3EDF-2D912F3E8AD6}"/>
              </a:ext>
            </a:extLst>
          </p:cNvPr>
          <p:cNvSpPr>
            <a:spLocks noGrp="1"/>
          </p:cNvSpPr>
          <p:nvPr>
            <p:ph sz="half" idx="2"/>
          </p:nvPr>
        </p:nvSpPr>
        <p:spPr>
          <a:xfrm>
            <a:off x="8451604" y="1412489"/>
            <a:ext cx="3197701" cy="4363844"/>
          </a:xfrm>
        </p:spPr>
        <p:txBody>
          <a:bodyPr>
            <a:noAutofit/>
          </a:bodyPr>
          <a:lstStyle/>
          <a:p>
            <a:r>
              <a:rPr lang="en-US" sz="1800" dirty="0"/>
              <a:t>Rigor as a negotiation anchor</a:t>
            </a:r>
          </a:p>
          <a:p>
            <a:r>
              <a:rPr lang="en-US" sz="1800" dirty="0"/>
              <a:t>Because colleges control academic standards, rigor shapes:</a:t>
            </a:r>
          </a:p>
          <a:p>
            <a:pPr lvl="1"/>
            <a:r>
              <a:rPr lang="en-US" sz="1600" dirty="0"/>
              <a:t>Course approval decisions</a:t>
            </a:r>
          </a:p>
          <a:p>
            <a:pPr lvl="1"/>
            <a:r>
              <a:rPr lang="en-US" sz="1600" dirty="0"/>
              <a:t>Instructor approval or denial</a:t>
            </a:r>
          </a:p>
          <a:p>
            <a:pPr lvl="1"/>
            <a:r>
              <a:rPr lang="en-US" sz="1600" dirty="0"/>
              <a:t>Required professional development</a:t>
            </a:r>
          </a:p>
          <a:p>
            <a:pPr lvl="1"/>
            <a:r>
              <a:rPr lang="en-US" sz="1600" dirty="0"/>
              <a:t>Conditions for continuing or expanding offerings</a:t>
            </a:r>
          </a:p>
          <a:p>
            <a:pPr lvl="1"/>
            <a:r>
              <a:rPr lang="en-US" sz="1600" dirty="0"/>
              <a:t>Colleges must balance academic integrity with partnership sustainability.</a:t>
            </a:r>
          </a:p>
        </p:txBody>
      </p:sp>
      <p:pic>
        <p:nvPicPr>
          <p:cNvPr id="3" name="Picture 2" descr="Text&#10;&#10;AI-generated content may be incorrect.">
            <a:extLst>
              <a:ext uri="{FF2B5EF4-FFF2-40B4-BE49-F238E27FC236}">
                <a16:creationId xmlns:a16="http://schemas.microsoft.com/office/drawing/2014/main" id="{55112A6B-2E97-1A77-05E8-675D246B4ED9}"/>
              </a:ext>
            </a:extLst>
          </p:cNvPr>
          <p:cNvPicPr>
            <a:picLocks noChangeAspect="1"/>
          </p:cNvPicPr>
          <p:nvPr/>
        </p:nvPicPr>
        <p:blipFill>
          <a:blip r:embed="rId2"/>
          <a:stretch>
            <a:fillRect/>
          </a:stretch>
        </p:blipFill>
        <p:spPr>
          <a:xfrm>
            <a:off x="63565" y="4264046"/>
            <a:ext cx="3931920" cy="1612083"/>
          </a:xfrm>
          <a:prstGeom prst="rect">
            <a:avLst/>
          </a:prstGeom>
        </p:spPr>
      </p:pic>
      <p:pic>
        <p:nvPicPr>
          <p:cNvPr id="5" name="Picture 4">
            <a:extLst>
              <a:ext uri="{FF2B5EF4-FFF2-40B4-BE49-F238E27FC236}">
                <a16:creationId xmlns:a16="http://schemas.microsoft.com/office/drawing/2014/main" id="{1F4D6702-F290-84DF-A183-F6C52F6280AC}"/>
              </a:ext>
            </a:extLst>
          </p:cNvPr>
          <p:cNvPicPr>
            <a:picLocks noChangeAspect="1"/>
          </p:cNvPicPr>
          <p:nvPr/>
        </p:nvPicPr>
        <p:blipFill>
          <a:blip r:embed="rId3"/>
          <a:stretch>
            <a:fillRect/>
          </a:stretch>
        </p:blipFill>
        <p:spPr>
          <a:xfrm>
            <a:off x="1810328" y="0"/>
            <a:ext cx="3023357" cy="1428535"/>
          </a:xfrm>
          <a:prstGeom prst="rect">
            <a:avLst/>
          </a:prstGeom>
        </p:spPr>
      </p:pic>
    </p:spTree>
    <p:extLst>
      <p:ext uri="{BB962C8B-B14F-4D97-AF65-F5344CB8AC3E}">
        <p14:creationId xmlns:p14="http://schemas.microsoft.com/office/powerpoint/2010/main" val="16517543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888EBD5-D4FC-EF47-0F16-F1DFE431794B}"/>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74909DDE-7E16-7F99-4AF3-0557C9F57C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FBD7545-98BD-5836-3BA2-2EFC71E3FCA7}"/>
              </a:ext>
            </a:extLst>
          </p:cNvPr>
          <p:cNvSpPr>
            <a:spLocks noGrp="1"/>
          </p:cNvSpPr>
          <p:nvPr>
            <p:ph type="title"/>
          </p:nvPr>
        </p:nvSpPr>
        <p:spPr>
          <a:xfrm>
            <a:off x="838200" y="1412488"/>
            <a:ext cx="2899189" cy="4363844"/>
          </a:xfrm>
        </p:spPr>
        <p:txBody>
          <a:bodyPr anchor="t">
            <a:normAutofit/>
          </a:bodyPr>
          <a:lstStyle/>
          <a:p>
            <a:r>
              <a:rPr lang="en-US" sz="4000" b="1" dirty="0">
                <a:solidFill>
                  <a:srgbClr val="FFFFFF"/>
                </a:solidFill>
              </a:rPr>
              <a:t>Faculty Support: School Districts</a:t>
            </a:r>
            <a:endParaRPr lang="en-US" sz="4000" dirty="0">
              <a:solidFill>
                <a:srgbClr val="FFFFFF"/>
              </a:solidFill>
            </a:endParaRPr>
          </a:p>
        </p:txBody>
      </p:sp>
      <p:sp>
        <p:nvSpPr>
          <p:cNvPr id="10" name="Content Placeholder 2">
            <a:extLst>
              <a:ext uri="{FF2B5EF4-FFF2-40B4-BE49-F238E27FC236}">
                <a16:creationId xmlns:a16="http://schemas.microsoft.com/office/drawing/2014/main" id="{3F63D639-875F-F25F-974A-2CEF2D113337}"/>
              </a:ext>
            </a:extLst>
          </p:cNvPr>
          <p:cNvSpPr>
            <a:spLocks noGrp="1"/>
          </p:cNvSpPr>
          <p:nvPr>
            <p:ph sz="half" idx="1"/>
          </p:nvPr>
        </p:nvSpPr>
        <p:spPr>
          <a:xfrm>
            <a:off x="4380855" y="1412489"/>
            <a:ext cx="3427283" cy="4363844"/>
          </a:xfrm>
        </p:spPr>
        <p:txBody>
          <a:bodyPr>
            <a:normAutofit fontScale="70000" lnSpcReduction="20000"/>
          </a:bodyPr>
          <a:lstStyle/>
          <a:p>
            <a:r>
              <a:rPr lang="en-US" sz="2700" dirty="0"/>
              <a:t>Daily responsibility for delivering college‑level rigor</a:t>
            </a:r>
          </a:p>
          <a:p>
            <a:r>
              <a:rPr lang="en-US" sz="2700" dirty="0"/>
              <a:t>Districts must ensure that dual credit teachers deliver instruction that meets the college’s rigor expectations. This includes:</a:t>
            </a:r>
          </a:p>
          <a:p>
            <a:pPr lvl="1"/>
            <a:r>
              <a:rPr lang="en-US" sz="2700" dirty="0"/>
              <a:t>Following the approved syllabus</a:t>
            </a:r>
          </a:p>
          <a:p>
            <a:pPr lvl="1"/>
            <a:r>
              <a:rPr lang="en-US" sz="2700" dirty="0"/>
              <a:t>Using aligned assessments</a:t>
            </a:r>
          </a:p>
          <a:p>
            <a:pPr lvl="1"/>
            <a:r>
              <a:rPr lang="en-US" sz="2700" dirty="0"/>
              <a:t>Maintaining pacing and depth equivalent to the college course</a:t>
            </a:r>
          </a:p>
          <a:p>
            <a:pPr lvl="1"/>
            <a:r>
              <a:rPr lang="en-US" sz="2700" dirty="0"/>
              <a:t>Rigor becomes a classroom‑level responsibility, not just a partnership‑level agreement.</a:t>
            </a:r>
          </a:p>
          <a:p>
            <a:endParaRPr lang="en-US" sz="2400" dirty="0"/>
          </a:p>
        </p:txBody>
      </p:sp>
      <p:cxnSp>
        <p:nvCxnSpPr>
          <p:cNvPr id="11" name="Straight Connector 10">
            <a:extLst>
              <a:ext uri="{FF2B5EF4-FFF2-40B4-BE49-F238E27FC236}">
                <a16:creationId xmlns:a16="http://schemas.microsoft.com/office/drawing/2014/main" id="{B0365F19-33CB-6A59-E5BF-DDBBB339CD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1770C15C-9BAD-C91D-399D-8DC98C84C810}"/>
              </a:ext>
            </a:extLst>
          </p:cNvPr>
          <p:cNvSpPr>
            <a:spLocks noGrp="1"/>
          </p:cNvSpPr>
          <p:nvPr>
            <p:ph sz="half" idx="2"/>
          </p:nvPr>
        </p:nvSpPr>
        <p:spPr>
          <a:xfrm>
            <a:off x="8451604" y="1412489"/>
            <a:ext cx="3197701" cy="4363844"/>
          </a:xfrm>
        </p:spPr>
        <p:txBody>
          <a:bodyPr>
            <a:noAutofit/>
          </a:bodyPr>
          <a:lstStyle/>
          <a:p>
            <a:r>
              <a:rPr lang="en-US" sz="1800" dirty="0"/>
              <a:t>Increased transparency for evaluation. Districts must provide:</a:t>
            </a:r>
          </a:p>
          <a:p>
            <a:pPr lvl="1"/>
            <a:r>
              <a:rPr lang="en-US" sz="1800" dirty="0"/>
              <a:t>Classroom access for college evaluators</a:t>
            </a:r>
          </a:p>
          <a:p>
            <a:pPr lvl="1"/>
            <a:r>
              <a:rPr lang="en-US" sz="1800" dirty="0"/>
              <a:t>Timely submission of syllabi, assignments, and assessments</a:t>
            </a:r>
          </a:p>
          <a:p>
            <a:pPr lvl="1"/>
            <a:r>
              <a:rPr lang="en-US" sz="1800" dirty="0"/>
              <a:t>Evidence of grading practices and student learning</a:t>
            </a:r>
          </a:p>
          <a:p>
            <a:pPr lvl="1"/>
            <a:r>
              <a:rPr lang="en-US" sz="1800" dirty="0"/>
              <a:t>This requires internal coordination and readiness for external review.</a:t>
            </a:r>
          </a:p>
        </p:txBody>
      </p:sp>
      <p:pic>
        <p:nvPicPr>
          <p:cNvPr id="3" name="Picture 2" descr="Text&#10;&#10;AI-generated content may be incorrect.">
            <a:extLst>
              <a:ext uri="{FF2B5EF4-FFF2-40B4-BE49-F238E27FC236}">
                <a16:creationId xmlns:a16="http://schemas.microsoft.com/office/drawing/2014/main" id="{D043C0A4-34F2-8243-C479-B9336DA93E2E}"/>
              </a:ext>
            </a:extLst>
          </p:cNvPr>
          <p:cNvPicPr>
            <a:picLocks noChangeAspect="1"/>
          </p:cNvPicPr>
          <p:nvPr/>
        </p:nvPicPr>
        <p:blipFill>
          <a:blip r:embed="rId2"/>
          <a:stretch>
            <a:fillRect/>
          </a:stretch>
        </p:blipFill>
        <p:spPr>
          <a:xfrm>
            <a:off x="196580" y="4423408"/>
            <a:ext cx="3931920" cy="1612083"/>
          </a:xfrm>
          <a:prstGeom prst="rect">
            <a:avLst/>
          </a:prstGeom>
        </p:spPr>
      </p:pic>
      <p:pic>
        <p:nvPicPr>
          <p:cNvPr id="5" name="Picture 4">
            <a:extLst>
              <a:ext uri="{FF2B5EF4-FFF2-40B4-BE49-F238E27FC236}">
                <a16:creationId xmlns:a16="http://schemas.microsoft.com/office/drawing/2014/main" id="{F3B4EA4E-4918-9733-AFF2-8751AD9CFD3B}"/>
              </a:ext>
            </a:extLst>
          </p:cNvPr>
          <p:cNvPicPr>
            <a:picLocks noChangeAspect="1"/>
          </p:cNvPicPr>
          <p:nvPr/>
        </p:nvPicPr>
        <p:blipFill>
          <a:blip r:embed="rId3"/>
          <a:stretch>
            <a:fillRect/>
          </a:stretch>
        </p:blipFill>
        <p:spPr>
          <a:xfrm>
            <a:off x="1790866" y="-6456"/>
            <a:ext cx="2302909" cy="1088124"/>
          </a:xfrm>
          <a:prstGeom prst="rect">
            <a:avLst/>
          </a:prstGeom>
        </p:spPr>
      </p:pic>
    </p:spTree>
    <p:extLst>
      <p:ext uri="{BB962C8B-B14F-4D97-AF65-F5344CB8AC3E}">
        <p14:creationId xmlns:p14="http://schemas.microsoft.com/office/powerpoint/2010/main" val="1452767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F430E51-9F68-DD3B-F0FC-5265FCB496E8}"/>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C5618183-61DF-2ABD-1B6B-13B717E524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8D166E2-DF6F-311C-2936-0102591948D5}"/>
              </a:ext>
            </a:extLst>
          </p:cNvPr>
          <p:cNvSpPr>
            <a:spLocks noGrp="1"/>
          </p:cNvSpPr>
          <p:nvPr>
            <p:ph type="title"/>
          </p:nvPr>
        </p:nvSpPr>
        <p:spPr>
          <a:xfrm>
            <a:off x="838200" y="1412488"/>
            <a:ext cx="2899189" cy="4363844"/>
          </a:xfrm>
        </p:spPr>
        <p:txBody>
          <a:bodyPr anchor="t">
            <a:normAutofit/>
          </a:bodyPr>
          <a:lstStyle/>
          <a:p>
            <a:r>
              <a:rPr lang="en-US" sz="4000" b="1" dirty="0">
                <a:solidFill>
                  <a:srgbClr val="FFFFFF"/>
                </a:solidFill>
              </a:rPr>
              <a:t>Faculty Support: School Districts</a:t>
            </a:r>
            <a:endParaRPr lang="en-US" sz="4000" dirty="0">
              <a:solidFill>
                <a:srgbClr val="FFFFFF"/>
              </a:solidFill>
            </a:endParaRPr>
          </a:p>
        </p:txBody>
      </p:sp>
      <p:sp>
        <p:nvSpPr>
          <p:cNvPr id="10" name="Content Placeholder 2">
            <a:extLst>
              <a:ext uri="{FF2B5EF4-FFF2-40B4-BE49-F238E27FC236}">
                <a16:creationId xmlns:a16="http://schemas.microsoft.com/office/drawing/2014/main" id="{7D16F270-AE56-0929-1DB9-19A5E4B3C1C1}"/>
              </a:ext>
            </a:extLst>
          </p:cNvPr>
          <p:cNvSpPr>
            <a:spLocks noGrp="1"/>
          </p:cNvSpPr>
          <p:nvPr>
            <p:ph sz="half" idx="1"/>
          </p:nvPr>
        </p:nvSpPr>
        <p:spPr>
          <a:xfrm>
            <a:off x="4380855" y="1412489"/>
            <a:ext cx="3427283" cy="4363844"/>
          </a:xfrm>
        </p:spPr>
        <p:txBody>
          <a:bodyPr>
            <a:normAutofit fontScale="85000" lnSpcReduction="20000"/>
          </a:bodyPr>
          <a:lstStyle/>
          <a:p>
            <a:r>
              <a:rPr lang="en-US" sz="2700" dirty="0"/>
              <a:t>Teacher credentialing and support pressures</a:t>
            </a:r>
          </a:p>
          <a:p>
            <a:r>
              <a:rPr lang="en-US" sz="2700" dirty="0"/>
              <a:t>Districts must ensure that dual credit instructors:</a:t>
            </a:r>
          </a:p>
          <a:p>
            <a:pPr lvl="1"/>
            <a:r>
              <a:rPr lang="en-US" sz="2300" dirty="0"/>
              <a:t>Meet credential requirements</a:t>
            </a:r>
          </a:p>
          <a:p>
            <a:pPr lvl="1"/>
            <a:r>
              <a:rPr lang="en-US" sz="2300" dirty="0"/>
              <a:t>Participate in required professional development</a:t>
            </a:r>
          </a:p>
          <a:p>
            <a:pPr lvl="1"/>
            <a:r>
              <a:rPr lang="en-US" sz="2300" dirty="0"/>
              <a:t>Implement feedback from college evaluations</a:t>
            </a:r>
          </a:p>
          <a:p>
            <a:pPr lvl="1"/>
            <a:r>
              <a:rPr lang="en-US" sz="2300" dirty="0"/>
              <a:t>This may require new investments in teacher pathways, mentoring, and release time.</a:t>
            </a:r>
            <a:endParaRPr lang="en-US" sz="2000" dirty="0"/>
          </a:p>
        </p:txBody>
      </p:sp>
      <p:cxnSp>
        <p:nvCxnSpPr>
          <p:cNvPr id="11" name="Straight Connector 10">
            <a:extLst>
              <a:ext uri="{FF2B5EF4-FFF2-40B4-BE49-F238E27FC236}">
                <a16:creationId xmlns:a16="http://schemas.microsoft.com/office/drawing/2014/main" id="{5C09D40C-7375-32B2-3F8C-FE8BF239D4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ED62FEC3-CC84-6963-34B2-528EDA676528}"/>
              </a:ext>
            </a:extLst>
          </p:cNvPr>
          <p:cNvSpPr>
            <a:spLocks noGrp="1"/>
          </p:cNvSpPr>
          <p:nvPr>
            <p:ph sz="half" idx="2"/>
          </p:nvPr>
        </p:nvSpPr>
        <p:spPr>
          <a:xfrm>
            <a:off x="8451605" y="1412488"/>
            <a:ext cx="3176104" cy="4469327"/>
          </a:xfrm>
        </p:spPr>
        <p:txBody>
          <a:bodyPr>
            <a:noAutofit/>
          </a:bodyPr>
          <a:lstStyle/>
          <a:p>
            <a:r>
              <a:rPr lang="en-US" sz="2000" dirty="0"/>
              <a:t>Balancing access with readiness</a:t>
            </a:r>
          </a:p>
          <a:p>
            <a:r>
              <a:rPr lang="en-US" sz="2000" dirty="0"/>
              <a:t>Districts must expand access while ensuring students are prepared for college‑level rigor. This could lead to tension between:</a:t>
            </a:r>
          </a:p>
          <a:p>
            <a:pPr lvl="1"/>
            <a:r>
              <a:rPr lang="en-US" sz="1800" dirty="0"/>
              <a:t>Equity goals</a:t>
            </a:r>
          </a:p>
          <a:p>
            <a:pPr lvl="1"/>
            <a:r>
              <a:rPr lang="en-US" sz="1800" dirty="0"/>
              <a:t>Readiness criteria</a:t>
            </a:r>
          </a:p>
          <a:p>
            <a:pPr lvl="1"/>
            <a:r>
              <a:rPr lang="en-US" sz="1800" dirty="0"/>
              <a:t>Avoiding unnecessary gatekeeping</a:t>
            </a:r>
          </a:p>
          <a:p>
            <a:pPr lvl="1"/>
            <a:r>
              <a:rPr lang="en-US" sz="1800" dirty="0"/>
              <a:t>Clear, jointly developed readiness processes are essential.</a:t>
            </a:r>
          </a:p>
        </p:txBody>
      </p:sp>
      <p:pic>
        <p:nvPicPr>
          <p:cNvPr id="3" name="Picture 2" descr="Text&#10;&#10;AI-generated content may be incorrect.">
            <a:extLst>
              <a:ext uri="{FF2B5EF4-FFF2-40B4-BE49-F238E27FC236}">
                <a16:creationId xmlns:a16="http://schemas.microsoft.com/office/drawing/2014/main" id="{098D5464-06A7-A322-EC63-FE9332A88EC6}"/>
              </a:ext>
            </a:extLst>
          </p:cNvPr>
          <p:cNvPicPr>
            <a:picLocks noChangeAspect="1"/>
          </p:cNvPicPr>
          <p:nvPr/>
        </p:nvPicPr>
        <p:blipFill>
          <a:blip r:embed="rId2"/>
          <a:stretch>
            <a:fillRect/>
          </a:stretch>
        </p:blipFill>
        <p:spPr>
          <a:xfrm>
            <a:off x="564291" y="4264046"/>
            <a:ext cx="3931920" cy="1612083"/>
          </a:xfrm>
          <a:prstGeom prst="rect">
            <a:avLst/>
          </a:prstGeom>
        </p:spPr>
      </p:pic>
      <p:pic>
        <p:nvPicPr>
          <p:cNvPr id="5" name="Picture 4">
            <a:extLst>
              <a:ext uri="{FF2B5EF4-FFF2-40B4-BE49-F238E27FC236}">
                <a16:creationId xmlns:a16="http://schemas.microsoft.com/office/drawing/2014/main" id="{BCD986A2-4E20-340A-DD05-7D34A82B6A39}"/>
              </a:ext>
            </a:extLst>
          </p:cNvPr>
          <p:cNvPicPr>
            <a:picLocks noChangeAspect="1"/>
          </p:cNvPicPr>
          <p:nvPr/>
        </p:nvPicPr>
        <p:blipFill>
          <a:blip r:embed="rId3"/>
          <a:stretch>
            <a:fillRect/>
          </a:stretch>
        </p:blipFill>
        <p:spPr>
          <a:xfrm>
            <a:off x="1422400" y="0"/>
            <a:ext cx="2411153" cy="1139269"/>
          </a:xfrm>
          <a:prstGeom prst="rect">
            <a:avLst/>
          </a:prstGeom>
        </p:spPr>
      </p:pic>
    </p:spTree>
    <p:extLst>
      <p:ext uri="{BB962C8B-B14F-4D97-AF65-F5344CB8AC3E}">
        <p14:creationId xmlns:p14="http://schemas.microsoft.com/office/powerpoint/2010/main" val="315584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F0087D53-9295-4463-AAE4-D5C626046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E5BEE8A3-2688-C2AB-367B-4242B2361336}"/>
              </a:ext>
            </a:extLst>
          </p:cNvPr>
          <p:cNvSpPr>
            <a:spLocks noGrp="1"/>
          </p:cNvSpPr>
          <p:nvPr>
            <p:ph type="title"/>
          </p:nvPr>
        </p:nvSpPr>
        <p:spPr>
          <a:xfrm>
            <a:off x="638881" y="4501453"/>
            <a:ext cx="10909640" cy="1065836"/>
          </a:xfrm>
        </p:spPr>
        <p:txBody>
          <a:bodyPr vert="horz" lIns="91440" tIns="45720" rIns="91440" bIns="45720" rtlCol="0" anchor="ctr">
            <a:normAutofit/>
          </a:bodyPr>
          <a:lstStyle/>
          <a:p>
            <a:pPr algn="ctr"/>
            <a:r>
              <a:rPr lang="en-US" sz="6600"/>
              <a:t>Welcome!</a:t>
            </a:r>
          </a:p>
        </p:txBody>
      </p:sp>
      <p:sp>
        <p:nvSpPr>
          <p:cNvPr id="3" name="Content Placeholder 2">
            <a:extLst>
              <a:ext uri="{FF2B5EF4-FFF2-40B4-BE49-F238E27FC236}">
                <a16:creationId xmlns:a16="http://schemas.microsoft.com/office/drawing/2014/main" id="{F6E9D9E7-1E7F-8408-E70F-6F4FC0236BF3}"/>
              </a:ext>
            </a:extLst>
          </p:cNvPr>
          <p:cNvSpPr>
            <a:spLocks noGrp="1"/>
          </p:cNvSpPr>
          <p:nvPr>
            <p:ph idx="1"/>
            <p:extLst>
              <p:ext uri="{E7BDC344-281C-4309-B0C6-D0EE65EED2A8}">
                <p202:designPr xmlns:p202="http://schemas.microsoft.com/office/powerpoint/2020/02/main">
                  <p202:designTagLst>
                    <p202:designTag name="ARCH:1:VSVAR" val="TitledTextBox"/>
                    <p202:designTag name="ARCH:1:CLS" val="InformationBlock"/>
                  </p202:designTagLst>
                </p202:designPr>
              </p:ext>
            </p:extLst>
          </p:nvPr>
        </p:nvSpPr>
        <p:spPr>
          <a:xfrm>
            <a:off x="638881" y="5647503"/>
            <a:ext cx="10909643" cy="552659"/>
          </a:xfrm>
        </p:spPr>
        <p:txBody>
          <a:bodyPr anchor="ctr">
            <a:normAutofit/>
          </a:bodyPr>
          <a:lstStyle/>
          <a:p>
            <a:pPr marL="0" indent="0">
              <a:spcBef>
                <a:spcPts val="2500"/>
              </a:spcBef>
              <a:buNone/>
            </a:pPr>
            <a:r>
              <a:rPr lang="en-US" b="1"/>
              <a:t>Please enter your name, title, and organization in the chat.</a:t>
            </a:r>
          </a:p>
        </p:txBody>
      </p:sp>
      <p:pic>
        <p:nvPicPr>
          <p:cNvPr id="5" name="Picture 4">
            <a:extLst>
              <a:ext uri="{FF2B5EF4-FFF2-40B4-BE49-F238E27FC236}">
                <a16:creationId xmlns:a16="http://schemas.microsoft.com/office/drawing/2014/main" id="{F9DB589A-87D8-11A7-704A-A7DFC223CD32}"/>
              </a:ext>
            </a:extLst>
          </p:cNvPr>
          <p:cNvPicPr>
            <a:picLocks noChangeAspect="1"/>
          </p:cNvPicPr>
          <p:nvPr/>
        </p:nvPicPr>
        <p:blipFill>
          <a:blip r:embed="rId2"/>
          <a:stretch>
            <a:fillRect/>
          </a:stretch>
        </p:blipFill>
        <p:spPr>
          <a:xfrm>
            <a:off x="320040" y="941306"/>
            <a:ext cx="5614416" cy="2652811"/>
          </a:xfrm>
          <a:prstGeom prst="rect">
            <a:avLst/>
          </a:prstGeom>
        </p:spPr>
      </p:pic>
      <p:pic>
        <p:nvPicPr>
          <p:cNvPr id="2" name="Picture 1" descr="Text&#10;&#10;AI-generated content may be incorrect.">
            <a:extLst>
              <a:ext uri="{FF2B5EF4-FFF2-40B4-BE49-F238E27FC236}">
                <a16:creationId xmlns:a16="http://schemas.microsoft.com/office/drawing/2014/main" id="{DBE9CE3B-55D2-8A34-C40B-6EFCD91A03BB}"/>
              </a:ext>
            </a:extLst>
          </p:cNvPr>
          <p:cNvPicPr>
            <a:picLocks noChangeAspect="1"/>
          </p:cNvPicPr>
          <p:nvPr/>
        </p:nvPicPr>
        <p:blipFill>
          <a:blip r:embed="rId3"/>
          <a:stretch>
            <a:fillRect/>
          </a:stretch>
        </p:blipFill>
        <p:spPr>
          <a:xfrm>
            <a:off x="6254496" y="1116759"/>
            <a:ext cx="5614416" cy="2301905"/>
          </a:xfrm>
          <a:prstGeom prst="rect">
            <a:avLst/>
          </a:prstGeom>
        </p:spPr>
      </p:pic>
      <p:sp>
        <p:nvSpPr>
          <p:cNvPr id="42" name="sketch line">
            <a:extLst>
              <a:ext uri="{FF2B5EF4-FFF2-40B4-BE49-F238E27FC236}">
                <a16:creationId xmlns:a16="http://schemas.microsoft.com/office/drawing/2014/main" id="{D6A9C53F-5F90-40A5-8C85-5412D39C8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50080" y="5594358"/>
            <a:ext cx="3291840" cy="18288"/>
          </a:xfrm>
          <a:custGeom>
            <a:avLst/>
            <a:gdLst>
              <a:gd name="connsiteX0" fmla="*/ 0 w 3291840"/>
              <a:gd name="connsiteY0" fmla="*/ 0 h 18288"/>
              <a:gd name="connsiteX1" fmla="*/ 658368 w 3291840"/>
              <a:gd name="connsiteY1" fmla="*/ 0 h 18288"/>
              <a:gd name="connsiteX2" fmla="*/ 1283818 w 3291840"/>
              <a:gd name="connsiteY2" fmla="*/ 0 h 18288"/>
              <a:gd name="connsiteX3" fmla="*/ 1909267 w 3291840"/>
              <a:gd name="connsiteY3" fmla="*/ 0 h 18288"/>
              <a:gd name="connsiteX4" fmla="*/ 2633472 w 3291840"/>
              <a:gd name="connsiteY4" fmla="*/ 0 h 18288"/>
              <a:gd name="connsiteX5" fmla="*/ 3291840 w 3291840"/>
              <a:gd name="connsiteY5" fmla="*/ 0 h 18288"/>
              <a:gd name="connsiteX6" fmla="*/ 3291840 w 3291840"/>
              <a:gd name="connsiteY6" fmla="*/ 18288 h 18288"/>
              <a:gd name="connsiteX7" fmla="*/ 2633472 w 3291840"/>
              <a:gd name="connsiteY7" fmla="*/ 18288 h 18288"/>
              <a:gd name="connsiteX8" fmla="*/ 2073859 w 3291840"/>
              <a:gd name="connsiteY8" fmla="*/ 18288 h 18288"/>
              <a:gd name="connsiteX9" fmla="*/ 1448410 w 3291840"/>
              <a:gd name="connsiteY9" fmla="*/ 18288 h 18288"/>
              <a:gd name="connsiteX10" fmla="*/ 822960 w 3291840"/>
              <a:gd name="connsiteY10" fmla="*/ 18288 h 18288"/>
              <a:gd name="connsiteX11" fmla="*/ 0 w 3291840"/>
              <a:gd name="connsiteY11" fmla="*/ 18288 h 18288"/>
              <a:gd name="connsiteX12" fmla="*/ 0 w 329184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91840" h="18288" fill="none" extrusionOk="0">
                <a:moveTo>
                  <a:pt x="0" y="0"/>
                </a:moveTo>
                <a:cubicBezTo>
                  <a:pt x="173077" y="-20031"/>
                  <a:pt x="443104" y="6424"/>
                  <a:pt x="658368" y="0"/>
                </a:cubicBezTo>
                <a:cubicBezTo>
                  <a:pt x="873632" y="-6424"/>
                  <a:pt x="1034028" y="11764"/>
                  <a:pt x="1283818" y="0"/>
                </a:cubicBezTo>
                <a:cubicBezTo>
                  <a:pt x="1533608" y="-11764"/>
                  <a:pt x="1691227" y="-30112"/>
                  <a:pt x="1909267" y="0"/>
                </a:cubicBezTo>
                <a:cubicBezTo>
                  <a:pt x="2127307" y="30112"/>
                  <a:pt x="2272465" y="-18735"/>
                  <a:pt x="2633472" y="0"/>
                </a:cubicBezTo>
                <a:cubicBezTo>
                  <a:pt x="2994479" y="18735"/>
                  <a:pt x="3023324" y="-32030"/>
                  <a:pt x="3291840" y="0"/>
                </a:cubicBezTo>
                <a:cubicBezTo>
                  <a:pt x="3291406" y="7551"/>
                  <a:pt x="3291373" y="9822"/>
                  <a:pt x="3291840" y="18288"/>
                </a:cubicBezTo>
                <a:cubicBezTo>
                  <a:pt x="3048445" y="38989"/>
                  <a:pt x="2846548" y="-14400"/>
                  <a:pt x="2633472" y="18288"/>
                </a:cubicBezTo>
                <a:cubicBezTo>
                  <a:pt x="2420396" y="50976"/>
                  <a:pt x="2304099" y="6336"/>
                  <a:pt x="2073859" y="18288"/>
                </a:cubicBezTo>
                <a:cubicBezTo>
                  <a:pt x="1843619" y="30240"/>
                  <a:pt x="1706926" y="10778"/>
                  <a:pt x="1448410" y="18288"/>
                </a:cubicBezTo>
                <a:cubicBezTo>
                  <a:pt x="1189894" y="25798"/>
                  <a:pt x="1002278" y="8992"/>
                  <a:pt x="822960" y="18288"/>
                </a:cubicBezTo>
                <a:cubicBezTo>
                  <a:pt x="643642" y="27585"/>
                  <a:pt x="307039" y="38051"/>
                  <a:pt x="0" y="18288"/>
                </a:cubicBezTo>
                <a:cubicBezTo>
                  <a:pt x="60" y="11696"/>
                  <a:pt x="66" y="3758"/>
                  <a:pt x="0" y="0"/>
                </a:cubicBezTo>
                <a:close/>
              </a:path>
              <a:path w="3291840" h="18288" stroke="0" extrusionOk="0">
                <a:moveTo>
                  <a:pt x="0" y="0"/>
                </a:moveTo>
                <a:cubicBezTo>
                  <a:pt x="195850" y="28018"/>
                  <a:pt x="434891" y="17390"/>
                  <a:pt x="592531" y="0"/>
                </a:cubicBezTo>
                <a:cubicBezTo>
                  <a:pt x="750171" y="-17390"/>
                  <a:pt x="1018709" y="32200"/>
                  <a:pt x="1316736" y="0"/>
                </a:cubicBezTo>
                <a:cubicBezTo>
                  <a:pt x="1614763" y="-32200"/>
                  <a:pt x="1696480" y="-11367"/>
                  <a:pt x="1876349" y="0"/>
                </a:cubicBezTo>
                <a:cubicBezTo>
                  <a:pt x="2056218" y="11367"/>
                  <a:pt x="2193364" y="13433"/>
                  <a:pt x="2435962" y="0"/>
                </a:cubicBezTo>
                <a:cubicBezTo>
                  <a:pt x="2678560" y="-13433"/>
                  <a:pt x="3010901" y="-42367"/>
                  <a:pt x="3291840" y="0"/>
                </a:cubicBezTo>
                <a:cubicBezTo>
                  <a:pt x="3291758" y="4406"/>
                  <a:pt x="3291751" y="9982"/>
                  <a:pt x="3291840" y="18288"/>
                </a:cubicBezTo>
                <a:cubicBezTo>
                  <a:pt x="3108993" y="14228"/>
                  <a:pt x="2952658" y="46900"/>
                  <a:pt x="2666390" y="18288"/>
                </a:cubicBezTo>
                <a:cubicBezTo>
                  <a:pt x="2380122" y="-10324"/>
                  <a:pt x="2263855" y="41055"/>
                  <a:pt x="2040941" y="18288"/>
                </a:cubicBezTo>
                <a:cubicBezTo>
                  <a:pt x="1818027" y="-4479"/>
                  <a:pt x="1675097" y="6509"/>
                  <a:pt x="1415491" y="18288"/>
                </a:cubicBezTo>
                <a:cubicBezTo>
                  <a:pt x="1155885" y="30068"/>
                  <a:pt x="852976" y="36210"/>
                  <a:pt x="691286" y="18288"/>
                </a:cubicBezTo>
                <a:cubicBezTo>
                  <a:pt x="529596" y="366"/>
                  <a:pt x="187183" y="13912"/>
                  <a:pt x="0" y="18288"/>
                </a:cubicBezTo>
                <a:cubicBezTo>
                  <a:pt x="189" y="14288"/>
                  <a:pt x="-703" y="374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848249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4ACCC42-031C-70D8-04CC-0E51941E1CC0}"/>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640EAAA-684F-571F-172F-285F87935B35}"/>
              </a:ext>
            </a:extLst>
          </p:cNvPr>
          <p:cNvSpPr>
            <a:spLocks noGrp="1"/>
          </p:cNvSpPr>
          <p:nvPr>
            <p:ph type="title"/>
          </p:nvPr>
        </p:nvSpPr>
        <p:spPr>
          <a:xfrm>
            <a:off x="1383564" y="348865"/>
            <a:ext cx="9718111" cy="1576446"/>
          </a:xfrm>
        </p:spPr>
        <p:txBody>
          <a:bodyPr vert="horz" lIns="91440" tIns="45720" rIns="91440" bIns="45720" rtlCol="0" anchor="ctr">
            <a:normAutofit/>
          </a:bodyPr>
          <a:lstStyle/>
          <a:p>
            <a:r>
              <a:rPr lang="en-US" sz="4000" b="1" dirty="0">
                <a:solidFill>
                  <a:srgbClr val="FFFFFF"/>
                </a:solidFill>
              </a:rPr>
              <a:t>In-Year Course and Instructor Evaluation Requirement (§16(b)(7)(B))</a:t>
            </a:r>
          </a:p>
        </p:txBody>
      </p:sp>
      <p:graphicFrame>
        <p:nvGraphicFramePr>
          <p:cNvPr id="5" name="Content Placeholder 2">
            <a:extLst>
              <a:ext uri="{FF2B5EF4-FFF2-40B4-BE49-F238E27FC236}">
                <a16:creationId xmlns:a16="http://schemas.microsoft.com/office/drawing/2014/main" id="{271F335D-C148-6625-07B7-821BCF7D3B07}"/>
              </a:ext>
            </a:extLst>
          </p:cNvPr>
          <p:cNvGraphicFramePr>
            <a:graphicFrameLocks noGrp="1"/>
          </p:cNvGraphicFramePr>
          <p:nvPr>
            <p:ph idx="1"/>
            <p:extLst>
              <p:ext uri="{D42A27DB-BD31-4B8C-83A1-F6EECF244321}">
                <p14:modId xmlns:p14="http://schemas.microsoft.com/office/powerpoint/2010/main" val="461137863"/>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descr="Text&#10;&#10;AI-generated content may be incorrect.">
            <a:extLst>
              <a:ext uri="{FF2B5EF4-FFF2-40B4-BE49-F238E27FC236}">
                <a16:creationId xmlns:a16="http://schemas.microsoft.com/office/drawing/2014/main" id="{7902AE0B-8593-DDB0-D4D6-98F2C832837A}"/>
              </a:ext>
            </a:extLst>
          </p:cNvPr>
          <p:cNvPicPr>
            <a:picLocks noChangeAspect="1"/>
          </p:cNvPicPr>
          <p:nvPr/>
        </p:nvPicPr>
        <p:blipFill>
          <a:blip r:embed="rId7"/>
          <a:stretch>
            <a:fillRect/>
          </a:stretch>
        </p:blipFill>
        <p:spPr>
          <a:xfrm>
            <a:off x="23941" y="5468250"/>
            <a:ext cx="3931920" cy="1612083"/>
          </a:xfrm>
          <a:prstGeom prst="rect">
            <a:avLst/>
          </a:prstGeom>
        </p:spPr>
      </p:pic>
      <p:pic>
        <p:nvPicPr>
          <p:cNvPr id="4" name="Picture 3">
            <a:extLst>
              <a:ext uri="{FF2B5EF4-FFF2-40B4-BE49-F238E27FC236}">
                <a16:creationId xmlns:a16="http://schemas.microsoft.com/office/drawing/2014/main" id="{56A24055-F16D-9FD4-6260-43CE6BB9127F}"/>
              </a:ext>
            </a:extLst>
          </p:cNvPr>
          <p:cNvPicPr>
            <a:picLocks noChangeAspect="1"/>
          </p:cNvPicPr>
          <p:nvPr/>
        </p:nvPicPr>
        <p:blipFill>
          <a:blip r:embed="rId8"/>
          <a:stretch>
            <a:fillRect/>
          </a:stretch>
        </p:blipFill>
        <p:spPr>
          <a:xfrm>
            <a:off x="8813800" y="1244882"/>
            <a:ext cx="2847051" cy="1345230"/>
          </a:xfrm>
          <a:prstGeom prst="rect">
            <a:avLst/>
          </a:prstGeom>
        </p:spPr>
      </p:pic>
    </p:spTree>
    <p:extLst>
      <p:ext uri="{BB962C8B-B14F-4D97-AF65-F5344CB8AC3E}">
        <p14:creationId xmlns:p14="http://schemas.microsoft.com/office/powerpoint/2010/main" val="2423440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4FA356A-845B-444D-6C15-5F3EEF811A56}"/>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C76C6EE0-893A-C65F-B54A-593B0985F69C}"/>
              </a:ext>
            </a:extLst>
          </p:cNvPr>
          <p:cNvSpPr>
            <a:spLocks noGrp="1"/>
          </p:cNvSpPr>
          <p:nvPr>
            <p:ph type="title"/>
          </p:nvPr>
        </p:nvSpPr>
        <p:spPr>
          <a:xfrm>
            <a:off x="838200" y="365125"/>
            <a:ext cx="10515600" cy="1041949"/>
          </a:xfrm>
        </p:spPr>
        <p:txBody>
          <a:bodyPr>
            <a:normAutofit/>
          </a:bodyPr>
          <a:lstStyle/>
          <a:p>
            <a:pPr algn="ctr"/>
            <a:r>
              <a:rPr lang="en-US" sz="4800" b="1" dirty="0"/>
              <a:t>Annual Reporting</a:t>
            </a:r>
          </a:p>
        </p:txBody>
      </p:sp>
      <p:sp>
        <p:nvSpPr>
          <p:cNvPr id="27"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9" name="Content Placeholder 2">
            <a:extLst>
              <a:ext uri="{FF2B5EF4-FFF2-40B4-BE49-F238E27FC236}">
                <a16:creationId xmlns:a16="http://schemas.microsoft.com/office/drawing/2014/main" id="{34D040AD-3804-DC9F-3859-07406B8C07DE}"/>
              </a:ext>
            </a:extLst>
          </p:cNvPr>
          <p:cNvGraphicFramePr>
            <a:graphicFrameLocks noGrp="1"/>
          </p:cNvGraphicFramePr>
          <p:nvPr>
            <p:ph idx="1"/>
          </p:nvPr>
        </p:nvGraphicFramePr>
        <p:xfrm>
          <a:off x="838200" y="1929384"/>
          <a:ext cx="10515600" cy="4251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 name="Picture 1" descr="Text&#10;&#10;AI-generated content may be incorrect.">
            <a:extLst>
              <a:ext uri="{FF2B5EF4-FFF2-40B4-BE49-F238E27FC236}">
                <a16:creationId xmlns:a16="http://schemas.microsoft.com/office/drawing/2014/main" id="{92F94439-1AA9-053D-32E7-D64E328EE47A}"/>
              </a:ext>
            </a:extLst>
          </p:cNvPr>
          <p:cNvPicPr>
            <a:picLocks noChangeAspect="1"/>
          </p:cNvPicPr>
          <p:nvPr/>
        </p:nvPicPr>
        <p:blipFill>
          <a:blip r:embed="rId7"/>
          <a:stretch>
            <a:fillRect/>
          </a:stretch>
        </p:blipFill>
        <p:spPr>
          <a:xfrm>
            <a:off x="5022214" y="4778204"/>
            <a:ext cx="3931920" cy="1612083"/>
          </a:xfrm>
          <a:prstGeom prst="rect">
            <a:avLst/>
          </a:prstGeom>
        </p:spPr>
      </p:pic>
      <p:pic>
        <p:nvPicPr>
          <p:cNvPr id="6" name="Picture 5">
            <a:extLst>
              <a:ext uri="{FF2B5EF4-FFF2-40B4-BE49-F238E27FC236}">
                <a16:creationId xmlns:a16="http://schemas.microsoft.com/office/drawing/2014/main" id="{EBC72B37-6ADD-60A6-25B1-9FAF96667BCD}"/>
              </a:ext>
            </a:extLst>
          </p:cNvPr>
          <p:cNvPicPr>
            <a:picLocks noChangeAspect="1"/>
          </p:cNvPicPr>
          <p:nvPr/>
        </p:nvPicPr>
        <p:blipFill>
          <a:blip r:embed="rId8"/>
          <a:stretch>
            <a:fillRect/>
          </a:stretch>
        </p:blipFill>
        <p:spPr>
          <a:xfrm>
            <a:off x="838200" y="4726329"/>
            <a:ext cx="3572566" cy="1688738"/>
          </a:xfrm>
          <a:prstGeom prst="rect">
            <a:avLst/>
          </a:prstGeom>
        </p:spPr>
      </p:pic>
    </p:spTree>
    <p:extLst>
      <p:ext uri="{BB962C8B-B14F-4D97-AF65-F5344CB8AC3E}">
        <p14:creationId xmlns:p14="http://schemas.microsoft.com/office/powerpoint/2010/main" val="10892587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9F20449-D0AA-7D50-0AE5-039A78A2E26D}"/>
            </a:ext>
          </a:extLst>
        </p:cNvPr>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B87C619C-EBAB-488E-96B9-153AA4C9B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130DA1C1-36FD-41D8-9826-EE797BF39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5331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A36F181-EF83-68B9-99FA-DA70F844FC85}"/>
              </a:ext>
            </a:extLst>
          </p:cNvPr>
          <p:cNvSpPr>
            <a:spLocks noGrp="1"/>
          </p:cNvSpPr>
          <p:nvPr>
            <p:ph type="title"/>
          </p:nvPr>
        </p:nvSpPr>
        <p:spPr>
          <a:xfrm>
            <a:off x="838200" y="484632"/>
            <a:ext cx="6081713" cy="3566160"/>
          </a:xfrm>
        </p:spPr>
        <p:txBody>
          <a:bodyPr vert="horz" lIns="91440" tIns="45720" rIns="91440" bIns="45720" rtlCol="0" anchor="b">
            <a:normAutofit/>
          </a:bodyPr>
          <a:lstStyle/>
          <a:p>
            <a:r>
              <a:rPr lang="en-US" sz="6100">
                <a:solidFill>
                  <a:srgbClr val="FFFFFF"/>
                </a:solidFill>
              </a:rPr>
              <a:t>Faculty Qualifications: Subcommittee Discussion</a:t>
            </a:r>
          </a:p>
        </p:txBody>
      </p:sp>
      <p:pic>
        <p:nvPicPr>
          <p:cNvPr id="4" name="Picture 3">
            <a:extLst>
              <a:ext uri="{FF2B5EF4-FFF2-40B4-BE49-F238E27FC236}">
                <a16:creationId xmlns:a16="http://schemas.microsoft.com/office/drawing/2014/main" id="{8B28F022-C426-B0A2-C2B4-FA03841CAF87}"/>
              </a:ext>
            </a:extLst>
          </p:cNvPr>
          <p:cNvPicPr>
            <a:picLocks noChangeAspect="1"/>
          </p:cNvPicPr>
          <p:nvPr/>
        </p:nvPicPr>
        <p:blipFill>
          <a:blip r:embed="rId2"/>
          <a:stretch>
            <a:fillRect/>
          </a:stretch>
        </p:blipFill>
        <p:spPr>
          <a:xfrm>
            <a:off x="7907654" y="806568"/>
            <a:ext cx="3931920" cy="1857831"/>
          </a:xfrm>
          <a:prstGeom prst="rect">
            <a:avLst/>
          </a:prstGeom>
        </p:spPr>
      </p:pic>
      <p:sp>
        <p:nvSpPr>
          <p:cNvPr id="41" name="sketch line">
            <a:extLst>
              <a:ext uri="{FF2B5EF4-FFF2-40B4-BE49-F238E27FC236}">
                <a16:creationId xmlns:a16="http://schemas.microsoft.com/office/drawing/2014/main" id="{35BC54F7-1315-4D6C-9420-A5BF0CDDB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4252192"/>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Text&#10;&#10;AI-generated content may be incorrect.">
            <a:extLst>
              <a:ext uri="{FF2B5EF4-FFF2-40B4-BE49-F238E27FC236}">
                <a16:creationId xmlns:a16="http://schemas.microsoft.com/office/drawing/2014/main" id="{83787484-2D37-2018-86FE-6C8F33DBB364}"/>
              </a:ext>
            </a:extLst>
          </p:cNvPr>
          <p:cNvPicPr>
            <a:picLocks noChangeAspect="1"/>
          </p:cNvPicPr>
          <p:nvPr/>
        </p:nvPicPr>
        <p:blipFill>
          <a:blip r:embed="rId3"/>
          <a:stretch>
            <a:fillRect/>
          </a:stretch>
        </p:blipFill>
        <p:spPr>
          <a:xfrm>
            <a:off x="7907654" y="4098288"/>
            <a:ext cx="3931920" cy="1612083"/>
          </a:xfrm>
          <a:prstGeom prst="rect">
            <a:avLst/>
          </a:prstGeom>
        </p:spPr>
      </p:pic>
    </p:spTree>
    <p:extLst>
      <p:ext uri="{BB962C8B-B14F-4D97-AF65-F5344CB8AC3E}">
        <p14:creationId xmlns:p14="http://schemas.microsoft.com/office/powerpoint/2010/main" val="1982142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B87C619C-EBAB-488E-96B9-153AA4C9B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Shape 72">
            <a:extLst>
              <a:ext uri="{FF2B5EF4-FFF2-40B4-BE49-F238E27FC236}">
                <a16:creationId xmlns:a16="http://schemas.microsoft.com/office/drawing/2014/main" id="{130DA1C1-36FD-41D8-9826-EE797BF39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5331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E860A88-C675-FE6C-8C04-AA3183D424EF}"/>
              </a:ext>
            </a:extLst>
          </p:cNvPr>
          <p:cNvSpPr>
            <a:spLocks noGrp="1"/>
          </p:cNvSpPr>
          <p:nvPr>
            <p:ph type="title"/>
          </p:nvPr>
        </p:nvSpPr>
        <p:spPr>
          <a:xfrm>
            <a:off x="838200" y="484632"/>
            <a:ext cx="6081713" cy="3566160"/>
          </a:xfrm>
        </p:spPr>
        <p:txBody>
          <a:bodyPr vert="horz" lIns="91440" tIns="45720" rIns="91440" bIns="45720" rtlCol="0" anchor="b">
            <a:normAutofit/>
          </a:bodyPr>
          <a:lstStyle/>
          <a:p>
            <a:r>
              <a:rPr lang="en-US" sz="6600">
                <a:solidFill>
                  <a:srgbClr val="FFFFFF"/>
                </a:solidFill>
              </a:rPr>
              <a:t>Public Comment</a:t>
            </a:r>
          </a:p>
        </p:txBody>
      </p:sp>
      <p:pic>
        <p:nvPicPr>
          <p:cNvPr id="4" name="Picture 3">
            <a:extLst>
              <a:ext uri="{FF2B5EF4-FFF2-40B4-BE49-F238E27FC236}">
                <a16:creationId xmlns:a16="http://schemas.microsoft.com/office/drawing/2014/main" id="{1BDEBFE7-02A0-FAE7-0E52-0DD0B2F12078}"/>
              </a:ext>
            </a:extLst>
          </p:cNvPr>
          <p:cNvPicPr>
            <a:picLocks noChangeAspect="1"/>
          </p:cNvPicPr>
          <p:nvPr/>
        </p:nvPicPr>
        <p:blipFill>
          <a:blip r:embed="rId2"/>
          <a:stretch>
            <a:fillRect/>
          </a:stretch>
        </p:blipFill>
        <p:spPr>
          <a:xfrm>
            <a:off x="7907654" y="806568"/>
            <a:ext cx="3931920" cy="1857831"/>
          </a:xfrm>
          <a:prstGeom prst="rect">
            <a:avLst/>
          </a:prstGeom>
        </p:spPr>
      </p:pic>
      <p:sp>
        <p:nvSpPr>
          <p:cNvPr id="75" name="sketch line">
            <a:extLst>
              <a:ext uri="{FF2B5EF4-FFF2-40B4-BE49-F238E27FC236}">
                <a16:creationId xmlns:a16="http://schemas.microsoft.com/office/drawing/2014/main" id="{35BC54F7-1315-4D6C-9420-A5BF0CDDB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4252192"/>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Text&#10;&#10;AI-generated content may be incorrect.">
            <a:extLst>
              <a:ext uri="{FF2B5EF4-FFF2-40B4-BE49-F238E27FC236}">
                <a16:creationId xmlns:a16="http://schemas.microsoft.com/office/drawing/2014/main" id="{81F1DB15-BF40-93F8-34E3-8B8F63651209}"/>
              </a:ext>
            </a:extLst>
          </p:cNvPr>
          <p:cNvPicPr>
            <a:picLocks noChangeAspect="1"/>
          </p:cNvPicPr>
          <p:nvPr/>
        </p:nvPicPr>
        <p:blipFill>
          <a:blip r:embed="rId3"/>
          <a:stretch>
            <a:fillRect/>
          </a:stretch>
        </p:blipFill>
        <p:spPr>
          <a:xfrm>
            <a:off x="7907654" y="4098288"/>
            <a:ext cx="3931920" cy="1612083"/>
          </a:xfrm>
          <a:prstGeom prst="rect">
            <a:avLst/>
          </a:prstGeom>
        </p:spPr>
      </p:pic>
    </p:spTree>
    <p:extLst>
      <p:ext uri="{BB962C8B-B14F-4D97-AF65-F5344CB8AC3E}">
        <p14:creationId xmlns:p14="http://schemas.microsoft.com/office/powerpoint/2010/main" val="621662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9711CB6-AECF-4269-3DB2-CD49368F855F}"/>
            </a:ext>
          </a:extLst>
        </p:cNvPr>
        <p:cNvGrpSpPr/>
        <p:nvPr/>
      </p:nvGrpSpPr>
      <p:grpSpPr>
        <a:xfrm>
          <a:off x="0" y="0"/>
          <a:ext cx="0" cy="0"/>
          <a:chOff x="0" y="0"/>
          <a:chExt cx="0" cy="0"/>
        </a:xfrm>
      </p:grpSpPr>
      <p:sp useBgFill="1">
        <p:nvSpPr>
          <p:cNvPr id="58" name="Rectangle 57">
            <a:extLst>
              <a:ext uri="{FF2B5EF4-FFF2-40B4-BE49-F238E27FC236}">
                <a16:creationId xmlns:a16="http://schemas.microsoft.com/office/drawing/2014/main" id="{B87C619C-EBAB-488E-96B9-153AA4C9B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Freeform: Shape 59">
            <a:extLst>
              <a:ext uri="{FF2B5EF4-FFF2-40B4-BE49-F238E27FC236}">
                <a16:creationId xmlns:a16="http://schemas.microsoft.com/office/drawing/2014/main" id="{130DA1C1-36FD-41D8-9826-EE797BF39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5331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03AA96DF-A34E-2FDC-CF30-86E96470479F}"/>
              </a:ext>
            </a:extLst>
          </p:cNvPr>
          <p:cNvSpPr>
            <a:spLocks noGrp="1"/>
          </p:cNvSpPr>
          <p:nvPr>
            <p:ph type="title"/>
          </p:nvPr>
        </p:nvSpPr>
        <p:spPr>
          <a:xfrm>
            <a:off x="838200" y="484632"/>
            <a:ext cx="6081713" cy="3566160"/>
          </a:xfrm>
        </p:spPr>
        <p:txBody>
          <a:bodyPr vert="horz" lIns="91440" tIns="45720" rIns="91440" bIns="45720" rtlCol="0" anchor="b">
            <a:normAutofit/>
          </a:bodyPr>
          <a:lstStyle/>
          <a:p>
            <a:r>
              <a:rPr lang="en-US" sz="6600">
                <a:solidFill>
                  <a:srgbClr val="FFFFFF"/>
                </a:solidFill>
              </a:rPr>
              <a:t>Next Steps</a:t>
            </a:r>
          </a:p>
        </p:txBody>
      </p:sp>
      <p:pic>
        <p:nvPicPr>
          <p:cNvPr id="4" name="Picture 3">
            <a:extLst>
              <a:ext uri="{FF2B5EF4-FFF2-40B4-BE49-F238E27FC236}">
                <a16:creationId xmlns:a16="http://schemas.microsoft.com/office/drawing/2014/main" id="{9DE19BE4-AF9A-3952-04A3-FC42590F73B9}"/>
              </a:ext>
            </a:extLst>
          </p:cNvPr>
          <p:cNvPicPr>
            <a:picLocks noChangeAspect="1"/>
          </p:cNvPicPr>
          <p:nvPr/>
        </p:nvPicPr>
        <p:blipFill>
          <a:blip r:embed="rId2"/>
          <a:stretch>
            <a:fillRect/>
          </a:stretch>
        </p:blipFill>
        <p:spPr>
          <a:xfrm>
            <a:off x="7907654" y="806568"/>
            <a:ext cx="3931920" cy="1857831"/>
          </a:xfrm>
          <a:prstGeom prst="rect">
            <a:avLst/>
          </a:prstGeom>
        </p:spPr>
      </p:pic>
      <p:sp>
        <p:nvSpPr>
          <p:cNvPr id="62" name="sketch line">
            <a:extLst>
              <a:ext uri="{FF2B5EF4-FFF2-40B4-BE49-F238E27FC236}">
                <a16:creationId xmlns:a16="http://schemas.microsoft.com/office/drawing/2014/main" id="{35BC54F7-1315-4D6C-9420-A5BF0CDDB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4252192"/>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Text&#10;&#10;AI-generated content may be incorrect.">
            <a:extLst>
              <a:ext uri="{FF2B5EF4-FFF2-40B4-BE49-F238E27FC236}">
                <a16:creationId xmlns:a16="http://schemas.microsoft.com/office/drawing/2014/main" id="{D3122A30-3F40-41F6-0E20-D97CECF9FE59}"/>
              </a:ext>
            </a:extLst>
          </p:cNvPr>
          <p:cNvPicPr>
            <a:picLocks noChangeAspect="1"/>
          </p:cNvPicPr>
          <p:nvPr/>
        </p:nvPicPr>
        <p:blipFill>
          <a:blip r:embed="rId3"/>
          <a:stretch>
            <a:fillRect/>
          </a:stretch>
        </p:blipFill>
        <p:spPr>
          <a:xfrm>
            <a:off x="7907654" y="4098288"/>
            <a:ext cx="3931920" cy="1612083"/>
          </a:xfrm>
          <a:prstGeom prst="rect">
            <a:avLst/>
          </a:prstGeom>
        </p:spPr>
      </p:pic>
    </p:spTree>
    <p:extLst>
      <p:ext uri="{BB962C8B-B14F-4D97-AF65-F5344CB8AC3E}">
        <p14:creationId xmlns:p14="http://schemas.microsoft.com/office/powerpoint/2010/main" val="2915485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187958F-EC23-F11B-7365-601039834D9C}"/>
            </a:ext>
          </a:extLst>
        </p:cNvPr>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611773-4783-DC3E-BF08-21030B21E4DF}"/>
              </a:ext>
            </a:extLst>
          </p:cNvPr>
          <p:cNvSpPr>
            <a:spLocks noGrp="1"/>
          </p:cNvSpPr>
          <p:nvPr>
            <p:ph type="title"/>
          </p:nvPr>
        </p:nvSpPr>
        <p:spPr>
          <a:xfrm>
            <a:off x="640080" y="329184"/>
            <a:ext cx="6894576" cy="1783080"/>
          </a:xfrm>
        </p:spPr>
        <p:txBody>
          <a:bodyPr anchor="b">
            <a:normAutofit/>
          </a:bodyPr>
          <a:lstStyle/>
          <a:p>
            <a:r>
              <a:rPr lang="en-US" sz="5400"/>
              <a:t>Timeline</a:t>
            </a:r>
          </a:p>
        </p:txBody>
      </p:sp>
      <p:sp>
        <p:nvSpPr>
          <p:cNvPr id="61"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9EC4457-6709-EFCA-786F-54B5E4B33416}"/>
              </a:ext>
            </a:extLst>
          </p:cNvPr>
          <p:cNvPicPr>
            <a:picLocks noChangeAspect="1"/>
          </p:cNvPicPr>
          <p:nvPr/>
        </p:nvPicPr>
        <p:blipFill>
          <a:blip r:embed="rId2"/>
          <a:stretch>
            <a:fillRect/>
          </a:stretch>
        </p:blipFill>
        <p:spPr>
          <a:xfrm>
            <a:off x="7863840" y="1095809"/>
            <a:ext cx="4014216" cy="1896716"/>
          </a:xfrm>
          <a:prstGeom prst="rect">
            <a:avLst/>
          </a:prstGeom>
        </p:spPr>
      </p:pic>
      <p:pic>
        <p:nvPicPr>
          <p:cNvPr id="3" name="Picture 2" descr="Text&#10;&#10;AI-generated content may be incorrect.">
            <a:extLst>
              <a:ext uri="{FF2B5EF4-FFF2-40B4-BE49-F238E27FC236}">
                <a16:creationId xmlns:a16="http://schemas.microsoft.com/office/drawing/2014/main" id="{11C5048F-2062-029C-A1F3-CBF76C4F4D0C}"/>
              </a:ext>
            </a:extLst>
          </p:cNvPr>
          <p:cNvPicPr>
            <a:picLocks noChangeAspect="1"/>
          </p:cNvPicPr>
          <p:nvPr/>
        </p:nvPicPr>
        <p:blipFill>
          <a:blip r:embed="rId3"/>
          <a:stretch>
            <a:fillRect/>
          </a:stretch>
        </p:blipFill>
        <p:spPr>
          <a:xfrm>
            <a:off x="7863840" y="4348166"/>
            <a:ext cx="3995928" cy="1638326"/>
          </a:xfrm>
          <a:prstGeom prst="rect">
            <a:avLst/>
          </a:prstGeom>
        </p:spPr>
      </p:pic>
      <p:graphicFrame>
        <p:nvGraphicFramePr>
          <p:cNvPr id="5" name="Content Placeholder 4" descr="Basic Timeline">
            <a:extLst>
              <a:ext uri="{FF2B5EF4-FFF2-40B4-BE49-F238E27FC236}">
                <a16:creationId xmlns:a16="http://schemas.microsoft.com/office/drawing/2014/main" id="{AC9C36CF-FEE2-5858-89C5-EF5EF2147C9C}"/>
              </a:ext>
            </a:extLst>
          </p:cNvPr>
          <p:cNvGraphicFramePr>
            <a:graphicFrameLocks noGrp="1"/>
          </p:cNvGraphicFramePr>
          <p:nvPr>
            <p:ph idx="1"/>
            <p:extLst>
              <p:ext uri="{D42A27DB-BD31-4B8C-83A1-F6EECF244321}">
                <p14:modId xmlns:p14="http://schemas.microsoft.com/office/powerpoint/2010/main" val="1469735574"/>
              </p:ext>
              <p:ext uri="{E7BDC344-281C-4309-B0C6-D0EE65EED2A8}">
                <p202:designPr xmlns:p202="http://schemas.microsoft.com/office/powerpoint/2020/02/main">
                  <p202:designTagLst>
                    <p202:designTag name="ARCH:1:CLS" val="SmartArt"/>
                    <p202:designTag name="ARCH:1:VSVAR" val="Timeline"/>
                  </p202:designTagLst>
                </p202:designPr>
              </p:ext>
            </p:extLst>
          </p:nvPr>
        </p:nvGraphicFramePr>
        <p:xfrm>
          <a:off x="640080" y="2459736"/>
          <a:ext cx="6912864" cy="373075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8697146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46DA404-5D47-DA77-9205-CF5D494AF4ED}"/>
            </a:ext>
          </a:extLst>
        </p:cNvPr>
        <p:cNvGrpSpPr/>
        <p:nvPr/>
      </p:nvGrpSpPr>
      <p:grpSpPr>
        <a:xfrm>
          <a:off x="0" y="0"/>
          <a:ext cx="0" cy="0"/>
          <a:chOff x="0" y="0"/>
          <a:chExt cx="0" cy="0"/>
        </a:xfrm>
      </p:grpSpPr>
      <p:sp useBgFill="1">
        <p:nvSpPr>
          <p:cNvPr id="67" name="Rectangle 66">
            <a:extLst>
              <a:ext uri="{FF2B5EF4-FFF2-40B4-BE49-F238E27FC236}">
                <a16:creationId xmlns:a16="http://schemas.microsoft.com/office/drawing/2014/main" id="{F0087D53-9295-4463-AAE4-D5C626046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9B61D6-DE54-36D6-B3EC-6DEEA0E42BD8}"/>
              </a:ext>
            </a:extLst>
          </p:cNvPr>
          <p:cNvSpPr>
            <a:spLocks noGrp="1"/>
          </p:cNvSpPr>
          <p:nvPr>
            <p:ph type="title"/>
          </p:nvPr>
        </p:nvSpPr>
        <p:spPr>
          <a:xfrm>
            <a:off x="638881" y="4501453"/>
            <a:ext cx="10909640" cy="1065836"/>
          </a:xfrm>
        </p:spPr>
        <p:txBody>
          <a:bodyPr vert="horz" lIns="91440" tIns="45720" rIns="91440" bIns="45720" rtlCol="0" anchor="ctr">
            <a:normAutofit/>
          </a:bodyPr>
          <a:lstStyle/>
          <a:p>
            <a:pPr algn="ctr"/>
            <a:r>
              <a:rPr lang="en-US" sz="6600"/>
              <a:t>Thank you!</a:t>
            </a:r>
          </a:p>
        </p:txBody>
      </p:sp>
      <p:pic>
        <p:nvPicPr>
          <p:cNvPr id="4" name="Picture 3">
            <a:extLst>
              <a:ext uri="{FF2B5EF4-FFF2-40B4-BE49-F238E27FC236}">
                <a16:creationId xmlns:a16="http://schemas.microsoft.com/office/drawing/2014/main" id="{40AD5C67-354A-AD19-44AF-74E886602EF6}"/>
              </a:ext>
            </a:extLst>
          </p:cNvPr>
          <p:cNvPicPr>
            <a:picLocks noChangeAspect="1"/>
          </p:cNvPicPr>
          <p:nvPr/>
        </p:nvPicPr>
        <p:blipFill>
          <a:blip r:embed="rId2"/>
          <a:stretch>
            <a:fillRect/>
          </a:stretch>
        </p:blipFill>
        <p:spPr>
          <a:xfrm>
            <a:off x="320040" y="941306"/>
            <a:ext cx="5614416" cy="2652811"/>
          </a:xfrm>
          <a:prstGeom prst="rect">
            <a:avLst/>
          </a:prstGeom>
        </p:spPr>
      </p:pic>
      <p:pic>
        <p:nvPicPr>
          <p:cNvPr id="3" name="Picture 2" descr="Text&#10;&#10;AI-generated content may be incorrect.">
            <a:extLst>
              <a:ext uri="{FF2B5EF4-FFF2-40B4-BE49-F238E27FC236}">
                <a16:creationId xmlns:a16="http://schemas.microsoft.com/office/drawing/2014/main" id="{F8F5F88F-F489-BE54-5665-AC69CAF3DDCE}"/>
              </a:ext>
            </a:extLst>
          </p:cNvPr>
          <p:cNvPicPr>
            <a:picLocks noChangeAspect="1"/>
          </p:cNvPicPr>
          <p:nvPr/>
        </p:nvPicPr>
        <p:blipFill>
          <a:blip r:embed="rId3"/>
          <a:stretch>
            <a:fillRect/>
          </a:stretch>
        </p:blipFill>
        <p:spPr>
          <a:xfrm>
            <a:off x="6254496" y="1116759"/>
            <a:ext cx="5614416" cy="2301905"/>
          </a:xfrm>
          <a:prstGeom prst="rect">
            <a:avLst/>
          </a:prstGeom>
        </p:spPr>
      </p:pic>
      <p:sp>
        <p:nvSpPr>
          <p:cNvPr id="68" name="sketch line">
            <a:extLst>
              <a:ext uri="{FF2B5EF4-FFF2-40B4-BE49-F238E27FC236}">
                <a16:creationId xmlns:a16="http://schemas.microsoft.com/office/drawing/2014/main" id="{D6A9C53F-5F90-40A5-8C85-5412D39C8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50080" y="5594358"/>
            <a:ext cx="3291840" cy="18288"/>
          </a:xfrm>
          <a:custGeom>
            <a:avLst/>
            <a:gdLst>
              <a:gd name="connsiteX0" fmla="*/ 0 w 3291840"/>
              <a:gd name="connsiteY0" fmla="*/ 0 h 18288"/>
              <a:gd name="connsiteX1" fmla="*/ 658368 w 3291840"/>
              <a:gd name="connsiteY1" fmla="*/ 0 h 18288"/>
              <a:gd name="connsiteX2" fmla="*/ 1283818 w 3291840"/>
              <a:gd name="connsiteY2" fmla="*/ 0 h 18288"/>
              <a:gd name="connsiteX3" fmla="*/ 1909267 w 3291840"/>
              <a:gd name="connsiteY3" fmla="*/ 0 h 18288"/>
              <a:gd name="connsiteX4" fmla="*/ 2633472 w 3291840"/>
              <a:gd name="connsiteY4" fmla="*/ 0 h 18288"/>
              <a:gd name="connsiteX5" fmla="*/ 3291840 w 3291840"/>
              <a:gd name="connsiteY5" fmla="*/ 0 h 18288"/>
              <a:gd name="connsiteX6" fmla="*/ 3291840 w 3291840"/>
              <a:gd name="connsiteY6" fmla="*/ 18288 h 18288"/>
              <a:gd name="connsiteX7" fmla="*/ 2633472 w 3291840"/>
              <a:gd name="connsiteY7" fmla="*/ 18288 h 18288"/>
              <a:gd name="connsiteX8" fmla="*/ 2073859 w 3291840"/>
              <a:gd name="connsiteY8" fmla="*/ 18288 h 18288"/>
              <a:gd name="connsiteX9" fmla="*/ 1448410 w 3291840"/>
              <a:gd name="connsiteY9" fmla="*/ 18288 h 18288"/>
              <a:gd name="connsiteX10" fmla="*/ 822960 w 3291840"/>
              <a:gd name="connsiteY10" fmla="*/ 18288 h 18288"/>
              <a:gd name="connsiteX11" fmla="*/ 0 w 3291840"/>
              <a:gd name="connsiteY11" fmla="*/ 18288 h 18288"/>
              <a:gd name="connsiteX12" fmla="*/ 0 w 329184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91840" h="18288" fill="none" extrusionOk="0">
                <a:moveTo>
                  <a:pt x="0" y="0"/>
                </a:moveTo>
                <a:cubicBezTo>
                  <a:pt x="173077" y="-20031"/>
                  <a:pt x="443104" y="6424"/>
                  <a:pt x="658368" y="0"/>
                </a:cubicBezTo>
                <a:cubicBezTo>
                  <a:pt x="873632" y="-6424"/>
                  <a:pt x="1034028" y="11764"/>
                  <a:pt x="1283818" y="0"/>
                </a:cubicBezTo>
                <a:cubicBezTo>
                  <a:pt x="1533608" y="-11764"/>
                  <a:pt x="1691227" y="-30112"/>
                  <a:pt x="1909267" y="0"/>
                </a:cubicBezTo>
                <a:cubicBezTo>
                  <a:pt x="2127307" y="30112"/>
                  <a:pt x="2272465" y="-18735"/>
                  <a:pt x="2633472" y="0"/>
                </a:cubicBezTo>
                <a:cubicBezTo>
                  <a:pt x="2994479" y="18735"/>
                  <a:pt x="3023324" y="-32030"/>
                  <a:pt x="3291840" y="0"/>
                </a:cubicBezTo>
                <a:cubicBezTo>
                  <a:pt x="3291406" y="7551"/>
                  <a:pt x="3291373" y="9822"/>
                  <a:pt x="3291840" y="18288"/>
                </a:cubicBezTo>
                <a:cubicBezTo>
                  <a:pt x="3048445" y="38989"/>
                  <a:pt x="2846548" y="-14400"/>
                  <a:pt x="2633472" y="18288"/>
                </a:cubicBezTo>
                <a:cubicBezTo>
                  <a:pt x="2420396" y="50976"/>
                  <a:pt x="2304099" y="6336"/>
                  <a:pt x="2073859" y="18288"/>
                </a:cubicBezTo>
                <a:cubicBezTo>
                  <a:pt x="1843619" y="30240"/>
                  <a:pt x="1706926" y="10778"/>
                  <a:pt x="1448410" y="18288"/>
                </a:cubicBezTo>
                <a:cubicBezTo>
                  <a:pt x="1189894" y="25798"/>
                  <a:pt x="1002278" y="8992"/>
                  <a:pt x="822960" y="18288"/>
                </a:cubicBezTo>
                <a:cubicBezTo>
                  <a:pt x="643642" y="27585"/>
                  <a:pt x="307039" y="38051"/>
                  <a:pt x="0" y="18288"/>
                </a:cubicBezTo>
                <a:cubicBezTo>
                  <a:pt x="60" y="11696"/>
                  <a:pt x="66" y="3758"/>
                  <a:pt x="0" y="0"/>
                </a:cubicBezTo>
                <a:close/>
              </a:path>
              <a:path w="3291840" h="18288" stroke="0" extrusionOk="0">
                <a:moveTo>
                  <a:pt x="0" y="0"/>
                </a:moveTo>
                <a:cubicBezTo>
                  <a:pt x="195850" y="28018"/>
                  <a:pt x="434891" y="17390"/>
                  <a:pt x="592531" y="0"/>
                </a:cubicBezTo>
                <a:cubicBezTo>
                  <a:pt x="750171" y="-17390"/>
                  <a:pt x="1018709" y="32200"/>
                  <a:pt x="1316736" y="0"/>
                </a:cubicBezTo>
                <a:cubicBezTo>
                  <a:pt x="1614763" y="-32200"/>
                  <a:pt x="1696480" y="-11367"/>
                  <a:pt x="1876349" y="0"/>
                </a:cubicBezTo>
                <a:cubicBezTo>
                  <a:pt x="2056218" y="11367"/>
                  <a:pt x="2193364" y="13433"/>
                  <a:pt x="2435962" y="0"/>
                </a:cubicBezTo>
                <a:cubicBezTo>
                  <a:pt x="2678560" y="-13433"/>
                  <a:pt x="3010901" y="-42367"/>
                  <a:pt x="3291840" y="0"/>
                </a:cubicBezTo>
                <a:cubicBezTo>
                  <a:pt x="3291758" y="4406"/>
                  <a:pt x="3291751" y="9982"/>
                  <a:pt x="3291840" y="18288"/>
                </a:cubicBezTo>
                <a:cubicBezTo>
                  <a:pt x="3108993" y="14228"/>
                  <a:pt x="2952658" y="46900"/>
                  <a:pt x="2666390" y="18288"/>
                </a:cubicBezTo>
                <a:cubicBezTo>
                  <a:pt x="2380122" y="-10324"/>
                  <a:pt x="2263855" y="41055"/>
                  <a:pt x="2040941" y="18288"/>
                </a:cubicBezTo>
                <a:cubicBezTo>
                  <a:pt x="1818027" y="-4479"/>
                  <a:pt x="1675097" y="6509"/>
                  <a:pt x="1415491" y="18288"/>
                </a:cubicBezTo>
                <a:cubicBezTo>
                  <a:pt x="1155885" y="30068"/>
                  <a:pt x="852976" y="36210"/>
                  <a:pt x="691286" y="18288"/>
                </a:cubicBezTo>
                <a:cubicBezTo>
                  <a:pt x="529596" y="366"/>
                  <a:pt x="187183" y="13912"/>
                  <a:pt x="0" y="18288"/>
                </a:cubicBezTo>
                <a:cubicBezTo>
                  <a:pt x="189" y="14288"/>
                  <a:pt x="-703" y="374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08341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6" name="Rectangle 55">
            <a:extLst>
              <a:ext uri="{FF2B5EF4-FFF2-40B4-BE49-F238E27FC236}">
                <a16:creationId xmlns:a16="http://schemas.microsoft.com/office/drawing/2014/main" id="{ADA216DF-C268-4A25-A2DC-51E15F550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CE3179-7E16-3517-133A-55070ABB1881}"/>
              </a:ext>
            </a:extLst>
          </p:cNvPr>
          <p:cNvSpPr>
            <a:spLocks noGrp="1"/>
          </p:cNvSpPr>
          <p:nvPr>
            <p:ph type="title"/>
          </p:nvPr>
        </p:nvSpPr>
        <p:spPr>
          <a:xfrm>
            <a:off x="638881" y="4474080"/>
            <a:ext cx="10909640" cy="1065836"/>
          </a:xfrm>
        </p:spPr>
        <p:txBody>
          <a:bodyPr vert="horz" lIns="91440" tIns="45720" rIns="91440" bIns="45720" rtlCol="0" anchor="ctr">
            <a:normAutofit/>
          </a:bodyPr>
          <a:lstStyle/>
          <a:p>
            <a:pPr algn="ctr"/>
            <a:r>
              <a:rPr lang="en-US" sz="6600"/>
              <a:t>Open Meetings Act</a:t>
            </a:r>
          </a:p>
        </p:txBody>
      </p:sp>
      <p:pic>
        <p:nvPicPr>
          <p:cNvPr id="5" name="Picture 4" descr="Close up image of hands applauding">
            <a:extLst>
              <a:ext uri="{FF2B5EF4-FFF2-40B4-BE49-F238E27FC236}">
                <a16:creationId xmlns:a16="http://schemas.microsoft.com/office/drawing/2014/main" id="{0855BF29-8F4B-0DBF-3FAF-10D8D921A981}"/>
              </a:ext>
            </a:extLst>
          </p:cNvPr>
          <p:cNvPicPr>
            <a:picLocks noChangeAspect="1"/>
          </p:cNvPicPr>
          <p:nvPr/>
        </p:nvPicPr>
        <p:blipFill>
          <a:blip r:embed="rId2"/>
          <a:srcRect t="4433" r="23298" b="4659"/>
          <a:stretch>
            <a:fillRect/>
          </a:stretch>
        </p:blipFill>
        <p:spPr>
          <a:xfrm>
            <a:off x="301752" y="721674"/>
            <a:ext cx="3758184" cy="2973204"/>
          </a:xfrm>
          <a:prstGeom prst="rect">
            <a:avLst/>
          </a:prstGeom>
        </p:spPr>
      </p:pic>
      <p:pic>
        <p:nvPicPr>
          <p:cNvPr id="4" name="Picture 3">
            <a:extLst>
              <a:ext uri="{FF2B5EF4-FFF2-40B4-BE49-F238E27FC236}">
                <a16:creationId xmlns:a16="http://schemas.microsoft.com/office/drawing/2014/main" id="{458F9B4F-6585-98A9-A5BA-0323037EF460}"/>
              </a:ext>
            </a:extLst>
          </p:cNvPr>
          <p:cNvPicPr>
            <a:picLocks noChangeAspect="1"/>
          </p:cNvPicPr>
          <p:nvPr/>
        </p:nvPicPr>
        <p:blipFill>
          <a:blip r:embed="rId3"/>
          <a:stretch>
            <a:fillRect/>
          </a:stretch>
        </p:blipFill>
        <p:spPr>
          <a:xfrm>
            <a:off x="4224528" y="1320405"/>
            <a:ext cx="3758184" cy="1775741"/>
          </a:xfrm>
          <a:prstGeom prst="rect">
            <a:avLst/>
          </a:prstGeom>
        </p:spPr>
      </p:pic>
      <p:pic>
        <p:nvPicPr>
          <p:cNvPr id="3" name="Picture 2" descr="Text&#10;&#10;AI-generated content may be incorrect.">
            <a:extLst>
              <a:ext uri="{FF2B5EF4-FFF2-40B4-BE49-F238E27FC236}">
                <a16:creationId xmlns:a16="http://schemas.microsoft.com/office/drawing/2014/main" id="{09847395-100C-66CE-19C0-7BCD84B61D6E}"/>
              </a:ext>
            </a:extLst>
          </p:cNvPr>
          <p:cNvPicPr>
            <a:picLocks noChangeAspect="1"/>
          </p:cNvPicPr>
          <p:nvPr/>
        </p:nvPicPr>
        <p:blipFill>
          <a:blip r:embed="rId4"/>
          <a:stretch>
            <a:fillRect/>
          </a:stretch>
        </p:blipFill>
        <p:spPr>
          <a:xfrm>
            <a:off x="8147304" y="1437850"/>
            <a:ext cx="3758184" cy="1540852"/>
          </a:xfrm>
          <a:prstGeom prst="rect">
            <a:avLst/>
          </a:prstGeom>
        </p:spPr>
      </p:pic>
      <p:sp>
        <p:nvSpPr>
          <p:cNvPr id="58" name="sketch line">
            <a:extLst>
              <a:ext uri="{FF2B5EF4-FFF2-40B4-BE49-F238E27FC236}">
                <a16:creationId xmlns:a16="http://schemas.microsoft.com/office/drawing/2014/main" id="{DE127D07-37F2-4FE3-9F47-F0CD6740D5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89376" y="563476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33925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B5DAA40F-4F28-4316-934E-C55D7C3AA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reeform: Shape 40">
            <a:extLst>
              <a:ext uri="{FF2B5EF4-FFF2-40B4-BE49-F238E27FC236}">
                <a16:creationId xmlns:a16="http://schemas.microsoft.com/office/drawing/2014/main" id="{F6D467C8-A8E0-468B-B88D-9CEEE37BFC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3345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40E444C-FF93-87C5-9D10-B553CC6EC698}"/>
              </a:ext>
            </a:extLst>
          </p:cNvPr>
          <p:cNvSpPr>
            <a:spLocks noGrp="1"/>
          </p:cNvSpPr>
          <p:nvPr>
            <p:ph type="title"/>
          </p:nvPr>
        </p:nvSpPr>
        <p:spPr>
          <a:xfrm>
            <a:off x="640081" y="329184"/>
            <a:ext cx="6241568" cy="1783080"/>
          </a:xfrm>
        </p:spPr>
        <p:txBody>
          <a:bodyPr anchor="b">
            <a:normAutofit/>
          </a:bodyPr>
          <a:lstStyle/>
          <a:p>
            <a:r>
              <a:rPr lang="en-US" dirty="0">
                <a:solidFill>
                  <a:srgbClr val="FFFFFF"/>
                </a:solidFill>
              </a:rPr>
              <a:t>Open Meetings Act (OMA)</a:t>
            </a:r>
          </a:p>
        </p:txBody>
      </p:sp>
      <p:sp>
        <p:nvSpPr>
          <p:cNvPr id="43" name="sketch line">
            <a:extLst>
              <a:ext uri="{FF2B5EF4-FFF2-40B4-BE49-F238E27FC236}">
                <a16:creationId xmlns:a16="http://schemas.microsoft.com/office/drawing/2014/main" id="{62677C27-4325-4BE2-B2C9-B721DA9E3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2362200"/>
            <a:ext cx="4056549" cy="18288"/>
          </a:xfrm>
          <a:custGeom>
            <a:avLst/>
            <a:gdLst>
              <a:gd name="connsiteX0" fmla="*/ 0 w 4056549"/>
              <a:gd name="connsiteY0" fmla="*/ 0 h 18288"/>
              <a:gd name="connsiteX1" fmla="*/ 676092 w 4056549"/>
              <a:gd name="connsiteY1" fmla="*/ 0 h 18288"/>
              <a:gd name="connsiteX2" fmla="*/ 1271052 w 4056549"/>
              <a:gd name="connsiteY2" fmla="*/ 0 h 18288"/>
              <a:gd name="connsiteX3" fmla="*/ 1947144 w 4056549"/>
              <a:gd name="connsiteY3" fmla="*/ 0 h 18288"/>
              <a:gd name="connsiteX4" fmla="*/ 2501539 w 4056549"/>
              <a:gd name="connsiteY4" fmla="*/ 0 h 18288"/>
              <a:gd name="connsiteX5" fmla="*/ 3137065 w 4056549"/>
              <a:gd name="connsiteY5" fmla="*/ 0 h 18288"/>
              <a:gd name="connsiteX6" fmla="*/ 4056549 w 4056549"/>
              <a:gd name="connsiteY6" fmla="*/ 0 h 18288"/>
              <a:gd name="connsiteX7" fmla="*/ 4056549 w 4056549"/>
              <a:gd name="connsiteY7" fmla="*/ 18288 h 18288"/>
              <a:gd name="connsiteX8" fmla="*/ 3380458 w 4056549"/>
              <a:gd name="connsiteY8" fmla="*/ 18288 h 18288"/>
              <a:gd name="connsiteX9" fmla="*/ 2663801 w 4056549"/>
              <a:gd name="connsiteY9" fmla="*/ 18288 h 18288"/>
              <a:gd name="connsiteX10" fmla="*/ 2068840 w 4056549"/>
              <a:gd name="connsiteY10" fmla="*/ 18288 h 18288"/>
              <a:gd name="connsiteX11" fmla="*/ 1311618 w 4056549"/>
              <a:gd name="connsiteY11" fmla="*/ 18288 h 18288"/>
              <a:gd name="connsiteX12" fmla="*/ 716657 w 4056549"/>
              <a:gd name="connsiteY12" fmla="*/ 18288 h 18288"/>
              <a:gd name="connsiteX13" fmla="*/ 0 w 4056549"/>
              <a:gd name="connsiteY13" fmla="*/ 18288 h 18288"/>
              <a:gd name="connsiteX14" fmla="*/ 0 w 4056549"/>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9B5400B-4021-D8D0-99F4-9939979F3102}"/>
              </a:ext>
            </a:extLst>
          </p:cNvPr>
          <p:cNvSpPr>
            <a:spLocks noGrp="1"/>
          </p:cNvSpPr>
          <p:nvPr>
            <p:ph idx="1"/>
          </p:nvPr>
        </p:nvSpPr>
        <p:spPr>
          <a:xfrm>
            <a:off x="640081" y="2706624"/>
            <a:ext cx="6241568" cy="3483864"/>
          </a:xfrm>
        </p:spPr>
        <p:txBody>
          <a:bodyPr>
            <a:normAutofit/>
          </a:bodyPr>
          <a:lstStyle/>
          <a:p>
            <a:endParaRPr lang="en-US" sz="1500">
              <a:solidFill>
                <a:srgbClr val="FFFFFF"/>
              </a:solidFill>
            </a:endParaRPr>
          </a:p>
          <a:p>
            <a:r>
              <a:rPr lang="en-US" sz="1500">
                <a:solidFill>
                  <a:srgbClr val="FFFFFF"/>
                </a:solidFill>
              </a:rPr>
              <a:t>Committee meeting notices, agendas, and location information will be posted to ICCB’s website no later than 48 hours prior to the meeting.</a:t>
            </a:r>
          </a:p>
          <a:p>
            <a:r>
              <a:rPr lang="en-US" sz="1500">
                <a:solidFill>
                  <a:srgbClr val="FFFFFF"/>
                </a:solidFill>
              </a:rPr>
              <a:t>Committee will ensure the public is able to observe and comment in the meeting by attending via a call-in number or video link posted on the ICCB website.</a:t>
            </a:r>
          </a:p>
          <a:p>
            <a:r>
              <a:rPr lang="en-US" sz="1500">
                <a:solidFill>
                  <a:srgbClr val="FFFFFF"/>
                </a:solidFill>
              </a:rPr>
              <a:t>Meetings are open to the public and will include time for Public Comment. </a:t>
            </a:r>
          </a:p>
          <a:p>
            <a:r>
              <a:rPr lang="en-US" sz="1500">
                <a:solidFill>
                  <a:srgbClr val="FFFFFF"/>
                </a:solidFill>
              </a:rPr>
              <a:t>Public comments should be limited to matters on the agenda or related to the purpose and duties of the Committee.</a:t>
            </a:r>
          </a:p>
          <a:p>
            <a:r>
              <a:rPr lang="en-US" sz="1500">
                <a:solidFill>
                  <a:srgbClr val="FFFFFF"/>
                </a:solidFill>
              </a:rPr>
              <a:t>All meetings will be recorded and made available to the public.</a:t>
            </a:r>
          </a:p>
          <a:p>
            <a:pPr marL="0" indent="0">
              <a:buNone/>
            </a:pPr>
            <a:endParaRPr lang="en-US" sz="1500">
              <a:solidFill>
                <a:srgbClr val="FFFFFF"/>
              </a:solidFill>
            </a:endParaRPr>
          </a:p>
          <a:p>
            <a:endParaRPr lang="en-US" sz="1500">
              <a:solidFill>
                <a:srgbClr val="FFFFFF"/>
              </a:solidFill>
            </a:endParaRPr>
          </a:p>
          <a:p>
            <a:endParaRPr lang="en-US" sz="1500">
              <a:solidFill>
                <a:srgbClr val="FFFFFF"/>
              </a:solidFill>
            </a:endParaRPr>
          </a:p>
        </p:txBody>
      </p:sp>
      <p:pic>
        <p:nvPicPr>
          <p:cNvPr id="5" name="Picture 4">
            <a:extLst>
              <a:ext uri="{FF2B5EF4-FFF2-40B4-BE49-F238E27FC236}">
                <a16:creationId xmlns:a16="http://schemas.microsoft.com/office/drawing/2014/main" id="{F8E416D7-73AE-F2D3-1AC7-098DD73C5A7F}"/>
              </a:ext>
            </a:extLst>
          </p:cNvPr>
          <p:cNvPicPr>
            <a:picLocks noChangeAspect="1"/>
          </p:cNvPicPr>
          <p:nvPr/>
        </p:nvPicPr>
        <p:blipFill>
          <a:blip r:embed="rId2"/>
          <a:stretch>
            <a:fillRect/>
          </a:stretch>
        </p:blipFill>
        <p:spPr>
          <a:xfrm>
            <a:off x="7834304" y="811595"/>
            <a:ext cx="4014216" cy="1896716"/>
          </a:xfrm>
          <a:prstGeom prst="rect">
            <a:avLst/>
          </a:prstGeom>
        </p:spPr>
      </p:pic>
      <p:pic>
        <p:nvPicPr>
          <p:cNvPr id="4" name="Picture 3" descr="Text&#10;&#10;AI-generated content may be incorrect.">
            <a:extLst>
              <a:ext uri="{FF2B5EF4-FFF2-40B4-BE49-F238E27FC236}">
                <a16:creationId xmlns:a16="http://schemas.microsoft.com/office/drawing/2014/main" id="{BE73F507-AC3D-3BB2-7FEF-E1586043EF7B}"/>
              </a:ext>
            </a:extLst>
          </p:cNvPr>
          <p:cNvPicPr>
            <a:picLocks noChangeAspect="1"/>
          </p:cNvPicPr>
          <p:nvPr/>
        </p:nvPicPr>
        <p:blipFill>
          <a:blip r:embed="rId3"/>
          <a:stretch>
            <a:fillRect/>
          </a:stretch>
        </p:blipFill>
        <p:spPr>
          <a:xfrm>
            <a:off x="7834304" y="4036858"/>
            <a:ext cx="4014216" cy="1645824"/>
          </a:xfrm>
          <a:prstGeom prst="rect">
            <a:avLst/>
          </a:prstGeom>
        </p:spPr>
      </p:pic>
    </p:spTree>
    <p:extLst>
      <p:ext uri="{BB962C8B-B14F-4D97-AF65-F5344CB8AC3E}">
        <p14:creationId xmlns:p14="http://schemas.microsoft.com/office/powerpoint/2010/main" val="254017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96AAB0A-F9B1-1AFB-7100-849E06C624E9}"/>
            </a:ext>
          </a:extLst>
        </p:cNvPr>
        <p:cNvGrpSpPr/>
        <p:nvPr/>
      </p:nvGrpSpPr>
      <p:grpSpPr>
        <a:xfrm>
          <a:off x="0" y="0"/>
          <a:ext cx="0" cy="0"/>
          <a:chOff x="0" y="0"/>
          <a:chExt cx="0" cy="0"/>
        </a:xfrm>
      </p:grpSpPr>
      <p:sp useBgFill="1">
        <p:nvSpPr>
          <p:cNvPr id="60" name="Rectangle 59">
            <a:extLst>
              <a:ext uri="{FF2B5EF4-FFF2-40B4-BE49-F238E27FC236}">
                <a16:creationId xmlns:a16="http://schemas.microsoft.com/office/drawing/2014/main" id="{ADA216DF-C268-4A25-A2DC-51E15F550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22BA5E-7EB3-9475-877C-065D9E058328}"/>
              </a:ext>
            </a:extLst>
          </p:cNvPr>
          <p:cNvSpPr>
            <a:spLocks noGrp="1"/>
          </p:cNvSpPr>
          <p:nvPr>
            <p:ph type="title"/>
          </p:nvPr>
        </p:nvSpPr>
        <p:spPr>
          <a:xfrm>
            <a:off x="638881" y="4474080"/>
            <a:ext cx="10909640" cy="1065836"/>
          </a:xfrm>
        </p:spPr>
        <p:txBody>
          <a:bodyPr vert="horz" lIns="91440" tIns="45720" rIns="91440" bIns="45720" rtlCol="0" anchor="ctr">
            <a:normAutofit/>
          </a:bodyPr>
          <a:lstStyle/>
          <a:p>
            <a:pPr algn="ctr"/>
            <a:r>
              <a:rPr lang="en-US" sz="6600"/>
              <a:t>DCQA Committee</a:t>
            </a:r>
          </a:p>
        </p:txBody>
      </p:sp>
      <p:pic>
        <p:nvPicPr>
          <p:cNvPr id="5" name="Picture 4" descr="Close up image of hands applauding">
            <a:extLst>
              <a:ext uri="{FF2B5EF4-FFF2-40B4-BE49-F238E27FC236}">
                <a16:creationId xmlns:a16="http://schemas.microsoft.com/office/drawing/2014/main" id="{DAFBECDF-3B44-B628-D436-01A723708B19}"/>
              </a:ext>
            </a:extLst>
          </p:cNvPr>
          <p:cNvPicPr>
            <a:picLocks noChangeAspect="1"/>
          </p:cNvPicPr>
          <p:nvPr/>
        </p:nvPicPr>
        <p:blipFill>
          <a:blip r:embed="rId2"/>
          <a:srcRect l="10669" r="10668" b="-1"/>
          <a:stretch>
            <a:fillRect/>
          </a:stretch>
        </p:blipFill>
        <p:spPr>
          <a:xfrm>
            <a:off x="301752" y="613745"/>
            <a:ext cx="3758184" cy="3189062"/>
          </a:xfrm>
          <a:prstGeom prst="rect">
            <a:avLst/>
          </a:prstGeom>
        </p:spPr>
      </p:pic>
      <p:pic>
        <p:nvPicPr>
          <p:cNvPr id="4" name="Picture 3">
            <a:extLst>
              <a:ext uri="{FF2B5EF4-FFF2-40B4-BE49-F238E27FC236}">
                <a16:creationId xmlns:a16="http://schemas.microsoft.com/office/drawing/2014/main" id="{9D109700-5508-D14F-FAE7-8C48D1928786}"/>
              </a:ext>
            </a:extLst>
          </p:cNvPr>
          <p:cNvPicPr>
            <a:picLocks noChangeAspect="1"/>
          </p:cNvPicPr>
          <p:nvPr/>
        </p:nvPicPr>
        <p:blipFill>
          <a:blip r:embed="rId3"/>
          <a:stretch>
            <a:fillRect/>
          </a:stretch>
        </p:blipFill>
        <p:spPr>
          <a:xfrm>
            <a:off x="4224528" y="1320405"/>
            <a:ext cx="3758184" cy="1775741"/>
          </a:xfrm>
          <a:prstGeom prst="rect">
            <a:avLst/>
          </a:prstGeom>
        </p:spPr>
      </p:pic>
      <p:pic>
        <p:nvPicPr>
          <p:cNvPr id="3" name="Picture 2" descr="Text&#10;&#10;AI-generated content may be incorrect.">
            <a:extLst>
              <a:ext uri="{FF2B5EF4-FFF2-40B4-BE49-F238E27FC236}">
                <a16:creationId xmlns:a16="http://schemas.microsoft.com/office/drawing/2014/main" id="{32FD00D4-27FB-3242-9D00-613FC52CBCAE}"/>
              </a:ext>
            </a:extLst>
          </p:cNvPr>
          <p:cNvPicPr>
            <a:picLocks noChangeAspect="1"/>
          </p:cNvPicPr>
          <p:nvPr/>
        </p:nvPicPr>
        <p:blipFill>
          <a:blip r:embed="rId4"/>
          <a:stretch>
            <a:fillRect/>
          </a:stretch>
        </p:blipFill>
        <p:spPr>
          <a:xfrm>
            <a:off x="8147304" y="1437850"/>
            <a:ext cx="3758184" cy="1540852"/>
          </a:xfrm>
          <a:prstGeom prst="rect">
            <a:avLst/>
          </a:prstGeom>
        </p:spPr>
      </p:pic>
      <p:sp>
        <p:nvSpPr>
          <p:cNvPr id="62" name="sketch line">
            <a:extLst>
              <a:ext uri="{FF2B5EF4-FFF2-40B4-BE49-F238E27FC236}">
                <a16:creationId xmlns:a16="http://schemas.microsoft.com/office/drawing/2014/main" id="{DE127D07-37F2-4FE3-9F47-F0CD6740D5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89376" y="563476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853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A0E6ADF-2CA0-744B-F503-B88722350F52}"/>
            </a:ext>
          </a:extLst>
        </p:cNvPr>
        <p:cNvGrpSpPr/>
        <p:nvPr/>
      </p:nvGrpSpPr>
      <p:grpSpPr>
        <a:xfrm>
          <a:off x="0" y="0"/>
          <a:ext cx="0" cy="0"/>
          <a:chOff x="0" y="0"/>
          <a:chExt cx="0" cy="0"/>
        </a:xfrm>
      </p:grpSpPr>
      <p:sp useBgFill="1">
        <p:nvSpPr>
          <p:cNvPr id="67" name="Rectangle 66">
            <a:extLst>
              <a:ext uri="{FF2B5EF4-FFF2-40B4-BE49-F238E27FC236}">
                <a16:creationId xmlns:a16="http://schemas.microsoft.com/office/drawing/2014/main" id="{959C6B72-F8E6-4281-8F3E-93FC0DC980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43F43C2-B6FC-D163-F7A9-A402F896E737}"/>
              </a:ext>
            </a:extLst>
          </p:cNvPr>
          <p:cNvSpPr>
            <a:spLocks noGrp="1"/>
          </p:cNvSpPr>
          <p:nvPr>
            <p:ph type="title"/>
          </p:nvPr>
        </p:nvSpPr>
        <p:spPr>
          <a:xfrm>
            <a:off x="612648" y="365125"/>
            <a:ext cx="5295015" cy="2063808"/>
          </a:xfrm>
        </p:spPr>
        <p:txBody>
          <a:bodyPr vert="horz" lIns="91440" tIns="45720" rIns="91440" bIns="45720" rtlCol="0" anchor="b">
            <a:normAutofit/>
          </a:bodyPr>
          <a:lstStyle/>
          <a:p>
            <a:br>
              <a:rPr lang="en-US" sz="5400"/>
            </a:br>
            <a:endParaRPr lang="en-US" sz="5400"/>
          </a:p>
        </p:txBody>
      </p:sp>
      <p:pic>
        <p:nvPicPr>
          <p:cNvPr id="4" name="Picture 3">
            <a:extLst>
              <a:ext uri="{FF2B5EF4-FFF2-40B4-BE49-F238E27FC236}">
                <a16:creationId xmlns:a16="http://schemas.microsoft.com/office/drawing/2014/main" id="{B0C466B9-4358-BD5B-5E66-9BC997C4DFDF}"/>
              </a:ext>
            </a:extLst>
          </p:cNvPr>
          <p:cNvPicPr>
            <a:picLocks noChangeAspect="1"/>
          </p:cNvPicPr>
          <p:nvPr/>
        </p:nvPicPr>
        <p:blipFill>
          <a:blip r:embed="rId2"/>
          <a:stretch>
            <a:fillRect/>
          </a:stretch>
        </p:blipFill>
        <p:spPr>
          <a:xfrm>
            <a:off x="6532916" y="862203"/>
            <a:ext cx="2540538" cy="1200403"/>
          </a:xfrm>
          <a:prstGeom prst="rect">
            <a:avLst/>
          </a:prstGeom>
        </p:spPr>
      </p:pic>
      <p:pic>
        <p:nvPicPr>
          <p:cNvPr id="3" name="Picture 2" descr="Text&#10;&#10;AI-generated content may be incorrect.">
            <a:extLst>
              <a:ext uri="{FF2B5EF4-FFF2-40B4-BE49-F238E27FC236}">
                <a16:creationId xmlns:a16="http://schemas.microsoft.com/office/drawing/2014/main" id="{C2E7C6C6-1584-A273-F845-D60EB3EDF1F4}"/>
              </a:ext>
            </a:extLst>
          </p:cNvPr>
          <p:cNvPicPr>
            <a:picLocks noChangeAspect="1"/>
          </p:cNvPicPr>
          <p:nvPr/>
        </p:nvPicPr>
        <p:blipFill>
          <a:blip r:embed="rId3"/>
          <a:stretch>
            <a:fillRect/>
          </a:stretch>
        </p:blipFill>
        <p:spPr>
          <a:xfrm>
            <a:off x="9287394" y="941596"/>
            <a:ext cx="2540538" cy="1041618"/>
          </a:xfrm>
          <a:prstGeom prst="rect">
            <a:avLst/>
          </a:prstGeom>
        </p:spPr>
      </p:pic>
      <p:sp>
        <p:nvSpPr>
          <p:cNvPr id="69" name="sketch line">
            <a:extLst>
              <a:ext uri="{FF2B5EF4-FFF2-40B4-BE49-F238E27FC236}">
                <a16:creationId xmlns:a16="http://schemas.microsoft.com/office/drawing/2014/main" id="{490234EE-E0D8-4805-9227-CCEAC60169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2650181"/>
            <a:ext cx="4343400" cy="18288"/>
          </a:xfrm>
          <a:custGeom>
            <a:avLst/>
            <a:gdLst>
              <a:gd name="connsiteX0" fmla="*/ 0 w 4343400"/>
              <a:gd name="connsiteY0" fmla="*/ 0 h 18288"/>
              <a:gd name="connsiteX1" fmla="*/ 577052 w 4343400"/>
              <a:gd name="connsiteY1" fmla="*/ 0 h 18288"/>
              <a:gd name="connsiteX2" fmla="*/ 1067235 w 4343400"/>
              <a:gd name="connsiteY2" fmla="*/ 0 h 18288"/>
              <a:gd name="connsiteX3" fmla="*/ 1600853 w 4343400"/>
              <a:gd name="connsiteY3" fmla="*/ 0 h 18288"/>
              <a:gd name="connsiteX4" fmla="*/ 2264773 w 4343400"/>
              <a:gd name="connsiteY4" fmla="*/ 0 h 18288"/>
              <a:gd name="connsiteX5" fmla="*/ 2841825 w 4343400"/>
              <a:gd name="connsiteY5" fmla="*/ 0 h 18288"/>
              <a:gd name="connsiteX6" fmla="*/ 3375442 w 4343400"/>
              <a:gd name="connsiteY6" fmla="*/ 0 h 18288"/>
              <a:gd name="connsiteX7" fmla="*/ 4343400 w 4343400"/>
              <a:gd name="connsiteY7" fmla="*/ 0 h 18288"/>
              <a:gd name="connsiteX8" fmla="*/ 4343400 w 4343400"/>
              <a:gd name="connsiteY8" fmla="*/ 18288 h 18288"/>
              <a:gd name="connsiteX9" fmla="*/ 3722914 w 4343400"/>
              <a:gd name="connsiteY9" fmla="*/ 18288 h 18288"/>
              <a:gd name="connsiteX10" fmla="*/ 3189297 w 4343400"/>
              <a:gd name="connsiteY10" fmla="*/ 18288 h 18288"/>
              <a:gd name="connsiteX11" fmla="*/ 2481943 w 4343400"/>
              <a:gd name="connsiteY11" fmla="*/ 18288 h 18288"/>
              <a:gd name="connsiteX12" fmla="*/ 1904891 w 4343400"/>
              <a:gd name="connsiteY12" fmla="*/ 18288 h 18288"/>
              <a:gd name="connsiteX13" fmla="*/ 1414707 w 4343400"/>
              <a:gd name="connsiteY13" fmla="*/ 18288 h 18288"/>
              <a:gd name="connsiteX14" fmla="*/ 750788 w 4343400"/>
              <a:gd name="connsiteY14" fmla="*/ 18288 h 18288"/>
              <a:gd name="connsiteX15" fmla="*/ 0 w 4343400"/>
              <a:gd name="connsiteY15" fmla="*/ 18288 h 18288"/>
              <a:gd name="connsiteX16" fmla="*/ 0 w 43434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43400" h="18288" fill="none" extrusionOk="0">
                <a:moveTo>
                  <a:pt x="0" y="0"/>
                </a:moveTo>
                <a:cubicBezTo>
                  <a:pt x="233209" y="-19550"/>
                  <a:pt x="330816" y="19068"/>
                  <a:pt x="577052" y="0"/>
                </a:cubicBezTo>
                <a:cubicBezTo>
                  <a:pt x="823288" y="-19068"/>
                  <a:pt x="875077" y="10360"/>
                  <a:pt x="1067235" y="0"/>
                </a:cubicBezTo>
                <a:cubicBezTo>
                  <a:pt x="1259393" y="-10360"/>
                  <a:pt x="1410699" y="2939"/>
                  <a:pt x="1600853" y="0"/>
                </a:cubicBezTo>
                <a:cubicBezTo>
                  <a:pt x="1791007" y="-2939"/>
                  <a:pt x="2101644" y="-26225"/>
                  <a:pt x="2264773" y="0"/>
                </a:cubicBezTo>
                <a:cubicBezTo>
                  <a:pt x="2427902" y="26225"/>
                  <a:pt x="2690426" y="-27726"/>
                  <a:pt x="2841825" y="0"/>
                </a:cubicBezTo>
                <a:cubicBezTo>
                  <a:pt x="2993224" y="27726"/>
                  <a:pt x="3172320" y="-18569"/>
                  <a:pt x="3375442" y="0"/>
                </a:cubicBezTo>
                <a:cubicBezTo>
                  <a:pt x="3578564" y="18569"/>
                  <a:pt x="4003119" y="21909"/>
                  <a:pt x="4343400" y="0"/>
                </a:cubicBezTo>
                <a:cubicBezTo>
                  <a:pt x="4343798" y="7429"/>
                  <a:pt x="4343380" y="10822"/>
                  <a:pt x="4343400" y="18288"/>
                </a:cubicBezTo>
                <a:cubicBezTo>
                  <a:pt x="4109047" y="14709"/>
                  <a:pt x="3996986" y="7919"/>
                  <a:pt x="3722914" y="18288"/>
                </a:cubicBezTo>
                <a:cubicBezTo>
                  <a:pt x="3448842" y="28657"/>
                  <a:pt x="3340973" y="29252"/>
                  <a:pt x="3189297" y="18288"/>
                </a:cubicBezTo>
                <a:cubicBezTo>
                  <a:pt x="3037621" y="7324"/>
                  <a:pt x="2636891" y="-9539"/>
                  <a:pt x="2481943" y="18288"/>
                </a:cubicBezTo>
                <a:cubicBezTo>
                  <a:pt x="2326995" y="46115"/>
                  <a:pt x="2131632" y="740"/>
                  <a:pt x="1904891" y="18288"/>
                </a:cubicBezTo>
                <a:cubicBezTo>
                  <a:pt x="1678150" y="35836"/>
                  <a:pt x="1575362" y="-3381"/>
                  <a:pt x="1414707" y="18288"/>
                </a:cubicBezTo>
                <a:cubicBezTo>
                  <a:pt x="1254052" y="39957"/>
                  <a:pt x="1051093" y="-335"/>
                  <a:pt x="750788" y="18288"/>
                </a:cubicBezTo>
                <a:cubicBezTo>
                  <a:pt x="450483" y="36911"/>
                  <a:pt x="293781" y="22900"/>
                  <a:pt x="0" y="18288"/>
                </a:cubicBezTo>
                <a:cubicBezTo>
                  <a:pt x="-591" y="13205"/>
                  <a:pt x="-663" y="6329"/>
                  <a:pt x="0" y="0"/>
                </a:cubicBezTo>
                <a:close/>
              </a:path>
              <a:path w="4343400" h="18288" stroke="0" extrusionOk="0">
                <a:moveTo>
                  <a:pt x="0" y="0"/>
                </a:moveTo>
                <a:cubicBezTo>
                  <a:pt x="212719" y="-28531"/>
                  <a:pt x="340561" y="-1164"/>
                  <a:pt x="577052" y="0"/>
                </a:cubicBezTo>
                <a:cubicBezTo>
                  <a:pt x="813543" y="1164"/>
                  <a:pt x="866967" y="-9376"/>
                  <a:pt x="1067235" y="0"/>
                </a:cubicBezTo>
                <a:cubicBezTo>
                  <a:pt x="1267503" y="9376"/>
                  <a:pt x="1485778" y="-20470"/>
                  <a:pt x="1774589" y="0"/>
                </a:cubicBezTo>
                <a:cubicBezTo>
                  <a:pt x="2063400" y="20470"/>
                  <a:pt x="2090152" y="-14502"/>
                  <a:pt x="2351641" y="0"/>
                </a:cubicBezTo>
                <a:cubicBezTo>
                  <a:pt x="2613130" y="14502"/>
                  <a:pt x="2802864" y="19125"/>
                  <a:pt x="2928693" y="0"/>
                </a:cubicBezTo>
                <a:cubicBezTo>
                  <a:pt x="3054522" y="-19125"/>
                  <a:pt x="3482611" y="-2038"/>
                  <a:pt x="3636046" y="0"/>
                </a:cubicBezTo>
                <a:cubicBezTo>
                  <a:pt x="3789481" y="2038"/>
                  <a:pt x="4012363" y="973"/>
                  <a:pt x="4343400" y="0"/>
                </a:cubicBezTo>
                <a:cubicBezTo>
                  <a:pt x="4342514" y="5429"/>
                  <a:pt x="4344221" y="14046"/>
                  <a:pt x="4343400" y="18288"/>
                </a:cubicBezTo>
                <a:cubicBezTo>
                  <a:pt x="4078870" y="-6138"/>
                  <a:pt x="4015967" y="29658"/>
                  <a:pt x="3809782" y="18288"/>
                </a:cubicBezTo>
                <a:cubicBezTo>
                  <a:pt x="3603597" y="6918"/>
                  <a:pt x="3495552" y="24439"/>
                  <a:pt x="3189297" y="18288"/>
                </a:cubicBezTo>
                <a:cubicBezTo>
                  <a:pt x="2883042" y="12137"/>
                  <a:pt x="2850610" y="32583"/>
                  <a:pt x="2568811" y="18288"/>
                </a:cubicBezTo>
                <a:cubicBezTo>
                  <a:pt x="2287012" y="3993"/>
                  <a:pt x="2279820" y="23580"/>
                  <a:pt x="1991759" y="18288"/>
                </a:cubicBezTo>
                <a:cubicBezTo>
                  <a:pt x="1703698" y="12996"/>
                  <a:pt x="1616455" y="23157"/>
                  <a:pt x="1284405" y="18288"/>
                </a:cubicBezTo>
                <a:cubicBezTo>
                  <a:pt x="952355" y="13419"/>
                  <a:pt x="783530" y="16053"/>
                  <a:pt x="577052" y="18288"/>
                </a:cubicBezTo>
                <a:cubicBezTo>
                  <a:pt x="370574" y="20523"/>
                  <a:pt x="173929" y="5195"/>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28ED1685-54CF-0BC2-D43D-0D86C88BB2E4}"/>
              </a:ext>
            </a:extLst>
          </p:cNvPr>
          <p:cNvSpPr txBox="1"/>
          <p:nvPr/>
        </p:nvSpPr>
        <p:spPr>
          <a:xfrm>
            <a:off x="612648" y="2908005"/>
            <a:ext cx="5295015" cy="3268957"/>
          </a:xfrm>
          <a:prstGeom prst="rect">
            <a:avLst/>
          </a:prstGeom>
        </p:spPr>
        <p:txBody>
          <a:bodyPr vert="horz" lIns="91440" tIns="45720" rIns="91440" bIns="45720" rtlCol="0">
            <a:normAutofit/>
          </a:bodyPr>
          <a:lstStyle/>
          <a:p>
            <a:pPr>
              <a:lnSpc>
                <a:spcPct val="90000"/>
              </a:lnSpc>
              <a:spcAft>
                <a:spcPts val="600"/>
              </a:spcAft>
            </a:pPr>
            <a:r>
              <a:rPr lang="en-US" sz="2200" b="1" dirty="0"/>
              <a:t>The Dual Credit Quality Act (DCQA) Committee — New Section 19.5</a:t>
            </a:r>
          </a:p>
          <a:p>
            <a:pPr indent="-228600">
              <a:lnSpc>
                <a:spcPct val="90000"/>
              </a:lnSpc>
              <a:spcAft>
                <a:spcPts val="600"/>
              </a:spcAft>
              <a:buFont typeface="Arial" panose="020B0604020202020204" pitchFamily="34" charset="0"/>
              <a:buChar char="•"/>
            </a:pPr>
            <a:endParaRPr lang="en-US" sz="2200" dirty="0"/>
          </a:p>
          <a:p>
            <a:pPr>
              <a:lnSpc>
                <a:spcPct val="90000"/>
              </a:lnSpc>
              <a:spcAft>
                <a:spcPts val="600"/>
              </a:spcAft>
            </a:pPr>
            <a:r>
              <a:rPr lang="en-US" sz="2200" dirty="0"/>
              <a:t>PA 104-0012 creates a new standing Dual Credit Committee as a joint ICCB-ISBE body. Its composition and mandate are:</a:t>
            </a:r>
          </a:p>
          <a:p>
            <a:pPr indent="-228600">
              <a:lnSpc>
                <a:spcPct val="90000"/>
              </a:lnSpc>
              <a:spcAft>
                <a:spcPts val="600"/>
              </a:spcAft>
              <a:buFont typeface="Arial" panose="020B0604020202020204" pitchFamily="34" charset="0"/>
              <a:buChar char="•"/>
            </a:pPr>
            <a:endParaRPr lang="en-US" sz="2200" dirty="0"/>
          </a:p>
          <a:p>
            <a:pPr indent="-228600">
              <a:lnSpc>
                <a:spcPct val="90000"/>
              </a:lnSpc>
              <a:spcAft>
                <a:spcPts val="600"/>
              </a:spcAft>
              <a:buFont typeface="Arial" panose="020B0604020202020204" pitchFamily="34" charset="0"/>
              <a:buChar char="•"/>
            </a:pPr>
            <a:endParaRPr lang="en-US" sz="2200" dirty="0"/>
          </a:p>
        </p:txBody>
      </p:sp>
      <p:graphicFrame>
        <p:nvGraphicFramePr>
          <p:cNvPr id="10" name="Content Placeholder 9">
            <a:extLst>
              <a:ext uri="{FF2B5EF4-FFF2-40B4-BE49-F238E27FC236}">
                <a16:creationId xmlns:a16="http://schemas.microsoft.com/office/drawing/2014/main" id="{22F169C6-EC33-5AAE-DE35-9EF543ACFD09}"/>
              </a:ext>
            </a:extLst>
          </p:cNvPr>
          <p:cNvGraphicFramePr>
            <a:graphicFrameLocks noGrp="1"/>
          </p:cNvGraphicFramePr>
          <p:nvPr>
            <p:ph idx="1"/>
            <p:extLst>
              <p:ext uri="{D42A27DB-BD31-4B8C-83A1-F6EECF244321}">
                <p14:modId xmlns:p14="http://schemas.microsoft.com/office/powerpoint/2010/main" val="1392000000"/>
              </p:ext>
            </p:extLst>
          </p:nvPr>
        </p:nvGraphicFramePr>
        <p:xfrm>
          <a:off x="6284340" y="2245360"/>
          <a:ext cx="5543594" cy="3584916"/>
        </p:xfrm>
        <a:graphic>
          <a:graphicData uri="http://schemas.openxmlformats.org/drawingml/2006/table">
            <a:tbl>
              <a:tblPr firstRow="1" bandRow="1">
                <a:tableStyleId>{69012ECD-51FC-41F1-AA8D-1B2483CD663E}</a:tableStyleId>
              </a:tblPr>
              <a:tblGrid>
                <a:gridCol w="1770777">
                  <a:extLst>
                    <a:ext uri="{9D8B030D-6E8A-4147-A177-3AD203B41FA5}">
                      <a16:colId xmlns:a16="http://schemas.microsoft.com/office/drawing/2014/main" val="4058085729"/>
                    </a:ext>
                  </a:extLst>
                </a:gridCol>
                <a:gridCol w="3772817">
                  <a:extLst>
                    <a:ext uri="{9D8B030D-6E8A-4147-A177-3AD203B41FA5}">
                      <a16:colId xmlns:a16="http://schemas.microsoft.com/office/drawing/2014/main" val="2890550462"/>
                    </a:ext>
                  </a:extLst>
                </a:gridCol>
              </a:tblGrid>
              <a:tr h="339228">
                <a:tc>
                  <a:txBody>
                    <a:bodyPr/>
                    <a:lstStyle/>
                    <a:p>
                      <a:pPr marL="0" marR="0">
                        <a:buNone/>
                      </a:pPr>
                      <a:r>
                        <a:rPr lang="en-US" sz="900" b="1">
                          <a:solidFill>
                            <a:srgbClr val="FFFFFF"/>
                          </a:solidFill>
                          <a:effectLst/>
                        </a:rPr>
                        <a:t>Structural Feature</a:t>
                      </a:r>
                      <a:endParaRPr lang="en-US" sz="900">
                        <a:effectLst/>
                        <a:latin typeface="Arial" panose="020B0604020202020204" pitchFamily="34" charset="0"/>
                        <a:ea typeface="Arial" panose="020B0604020202020204" pitchFamily="34" charset="0"/>
                      </a:endParaRPr>
                    </a:p>
                  </a:txBody>
                  <a:tcPr marL="62426" marR="62426" marT="39016" marB="39016"/>
                </a:tc>
                <a:tc>
                  <a:txBody>
                    <a:bodyPr/>
                    <a:lstStyle/>
                    <a:p>
                      <a:pPr marL="0" marR="0">
                        <a:buNone/>
                      </a:pPr>
                      <a:r>
                        <a:rPr lang="en-US" sz="900" b="1">
                          <a:solidFill>
                            <a:srgbClr val="FFFFFF"/>
                          </a:solidFill>
                          <a:effectLst/>
                        </a:rPr>
                        <a:t>Details</a:t>
                      </a:r>
                      <a:endParaRPr lang="en-US" sz="900">
                        <a:effectLst/>
                        <a:latin typeface="Arial" panose="020B0604020202020204" pitchFamily="34" charset="0"/>
                        <a:ea typeface="Arial" panose="020B0604020202020204" pitchFamily="34" charset="0"/>
                      </a:endParaRPr>
                    </a:p>
                  </a:txBody>
                  <a:tcPr marL="62426" marR="62426" marT="39016" marB="39016"/>
                </a:tc>
                <a:extLst>
                  <a:ext uri="{0D108BD9-81ED-4DB2-BD59-A6C34878D82A}">
                    <a16:rowId xmlns:a16="http://schemas.microsoft.com/office/drawing/2014/main" val="246334500"/>
                  </a:ext>
                </a:extLst>
              </a:tr>
              <a:tr h="1271391">
                <a:tc>
                  <a:txBody>
                    <a:bodyPr/>
                    <a:lstStyle/>
                    <a:p>
                      <a:pPr marL="0" marR="0">
                        <a:spcBef>
                          <a:spcPts val="200"/>
                        </a:spcBef>
                        <a:spcAft>
                          <a:spcPts val="200"/>
                        </a:spcAft>
                        <a:buNone/>
                      </a:pPr>
                      <a:r>
                        <a:rPr lang="en-US" sz="900">
                          <a:solidFill>
                            <a:srgbClr val="000000"/>
                          </a:solidFill>
                          <a:effectLst/>
                        </a:rPr>
                        <a:t>Composition</a:t>
                      </a:r>
                      <a:endParaRPr lang="en-US" sz="1000">
                        <a:effectLst/>
                        <a:latin typeface="Arial" panose="020B0604020202020204" pitchFamily="34" charset="0"/>
                        <a:ea typeface="Arial" panose="020B0604020202020204" pitchFamily="34" charset="0"/>
                      </a:endParaRPr>
                    </a:p>
                  </a:txBody>
                  <a:tcPr marL="62426" marR="62426" marT="31213" marB="31213"/>
                </a:tc>
                <a:tc>
                  <a:txBody>
                    <a:bodyPr/>
                    <a:lstStyle/>
                    <a:p>
                      <a:pPr marL="0" marR="0">
                        <a:spcBef>
                          <a:spcPts val="200"/>
                        </a:spcBef>
                        <a:spcAft>
                          <a:spcPts val="200"/>
                        </a:spcAft>
                        <a:buNone/>
                      </a:pPr>
                      <a:r>
                        <a:rPr lang="en-US" sz="900">
                          <a:solidFill>
                            <a:srgbClr val="000000"/>
                          </a:solidFill>
                          <a:effectLst/>
                        </a:rPr>
                        <a:t>State Superintendent or designee; 10 ISBE-appointed members including two representatives of statewide teacher organizations; ICCB Executive Director or designee; 10 ICCB-appointed members including two community college faculty representatives of statewide teacher organizations; IBHE Executive Director as ex-officio</a:t>
                      </a:r>
                      <a:endParaRPr lang="en-US" sz="1000">
                        <a:effectLst/>
                        <a:latin typeface="Arial" panose="020B0604020202020204" pitchFamily="34" charset="0"/>
                        <a:ea typeface="Arial" panose="020B0604020202020204" pitchFamily="34" charset="0"/>
                      </a:endParaRPr>
                    </a:p>
                  </a:txBody>
                  <a:tcPr marL="62426" marR="62426" marT="31213" marB="31213"/>
                </a:tc>
                <a:extLst>
                  <a:ext uri="{0D108BD9-81ED-4DB2-BD59-A6C34878D82A}">
                    <a16:rowId xmlns:a16="http://schemas.microsoft.com/office/drawing/2014/main" val="2744482387"/>
                  </a:ext>
                </a:extLst>
              </a:tr>
              <a:tr h="318639">
                <a:tc>
                  <a:txBody>
                    <a:bodyPr/>
                    <a:lstStyle/>
                    <a:p>
                      <a:pPr marL="0" marR="0">
                        <a:spcBef>
                          <a:spcPts val="200"/>
                        </a:spcBef>
                        <a:spcAft>
                          <a:spcPts val="200"/>
                        </a:spcAft>
                        <a:buNone/>
                      </a:pPr>
                      <a:r>
                        <a:rPr lang="en-US" sz="900">
                          <a:solidFill>
                            <a:srgbClr val="000000"/>
                          </a:solidFill>
                          <a:effectLst/>
                        </a:rPr>
                        <a:t>Administrative support</a:t>
                      </a:r>
                      <a:endParaRPr lang="en-US" sz="1000">
                        <a:effectLst/>
                        <a:latin typeface="Arial" panose="020B0604020202020204" pitchFamily="34" charset="0"/>
                        <a:ea typeface="Arial" panose="020B0604020202020204" pitchFamily="34" charset="0"/>
                      </a:endParaRPr>
                    </a:p>
                  </a:txBody>
                  <a:tcPr marL="62426" marR="62426" marT="31213" marB="31213"/>
                </a:tc>
                <a:tc>
                  <a:txBody>
                    <a:bodyPr/>
                    <a:lstStyle/>
                    <a:p>
                      <a:pPr marL="0" marR="0">
                        <a:spcBef>
                          <a:spcPts val="200"/>
                        </a:spcBef>
                        <a:spcAft>
                          <a:spcPts val="200"/>
                        </a:spcAft>
                        <a:buNone/>
                      </a:pPr>
                      <a:r>
                        <a:rPr lang="en-US" sz="900" dirty="0">
                          <a:solidFill>
                            <a:srgbClr val="000000"/>
                          </a:solidFill>
                          <a:effectLst/>
                        </a:rPr>
                        <a:t>ICCB provides administrative support</a:t>
                      </a:r>
                      <a:endParaRPr lang="en-US" sz="1000" dirty="0">
                        <a:effectLst/>
                        <a:latin typeface="Arial" panose="020B0604020202020204" pitchFamily="34" charset="0"/>
                        <a:ea typeface="Arial" panose="020B0604020202020204" pitchFamily="34" charset="0"/>
                      </a:endParaRPr>
                    </a:p>
                  </a:txBody>
                  <a:tcPr marL="62426" marR="62426" marT="31213" marB="31213"/>
                </a:tc>
                <a:extLst>
                  <a:ext uri="{0D108BD9-81ED-4DB2-BD59-A6C34878D82A}">
                    <a16:rowId xmlns:a16="http://schemas.microsoft.com/office/drawing/2014/main" val="1153371771"/>
                  </a:ext>
                </a:extLst>
              </a:tr>
              <a:tr h="318639">
                <a:tc>
                  <a:txBody>
                    <a:bodyPr/>
                    <a:lstStyle/>
                    <a:p>
                      <a:pPr marL="0" marR="0">
                        <a:spcBef>
                          <a:spcPts val="200"/>
                        </a:spcBef>
                        <a:spcAft>
                          <a:spcPts val="200"/>
                        </a:spcAft>
                        <a:buNone/>
                      </a:pPr>
                      <a:r>
                        <a:rPr lang="en-US" sz="900">
                          <a:solidFill>
                            <a:srgbClr val="000000"/>
                          </a:solidFill>
                          <a:effectLst/>
                        </a:rPr>
                        <a:t>First meeting deadline</a:t>
                      </a:r>
                      <a:endParaRPr lang="en-US" sz="1000">
                        <a:effectLst/>
                        <a:latin typeface="Arial" panose="020B0604020202020204" pitchFamily="34" charset="0"/>
                        <a:ea typeface="Arial" panose="020B0604020202020204" pitchFamily="34" charset="0"/>
                      </a:endParaRPr>
                    </a:p>
                  </a:txBody>
                  <a:tcPr marL="62426" marR="62426" marT="31213" marB="31213"/>
                </a:tc>
                <a:tc>
                  <a:txBody>
                    <a:bodyPr/>
                    <a:lstStyle/>
                    <a:p>
                      <a:pPr marL="0" marR="0">
                        <a:spcBef>
                          <a:spcPts val="200"/>
                        </a:spcBef>
                        <a:spcAft>
                          <a:spcPts val="200"/>
                        </a:spcAft>
                        <a:buNone/>
                      </a:pPr>
                      <a:r>
                        <a:rPr lang="en-US" sz="900">
                          <a:solidFill>
                            <a:srgbClr val="000000"/>
                          </a:solidFill>
                          <a:effectLst/>
                        </a:rPr>
                        <a:t>Within 60 days of July 1, 2025 (by August 29, 2025)</a:t>
                      </a:r>
                      <a:endParaRPr lang="en-US" sz="1000">
                        <a:effectLst/>
                        <a:latin typeface="Arial" panose="020B0604020202020204" pitchFamily="34" charset="0"/>
                        <a:ea typeface="Arial" panose="020B0604020202020204" pitchFamily="34" charset="0"/>
                      </a:endParaRPr>
                    </a:p>
                  </a:txBody>
                  <a:tcPr marL="62426" marR="62426" marT="31213" marB="31213"/>
                </a:tc>
                <a:extLst>
                  <a:ext uri="{0D108BD9-81ED-4DB2-BD59-A6C34878D82A}">
                    <a16:rowId xmlns:a16="http://schemas.microsoft.com/office/drawing/2014/main" val="3752758024"/>
                  </a:ext>
                </a:extLst>
              </a:tr>
              <a:tr h="318639">
                <a:tc>
                  <a:txBody>
                    <a:bodyPr/>
                    <a:lstStyle/>
                    <a:p>
                      <a:pPr marL="0" marR="0">
                        <a:spcBef>
                          <a:spcPts val="200"/>
                        </a:spcBef>
                        <a:spcAft>
                          <a:spcPts val="200"/>
                        </a:spcAft>
                        <a:buNone/>
                      </a:pPr>
                      <a:r>
                        <a:rPr lang="en-US" sz="900">
                          <a:solidFill>
                            <a:srgbClr val="000000"/>
                          </a:solidFill>
                          <a:effectLst/>
                        </a:rPr>
                        <a:t>Ongoing meeting frequency</a:t>
                      </a:r>
                      <a:endParaRPr lang="en-US" sz="1000">
                        <a:effectLst/>
                        <a:latin typeface="Arial" panose="020B0604020202020204" pitchFamily="34" charset="0"/>
                        <a:ea typeface="Arial" panose="020B0604020202020204" pitchFamily="34" charset="0"/>
                      </a:endParaRPr>
                    </a:p>
                  </a:txBody>
                  <a:tcPr marL="62426" marR="62426" marT="31213" marB="31213"/>
                </a:tc>
                <a:tc>
                  <a:txBody>
                    <a:bodyPr/>
                    <a:lstStyle/>
                    <a:p>
                      <a:pPr marL="0" marR="0">
                        <a:spcBef>
                          <a:spcPts val="200"/>
                        </a:spcBef>
                        <a:spcAft>
                          <a:spcPts val="200"/>
                        </a:spcAft>
                        <a:buNone/>
                      </a:pPr>
                      <a:r>
                        <a:rPr lang="en-US" sz="900">
                          <a:solidFill>
                            <a:srgbClr val="000000"/>
                          </a:solidFill>
                          <a:effectLst/>
                        </a:rPr>
                        <a:t>At least annually</a:t>
                      </a:r>
                      <a:endParaRPr lang="en-US" sz="1000">
                        <a:effectLst/>
                        <a:latin typeface="Arial" panose="020B0604020202020204" pitchFamily="34" charset="0"/>
                        <a:ea typeface="Arial" panose="020B0604020202020204" pitchFamily="34" charset="0"/>
                      </a:endParaRPr>
                    </a:p>
                  </a:txBody>
                  <a:tcPr marL="62426" marR="62426" marT="31213" marB="31213"/>
                </a:tc>
                <a:extLst>
                  <a:ext uri="{0D108BD9-81ED-4DB2-BD59-A6C34878D82A}">
                    <a16:rowId xmlns:a16="http://schemas.microsoft.com/office/drawing/2014/main" val="722949009"/>
                  </a:ext>
                </a:extLst>
              </a:tr>
              <a:tr h="509190">
                <a:tc>
                  <a:txBody>
                    <a:bodyPr/>
                    <a:lstStyle/>
                    <a:p>
                      <a:pPr marL="0" marR="0">
                        <a:spcBef>
                          <a:spcPts val="200"/>
                        </a:spcBef>
                        <a:spcAft>
                          <a:spcPts val="200"/>
                        </a:spcAft>
                        <a:buNone/>
                      </a:pPr>
                      <a:r>
                        <a:rPr lang="en-US" sz="900">
                          <a:solidFill>
                            <a:srgbClr val="000000"/>
                          </a:solidFill>
                          <a:effectLst/>
                        </a:rPr>
                        <a:t>Primary focus</a:t>
                      </a:r>
                      <a:endParaRPr lang="en-US" sz="1000">
                        <a:effectLst/>
                        <a:latin typeface="Arial" panose="020B0604020202020204" pitchFamily="34" charset="0"/>
                        <a:ea typeface="Arial" panose="020B0604020202020204" pitchFamily="34" charset="0"/>
                      </a:endParaRPr>
                    </a:p>
                  </a:txBody>
                  <a:tcPr marL="62426" marR="62426" marT="31213" marB="31213"/>
                </a:tc>
                <a:tc>
                  <a:txBody>
                    <a:bodyPr/>
                    <a:lstStyle/>
                    <a:p>
                      <a:pPr marL="0" marR="0">
                        <a:spcBef>
                          <a:spcPts val="200"/>
                        </a:spcBef>
                        <a:spcAft>
                          <a:spcPts val="200"/>
                        </a:spcAft>
                        <a:buNone/>
                      </a:pPr>
                      <a:r>
                        <a:rPr lang="en-US" sz="900">
                          <a:solidFill>
                            <a:srgbClr val="000000"/>
                          </a:solidFill>
                          <a:effectLst/>
                        </a:rPr>
                        <a:t>Approving accessibility, quality, and alignment of dual credit programs to meet student needs</a:t>
                      </a:r>
                      <a:endParaRPr lang="en-US" sz="1000">
                        <a:effectLst/>
                        <a:latin typeface="Arial" panose="020B0604020202020204" pitchFamily="34" charset="0"/>
                        <a:ea typeface="Arial" panose="020B0604020202020204" pitchFamily="34" charset="0"/>
                      </a:endParaRPr>
                    </a:p>
                  </a:txBody>
                  <a:tcPr marL="62426" marR="62426" marT="31213" marB="31213"/>
                </a:tc>
                <a:extLst>
                  <a:ext uri="{0D108BD9-81ED-4DB2-BD59-A6C34878D82A}">
                    <a16:rowId xmlns:a16="http://schemas.microsoft.com/office/drawing/2014/main" val="2532158367"/>
                  </a:ext>
                </a:extLst>
              </a:tr>
              <a:tr h="509190">
                <a:tc>
                  <a:txBody>
                    <a:bodyPr/>
                    <a:lstStyle/>
                    <a:p>
                      <a:pPr marL="0" marR="0">
                        <a:spcBef>
                          <a:spcPts val="200"/>
                        </a:spcBef>
                        <a:spcAft>
                          <a:spcPts val="200"/>
                        </a:spcAft>
                        <a:buNone/>
                      </a:pPr>
                      <a:r>
                        <a:rPr lang="en-US" sz="900">
                          <a:solidFill>
                            <a:srgbClr val="000000"/>
                          </a:solidFill>
                          <a:effectLst/>
                        </a:rPr>
                        <a:t>MPA authority</a:t>
                      </a:r>
                      <a:endParaRPr lang="en-US" sz="1000">
                        <a:effectLst/>
                        <a:latin typeface="Arial" panose="020B0604020202020204" pitchFamily="34" charset="0"/>
                        <a:ea typeface="Arial" panose="020B0604020202020204" pitchFamily="34" charset="0"/>
                      </a:endParaRPr>
                    </a:p>
                  </a:txBody>
                  <a:tcPr marL="62426" marR="62426" marT="31213" marB="31213"/>
                </a:tc>
                <a:tc>
                  <a:txBody>
                    <a:bodyPr/>
                    <a:lstStyle/>
                    <a:p>
                      <a:pPr marL="0" marR="0">
                        <a:spcBef>
                          <a:spcPts val="200"/>
                        </a:spcBef>
                        <a:spcAft>
                          <a:spcPts val="200"/>
                        </a:spcAft>
                        <a:buNone/>
                      </a:pPr>
                      <a:r>
                        <a:rPr lang="en-US" sz="900" dirty="0">
                          <a:solidFill>
                            <a:srgbClr val="000000"/>
                          </a:solidFill>
                          <a:effectLst/>
                        </a:rPr>
                        <a:t>May consider and develop updates to the Model Partnership Agreement and its associated exhibits</a:t>
                      </a:r>
                      <a:endParaRPr lang="en-US" sz="1000" dirty="0">
                        <a:effectLst/>
                        <a:latin typeface="Arial" panose="020B0604020202020204" pitchFamily="34" charset="0"/>
                        <a:ea typeface="Arial" panose="020B0604020202020204" pitchFamily="34" charset="0"/>
                      </a:endParaRPr>
                    </a:p>
                  </a:txBody>
                  <a:tcPr marL="62426" marR="62426" marT="31213" marB="31213"/>
                </a:tc>
                <a:extLst>
                  <a:ext uri="{0D108BD9-81ED-4DB2-BD59-A6C34878D82A}">
                    <a16:rowId xmlns:a16="http://schemas.microsoft.com/office/drawing/2014/main" val="1793865696"/>
                  </a:ext>
                </a:extLst>
              </a:tr>
            </a:tbl>
          </a:graphicData>
        </a:graphic>
      </p:graphicFrame>
    </p:spTree>
    <p:extLst>
      <p:ext uri="{BB962C8B-B14F-4D97-AF65-F5344CB8AC3E}">
        <p14:creationId xmlns:p14="http://schemas.microsoft.com/office/powerpoint/2010/main" val="2220831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9AC6EB9-0B7C-E46A-8619-57CD0C61774B}"/>
            </a:ext>
          </a:extLst>
        </p:cNvPr>
        <p:cNvGrpSpPr/>
        <p:nvPr/>
      </p:nvGrpSpPr>
      <p:grpSpPr>
        <a:xfrm>
          <a:off x="0" y="0"/>
          <a:ext cx="0" cy="0"/>
          <a:chOff x="0" y="0"/>
          <a:chExt cx="0" cy="0"/>
        </a:xfrm>
      </p:grpSpPr>
      <p:sp useBgFill="1">
        <p:nvSpPr>
          <p:cNvPr id="67" name="Rectangle 66">
            <a:extLst>
              <a:ext uri="{FF2B5EF4-FFF2-40B4-BE49-F238E27FC236}">
                <a16:creationId xmlns:a16="http://schemas.microsoft.com/office/drawing/2014/main" id="{8C886788-700E-4D20-9F80-E0E96837A2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8" name="Freeform: Shape 67">
            <a:extLst>
              <a:ext uri="{FF2B5EF4-FFF2-40B4-BE49-F238E27FC236}">
                <a16:creationId xmlns:a16="http://schemas.microsoft.com/office/drawing/2014/main" id="{1850674C-4E08-4C62-A3E2-6337FE4F7D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59047" cy="6858000"/>
          </a:xfrm>
          <a:custGeom>
            <a:avLst/>
            <a:gdLst>
              <a:gd name="connsiteX0" fmla="*/ 0 w 4959047"/>
              <a:gd name="connsiteY0" fmla="*/ 0 h 6858000"/>
              <a:gd name="connsiteX1" fmla="*/ 4110127 w 4959047"/>
              <a:gd name="connsiteY1" fmla="*/ 0 h 6858000"/>
              <a:gd name="connsiteX2" fmla="*/ 4179024 w 4959047"/>
              <a:gd name="connsiteY2" fmla="*/ 123368 h 6858000"/>
              <a:gd name="connsiteX3" fmla="*/ 4959047 w 4959047"/>
              <a:gd name="connsiteY3" fmla="*/ 3429000 h 6858000"/>
              <a:gd name="connsiteX4" fmla="*/ 4179024 w 4959047"/>
              <a:gd name="connsiteY4" fmla="*/ 6734633 h 6858000"/>
              <a:gd name="connsiteX5" fmla="*/ 4110127 w 4959047"/>
              <a:gd name="connsiteY5" fmla="*/ 6858000 h 6858000"/>
              <a:gd name="connsiteX6" fmla="*/ 0 w 495904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59047" h="6858000">
                <a:moveTo>
                  <a:pt x="0" y="0"/>
                </a:moveTo>
                <a:lnTo>
                  <a:pt x="4110127" y="0"/>
                </a:lnTo>
                <a:lnTo>
                  <a:pt x="4179024" y="123368"/>
                </a:lnTo>
                <a:cubicBezTo>
                  <a:pt x="4668929" y="1045156"/>
                  <a:pt x="4959047" y="2189404"/>
                  <a:pt x="4959047" y="3429000"/>
                </a:cubicBezTo>
                <a:cubicBezTo>
                  <a:pt x="4959047" y="4668597"/>
                  <a:pt x="4668929" y="5812845"/>
                  <a:pt x="4179024" y="6734633"/>
                </a:cubicBezTo>
                <a:lnTo>
                  <a:pt x="4110127" y="6858000"/>
                </a:lnTo>
                <a:lnTo>
                  <a:pt x="0" y="6858000"/>
                </a:lnTo>
                <a:close/>
              </a:path>
            </a:pathLst>
          </a:custGeom>
          <a:ln w="9525">
            <a:solidFill>
              <a:srgbClr val="EFEFEF"/>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69" name="Freeform: Shape 68">
            <a:extLst>
              <a:ext uri="{FF2B5EF4-FFF2-40B4-BE49-F238E27FC236}">
                <a16:creationId xmlns:a16="http://schemas.microsoft.com/office/drawing/2014/main" id="{BCE4FF05-2B0C-4C97-A9B4-E163085A90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48887" cy="6858000"/>
          </a:xfrm>
          <a:custGeom>
            <a:avLst/>
            <a:gdLst>
              <a:gd name="connsiteX0" fmla="*/ 0 w 4948887"/>
              <a:gd name="connsiteY0" fmla="*/ 0 h 6858000"/>
              <a:gd name="connsiteX1" fmla="*/ 4099967 w 4948887"/>
              <a:gd name="connsiteY1" fmla="*/ 0 h 6858000"/>
              <a:gd name="connsiteX2" fmla="*/ 4168864 w 4948887"/>
              <a:gd name="connsiteY2" fmla="*/ 123368 h 6858000"/>
              <a:gd name="connsiteX3" fmla="*/ 4948887 w 4948887"/>
              <a:gd name="connsiteY3" fmla="*/ 3429000 h 6858000"/>
              <a:gd name="connsiteX4" fmla="*/ 4168864 w 4948887"/>
              <a:gd name="connsiteY4" fmla="*/ 6734633 h 6858000"/>
              <a:gd name="connsiteX5" fmla="*/ 4099967 w 4948887"/>
              <a:gd name="connsiteY5" fmla="*/ 6858000 h 6858000"/>
              <a:gd name="connsiteX6" fmla="*/ 0 w 494888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48887" h="6858000">
                <a:moveTo>
                  <a:pt x="0" y="0"/>
                </a:moveTo>
                <a:lnTo>
                  <a:pt x="4099967" y="0"/>
                </a:lnTo>
                <a:lnTo>
                  <a:pt x="4168864" y="123368"/>
                </a:lnTo>
                <a:cubicBezTo>
                  <a:pt x="4658769" y="1045156"/>
                  <a:pt x="4948887" y="2189404"/>
                  <a:pt x="4948887" y="3429000"/>
                </a:cubicBezTo>
                <a:cubicBezTo>
                  <a:pt x="4948887" y="4668597"/>
                  <a:pt x="4658769" y="5812845"/>
                  <a:pt x="4168864" y="6734633"/>
                </a:cubicBezTo>
                <a:lnTo>
                  <a:pt x="4099967"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45BF26B-7D3B-5747-256A-85CB3B735184}"/>
              </a:ext>
            </a:extLst>
          </p:cNvPr>
          <p:cNvSpPr>
            <a:spLocks noGrp="1"/>
          </p:cNvSpPr>
          <p:nvPr>
            <p:ph type="title"/>
          </p:nvPr>
        </p:nvSpPr>
        <p:spPr>
          <a:xfrm>
            <a:off x="475488" y="1124712"/>
            <a:ext cx="4023360" cy="3200400"/>
          </a:xfrm>
        </p:spPr>
        <p:txBody>
          <a:bodyPr vert="horz" lIns="91440" tIns="45720" rIns="91440" bIns="45720" rtlCol="0" anchor="b">
            <a:normAutofit/>
          </a:bodyPr>
          <a:lstStyle/>
          <a:p>
            <a:r>
              <a:rPr lang="en-US" sz="4800"/>
              <a:t>DCQA Committee Bylaws</a:t>
            </a:r>
          </a:p>
        </p:txBody>
      </p:sp>
      <p:sp>
        <p:nvSpPr>
          <p:cNvPr id="70" name="Rectangle 69">
            <a:extLst>
              <a:ext uri="{FF2B5EF4-FFF2-40B4-BE49-F238E27FC236}">
                <a16:creationId xmlns:a16="http://schemas.microsoft.com/office/drawing/2014/main" id="{529C2A7A-A6B6-4A56-B11C-8E967D88A6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Picture 2" descr="Text&#10;&#10;AI-generated content may be incorrect.">
            <a:extLst>
              <a:ext uri="{FF2B5EF4-FFF2-40B4-BE49-F238E27FC236}">
                <a16:creationId xmlns:a16="http://schemas.microsoft.com/office/drawing/2014/main" id="{8FB603B7-E167-20C4-1AFE-00F93740C942}"/>
              </a:ext>
            </a:extLst>
          </p:cNvPr>
          <p:cNvPicPr>
            <a:picLocks noChangeAspect="1"/>
          </p:cNvPicPr>
          <p:nvPr/>
        </p:nvPicPr>
        <p:blipFill>
          <a:blip r:embed="rId2"/>
          <a:stretch>
            <a:fillRect/>
          </a:stretch>
        </p:blipFill>
        <p:spPr>
          <a:xfrm>
            <a:off x="5546903" y="868908"/>
            <a:ext cx="5989326" cy="2455618"/>
          </a:xfrm>
          <a:prstGeom prst="rect">
            <a:avLst/>
          </a:prstGeom>
        </p:spPr>
      </p:pic>
      <p:sp>
        <p:nvSpPr>
          <p:cNvPr id="71" name="Rectangle 70">
            <a:extLst>
              <a:ext uri="{FF2B5EF4-FFF2-40B4-BE49-F238E27FC236}">
                <a16:creationId xmlns:a16="http://schemas.microsoft.com/office/drawing/2014/main" id="{FDBD7205-E536-4134-8768-AC3E1A3C5E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Close up image of hands applauding">
            <a:extLst>
              <a:ext uri="{FF2B5EF4-FFF2-40B4-BE49-F238E27FC236}">
                <a16:creationId xmlns:a16="http://schemas.microsoft.com/office/drawing/2014/main" id="{DB8A0F11-10BD-27A8-3731-F606267EFB80}"/>
              </a:ext>
            </a:extLst>
          </p:cNvPr>
          <p:cNvPicPr>
            <a:picLocks noChangeAspect="1"/>
          </p:cNvPicPr>
          <p:nvPr/>
        </p:nvPicPr>
        <p:blipFill>
          <a:blip r:embed="rId3"/>
          <a:srcRect l="2943" r="2940" b="-1"/>
          <a:stretch>
            <a:fillRect/>
          </a:stretch>
        </p:blipFill>
        <p:spPr>
          <a:xfrm>
            <a:off x="5549354" y="3980005"/>
            <a:ext cx="2871216" cy="2036354"/>
          </a:xfrm>
          <a:prstGeom prst="rect">
            <a:avLst/>
          </a:prstGeom>
        </p:spPr>
      </p:pic>
      <p:pic>
        <p:nvPicPr>
          <p:cNvPr id="4" name="Picture 3">
            <a:extLst>
              <a:ext uri="{FF2B5EF4-FFF2-40B4-BE49-F238E27FC236}">
                <a16:creationId xmlns:a16="http://schemas.microsoft.com/office/drawing/2014/main" id="{B9BF417B-731D-B3C0-FDBD-12A7A1AD956F}"/>
              </a:ext>
            </a:extLst>
          </p:cNvPr>
          <p:cNvPicPr>
            <a:picLocks noChangeAspect="1"/>
          </p:cNvPicPr>
          <p:nvPr/>
        </p:nvPicPr>
        <p:blipFill>
          <a:blip r:embed="rId4"/>
          <a:stretch>
            <a:fillRect/>
          </a:stretch>
        </p:blipFill>
        <p:spPr>
          <a:xfrm>
            <a:off x="8665013" y="4319857"/>
            <a:ext cx="2871216" cy="1356649"/>
          </a:xfrm>
          <a:prstGeom prst="rect">
            <a:avLst/>
          </a:prstGeom>
        </p:spPr>
      </p:pic>
    </p:spTree>
    <p:extLst>
      <p:ext uri="{BB962C8B-B14F-4D97-AF65-F5344CB8AC3E}">
        <p14:creationId xmlns:p14="http://schemas.microsoft.com/office/powerpoint/2010/main" val="2282794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8A4F37-EC8C-0F34-FFD3-9AC40A1A32FE}"/>
              </a:ext>
            </a:extLst>
          </p:cNvPr>
          <p:cNvSpPr>
            <a:spLocks noGrp="1"/>
          </p:cNvSpPr>
          <p:nvPr>
            <p:ph type="title"/>
          </p:nvPr>
        </p:nvSpPr>
        <p:spPr>
          <a:xfrm>
            <a:off x="640080" y="329184"/>
            <a:ext cx="6894576" cy="1783080"/>
          </a:xfrm>
        </p:spPr>
        <p:txBody>
          <a:bodyPr anchor="b">
            <a:normAutofit/>
          </a:bodyPr>
          <a:lstStyle/>
          <a:p>
            <a:r>
              <a:rPr lang="en-US" sz="5400"/>
              <a:t>DCQA Committee Bylaws</a:t>
            </a:r>
          </a:p>
        </p:txBody>
      </p:sp>
      <p:sp>
        <p:nvSpPr>
          <p:cNvPr id="43"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AF86134-1816-55B0-9434-A3A10324D632}"/>
              </a:ext>
            </a:extLst>
          </p:cNvPr>
          <p:cNvSpPr>
            <a:spLocks noGrp="1"/>
          </p:cNvSpPr>
          <p:nvPr>
            <p:ph idx="1"/>
          </p:nvPr>
        </p:nvSpPr>
        <p:spPr>
          <a:xfrm>
            <a:off x="640080" y="2706624"/>
            <a:ext cx="6894576" cy="3483864"/>
          </a:xfrm>
        </p:spPr>
        <p:txBody>
          <a:bodyPr>
            <a:normAutofit/>
          </a:bodyPr>
          <a:lstStyle/>
          <a:p>
            <a:r>
              <a:rPr lang="en-US" sz="1400"/>
              <a:t>The Dual Credit Quality Act Advisory Committee (“Committee”), established pursuant to the Dual Credit Quality Act (110 ILCS 27/19.5), is </a:t>
            </a:r>
            <a:r>
              <a:rPr lang="en-US" sz="1400" b="1"/>
              <a:t>a statewide</a:t>
            </a:r>
            <a:r>
              <a:rPr lang="en-US" sz="1400"/>
              <a:t> </a:t>
            </a:r>
            <a:r>
              <a:rPr lang="en-US" sz="1400" b="1"/>
              <a:t>advisory body</a:t>
            </a:r>
            <a:r>
              <a:rPr lang="en-US" sz="1400"/>
              <a:t>. </a:t>
            </a:r>
          </a:p>
          <a:p>
            <a:r>
              <a:rPr lang="en-US" sz="1400"/>
              <a:t>The Committee may meet in person, or through video or audio conference, and will establish quorum, defined as a majority of ICCB- and ISBE-appointed Committee members present for the purpose of discussing public business (5 ILCS 120/1.02)</a:t>
            </a:r>
          </a:p>
          <a:p>
            <a:r>
              <a:rPr lang="en-US" sz="1400"/>
              <a:t>At the direction of the ICCB and ISBE, a Committee may meet without the presence of a quorum of members provided the conditions set forth in the Open Meetings Act are met (5 ILCS 120/7). </a:t>
            </a:r>
          </a:p>
          <a:p>
            <a:r>
              <a:rPr lang="en-US" sz="1400"/>
              <a:t>Procedural rules for conducting and attending Committee meetings align with OMA guidelines and conducting “contemporaneous interactive communication” (5 ILCS 120/1.02).</a:t>
            </a:r>
          </a:p>
          <a:p>
            <a:r>
              <a:rPr lang="en-US" sz="1400"/>
              <a:t>The Committee will meet as often as the ICCB and ISBE deems necessary but will meet at least once per year.</a:t>
            </a:r>
          </a:p>
        </p:txBody>
      </p:sp>
      <p:pic>
        <p:nvPicPr>
          <p:cNvPr id="5" name="Picture 4">
            <a:extLst>
              <a:ext uri="{FF2B5EF4-FFF2-40B4-BE49-F238E27FC236}">
                <a16:creationId xmlns:a16="http://schemas.microsoft.com/office/drawing/2014/main" id="{86C3C541-E174-CE42-049E-CCC7653274FB}"/>
              </a:ext>
            </a:extLst>
          </p:cNvPr>
          <p:cNvPicPr>
            <a:picLocks noChangeAspect="1"/>
          </p:cNvPicPr>
          <p:nvPr/>
        </p:nvPicPr>
        <p:blipFill>
          <a:blip r:embed="rId2"/>
          <a:stretch>
            <a:fillRect/>
          </a:stretch>
        </p:blipFill>
        <p:spPr>
          <a:xfrm>
            <a:off x="7863840" y="1095809"/>
            <a:ext cx="4014216" cy="1896716"/>
          </a:xfrm>
          <a:prstGeom prst="rect">
            <a:avLst/>
          </a:prstGeom>
        </p:spPr>
      </p:pic>
      <p:pic>
        <p:nvPicPr>
          <p:cNvPr id="4" name="Picture 3" descr="Text&#10;&#10;AI-generated content may be incorrect.">
            <a:extLst>
              <a:ext uri="{FF2B5EF4-FFF2-40B4-BE49-F238E27FC236}">
                <a16:creationId xmlns:a16="http://schemas.microsoft.com/office/drawing/2014/main" id="{FEFED158-FDAC-91D5-07CF-697B6580403D}"/>
              </a:ext>
            </a:extLst>
          </p:cNvPr>
          <p:cNvPicPr>
            <a:picLocks noChangeAspect="1"/>
          </p:cNvPicPr>
          <p:nvPr/>
        </p:nvPicPr>
        <p:blipFill>
          <a:blip r:embed="rId3"/>
          <a:stretch>
            <a:fillRect/>
          </a:stretch>
        </p:blipFill>
        <p:spPr>
          <a:xfrm>
            <a:off x="7863840" y="4348166"/>
            <a:ext cx="3995928" cy="1638326"/>
          </a:xfrm>
          <a:prstGeom prst="rect">
            <a:avLst/>
          </a:prstGeom>
        </p:spPr>
      </p:pic>
    </p:spTree>
    <p:extLst>
      <p:ext uri="{BB962C8B-B14F-4D97-AF65-F5344CB8AC3E}">
        <p14:creationId xmlns:p14="http://schemas.microsoft.com/office/powerpoint/2010/main" val="22405360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3862</TotalTime>
  <Words>2782</Words>
  <Application>Microsoft Office PowerPoint</Application>
  <PresentationFormat>Widescreen</PresentationFormat>
  <Paragraphs>214</Paragraphs>
  <Slides>36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Aptos</vt:lpstr>
      <vt:lpstr>Aptos Display</vt:lpstr>
      <vt:lpstr>Arial</vt:lpstr>
      <vt:lpstr>Calibri</vt:lpstr>
      <vt:lpstr>Courier New</vt:lpstr>
      <vt:lpstr>Office Theme</vt:lpstr>
      <vt:lpstr>Dual Credit Quality Act (DCQA) Subcommittee Meeting:  Faculty Qualifications</vt:lpstr>
      <vt:lpstr>Agenda</vt:lpstr>
      <vt:lpstr>Welcome!</vt:lpstr>
      <vt:lpstr>Open Meetings Act</vt:lpstr>
      <vt:lpstr>Open Meetings Act (OMA)</vt:lpstr>
      <vt:lpstr>DCQA Committee</vt:lpstr>
      <vt:lpstr> </vt:lpstr>
      <vt:lpstr>DCQA Committee Bylaws</vt:lpstr>
      <vt:lpstr>DCQA Committee Bylaws</vt:lpstr>
      <vt:lpstr> DCQA Subcommittee review of the Model Partnership Agreement (MPA)</vt:lpstr>
      <vt:lpstr>Overview of MPA</vt:lpstr>
      <vt:lpstr>The Role of the MPA</vt:lpstr>
      <vt:lpstr>The Role of the MPA</vt:lpstr>
      <vt:lpstr>Shift of MPA Under Public Act 104‑0012 (Effective July 1, 2025)</vt:lpstr>
      <vt:lpstr>Shift of MPA Under Public Act 104‑0012 (Effective July 1, 2025) </vt:lpstr>
      <vt:lpstr>Revising the MPA to align with Public Act 104‑0012 (Effective July 1, 2025) </vt:lpstr>
      <vt:lpstr>Faculty Qualifications in Revised MPA </vt:lpstr>
      <vt:lpstr> Faculty Qualifications </vt:lpstr>
      <vt:lpstr>Faculty Qualifications: Amended Act</vt:lpstr>
      <vt:lpstr>Faculty Qualifications: Definitions from MPA</vt:lpstr>
      <vt:lpstr>Four Pathways to becoming Dual Credit Instructor Qualified</vt:lpstr>
      <vt:lpstr>Faculty Qualifications: Amended Act</vt:lpstr>
      <vt:lpstr>PowerPoint Presentation</vt:lpstr>
      <vt:lpstr>  Dual Credit Instructor Qualifications Review Documentation  Exhibit B-2  </vt:lpstr>
      <vt:lpstr>PowerPoint Presentation</vt:lpstr>
      <vt:lpstr>Faculty Support: Community Colleges</vt:lpstr>
      <vt:lpstr>Faculty Support: Community Colleges</vt:lpstr>
      <vt:lpstr>Faculty Support: School Districts</vt:lpstr>
      <vt:lpstr>Faculty Support: School Districts</vt:lpstr>
      <vt:lpstr>In-Year Course and Instructor Evaluation Requirement (§16(b)(7)(B))</vt:lpstr>
      <vt:lpstr>Annual Reporting</vt:lpstr>
      <vt:lpstr>Faculty Qualifications: Subcommittee Discussion</vt:lpstr>
      <vt:lpstr>Public Comment</vt:lpstr>
      <vt:lpstr>Next Steps</vt:lpstr>
      <vt:lpstr>Timeline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Adrienne Pickett</dc:creator>
  <cp:lastModifiedBy>Jordan, Melinda G</cp:lastModifiedBy>
  <cp:revision>18</cp:revision>
  <dcterms:created xsi:type="dcterms:W3CDTF">2026-03-02T13:02:36Z</dcterms:created>
  <dcterms:modified xsi:type="dcterms:W3CDTF">2026-03-06T16:58:28Z</dcterms:modified>
</cp:coreProperties>
</file>