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258" r:id="rId3"/>
    <p:sldId id="257" r:id="rId4"/>
    <p:sldId id="260" r:id="rId5"/>
    <p:sldId id="263" r:id="rId6"/>
    <p:sldId id="264" r:id="rId7"/>
    <p:sldId id="262" r:id="rId8"/>
    <p:sldId id="265" r:id="rId9"/>
    <p:sldId id="293" r:id="rId10"/>
    <p:sldId id="261" r:id="rId11"/>
    <p:sldId id="292" r:id="rId12"/>
    <p:sldId id="259" r:id="rId13"/>
    <p:sldId id="290" r:id="rId14"/>
    <p:sldId id="300" r:id="rId15"/>
    <p:sldId id="302" r:id="rId16"/>
    <p:sldId id="321" r:id="rId17"/>
    <p:sldId id="323" r:id="rId18"/>
    <p:sldId id="325" r:id="rId19"/>
    <p:sldId id="318" r:id="rId20"/>
    <p:sldId id="286" r:id="rId21"/>
    <p:sldId id="319" r:id="rId22"/>
    <p:sldId id="317" r:id="rId23"/>
    <p:sldId id="320" r:id="rId24"/>
    <p:sldId id="266" r:id="rId25"/>
    <p:sldId id="291" r:id="rId26"/>
    <p:sldId id="294" r:id="rId27"/>
    <p:sldId id="327" r:id="rId28"/>
    <p:sldId id="328" r:id="rId29"/>
    <p:sldId id="267" r:id="rId30"/>
    <p:sldId id="278" r:id="rId31"/>
    <p:sldId id="279" r:id="rId32"/>
    <p:sldId id="270" r:id="rId33"/>
    <p:sldId id="28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68160" autoAdjust="0"/>
  </p:normalViewPr>
  <p:slideViewPr>
    <p:cSldViewPr snapToGrid="0">
      <p:cViewPr varScale="1">
        <p:scale>
          <a:sx n="86" d="100"/>
          <a:sy n="86" d="100"/>
        </p:scale>
        <p:origin x="151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21965F-681D-4095-AB8C-158FCAE42B26}"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8DCE8BC8-7165-41F0-9750-67CF7C57EC80}">
      <dgm:prSet/>
      <dgm:spPr/>
      <dgm:t>
        <a:bodyPr/>
        <a:lstStyle/>
        <a:p>
          <a:r>
            <a:rPr lang="en-US" b="1" dirty="0"/>
            <a:t>Activities include:</a:t>
          </a:r>
        </a:p>
      </dgm:t>
    </dgm:pt>
    <dgm:pt modelId="{8FE0C781-04F4-498A-ABA2-5C25C5782896}" type="parTrans" cxnId="{0B469716-299B-4416-98F0-7DC51EBF6E17}">
      <dgm:prSet/>
      <dgm:spPr/>
      <dgm:t>
        <a:bodyPr/>
        <a:lstStyle/>
        <a:p>
          <a:endParaRPr lang="en-US"/>
        </a:p>
      </dgm:t>
    </dgm:pt>
    <dgm:pt modelId="{C5662A9A-FAA6-4292-8008-009D16104CCF}" type="sibTrans" cxnId="{0B469716-299B-4416-98F0-7DC51EBF6E17}">
      <dgm:prSet/>
      <dgm:spPr/>
      <dgm:t>
        <a:bodyPr/>
        <a:lstStyle/>
        <a:p>
          <a:endParaRPr lang="en-US"/>
        </a:p>
      </dgm:t>
    </dgm:pt>
    <dgm:pt modelId="{948ECA01-6A16-46AD-8B25-4FDE61AA3B0D}">
      <dgm:prSet/>
      <dgm:spPr/>
      <dgm:t>
        <a:bodyPr/>
        <a:lstStyle/>
        <a:p>
          <a:r>
            <a:rPr lang="en-US" b="1"/>
            <a:t>consider and recommend updates to the MPA and its associated exhibits.</a:t>
          </a:r>
        </a:p>
      </dgm:t>
    </dgm:pt>
    <dgm:pt modelId="{72D78D0C-3167-4DE5-83C3-2D803F980B1D}" type="parTrans" cxnId="{5CB388E0-E45C-4BC7-9BD5-43CB907FBC5A}">
      <dgm:prSet/>
      <dgm:spPr/>
      <dgm:t>
        <a:bodyPr/>
        <a:lstStyle/>
        <a:p>
          <a:endParaRPr lang="en-US"/>
        </a:p>
      </dgm:t>
    </dgm:pt>
    <dgm:pt modelId="{06ECE738-0E9A-4172-987B-37493CFC6DFB}" type="sibTrans" cxnId="{5CB388E0-E45C-4BC7-9BD5-43CB907FBC5A}">
      <dgm:prSet/>
      <dgm:spPr/>
      <dgm:t>
        <a:bodyPr/>
        <a:lstStyle/>
        <a:p>
          <a:endParaRPr lang="en-US"/>
        </a:p>
      </dgm:t>
    </dgm:pt>
    <dgm:pt modelId="{45B45D3B-379C-4D49-A24E-3D238A4C8ACA}">
      <dgm:prSet/>
      <dgm:spPr/>
      <dgm:t>
        <a:bodyPr/>
        <a:lstStyle/>
        <a:p>
          <a:r>
            <a:rPr lang="en-US" b="1"/>
            <a:t>leverage the expertise of leading experts and policy makers in the field of dual credit and concurrent enrollment when making MPA recommendations.</a:t>
          </a:r>
        </a:p>
      </dgm:t>
    </dgm:pt>
    <dgm:pt modelId="{542BD42F-C221-49FB-B644-9864C369DE0A}" type="parTrans" cxnId="{62B96F5D-1B3B-4FB1-AF24-A0263F2C7780}">
      <dgm:prSet/>
      <dgm:spPr/>
      <dgm:t>
        <a:bodyPr/>
        <a:lstStyle/>
        <a:p>
          <a:endParaRPr lang="en-US"/>
        </a:p>
      </dgm:t>
    </dgm:pt>
    <dgm:pt modelId="{4F0119D5-35CF-4AF4-9580-30F4A532F4B4}" type="sibTrans" cxnId="{62B96F5D-1B3B-4FB1-AF24-A0263F2C7780}">
      <dgm:prSet/>
      <dgm:spPr/>
      <dgm:t>
        <a:bodyPr/>
        <a:lstStyle/>
        <a:p>
          <a:endParaRPr lang="en-US"/>
        </a:p>
      </dgm:t>
    </dgm:pt>
    <dgm:pt modelId="{C0285199-08E8-4755-A5F0-C5D2DF851F89}">
      <dgm:prSet/>
      <dgm:spPr/>
      <dgm:t>
        <a:bodyPr/>
        <a:lstStyle/>
        <a:p>
          <a:r>
            <a:rPr lang="en-US" b="1"/>
            <a:t>consult relevant dual credit and concurrent enrollment scholarship and research findings in developing recommendations.</a:t>
          </a:r>
        </a:p>
      </dgm:t>
    </dgm:pt>
    <dgm:pt modelId="{452CFEDA-7FC1-4D73-BE86-8DC73D8D068A}" type="parTrans" cxnId="{8F373693-7815-4380-B001-B9E9EDF13C58}">
      <dgm:prSet/>
      <dgm:spPr/>
      <dgm:t>
        <a:bodyPr/>
        <a:lstStyle/>
        <a:p>
          <a:endParaRPr lang="en-US"/>
        </a:p>
      </dgm:t>
    </dgm:pt>
    <dgm:pt modelId="{51F90828-87EC-48DB-9509-1AF40BA7B63C}" type="sibTrans" cxnId="{8F373693-7815-4380-B001-B9E9EDF13C58}">
      <dgm:prSet/>
      <dgm:spPr/>
      <dgm:t>
        <a:bodyPr/>
        <a:lstStyle/>
        <a:p>
          <a:endParaRPr lang="en-US"/>
        </a:p>
      </dgm:t>
    </dgm:pt>
    <dgm:pt modelId="{E00ECEA3-7ECC-43BE-B7C2-0DB3C51FF5E8}">
      <dgm:prSet/>
      <dgm:spPr/>
      <dgm:t>
        <a:bodyPr/>
        <a:lstStyle/>
        <a:p>
          <a:r>
            <a:rPr lang="en-US" b="1"/>
            <a:t>invite the feedback and insights of Illinois’ practitioners and other secondary and postsecondary stakeholders when developing its recommendations.</a:t>
          </a:r>
        </a:p>
      </dgm:t>
    </dgm:pt>
    <dgm:pt modelId="{049FFB31-7808-4F92-8D15-416D566BA897}" type="parTrans" cxnId="{19EA3E5B-FD5F-4860-931A-74041B4177F8}">
      <dgm:prSet/>
      <dgm:spPr/>
      <dgm:t>
        <a:bodyPr/>
        <a:lstStyle/>
        <a:p>
          <a:endParaRPr lang="en-US"/>
        </a:p>
      </dgm:t>
    </dgm:pt>
    <dgm:pt modelId="{3BDCD225-5948-421C-9DEA-8DB9A23613CB}" type="sibTrans" cxnId="{19EA3E5B-FD5F-4860-931A-74041B4177F8}">
      <dgm:prSet/>
      <dgm:spPr/>
      <dgm:t>
        <a:bodyPr/>
        <a:lstStyle/>
        <a:p>
          <a:endParaRPr lang="en-US"/>
        </a:p>
      </dgm:t>
    </dgm:pt>
    <dgm:pt modelId="{41ED0F10-7C84-4974-A7AE-76EFDC810737}">
      <dgm:prSet/>
      <dgm:spPr/>
      <dgm:t>
        <a:bodyPr/>
        <a:lstStyle/>
        <a:p>
          <a:r>
            <a:rPr lang="en-US" b="1"/>
            <a:t>make recommendations but not take binding action.</a:t>
          </a:r>
        </a:p>
      </dgm:t>
    </dgm:pt>
    <dgm:pt modelId="{C6D88CFF-F2B8-4283-9E1D-9163E242CFEE}" type="parTrans" cxnId="{30110B10-2BB9-4728-A103-00E98FE646EE}">
      <dgm:prSet/>
      <dgm:spPr/>
      <dgm:t>
        <a:bodyPr/>
        <a:lstStyle/>
        <a:p>
          <a:endParaRPr lang="en-US"/>
        </a:p>
      </dgm:t>
    </dgm:pt>
    <dgm:pt modelId="{C157A250-647B-4509-9C90-37FA54540D74}" type="sibTrans" cxnId="{30110B10-2BB9-4728-A103-00E98FE646EE}">
      <dgm:prSet/>
      <dgm:spPr/>
      <dgm:t>
        <a:bodyPr/>
        <a:lstStyle/>
        <a:p>
          <a:endParaRPr lang="en-US"/>
        </a:p>
      </dgm:t>
    </dgm:pt>
    <dgm:pt modelId="{2858E96F-5CCC-4C71-8064-4BB08799BD6E}" type="pres">
      <dgm:prSet presAssocID="{ED21965F-681D-4095-AB8C-158FCAE42B26}" presName="Name0" presStyleCnt="0">
        <dgm:presLayoutVars>
          <dgm:dir/>
          <dgm:animLvl val="lvl"/>
          <dgm:resizeHandles val="exact"/>
        </dgm:presLayoutVars>
      </dgm:prSet>
      <dgm:spPr/>
    </dgm:pt>
    <dgm:pt modelId="{61B0A67A-3415-489F-918D-510536BE81FE}" type="pres">
      <dgm:prSet presAssocID="{41ED0F10-7C84-4974-A7AE-76EFDC810737}" presName="boxAndChildren" presStyleCnt="0"/>
      <dgm:spPr/>
    </dgm:pt>
    <dgm:pt modelId="{C1F8236B-9088-4B51-81ED-0ED4602BB70C}" type="pres">
      <dgm:prSet presAssocID="{41ED0F10-7C84-4974-A7AE-76EFDC810737}" presName="parentTextBox" presStyleLbl="node1" presStyleIdx="0" presStyleCnt="6"/>
      <dgm:spPr/>
    </dgm:pt>
    <dgm:pt modelId="{704F31F9-EC8C-41CA-ABDB-9467E5FD443F}" type="pres">
      <dgm:prSet presAssocID="{3BDCD225-5948-421C-9DEA-8DB9A23613CB}" presName="sp" presStyleCnt="0"/>
      <dgm:spPr/>
    </dgm:pt>
    <dgm:pt modelId="{54C92D1E-EEEB-4093-A3C4-71E3CDDB8150}" type="pres">
      <dgm:prSet presAssocID="{E00ECEA3-7ECC-43BE-B7C2-0DB3C51FF5E8}" presName="arrowAndChildren" presStyleCnt="0"/>
      <dgm:spPr/>
    </dgm:pt>
    <dgm:pt modelId="{A8DA561D-BF61-4075-B141-2E05C1B114E7}" type="pres">
      <dgm:prSet presAssocID="{E00ECEA3-7ECC-43BE-B7C2-0DB3C51FF5E8}" presName="parentTextArrow" presStyleLbl="node1" presStyleIdx="1" presStyleCnt="6"/>
      <dgm:spPr/>
    </dgm:pt>
    <dgm:pt modelId="{64C41E15-42ED-4FF3-9AF1-508BCE814E9E}" type="pres">
      <dgm:prSet presAssocID="{51F90828-87EC-48DB-9509-1AF40BA7B63C}" presName="sp" presStyleCnt="0"/>
      <dgm:spPr/>
    </dgm:pt>
    <dgm:pt modelId="{80E47C3E-0A71-41C3-9DFE-1AD99A137DDC}" type="pres">
      <dgm:prSet presAssocID="{C0285199-08E8-4755-A5F0-C5D2DF851F89}" presName="arrowAndChildren" presStyleCnt="0"/>
      <dgm:spPr/>
    </dgm:pt>
    <dgm:pt modelId="{64E0D8E9-9E45-4546-9EDB-10E5CEF4B430}" type="pres">
      <dgm:prSet presAssocID="{C0285199-08E8-4755-A5F0-C5D2DF851F89}" presName="parentTextArrow" presStyleLbl="node1" presStyleIdx="2" presStyleCnt="6"/>
      <dgm:spPr/>
    </dgm:pt>
    <dgm:pt modelId="{274CEE60-417B-40EC-92E7-729716E2BAC9}" type="pres">
      <dgm:prSet presAssocID="{4F0119D5-35CF-4AF4-9580-30F4A532F4B4}" presName="sp" presStyleCnt="0"/>
      <dgm:spPr/>
    </dgm:pt>
    <dgm:pt modelId="{75CC50C2-EBC4-4BA4-9D6E-749FE73C8DB3}" type="pres">
      <dgm:prSet presAssocID="{45B45D3B-379C-4D49-A24E-3D238A4C8ACA}" presName="arrowAndChildren" presStyleCnt="0"/>
      <dgm:spPr/>
    </dgm:pt>
    <dgm:pt modelId="{72F7998E-319F-4079-9C18-23654E27C9FE}" type="pres">
      <dgm:prSet presAssocID="{45B45D3B-379C-4D49-A24E-3D238A4C8ACA}" presName="parentTextArrow" presStyleLbl="node1" presStyleIdx="3" presStyleCnt="6"/>
      <dgm:spPr/>
    </dgm:pt>
    <dgm:pt modelId="{08531990-D8D4-4E63-9602-BD43C3DDAD7D}" type="pres">
      <dgm:prSet presAssocID="{06ECE738-0E9A-4172-987B-37493CFC6DFB}" presName="sp" presStyleCnt="0"/>
      <dgm:spPr/>
    </dgm:pt>
    <dgm:pt modelId="{2D8B5200-017D-430F-A733-6028ED10DD18}" type="pres">
      <dgm:prSet presAssocID="{948ECA01-6A16-46AD-8B25-4FDE61AA3B0D}" presName="arrowAndChildren" presStyleCnt="0"/>
      <dgm:spPr/>
    </dgm:pt>
    <dgm:pt modelId="{3736FB4C-BC7D-4535-AC88-EE96FCD17ED2}" type="pres">
      <dgm:prSet presAssocID="{948ECA01-6A16-46AD-8B25-4FDE61AA3B0D}" presName="parentTextArrow" presStyleLbl="node1" presStyleIdx="4" presStyleCnt="6"/>
      <dgm:spPr/>
    </dgm:pt>
    <dgm:pt modelId="{813E017B-58CF-42A1-99C5-17B7130081AF}" type="pres">
      <dgm:prSet presAssocID="{C5662A9A-FAA6-4292-8008-009D16104CCF}" presName="sp" presStyleCnt="0"/>
      <dgm:spPr/>
    </dgm:pt>
    <dgm:pt modelId="{914839CA-5258-4C69-B7FC-483E66718063}" type="pres">
      <dgm:prSet presAssocID="{8DCE8BC8-7165-41F0-9750-67CF7C57EC80}" presName="arrowAndChildren" presStyleCnt="0"/>
      <dgm:spPr/>
    </dgm:pt>
    <dgm:pt modelId="{002FF585-B8BB-476D-80A0-E8C4E7E0B4DB}" type="pres">
      <dgm:prSet presAssocID="{8DCE8BC8-7165-41F0-9750-67CF7C57EC80}" presName="parentTextArrow" presStyleLbl="node1" presStyleIdx="5" presStyleCnt="6"/>
      <dgm:spPr/>
    </dgm:pt>
  </dgm:ptLst>
  <dgm:cxnLst>
    <dgm:cxn modelId="{30110B10-2BB9-4728-A103-00E98FE646EE}" srcId="{ED21965F-681D-4095-AB8C-158FCAE42B26}" destId="{41ED0F10-7C84-4974-A7AE-76EFDC810737}" srcOrd="5" destOrd="0" parTransId="{C6D88CFF-F2B8-4283-9E1D-9163E242CFEE}" sibTransId="{C157A250-647B-4509-9C90-37FA54540D74}"/>
    <dgm:cxn modelId="{0B469716-299B-4416-98F0-7DC51EBF6E17}" srcId="{ED21965F-681D-4095-AB8C-158FCAE42B26}" destId="{8DCE8BC8-7165-41F0-9750-67CF7C57EC80}" srcOrd="0" destOrd="0" parTransId="{8FE0C781-04F4-498A-ABA2-5C25C5782896}" sibTransId="{C5662A9A-FAA6-4292-8008-009D16104CCF}"/>
    <dgm:cxn modelId="{6CBA383D-A738-4DDD-B398-5EC4197BBCA2}" type="presOf" srcId="{E00ECEA3-7ECC-43BE-B7C2-0DB3C51FF5E8}" destId="{A8DA561D-BF61-4075-B141-2E05C1B114E7}" srcOrd="0" destOrd="0" presId="urn:microsoft.com/office/officeart/2005/8/layout/process4"/>
    <dgm:cxn modelId="{DF49943F-72C9-482A-9D54-EB00330DE1EE}" type="presOf" srcId="{ED21965F-681D-4095-AB8C-158FCAE42B26}" destId="{2858E96F-5CCC-4C71-8064-4BB08799BD6E}" srcOrd="0" destOrd="0" presId="urn:microsoft.com/office/officeart/2005/8/layout/process4"/>
    <dgm:cxn modelId="{3B06BA40-A601-4E2B-96BA-FF56E911B8C0}" type="presOf" srcId="{45B45D3B-379C-4D49-A24E-3D238A4C8ACA}" destId="{72F7998E-319F-4079-9C18-23654E27C9FE}" srcOrd="0" destOrd="0" presId="urn:microsoft.com/office/officeart/2005/8/layout/process4"/>
    <dgm:cxn modelId="{5D0A085B-AC33-4106-A299-59A048490FA9}" type="presOf" srcId="{C0285199-08E8-4755-A5F0-C5D2DF851F89}" destId="{64E0D8E9-9E45-4546-9EDB-10E5CEF4B430}" srcOrd="0" destOrd="0" presId="urn:microsoft.com/office/officeart/2005/8/layout/process4"/>
    <dgm:cxn modelId="{19EA3E5B-FD5F-4860-931A-74041B4177F8}" srcId="{ED21965F-681D-4095-AB8C-158FCAE42B26}" destId="{E00ECEA3-7ECC-43BE-B7C2-0DB3C51FF5E8}" srcOrd="4" destOrd="0" parTransId="{049FFB31-7808-4F92-8D15-416D566BA897}" sibTransId="{3BDCD225-5948-421C-9DEA-8DB9A23613CB}"/>
    <dgm:cxn modelId="{62B96F5D-1B3B-4FB1-AF24-A0263F2C7780}" srcId="{ED21965F-681D-4095-AB8C-158FCAE42B26}" destId="{45B45D3B-379C-4D49-A24E-3D238A4C8ACA}" srcOrd="2" destOrd="0" parTransId="{542BD42F-C221-49FB-B644-9864C369DE0A}" sibTransId="{4F0119D5-35CF-4AF4-9580-30F4A532F4B4}"/>
    <dgm:cxn modelId="{7C46D349-4E33-4455-9CB7-9F456CA45B49}" type="presOf" srcId="{948ECA01-6A16-46AD-8B25-4FDE61AA3B0D}" destId="{3736FB4C-BC7D-4535-AC88-EE96FCD17ED2}" srcOrd="0" destOrd="0" presId="urn:microsoft.com/office/officeart/2005/8/layout/process4"/>
    <dgm:cxn modelId="{8F373693-7815-4380-B001-B9E9EDF13C58}" srcId="{ED21965F-681D-4095-AB8C-158FCAE42B26}" destId="{C0285199-08E8-4755-A5F0-C5D2DF851F89}" srcOrd="3" destOrd="0" parTransId="{452CFEDA-7FC1-4D73-BE86-8DC73D8D068A}" sibTransId="{51F90828-87EC-48DB-9509-1AF40BA7B63C}"/>
    <dgm:cxn modelId="{550611B5-457C-4DE7-9886-94BF61A14943}" type="presOf" srcId="{41ED0F10-7C84-4974-A7AE-76EFDC810737}" destId="{C1F8236B-9088-4B51-81ED-0ED4602BB70C}" srcOrd="0" destOrd="0" presId="urn:microsoft.com/office/officeart/2005/8/layout/process4"/>
    <dgm:cxn modelId="{5CB388E0-E45C-4BC7-9BD5-43CB907FBC5A}" srcId="{ED21965F-681D-4095-AB8C-158FCAE42B26}" destId="{948ECA01-6A16-46AD-8B25-4FDE61AA3B0D}" srcOrd="1" destOrd="0" parTransId="{72D78D0C-3167-4DE5-83C3-2D803F980B1D}" sibTransId="{06ECE738-0E9A-4172-987B-37493CFC6DFB}"/>
    <dgm:cxn modelId="{05780DF5-1492-42DC-BC39-974BA42D4EC5}" type="presOf" srcId="{8DCE8BC8-7165-41F0-9750-67CF7C57EC80}" destId="{002FF585-B8BB-476D-80A0-E8C4E7E0B4DB}" srcOrd="0" destOrd="0" presId="urn:microsoft.com/office/officeart/2005/8/layout/process4"/>
    <dgm:cxn modelId="{61B61EE1-AFFE-480E-9EBA-DC5C1F3ECB19}" type="presParOf" srcId="{2858E96F-5CCC-4C71-8064-4BB08799BD6E}" destId="{61B0A67A-3415-489F-918D-510536BE81FE}" srcOrd="0" destOrd="0" presId="urn:microsoft.com/office/officeart/2005/8/layout/process4"/>
    <dgm:cxn modelId="{CCD32549-F2D0-429A-ADF7-5652973A7CBD}" type="presParOf" srcId="{61B0A67A-3415-489F-918D-510536BE81FE}" destId="{C1F8236B-9088-4B51-81ED-0ED4602BB70C}" srcOrd="0" destOrd="0" presId="urn:microsoft.com/office/officeart/2005/8/layout/process4"/>
    <dgm:cxn modelId="{822A1C21-496B-4289-86F1-4229FACB58DC}" type="presParOf" srcId="{2858E96F-5CCC-4C71-8064-4BB08799BD6E}" destId="{704F31F9-EC8C-41CA-ABDB-9467E5FD443F}" srcOrd="1" destOrd="0" presId="urn:microsoft.com/office/officeart/2005/8/layout/process4"/>
    <dgm:cxn modelId="{07249A77-6B59-4EA8-B448-A4D7927F328C}" type="presParOf" srcId="{2858E96F-5CCC-4C71-8064-4BB08799BD6E}" destId="{54C92D1E-EEEB-4093-A3C4-71E3CDDB8150}" srcOrd="2" destOrd="0" presId="urn:microsoft.com/office/officeart/2005/8/layout/process4"/>
    <dgm:cxn modelId="{883CFAB3-CC85-4AA5-86EA-6053F75FF9AD}" type="presParOf" srcId="{54C92D1E-EEEB-4093-A3C4-71E3CDDB8150}" destId="{A8DA561D-BF61-4075-B141-2E05C1B114E7}" srcOrd="0" destOrd="0" presId="urn:microsoft.com/office/officeart/2005/8/layout/process4"/>
    <dgm:cxn modelId="{6EAA156A-D31E-4359-9EC9-F5AC45B5BC2A}" type="presParOf" srcId="{2858E96F-5CCC-4C71-8064-4BB08799BD6E}" destId="{64C41E15-42ED-4FF3-9AF1-508BCE814E9E}" srcOrd="3" destOrd="0" presId="urn:microsoft.com/office/officeart/2005/8/layout/process4"/>
    <dgm:cxn modelId="{E6A0ED77-BCAE-4BFA-9134-8C3D8915A17F}" type="presParOf" srcId="{2858E96F-5CCC-4C71-8064-4BB08799BD6E}" destId="{80E47C3E-0A71-41C3-9DFE-1AD99A137DDC}" srcOrd="4" destOrd="0" presId="urn:microsoft.com/office/officeart/2005/8/layout/process4"/>
    <dgm:cxn modelId="{3711CB7C-3727-4CCD-9AA1-E5EB5CFBB338}" type="presParOf" srcId="{80E47C3E-0A71-41C3-9DFE-1AD99A137DDC}" destId="{64E0D8E9-9E45-4546-9EDB-10E5CEF4B430}" srcOrd="0" destOrd="0" presId="urn:microsoft.com/office/officeart/2005/8/layout/process4"/>
    <dgm:cxn modelId="{C3FD19FA-31C0-46AE-A646-827A1A7308A4}" type="presParOf" srcId="{2858E96F-5CCC-4C71-8064-4BB08799BD6E}" destId="{274CEE60-417B-40EC-92E7-729716E2BAC9}" srcOrd="5" destOrd="0" presId="urn:microsoft.com/office/officeart/2005/8/layout/process4"/>
    <dgm:cxn modelId="{46289D0F-63E5-4CA2-BFB9-2A12A98866C6}" type="presParOf" srcId="{2858E96F-5CCC-4C71-8064-4BB08799BD6E}" destId="{75CC50C2-EBC4-4BA4-9D6E-749FE73C8DB3}" srcOrd="6" destOrd="0" presId="urn:microsoft.com/office/officeart/2005/8/layout/process4"/>
    <dgm:cxn modelId="{CB65A5F4-8431-46F1-98A1-F86D1D5F4256}" type="presParOf" srcId="{75CC50C2-EBC4-4BA4-9D6E-749FE73C8DB3}" destId="{72F7998E-319F-4079-9C18-23654E27C9FE}" srcOrd="0" destOrd="0" presId="urn:microsoft.com/office/officeart/2005/8/layout/process4"/>
    <dgm:cxn modelId="{E8783919-F6B7-4E75-810C-A598F71D1156}" type="presParOf" srcId="{2858E96F-5CCC-4C71-8064-4BB08799BD6E}" destId="{08531990-D8D4-4E63-9602-BD43C3DDAD7D}" srcOrd="7" destOrd="0" presId="urn:microsoft.com/office/officeart/2005/8/layout/process4"/>
    <dgm:cxn modelId="{D513ED61-9715-4573-AAC9-0FAC8D293A33}" type="presParOf" srcId="{2858E96F-5CCC-4C71-8064-4BB08799BD6E}" destId="{2D8B5200-017D-430F-A733-6028ED10DD18}" srcOrd="8" destOrd="0" presId="urn:microsoft.com/office/officeart/2005/8/layout/process4"/>
    <dgm:cxn modelId="{C0719EBD-7419-4F27-88A3-DAA4EE2416E4}" type="presParOf" srcId="{2D8B5200-017D-430F-A733-6028ED10DD18}" destId="{3736FB4C-BC7D-4535-AC88-EE96FCD17ED2}" srcOrd="0" destOrd="0" presId="urn:microsoft.com/office/officeart/2005/8/layout/process4"/>
    <dgm:cxn modelId="{CAC4A594-5941-4E4B-9A32-4CD66359FA75}" type="presParOf" srcId="{2858E96F-5CCC-4C71-8064-4BB08799BD6E}" destId="{813E017B-58CF-42A1-99C5-17B7130081AF}" srcOrd="9" destOrd="0" presId="urn:microsoft.com/office/officeart/2005/8/layout/process4"/>
    <dgm:cxn modelId="{55C0E245-AC82-4973-B27C-C6F1E6BD4DD3}" type="presParOf" srcId="{2858E96F-5CCC-4C71-8064-4BB08799BD6E}" destId="{914839CA-5258-4C69-B7FC-483E66718063}" srcOrd="10" destOrd="0" presId="urn:microsoft.com/office/officeart/2005/8/layout/process4"/>
    <dgm:cxn modelId="{916A9E4D-71F8-486C-ABE2-3C81BAC664CD}" type="presParOf" srcId="{914839CA-5258-4C69-B7FC-483E66718063}" destId="{002FF585-B8BB-476D-80A0-E8C4E7E0B4DB}" srcOrd="0" destOrd="0" presId="urn:microsoft.com/office/officeart/2005/8/layout/process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E11DCB-7B87-4653-BBC1-5A564BA9EBC9}" type="doc">
      <dgm:prSet loTypeId="urn:microsoft.com/office/officeart/2008/layout/LinedList" loCatId="list" qsTypeId="urn:microsoft.com/office/officeart/2005/8/quickstyle/simple2" qsCatId="simple" csTypeId="urn:microsoft.com/office/officeart/2005/8/colors/colorful5" csCatId="colorful"/>
      <dgm:spPr/>
      <dgm:t>
        <a:bodyPr/>
        <a:lstStyle/>
        <a:p>
          <a:endParaRPr lang="en-US"/>
        </a:p>
      </dgm:t>
    </dgm:pt>
    <dgm:pt modelId="{730BFE2F-FC4E-40B6-90EF-0DF79060AB13}">
      <dgm:prSet/>
      <dgm:spPr/>
      <dgm:t>
        <a:bodyPr/>
        <a:lstStyle/>
        <a:p>
          <a:r>
            <a:rPr lang="en-US" dirty="0"/>
            <a:t>In 2019, ISBE and ICCB jointly adopted the Model Partnership Agreement to support high‑quality dual credit implementation statewide.</a:t>
          </a:r>
        </a:p>
      </dgm:t>
    </dgm:pt>
    <dgm:pt modelId="{D7253DB1-D68B-4E22-A47D-F3CD1A3743AA}" type="parTrans" cxnId="{068397B4-B882-41CA-8F5C-81D3053AAE90}">
      <dgm:prSet/>
      <dgm:spPr/>
      <dgm:t>
        <a:bodyPr/>
        <a:lstStyle/>
        <a:p>
          <a:endParaRPr lang="en-US"/>
        </a:p>
      </dgm:t>
    </dgm:pt>
    <dgm:pt modelId="{1E34A5E5-CEE7-4E68-808D-067B1269BFE3}" type="sibTrans" cxnId="{068397B4-B882-41CA-8F5C-81D3053AAE90}">
      <dgm:prSet/>
      <dgm:spPr/>
      <dgm:t>
        <a:bodyPr/>
        <a:lstStyle/>
        <a:p>
          <a:endParaRPr lang="en-US"/>
        </a:p>
      </dgm:t>
    </dgm:pt>
    <dgm:pt modelId="{7977D59D-E975-4F53-A597-AAA1FAF5ABFC}">
      <dgm:prSet/>
      <dgm:spPr/>
      <dgm:t>
        <a:bodyPr/>
        <a:lstStyle/>
        <a:p>
          <a:r>
            <a:rPr lang="en-US"/>
            <a:t>Developed with support from EdSystems, the MPA offers a shared framework for structuring strong, equitable dual credit partnerships.</a:t>
          </a:r>
        </a:p>
      </dgm:t>
    </dgm:pt>
    <dgm:pt modelId="{5A02168A-1178-4C41-8695-7F2A427D6853}" type="parTrans" cxnId="{9E4B8220-A0E9-48CC-B4C9-710113C13B7E}">
      <dgm:prSet/>
      <dgm:spPr/>
      <dgm:t>
        <a:bodyPr/>
        <a:lstStyle/>
        <a:p>
          <a:endParaRPr lang="en-US"/>
        </a:p>
      </dgm:t>
    </dgm:pt>
    <dgm:pt modelId="{EA90B396-F135-43DD-94DD-E43AF7ACC101}" type="sibTrans" cxnId="{9E4B8220-A0E9-48CC-B4C9-710113C13B7E}">
      <dgm:prSet/>
      <dgm:spPr/>
      <dgm:t>
        <a:bodyPr/>
        <a:lstStyle/>
        <a:p>
          <a:endParaRPr lang="en-US"/>
        </a:p>
      </dgm:t>
    </dgm:pt>
    <dgm:pt modelId="{E6AFE5A4-D08E-4E6C-A86B-0238BA4440E0}" type="pres">
      <dgm:prSet presAssocID="{BDE11DCB-7B87-4653-BBC1-5A564BA9EBC9}" presName="vert0" presStyleCnt="0">
        <dgm:presLayoutVars>
          <dgm:dir/>
          <dgm:animOne val="branch"/>
          <dgm:animLvl val="lvl"/>
        </dgm:presLayoutVars>
      </dgm:prSet>
      <dgm:spPr/>
    </dgm:pt>
    <dgm:pt modelId="{DDD6A790-06A1-469C-8689-92A9CD5F45D2}" type="pres">
      <dgm:prSet presAssocID="{730BFE2F-FC4E-40B6-90EF-0DF79060AB13}" presName="thickLine" presStyleLbl="alignNode1" presStyleIdx="0" presStyleCnt="2"/>
      <dgm:spPr/>
    </dgm:pt>
    <dgm:pt modelId="{DE62635D-0A3B-4221-9947-23ED692EF680}" type="pres">
      <dgm:prSet presAssocID="{730BFE2F-FC4E-40B6-90EF-0DF79060AB13}" presName="horz1" presStyleCnt="0"/>
      <dgm:spPr/>
    </dgm:pt>
    <dgm:pt modelId="{C321355E-2431-4EB7-9301-DF93FAD14D17}" type="pres">
      <dgm:prSet presAssocID="{730BFE2F-FC4E-40B6-90EF-0DF79060AB13}" presName="tx1" presStyleLbl="revTx" presStyleIdx="0" presStyleCnt="2"/>
      <dgm:spPr/>
    </dgm:pt>
    <dgm:pt modelId="{7380D25F-B1F1-4F65-A96C-54BFDFF57A01}" type="pres">
      <dgm:prSet presAssocID="{730BFE2F-FC4E-40B6-90EF-0DF79060AB13}" presName="vert1" presStyleCnt="0"/>
      <dgm:spPr/>
    </dgm:pt>
    <dgm:pt modelId="{EAF60BE3-5050-424A-8A33-7C1087713B9B}" type="pres">
      <dgm:prSet presAssocID="{7977D59D-E975-4F53-A597-AAA1FAF5ABFC}" presName="thickLine" presStyleLbl="alignNode1" presStyleIdx="1" presStyleCnt="2"/>
      <dgm:spPr/>
    </dgm:pt>
    <dgm:pt modelId="{94CD6933-A451-4BB0-A756-28658CC6F888}" type="pres">
      <dgm:prSet presAssocID="{7977D59D-E975-4F53-A597-AAA1FAF5ABFC}" presName="horz1" presStyleCnt="0"/>
      <dgm:spPr/>
    </dgm:pt>
    <dgm:pt modelId="{7D496C56-B30E-437A-8C0E-64C374992CC7}" type="pres">
      <dgm:prSet presAssocID="{7977D59D-E975-4F53-A597-AAA1FAF5ABFC}" presName="tx1" presStyleLbl="revTx" presStyleIdx="1" presStyleCnt="2"/>
      <dgm:spPr/>
    </dgm:pt>
    <dgm:pt modelId="{0BC72B68-337E-420A-8CFA-58782F1EC7E3}" type="pres">
      <dgm:prSet presAssocID="{7977D59D-E975-4F53-A597-AAA1FAF5ABFC}" presName="vert1" presStyleCnt="0"/>
      <dgm:spPr/>
    </dgm:pt>
  </dgm:ptLst>
  <dgm:cxnLst>
    <dgm:cxn modelId="{EA6CAE02-9F32-43DC-A7D7-808FD4644C59}" type="presOf" srcId="{730BFE2F-FC4E-40B6-90EF-0DF79060AB13}" destId="{C321355E-2431-4EB7-9301-DF93FAD14D17}" srcOrd="0" destOrd="0" presId="urn:microsoft.com/office/officeart/2008/layout/LinedList"/>
    <dgm:cxn modelId="{9E4B8220-A0E9-48CC-B4C9-710113C13B7E}" srcId="{BDE11DCB-7B87-4653-BBC1-5A564BA9EBC9}" destId="{7977D59D-E975-4F53-A597-AAA1FAF5ABFC}" srcOrd="1" destOrd="0" parTransId="{5A02168A-1178-4C41-8695-7F2A427D6853}" sibTransId="{EA90B396-F135-43DD-94DD-E43AF7ACC101}"/>
    <dgm:cxn modelId="{45CE21B0-E52A-4574-9F6E-6C69AD2D259B}" type="presOf" srcId="{7977D59D-E975-4F53-A597-AAA1FAF5ABFC}" destId="{7D496C56-B30E-437A-8C0E-64C374992CC7}" srcOrd="0" destOrd="0" presId="urn:microsoft.com/office/officeart/2008/layout/LinedList"/>
    <dgm:cxn modelId="{E0B644B1-887A-45FB-8119-FDFBC6F99C22}" type="presOf" srcId="{BDE11DCB-7B87-4653-BBC1-5A564BA9EBC9}" destId="{E6AFE5A4-D08E-4E6C-A86B-0238BA4440E0}" srcOrd="0" destOrd="0" presId="urn:microsoft.com/office/officeart/2008/layout/LinedList"/>
    <dgm:cxn modelId="{068397B4-B882-41CA-8F5C-81D3053AAE90}" srcId="{BDE11DCB-7B87-4653-BBC1-5A564BA9EBC9}" destId="{730BFE2F-FC4E-40B6-90EF-0DF79060AB13}" srcOrd="0" destOrd="0" parTransId="{D7253DB1-D68B-4E22-A47D-F3CD1A3743AA}" sibTransId="{1E34A5E5-CEE7-4E68-808D-067B1269BFE3}"/>
    <dgm:cxn modelId="{47075BAE-12D9-4DD7-8800-FF3FAC44A6B7}" type="presParOf" srcId="{E6AFE5A4-D08E-4E6C-A86B-0238BA4440E0}" destId="{DDD6A790-06A1-469C-8689-92A9CD5F45D2}" srcOrd="0" destOrd="0" presId="urn:microsoft.com/office/officeart/2008/layout/LinedList"/>
    <dgm:cxn modelId="{9E7C5C6C-6461-4D0C-9A6C-426EED558763}" type="presParOf" srcId="{E6AFE5A4-D08E-4E6C-A86B-0238BA4440E0}" destId="{DE62635D-0A3B-4221-9947-23ED692EF680}" srcOrd="1" destOrd="0" presId="urn:microsoft.com/office/officeart/2008/layout/LinedList"/>
    <dgm:cxn modelId="{D97D349B-E385-4E42-837E-B5677F659A77}" type="presParOf" srcId="{DE62635D-0A3B-4221-9947-23ED692EF680}" destId="{C321355E-2431-4EB7-9301-DF93FAD14D17}" srcOrd="0" destOrd="0" presId="urn:microsoft.com/office/officeart/2008/layout/LinedList"/>
    <dgm:cxn modelId="{2A89CD92-0F9A-4845-A86D-EABF7B94EACB}" type="presParOf" srcId="{DE62635D-0A3B-4221-9947-23ED692EF680}" destId="{7380D25F-B1F1-4F65-A96C-54BFDFF57A01}" srcOrd="1" destOrd="0" presId="urn:microsoft.com/office/officeart/2008/layout/LinedList"/>
    <dgm:cxn modelId="{D347885A-D410-4A42-8BCB-E4D27BADE73D}" type="presParOf" srcId="{E6AFE5A4-D08E-4E6C-A86B-0238BA4440E0}" destId="{EAF60BE3-5050-424A-8A33-7C1087713B9B}" srcOrd="2" destOrd="0" presId="urn:microsoft.com/office/officeart/2008/layout/LinedList"/>
    <dgm:cxn modelId="{89F3DC17-A0F6-42CF-9563-A768BC592276}" type="presParOf" srcId="{E6AFE5A4-D08E-4E6C-A86B-0238BA4440E0}" destId="{94CD6933-A451-4BB0-A756-28658CC6F888}" srcOrd="3" destOrd="0" presId="urn:microsoft.com/office/officeart/2008/layout/LinedList"/>
    <dgm:cxn modelId="{505A1719-D7D4-4AAB-ACA5-9E4EF96543DE}" type="presParOf" srcId="{94CD6933-A451-4BB0-A756-28658CC6F888}" destId="{7D496C56-B30E-437A-8C0E-64C374992CC7}" srcOrd="0" destOrd="0" presId="urn:microsoft.com/office/officeart/2008/layout/LinedList"/>
    <dgm:cxn modelId="{1B97DF85-8764-4A47-8DFE-15C81F9FC14D}" type="presParOf" srcId="{94CD6933-A451-4BB0-A756-28658CC6F888}" destId="{0BC72B68-337E-420A-8CFA-58782F1EC7E3}" srcOrd="1" destOrd="0" presId="urn:microsoft.com/office/officeart/2008/layout/Lin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CFC087-3308-4E14-AC10-723C8C9EDE42}" type="doc">
      <dgm:prSet loTypeId="urn:microsoft.com/office/officeart/2016/7/layout/RepeatingBendingProcessNew" loCatId="process" qsTypeId="urn:microsoft.com/office/officeart/2005/8/quickstyle/simple1" qsCatId="simple" csTypeId="urn:microsoft.com/office/officeart/2005/8/colors/accent1_2" csCatId="accent1"/>
      <dgm:spPr/>
      <dgm:t>
        <a:bodyPr/>
        <a:lstStyle/>
        <a:p>
          <a:endParaRPr lang="en-US"/>
        </a:p>
      </dgm:t>
    </dgm:pt>
    <dgm:pt modelId="{63038B24-EC44-4B0B-BBE5-565E77585E84}">
      <dgm:prSet/>
      <dgm:spPr/>
      <dgm:t>
        <a:bodyPr/>
        <a:lstStyle/>
        <a:p>
          <a:r>
            <a:rPr lang="en-US"/>
            <a:t>2. Increased Transparency and Access for Evaluation</a:t>
          </a:r>
        </a:p>
      </dgm:t>
    </dgm:pt>
    <dgm:pt modelId="{5FC76B57-C75A-455C-9149-660A2D3700D7}" type="parTrans" cxnId="{E8166A23-AA63-455A-A90D-2D432FD5E254}">
      <dgm:prSet/>
      <dgm:spPr/>
      <dgm:t>
        <a:bodyPr/>
        <a:lstStyle/>
        <a:p>
          <a:endParaRPr lang="en-US"/>
        </a:p>
      </dgm:t>
    </dgm:pt>
    <dgm:pt modelId="{34858242-CD8C-45AB-8579-B44DA66FA3A3}" type="sibTrans" cxnId="{E8166A23-AA63-455A-A90D-2D432FD5E254}">
      <dgm:prSet/>
      <dgm:spPr/>
      <dgm:t>
        <a:bodyPr/>
        <a:lstStyle/>
        <a:p>
          <a:endParaRPr lang="en-US"/>
        </a:p>
      </dgm:t>
    </dgm:pt>
    <dgm:pt modelId="{7A103153-37D1-4154-A8F9-0B04B6408BAD}">
      <dgm:prSet/>
      <dgm:spPr/>
      <dgm:t>
        <a:bodyPr/>
        <a:lstStyle/>
        <a:p>
          <a:r>
            <a:rPr lang="en-US"/>
            <a:t>Districts must provide:</a:t>
          </a:r>
        </a:p>
      </dgm:t>
    </dgm:pt>
    <dgm:pt modelId="{CC188B80-97CD-4B87-9B1B-CEEA38B11D04}" type="parTrans" cxnId="{7EB67E91-E1EE-422E-9043-83915857214A}">
      <dgm:prSet/>
      <dgm:spPr/>
      <dgm:t>
        <a:bodyPr/>
        <a:lstStyle/>
        <a:p>
          <a:endParaRPr lang="en-US"/>
        </a:p>
      </dgm:t>
    </dgm:pt>
    <dgm:pt modelId="{13364D06-D4C8-4E4C-A9DD-361ADFF423B0}" type="sibTrans" cxnId="{7EB67E91-E1EE-422E-9043-83915857214A}">
      <dgm:prSet/>
      <dgm:spPr/>
      <dgm:t>
        <a:bodyPr/>
        <a:lstStyle/>
        <a:p>
          <a:endParaRPr lang="en-US"/>
        </a:p>
      </dgm:t>
    </dgm:pt>
    <dgm:pt modelId="{CA69917F-6036-4DB4-93FA-49D64BA43857}">
      <dgm:prSet/>
      <dgm:spPr/>
      <dgm:t>
        <a:bodyPr/>
        <a:lstStyle/>
        <a:p>
          <a:r>
            <a:rPr lang="en-US"/>
            <a:t>Classroom access for college evaluators</a:t>
          </a:r>
        </a:p>
      </dgm:t>
    </dgm:pt>
    <dgm:pt modelId="{88B2C8CE-4674-46C9-964A-93F39821CDDA}" type="parTrans" cxnId="{5C0202F6-EF51-4CEC-867C-FBD61D0BE434}">
      <dgm:prSet/>
      <dgm:spPr/>
      <dgm:t>
        <a:bodyPr/>
        <a:lstStyle/>
        <a:p>
          <a:endParaRPr lang="en-US"/>
        </a:p>
      </dgm:t>
    </dgm:pt>
    <dgm:pt modelId="{655E661A-0A24-409E-89F4-CC8A48465821}" type="sibTrans" cxnId="{5C0202F6-EF51-4CEC-867C-FBD61D0BE434}">
      <dgm:prSet/>
      <dgm:spPr/>
      <dgm:t>
        <a:bodyPr/>
        <a:lstStyle/>
        <a:p>
          <a:endParaRPr lang="en-US"/>
        </a:p>
      </dgm:t>
    </dgm:pt>
    <dgm:pt modelId="{24AED478-3D57-46F4-9154-D8A0C1644087}">
      <dgm:prSet/>
      <dgm:spPr/>
      <dgm:t>
        <a:bodyPr/>
        <a:lstStyle/>
        <a:p>
          <a:r>
            <a:rPr lang="en-US"/>
            <a:t>Timely submission of syllabi, assignments, and assessments</a:t>
          </a:r>
        </a:p>
      </dgm:t>
    </dgm:pt>
    <dgm:pt modelId="{2FA785D9-73CE-42F8-9CDA-C549A43C1396}" type="parTrans" cxnId="{4628DB95-DD6E-44A8-B565-2E71253605B6}">
      <dgm:prSet/>
      <dgm:spPr/>
      <dgm:t>
        <a:bodyPr/>
        <a:lstStyle/>
        <a:p>
          <a:endParaRPr lang="en-US"/>
        </a:p>
      </dgm:t>
    </dgm:pt>
    <dgm:pt modelId="{F0726DBE-58C4-444F-88BB-2B2414CD921E}" type="sibTrans" cxnId="{4628DB95-DD6E-44A8-B565-2E71253605B6}">
      <dgm:prSet/>
      <dgm:spPr/>
      <dgm:t>
        <a:bodyPr/>
        <a:lstStyle/>
        <a:p>
          <a:endParaRPr lang="en-US"/>
        </a:p>
      </dgm:t>
    </dgm:pt>
    <dgm:pt modelId="{230FA902-CD4F-4DB4-9745-291EB9F33E12}">
      <dgm:prSet/>
      <dgm:spPr/>
      <dgm:t>
        <a:bodyPr/>
        <a:lstStyle/>
        <a:p>
          <a:r>
            <a:rPr lang="en-US"/>
            <a:t>Evidence of student learning and grading practices</a:t>
          </a:r>
        </a:p>
      </dgm:t>
    </dgm:pt>
    <dgm:pt modelId="{F8D2B2B6-AA30-4634-BF3F-DE6282A3C73A}" type="parTrans" cxnId="{4A4A7E3C-04F2-4852-8F7A-DEEF6A741871}">
      <dgm:prSet/>
      <dgm:spPr/>
      <dgm:t>
        <a:bodyPr/>
        <a:lstStyle/>
        <a:p>
          <a:endParaRPr lang="en-US"/>
        </a:p>
      </dgm:t>
    </dgm:pt>
    <dgm:pt modelId="{A6E91EDF-7E9F-4D99-ABAA-CECCEF08AAAA}" type="sibTrans" cxnId="{4A4A7E3C-04F2-4852-8F7A-DEEF6A741871}">
      <dgm:prSet/>
      <dgm:spPr/>
      <dgm:t>
        <a:bodyPr/>
        <a:lstStyle/>
        <a:p>
          <a:endParaRPr lang="en-US"/>
        </a:p>
      </dgm:t>
    </dgm:pt>
    <dgm:pt modelId="{5807B119-E09D-41A5-8BD5-38CA836B49D8}">
      <dgm:prSet/>
      <dgm:spPr/>
      <dgm:t>
        <a:bodyPr/>
        <a:lstStyle/>
        <a:p>
          <a:r>
            <a:rPr lang="en-US"/>
            <a:t>This can feel intrusive if not managed collaboratively, so clear expectations in the partnership agreement are essential.</a:t>
          </a:r>
        </a:p>
      </dgm:t>
    </dgm:pt>
    <dgm:pt modelId="{867D43B0-0E15-47E7-9D49-EAB266E37FDC}" type="parTrans" cxnId="{B36A0D52-EB92-4006-A2FF-18D0B46ECAA2}">
      <dgm:prSet/>
      <dgm:spPr/>
      <dgm:t>
        <a:bodyPr/>
        <a:lstStyle/>
        <a:p>
          <a:endParaRPr lang="en-US"/>
        </a:p>
      </dgm:t>
    </dgm:pt>
    <dgm:pt modelId="{50CE76D0-01E6-4EFB-8C67-1F725FD4C336}" type="sibTrans" cxnId="{B36A0D52-EB92-4006-A2FF-18D0B46ECAA2}">
      <dgm:prSet/>
      <dgm:spPr/>
      <dgm:t>
        <a:bodyPr/>
        <a:lstStyle/>
        <a:p>
          <a:endParaRPr lang="en-US"/>
        </a:p>
      </dgm:t>
    </dgm:pt>
    <dgm:pt modelId="{CF1EDB39-434C-447D-9470-344ECC9CE6FA}" type="pres">
      <dgm:prSet presAssocID="{94CFC087-3308-4E14-AC10-723C8C9EDE42}" presName="Name0" presStyleCnt="0">
        <dgm:presLayoutVars>
          <dgm:dir/>
          <dgm:resizeHandles val="exact"/>
        </dgm:presLayoutVars>
      </dgm:prSet>
      <dgm:spPr/>
    </dgm:pt>
    <dgm:pt modelId="{E4F6DB75-54B6-405F-BBAC-2A8FA6B4ECEC}" type="pres">
      <dgm:prSet presAssocID="{63038B24-EC44-4B0B-BBE5-565E77585E84}" presName="node" presStyleLbl="node1" presStyleIdx="0" presStyleCnt="6">
        <dgm:presLayoutVars>
          <dgm:bulletEnabled val="1"/>
        </dgm:presLayoutVars>
      </dgm:prSet>
      <dgm:spPr/>
    </dgm:pt>
    <dgm:pt modelId="{DB5A367B-AAB5-490A-8B4D-AA6580035A1D}" type="pres">
      <dgm:prSet presAssocID="{34858242-CD8C-45AB-8579-B44DA66FA3A3}" presName="sibTrans" presStyleLbl="sibTrans1D1" presStyleIdx="0" presStyleCnt="5"/>
      <dgm:spPr/>
    </dgm:pt>
    <dgm:pt modelId="{B36FC7BD-164E-43D9-BD97-4474E0C8FB03}" type="pres">
      <dgm:prSet presAssocID="{34858242-CD8C-45AB-8579-B44DA66FA3A3}" presName="connectorText" presStyleLbl="sibTrans1D1" presStyleIdx="0" presStyleCnt="5"/>
      <dgm:spPr/>
    </dgm:pt>
    <dgm:pt modelId="{ECA8A94B-B9D7-4F77-97B1-A5E70E4D1854}" type="pres">
      <dgm:prSet presAssocID="{7A103153-37D1-4154-A8F9-0B04B6408BAD}" presName="node" presStyleLbl="node1" presStyleIdx="1" presStyleCnt="6">
        <dgm:presLayoutVars>
          <dgm:bulletEnabled val="1"/>
        </dgm:presLayoutVars>
      </dgm:prSet>
      <dgm:spPr/>
    </dgm:pt>
    <dgm:pt modelId="{8E7D1972-AF53-48E4-84FC-6BAE9DA6768D}" type="pres">
      <dgm:prSet presAssocID="{13364D06-D4C8-4E4C-A9DD-361ADFF423B0}" presName="sibTrans" presStyleLbl="sibTrans1D1" presStyleIdx="1" presStyleCnt="5"/>
      <dgm:spPr/>
    </dgm:pt>
    <dgm:pt modelId="{0A2B82EC-4457-4C76-88D4-711626F3CC7F}" type="pres">
      <dgm:prSet presAssocID="{13364D06-D4C8-4E4C-A9DD-361ADFF423B0}" presName="connectorText" presStyleLbl="sibTrans1D1" presStyleIdx="1" presStyleCnt="5"/>
      <dgm:spPr/>
    </dgm:pt>
    <dgm:pt modelId="{7DA93FF0-CCF4-4509-ABCA-213F954A5FA1}" type="pres">
      <dgm:prSet presAssocID="{CA69917F-6036-4DB4-93FA-49D64BA43857}" presName="node" presStyleLbl="node1" presStyleIdx="2" presStyleCnt="6">
        <dgm:presLayoutVars>
          <dgm:bulletEnabled val="1"/>
        </dgm:presLayoutVars>
      </dgm:prSet>
      <dgm:spPr/>
    </dgm:pt>
    <dgm:pt modelId="{684BC576-4B91-4BDC-893B-91753913B4ED}" type="pres">
      <dgm:prSet presAssocID="{655E661A-0A24-409E-89F4-CC8A48465821}" presName="sibTrans" presStyleLbl="sibTrans1D1" presStyleIdx="2" presStyleCnt="5"/>
      <dgm:spPr/>
    </dgm:pt>
    <dgm:pt modelId="{941204C9-6421-4511-9A55-3EB5AA9F05AA}" type="pres">
      <dgm:prSet presAssocID="{655E661A-0A24-409E-89F4-CC8A48465821}" presName="connectorText" presStyleLbl="sibTrans1D1" presStyleIdx="2" presStyleCnt="5"/>
      <dgm:spPr/>
    </dgm:pt>
    <dgm:pt modelId="{8D0D273D-203E-4E06-ACBF-37EEF37F99DA}" type="pres">
      <dgm:prSet presAssocID="{24AED478-3D57-46F4-9154-D8A0C1644087}" presName="node" presStyleLbl="node1" presStyleIdx="3" presStyleCnt="6">
        <dgm:presLayoutVars>
          <dgm:bulletEnabled val="1"/>
        </dgm:presLayoutVars>
      </dgm:prSet>
      <dgm:spPr/>
    </dgm:pt>
    <dgm:pt modelId="{E4F6DCA0-3BE6-4330-9291-ABFAF020CBB6}" type="pres">
      <dgm:prSet presAssocID="{F0726DBE-58C4-444F-88BB-2B2414CD921E}" presName="sibTrans" presStyleLbl="sibTrans1D1" presStyleIdx="3" presStyleCnt="5"/>
      <dgm:spPr/>
    </dgm:pt>
    <dgm:pt modelId="{1B3B6857-0057-45D9-A8C9-09DE4C1D38B9}" type="pres">
      <dgm:prSet presAssocID="{F0726DBE-58C4-444F-88BB-2B2414CD921E}" presName="connectorText" presStyleLbl="sibTrans1D1" presStyleIdx="3" presStyleCnt="5"/>
      <dgm:spPr/>
    </dgm:pt>
    <dgm:pt modelId="{7CF7A624-CCBE-4FFC-9343-7217DA4F2041}" type="pres">
      <dgm:prSet presAssocID="{230FA902-CD4F-4DB4-9745-291EB9F33E12}" presName="node" presStyleLbl="node1" presStyleIdx="4" presStyleCnt="6">
        <dgm:presLayoutVars>
          <dgm:bulletEnabled val="1"/>
        </dgm:presLayoutVars>
      </dgm:prSet>
      <dgm:spPr/>
    </dgm:pt>
    <dgm:pt modelId="{7A069C86-1CC4-41CA-AFFD-6D6774B3E941}" type="pres">
      <dgm:prSet presAssocID="{A6E91EDF-7E9F-4D99-ABAA-CECCEF08AAAA}" presName="sibTrans" presStyleLbl="sibTrans1D1" presStyleIdx="4" presStyleCnt="5"/>
      <dgm:spPr/>
    </dgm:pt>
    <dgm:pt modelId="{9589342E-443A-4FE1-931B-22B02032FF25}" type="pres">
      <dgm:prSet presAssocID="{A6E91EDF-7E9F-4D99-ABAA-CECCEF08AAAA}" presName="connectorText" presStyleLbl="sibTrans1D1" presStyleIdx="4" presStyleCnt="5"/>
      <dgm:spPr/>
    </dgm:pt>
    <dgm:pt modelId="{E5242D79-BA0C-4BF3-8100-7B20659D8A1B}" type="pres">
      <dgm:prSet presAssocID="{5807B119-E09D-41A5-8BD5-38CA836B49D8}" presName="node" presStyleLbl="node1" presStyleIdx="5" presStyleCnt="6">
        <dgm:presLayoutVars>
          <dgm:bulletEnabled val="1"/>
        </dgm:presLayoutVars>
      </dgm:prSet>
      <dgm:spPr/>
    </dgm:pt>
  </dgm:ptLst>
  <dgm:cxnLst>
    <dgm:cxn modelId="{5AD08611-F5FB-4C54-93E6-1405865EB847}" type="presOf" srcId="{F0726DBE-58C4-444F-88BB-2B2414CD921E}" destId="{1B3B6857-0057-45D9-A8C9-09DE4C1D38B9}" srcOrd="1" destOrd="0" presId="urn:microsoft.com/office/officeart/2016/7/layout/RepeatingBendingProcessNew"/>
    <dgm:cxn modelId="{AA65CE14-5128-41FE-A4FF-7D0757B3CE5E}" type="presOf" srcId="{CA69917F-6036-4DB4-93FA-49D64BA43857}" destId="{7DA93FF0-CCF4-4509-ABCA-213F954A5FA1}" srcOrd="0" destOrd="0" presId="urn:microsoft.com/office/officeart/2016/7/layout/RepeatingBendingProcessNew"/>
    <dgm:cxn modelId="{DA32271D-240B-4B0D-A7EA-824A08A32AD3}" type="presOf" srcId="{5807B119-E09D-41A5-8BD5-38CA836B49D8}" destId="{E5242D79-BA0C-4BF3-8100-7B20659D8A1B}" srcOrd="0" destOrd="0" presId="urn:microsoft.com/office/officeart/2016/7/layout/RepeatingBendingProcessNew"/>
    <dgm:cxn modelId="{E8166A23-AA63-455A-A90D-2D432FD5E254}" srcId="{94CFC087-3308-4E14-AC10-723C8C9EDE42}" destId="{63038B24-EC44-4B0B-BBE5-565E77585E84}" srcOrd="0" destOrd="0" parTransId="{5FC76B57-C75A-455C-9149-660A2D3700D7}" sibTransId="{34858242-CD8C-45AB-8579-B44DA66FA3A3}"/>
    <dgm:cxn modelId="{4A4A7E3C-04F2-4852-8F7A-DEEF6A741871}" srcId="{94CFC087-3308-4E14-AC10-723C8C9EDE42}" destId="{230FA902-CD4F-4DB4-9745-291EB9F33E12}" srcOrd="4" destOrd="0" parTransId="{F8D2B2B6-AA30-4634-BF3F-DE6282A3C73A}" sibTransId="{A6E91EDF-7E9F-4D99-ABAA-CECCEF08AAAA}"/>
    <dgm:cxn modelId="{BBF73760-28B8-4E2B-8847-3D31F9054DB8}" type="presOf" srcId="{13364D06-D4C8-4E4C-A9DD-361ADFF423B0}" destId="{8E7D1972-AF53-48E4-84FC-6BAE9DA6768D}" srcOrd="0" destOrd="0" presId="urn:microsoft.com/office/officeart/2016/7/layout/RepeatingBendingProcessNew"/>
    <dgm:cxn modelId="{7C764348-D536-43F7-9CDA-E6BC5F59A20A}" type="presOf" srcId="{655E661A-0A24-409E-89F4-CC8A48465821}" destId="{684BC576-4B91-4BDC-893B-91753913B4ED}" srcOrd="0" destOrd="0" presId="urn:microsoft.com/office/officeart/2016/7/layout/RepeatingBendingProcessNew"/>
    <dgm:cxn modelId="{9F9ED56F-7304-4051-92DF-E7997AA89E58}" type="presOf" srcId="{230FA902-CD4F-4DB4-9745-291EB9F33E12}" destId="{7CF7A624-CCBE-4FFC-9343-7217DA4F2041}" srcOrd="0" destOrd="0" presId="urn:microsoft.com/office/officeart/2016/7/layout/RepeatingBendingProcessNew"/>
    <dgm:cxn modelId="{B36A0D52-EB92-4006-A2FF-18D0B46ECAA2}" srcId="{94CFC087-3308-4E14-AC10-723C8C9EDE42}" destId="{5807B119-E09D-41A5-8BD5-38CA836B49D8}" srcOrd="5" destOrd="0" parTransId="{867D43B0-0E15-47E7-9D49-EAB266E37FDC}" sibTransId="{50CE76D0-01E6-4EFB-8C67-1F725FD4C336}"/>
    <dgm:cxn modelId="{5DDEB776-3C17-4BA8-A317-C46DBE09960F}" type="presOf" srcId="{F0726DBE-58C4-444F-88BB-2B2414CD921E}" destId="{E4F6DCA0-3BE6-4330-9291-ABFAF020CBB6}" srcOrd="0" destOrd="0" presId="urn:microsoft.com/office/officeart/2016/7/layout/RepeatingBendingProcessNew"/>
    <dgm:cxn modelId="{2A35F579-96B6-431F-A338-2D352B54CA11}" type="presOf" srcId="{A6E91EDF-7E9F-4D99-ABAA-CECCEF08AAAA}" destId="{7A069C86-1CC4-41CA-AFFD-6D6774B3E941}" srcOrd="0" destOrd="0" presId="urn:microsoft.com/office/officeart/2016/7/layout/RepeatingBendingProcessNew"/>
    <dgm:cxn modelId="{14B8AF5A-80E9-42A2-B013-70E8C5CE03A4}" type="presOf" srcId="{A6E91EDF-7E9F-4D99-ABAA-CECCEF08AAAA}" destId="{9589342E-443A-4FE1-931B-22B02032FF25}" srcOrd="1" destOrd="0" presId="urn:microsoft.com/office/officeart/2016/7/layout/RepeatingBendingProcessNew"/>
    <dgm:cxn modelId="{7EB67E91-E1EE-422E-9043-83915857214A}" srcId="{94CFC087-3308-4E14-AC10-723C8C9EDE42}" destId="{7A103153-37D1-4154-A8F9-0B04B6408BAD}" srcOrd="1" destOrd="0" parTransId="{CC188B80-97CD-4B87-9B1B-CEEA38B11D04}" sibTransId="{13364D06-D4C8-4E4C-A9DD-361ADFF423B0}"/>
    <dgm:cxn modelId="{94754493-8D02-4DC0-9765-1E6F42D8B6F2}" type="presOf" srcId="{94CFC087-3308-4E14-AC10-723C8C9EDE42}" destId="{CF1EDB39-434C-447D-9470-344ECC9CE6FA}" srcOrd="0" destOrd="0" presId="urn:microsoft.com/office/officeart/2016/7/layout/RepeatingBendingProcessNew"/>
    <dgm:cxn modelId="{CEF27E94-A188-4C3C-9145-25BBCDBA0668}" type="presOf" srcId="{34858242-CD8C-45AB-8579-B44DA66FA3A3}" destId="{DB5A367B-AAB5-490A-8B4D-AA6580035A1D}" srcOrd="0" destOrd="0" presId="urn:microsoft.com/office/officeart/2016/7/layout/RepeatingBendingProcessNew"/>
    <dgm:cxn modelId="{4628DB95-DD6E-44A8-B565-2E71253605B6}" srcId="{94CFC087-3308-4E14-AC10-723C8C9EDE42}" destId="{24AED478-3D57-46F4-9154-D8A0C1644087}" srcOrd="3" destOrd="0" parTransId="{2FA785D9-73CE-42F8-9CDA-C549A43C1396}" sibTransId="{F0726DBE-58C4-444F-88BB-2B2414CD921E}"/>
    <dgm:cxn modelId="{6845219F-CB49-4F8C-8E77-D432ADE4BBB2}" type="presOf" srcId="{34858242-CD8C-45AB-8579-B44DA66FA3A3}" destId="{B36FC7BD-164E-43D9-BD97-4474E0C8FB03}" srcOrd="1" destOrd="0" presId="urn:microsoft.com/office/officeart/2016/7/layout/RepeatingBendingProcessNew"/>
    <dgm:cxn modelId="{B9A4F1CE-6662-4621-B69C-3597327BCF5F}" type="presOf" srcId="{63038B24-EC44-4B0B-BBE5-565E77585E84}" destId="{E4F6DB75-54B6-405F-BBAC-2A8FA6B4ECEC}" srcOrd="0" destOrd="0" presId="urn:microsoft.com/office/officeart/2016/7/layout/RepeatingBendingProcessNew"/>
    <dgm:cxn modelId="{687608D2-F087-46D5-9812-B7ECFD683F96}" type="presOf" srcId="{13364D06-D4C8-4E4C-A9DD-361ADFF423B0}" destId="{0A2B82EC-4457-4C76-88D4-711626F3CC7F}" srcOrd="1" destOrd="0" presId="urn:microsoft.com/office/officeart/2016/7/layout/RepeatingBendingProcessNew"/>
    <dgm:cxn modelId="{F71DA4D3-259E-4663-88B1-A246068339AF}" type="presOf" srcId="{655E661A-0A24-409E-89F4-CC8A48465821}" destId="{941204C9-6421-4511-9A55-3EB5AA9F05AA}" srcOrd="1" destOrd="0" presId="urn:microsoft.com/office/officeart/2016/7/layout/RepeatingBendingProcessNew"/>
    <dgm:cxn modelId="{394846ED-63FF-4460-AB1A-598CD2FE3FF6}" type="presOf" srcId="{7A103153-37D1-4154-A8F9-0B04B6408BAD}" destId="{ECA8A94B-B9D7-4F77-97B1-A5E70E4D1854}" srcOrd="0" destOrd="0" presId="urn:microsoft.com/office/officeart/2016/7/layout/RepeatingBendingProcessNew"/>
    <dgm:cxn modelId="{758E97F5-CDA5-4FBE-B058-423F967B604C}" type="presOf" srcId="{24AED478-3D57-46F4-9154-D8A0C1644087}" destId="{8D0D273D-203E-4E06-ACBF-37EEF37F99DA}" srcOrd="0" destOrd="0" presId="urn:microsoft.com/office/officeart/2016/7/layout/RepeatingBendingProcessNew"/>
    <dgm:cxn modelId="{5C0202F6-EF51-4CEC-867C-FBD61D0BE434}" srcId="{94CFC087-3308-4E14-AC10-723C8C9EDE42}" destId="{CA69917F-6036-4DB4-93FA-49D64BA43857}" srcOrd="2" destOrd="0" parTransId="{88B2C8CE-4674-46C9-964A-93F39821CDDA}" sibTransId="{655E661A-0A24-409E-89F4-CC8A48465821}"/>
    <dgm:cxn modelId="{C353EFF2-E746-45E2-B452-9010180C31BA}" type="presParOf" srcId="{CF1EDB39-434C-447D-9470-344ECC9CE6FA}" destId="{E4F6DB75-54B6-405F-BBAC-2A8FA6B4ECEC}" srcOrd="0" destOrd="0" presId="urn:microsoft.com/office/officeart/2016/7/layout/RepeatingBendingProcessNew"/>
    <dgm:cxn modelId="{F0279706-39AE-419B-879F-06FD9C791009}" type="presParOf" srcId="{CF1EDB39-434C-447D-9470-344ECC9CE6FA}" destId="{DB5A367B-AAB5-490A-8B4D-AA6580035A1D}" srcOrd="1" destOrd="0" presId="urn:microsoft.com/office/officeart/2016/7/layout/RepeatingBendingProcessNew"/>
    <dgm:cxn modelId="{DE28FC62-76E2-48FC-A0C7-1F032C97FCF3}" type="presParOf" srcId="{DB5A367B-AAB5-490A-8B4D-AA6580035A1D}" destId="{B36FC7BD-164E-43D9-BD97-4474E0C8FB03}" srcOrd="0" destOrd="0" presId="urn:microsoft.com/office/officeart/2016/7/layout/RepeatingBendingProcessNew"/>
    <dgm:cxn modelId="{3738EA0D-DCB4-4C19-A2CD-482AAD6E751D}" type="presParOf" srcId="{CF1EDB39-434C-447D-9470-344ECC9CE6FA}" destId="{ECA8A94B-B9D7-4F77-97B1-A5E70E4D1854}" srcOrd="2" destOrd="0" presId="urn:microsoft.com/office/officeart/2016/7/layout/RepeatingBendingProcessNew"/>
    <dgm:cxn modelId="{7B25368D-9083-40A4-8D3A-6128DEA7B77E}" type="presParOf" srcId="{CF1EDB39-434C-447D-9470-344ECC9CE6FA}" destId="{8E7D1972-AF53-48E4-84FC-6BAE9DA6768D}" srcOrd="3" destOrd="0" presId="urn:microsoft.com/office/officeart/2016/7/layout/RepeatingBendingProcessNew"/>
    <dgm:cxn modelId="{A9267B4F-8E79-4113-8946-2248A460BE53}" type="presParOf" srcId="{8E7D1972-AF53-48E4-84FC-6BAE9DA6768D}" destId="{0A2B82EC-4457-4C76-88D4-711626F3CC7F}" srcOrd="0" destOrd="0" presId="urn:microsoft.com/office/officeart/2016/7/layout/RepeatingBendingProcessNew"/>
    <dgm:cxn modelId="{28EBAF22-63FD-4AA0-9B9C-3C444E676278}" type="presParOf" srcId="{CF1EDB39-434C-447D-9470-344ECC9CE6FA}" destId="{7DA93FF0-CCF4-4509-ABCA-213F954A5FA1}" srcOrd="4" destOrd="0" presId="urn:microsoft.com/office/officeart/2016/7/layout/RepeatingBendingProcessNew"/>
    <dgm:cxn modelId="{50C88E3E-AA4A-43A7-8F86-9D768778E1B1}" type="presParOf" srcId="{CF1EDB39-434C-447D-9470-344ECC9CE6FA}" destId="{684BC576-4B91-4BDC-893B-91753913B4ED}" srcOrd="5" destOrd="0" presId="urn:microsoft.com/office/officeart/2016/7/layout/RepeatingBendingProcessNew"/>
    <dgm:cxn modelId="{84F3F9EB-58DD-4932-A773-1872838D99C2}" type="presParOf" srcId="{684BC576-4B91-4BDC-893B-91753913B4ED}" destId="{941204C9-6421-4511-9A55-3EB5AA9F05AA}" srcOrd="0" destOrd="0" presId="urn:microsoft.com/office/officeart/2016/7/layout/RepeatingBendingProcessNew"/>
    <dgm:cxn modelId="{263F283B-7BF1-4ED5-BE9D-40CD4FEC49DC}" type="presParOf" srcId="{CF1EDB39-434C-447D-9470-344ECC9CE6FA}" destId="{8D0D273D-203E-4E06-ACBF-37EEF37F99DA}" srcOrd="6" destOrd="0" presId="urn:microsoft.com/office/officeart/2016/7/layout/RepeatingBendingProcessNew"/>
    <dgm:cxn modelId="{A8988DA9-DB96-4101-AE5B-92797B0E10F1}" type="presParOf" srcId="{CF1EDB39-434C-447D-9470-344ECC9CE6FA}" destId="{E4F6DCA0-3BE6-4330-9291-ABFAF020CBB6}" srcOrd="7" destOrd="0" presId="urn:microsoft.com/office/officeart/2016/7/layout/RepeatingBendingProcessNew"/>
    <dgm:cxn modelId="{8AB29B7D-1FE7-4458-88AE-FFB9C8C86675}" type="presParOf" srcId="{E4F6DCA0-3BE6-4330-9291-ABFAF020CBB6}" destId="{1B3B6857-0057-45D9-A8C9-09DE4C1D38B9}" srcOrd="0" destOrd="0" presId="urn:microsoft.com/office/officeart/2016/7/layout/RepeatingBendingProcessNew"/>
    <dgm:cxn modelId="{3DAF2A38-3A6E-4B9C-A9CA-16C6820D1676}" type="presParOf" srcId="{CF1EDB39-434C-447D-9470-344ECC9CE6FA}" destId="{7CF7A624-CCBE-4FFC-9343-7217DA4F2041}" srcOrd="8" destOrd="0" presId="urn:microsoft.com/office/officeart/2016/7/layout/RepeatingBendingProcessNew"/>
    <dgm:cxn modelId="{4EF698CE-482B-48CB-8CF4-D45FC04C7326}" type="presParOf" srcId="{CF1EDB39-434C-447D-9470-344ECC9CE6FA}" destId="{7A069C86-1CC4-41CA-AFFD-6D6774B3E941}" srcOrd="9" destOrd="0" presId="urn:microsoft.com/office/officeart/2016/7/layout/RepeatingBendingProcessNew"/>
    <dgm:cxn modelId="{5E6521AB-4A68-4544-8D48-5E4FA6F11FD7}" type="presParOf" srcId="{7A069C86-1CC4-41CA-AFFD-6D6774B3E941}" destId="{9589342E-443A-4FE1-931B-22B02032FF25}" srcOrd="0" destOrd="0" presId="urn:microsoft.com/office/officeart/2016/7/layout/RepeatingBendingProcessNew"/>
    <dgm:cxn modelId="{C6344CDD-7340-42E3-992C-97F395F81699}" type="presParOf" srcId="{CF1EDB39-434C-447D-9470-344ECC9CE6FA}" destId="{E5242D79-BA0C-4BF3-8100-7B20659D8A1B}"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D2245E1-E9E4-4334-9A08-BAE18FF1E6A4}"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05E3B37F-8093-40D7-A48D-B0AD4E813A71}">
      <dgm:prSet/>
      <dgm:spPr/>
      <dgm:t>
        <a:bodyPr/>
        <a:lstStyle/>
        <a:p>
          <a:r>
            <a:rPr lang="en-US"/>
            <a:t>Language to review in MPA:</a:t>
          </a:r>
        </a:p>
      </dgm:t>
    </dgm:pt>
    <dgm:pt modelId="{4E85F52D-91F3-4770-BEE0-516C2992238D}" type="parTrans" cxnId="{756F75E3-76CE-4D1D-91ED-671A04535D7E}">
      <dgm:prSet/>
      <dgm:spPr/>
      <dgm:t>
        <a:bodyPr/>
        <a:lstStyle/>
        <a:p>
          <a:endParaRPr lang="en-US"/>
        </a:p>
      </dgm:t>
    </dgm:pt>
    <dgm:pt modelId="{7D03F54B-BCA4-4A09-8F91-E3FC9AA188E1}" type="sibTrans" cxnId="{756F75E3-76CE-4D1D-91ED-671A04535D7E}">
      <dgm:prSet/>
      <dgm:spPr/>
      <dgm:t>
        <a:bodyPr/>
        <a:lstStyle/>
        <a:p>
          <a:endParaRPr lang="en-US"/>
        </a:p>
      </dgm:t>
    </dgm:pt>
    <dgm:pt modelId="{621066EA-5A3F-4386-9C1C-C25C2DCE3E41}">
      <dgm:prSet/>
      <dgm:spPr/>
      <dgm:t>
        <a:bodyPr/>
        <a:lstStyle/>
        <a:p>
          <a:r>
            <a:rPr lang="en-US"/>
            <a:t>I. District Course Offerings</a:t>
          </a:r>
        </a:p>
      </dgm:t>
    </dgm:pt>
    <dgm:pt modelId="{8C9F3150-1626-4A52-B5CF-88D584C57E75}" type="parTrans" cxnId="{BCF21D82-B0E7-4C55-82DE-8E41A737214F}">
      <dgm:prSet/>
      <dgm:spPr/>
      <dgm:t>
        <a:bodyPr/>
        <a:lstStyle/>
        <a:p>
          <a:endParaRPr lang="en-US"/>
        </a:p>
      </dgm:t>
    </dgm:pt>
    <dgm:pt modelId="{B752038B-96D9-48C0-8F4F-CCF62DF1F57E}" type="sibTrans" cxnId="{BCF21D82-B0E7-4C55-82DE-8E41A737214F}">
      <dgm:prSet/>
      <dgm:spPr/>
      <dgm:t>
        <a:bodyPr/>
        <a:lstStyle/>
        <a:p>
          <a:endParaRPr lang="en-US"/>
        </a:p>
      </dgm:t>
    </dgm:pt>
    <dgm:pt modelId="{D505F966-6DF7-4A9B-BEF5-CC414AD9A7CA}">
      <dgm:prSet/>
      <dgm:spPr/>
      <dgm:t>
        <a:bodyPr/>
        <a:lstStyle/>
        <a:p>
          <a:r>
            <a:rPr lang="en-US"/>
            <a:t>II.  Course Request Process</a:t>
          </a:r>
        </a:p>
      </dgm:t>
    </dgm:pt>
    <dgm:pt modelId="{69DD3002-6BE6-4AAA-B880-C1EF5BCC1BCB}" type="parTrans" cxnId="{7C9D3B98-7FC1-4983-A5E9-D6500A4D88E6}">
      <dgm:prSet/>
      <dgm:spPr/>
      <dgm:t>
        <a:bodyPr/>
        <a:lstStyle/>
        <a:p>
          <a:endParaRPr lang="en-US"/>
        </a:p>
      </dgm:t>
    </dgm:pt>
    <dgm:pt modelId="{14191A53-F7DD-47AB-B378-15DE60D12079}" type="sibTrans" cxnId="{7C9D3B98-7FC1-4983-A5E9-D6500A4D88E6}">
      <dgm:prSet/>
      <dgm:spPr/>
      <dgm:t>
        <a:bodyPr/>
        <a:lstStyle/>
        <a:p>
          <a:endParaRPr lang="en-US"/>
        </a:p>
      </dgm:t>
    </dgm:pt>
    <dgm:pt modelId="{00371953-B5C6-43A2-8441-8CE71FB2A3D1}">
      <dgm:prSet/>
      <dgm:spPr/>
      <dgm:t>
        <a:bodyPr/>
        <a:lstStyle/>
        <a:p>
          <a:r>
            <a:rPr lang="en-US"/>
            <a:t>III.  Course Planning and Documentation </a:t>
          </a:r>
        </a:p>
      </dgm:t>
    </dgm:pt>
    <dgm:pt modelId="{922836DD-3992-4A20-A228-9201F0F81CEE}" type="parTrans" cxnId="{6556AB40-52B6-4161-B919-BC67AAC559F4}">
      <dgm:prSet/>
      <dgm:spPr/>
      <dgm:t>
        <a:bodyPr/>
        <a:lstStyle/>
        <a:p>
          <a:endParaRPr lang="en-US"/>
        </a:p>
      </dgm:t>
    </dgm:pt>
    <dgm:pt modelId="{F94E3835-A873-463B-9089-D9B6A28F5DDD}" type="sibTrans" cxnId="{6556AB40-52B6-4161-B919-BC67AAC559F4}">
      <dgm:prSet/>
      <dgm:spPr/>
      <dgm:t>
        <a:bodyPr/>
        <a:lstStyle/>
        <a:p>
          <a:endParaRPr lang="en-US"/>
        </a:p>
      </dgm:t>
    </dgm:pt>
    <dgm:pt modelId="{ECA16FB2-1A35-4DD7-B0B8-7B4940095590}">
      <dgm:prSet/>
      <dgm:spPr/>
      <dgm:t>
        <a:bodyPr/>
        <a:lstStyle/>
        <a:p>
          <a:r>
            <a:rPr lang="en-US"/>
            <a:t>IV.  Observation and Review of Course Delivery</a:t>
          </a:r>
        </a:p>
      </dgm:t>
    </dgm:pt>
    <dgm:pt modelId="{B6FA7AC7-BCFF-4CFB-9A87-3A99D08DF679}" type="parTrans" cxnId="{120C4402-E0B1-474B-A25A-42F8D3AB9E2D}">
      <dgm:prSet/>
      <dgm:spPr/>
      <dgm:t>
        <a:bodyPr/>
        <a:lstStyle/>
        <a:p>
          <a:endParaRPr lang="en-US"/>
        </a:p>
      </dgm:t>
    </dgm:pt>
    <dgm:pt modelId="{A858151D-45DB-4665-BC00-D5845A11B35A}" type="sibTrans" cxnId="{120C4402-E0B1-474B-A25A-42F8D3AB9E2D}">
      <dgm:prSet/>
      <dgm:spPr/>
      <dgm:t>
        <a:bodyPr/>
        <a:lstStyle/>
        <a:p>
          <a:endParaRPr lang="en-US"/>
        </a:p>
      </dgm:t>
    </dgm:pt>
    <dgm:pt modelId="{99D7B3EE-9B98-40BC-889D-D3E78814E418}">
      <dgm:prSet/>
      <dgm:spPr/>
      <dgm:t>
        <a:bodyPr/>
        <a:lstStyle/>
        <a:p>
          <a:r>
            <a:rPr lang="en-US"/>
            <a:t>V.  Alternative Providers</a:t>
          </a:r>
        </a:p>
      </dgm:t>
    </dgm:pt>
    <dgm:pt modelId="{E545B5EF-7B65-48AA-907C-6446091F3BFA}" type="parTrans" cxnId="{6129C951-1864-46EC-8FAC-95944DC792AF}">
      <dgm:prSet/>
      <dgm:spPr/>
      <dgm:t>
        <a:bodyPr/>
        <a:lstStyle/>
        <a:p>
          <a:endParaRPr lang="en-US"/>
        </a:p>
      </dgm:t>
    </dgm:pt>
    <dgm:pt modelId="{AB8E3BC9-F456-451F-BB99-2C41AA7C1BF8}" type="sibTrans" cxnId="{6129C951-1864-46EC-8FAC-95944DC792AF}">
      <dgm:prSet/>
      <dgm:spPr/>
      <dgm:t>
        <a:bodyPr/>
        <a:lstStyle/>
        <a:p>
          <a:endParaRPr lang="en-US"/>
        </a:p>
      </dgm:t>
    </dgm:pt>
    <dgm:pt modelId="{8DCB557C-7C56-45BA-A070-498EEC5645F0}" type="pres">
      <dgm:prSet presAssocID="{ED2245E1-E9E4-4334-9A08-BAE18FF1E6A4}" presName="vert0" presStyleCnt="0">
        <dgm:presLayoutVars>
          <dgm:dir/>
          <dgm:animOne val="branch"/>
          <dgm:animLvl val="lvl"/>
        </dgm:presLayoutVars>
      </dgm:prSet>
      <dgm:spPr/>
    </dgm:pt>
    <dgm:pt modelId="{D8C205FC-9C3E-440A-8472-A6914C4BC04E}" type="pres">
      <dgm:prSet presAssocID="{05E3B37F-8093-40D7-A48D-B0AD4E813A71}" presName="thickLine" presStyleLbl="alignNode1" presStyleIdx="0" presStyleCnt="6"/>
      <dgm:spPr/>
    </dgm:pt>
    <dgm:pt modelId="{8D6CDB17-3D14-48E6-929E-AF571EAA23F4}" type="pres">
      <dgm:prSet presAssocID="{05E3B37F-8093-40D7-A48D-B0AD4E813A71}" presName="horz1" presStyleCnt="0"/>
      <dgm:spPr/>
    </dgm:pt>
    <dgm:pt modelId="{0F9437FF-0188-411C-91E1-F3F2DE18488B}" type="pres">
      <dgm:prSet presAssocID="{05E3B37F-8093-40D7-A48D-B0AD4E813A71}" presName="tx1" presStyleLbl="revTx" presStyleIdx="0" presStyleCnt="6"/>
      <dgm:spPr/>
    </dgm:pt>
    <dgm:pt modelId="{519427F3-8837-468A-8F66-40C1297C4A58}" type="pres">
      <dgm:prSet presAssocID="{05E3B37F-8093-40D7-A48D-B0AD4E813A71}" presName="vert1" presStyleCnt="0"/>
      <dgm:spPr/>
    </dgm:pt>
    <dgm:pt modelId="{0E715BE1-296E-4C9D-A507-94C10AC9B988}" type="pres">
      <dgm:prSet presAssocID="{621066EA-5A3F-4386-9C1C-C25C2DCE3E41}" presName="thickLine" presStyleLbl="alignNode1" presStyleIdx="1" presStyleCnt="6"/>
      <dgm:spPr/>
    </dgm:pt>
    <dgm:pt modelId="{1F46C8E6-A521-4FBD-9A79-CB4D4CF88979}" type="pres">
      <dgm:prSet presAssocID="{621066EA-5A3F-4386-9C1C-C25C2DCE3E41}" presName="horz1" presStyleCnt="0"/>
      <dgm:spPr/>
    </dgm:pt>
    <dgm:pt modelId="{1D5E2FD3-F0DD-4418-94CC-A58319EAEE32}" type="pres">
      <dgm:prSet presAssocID="{621066EA-5A3F-4386-9C1C-C25C2DCE3E41}" presName="tx1" presStyleLbl="revTx" presStyleIdx="1" presStyleCnt="6"/>
      <dgm:spPr/>
    </dgm:pt>
    <dgm:pt modelId="{23301762-AEF5-4A5E-9301-41EB2ABF7DF7}" type="pres">
      <dgm:prSet presAssocID="{621066EA-5A3F-4386-9C1C-C25C2DCE3E41}" presName="vert1" presStyleCnt="0"/>
      <dgm:spPr/>
    </dgm:pt>
    <dgm:pt modelId="{E61BB047-C9D7-4B73-A4FD-E817EE2544D8}" type="pres">
      <dgm:prSet presAssocID="{D505F966-6DF7-4A9B-BEF5-CC414AD9A7CA}" presName="thickLine" presStyleLbl="alignNode1" presStyleIdx="2" presStyleCnt="6"/>
      <dgm:spPr/>
    </dgm:pt>
    <dgm:pt modelId="{A26837BF-C08F-448D-A529-531E1B04DCAF}" type="pres">
      <dgm:prSet presAssocID="{D505F966-6DF7-4A9B-BEF5-CC414AD9A7CA}" presName="horz1" presStyleCnt="0"/>
      <dgm:spPr/>
    </dgm:pt>
    <dgm:pt modelId="{A4360A68-D11F-46C5-A44D-3C1C8ACCB13E}" type="pres">
      <dgm:prSet presAssocID="{D505F966-6DF7-4A9B-BEF5-CC414AD9A7CA}" presName="tx1" presStyleLbl="revTx" presStyleIdx="2" presStyleCnt="6"/>
      <dgm:spPr/>
    </dgm:pt>
    <dgm:pt modelId="{550E9FC3-DF2B-41BB-82A8-F636E1290EB1}" type="pres">
      <dgm:prSet presAssocID="{D505F966-6DF7-4A9B-BEF5-CC414AD9A7CA}" presName="vert1" presStyleCnt="0"/>
      <dgm:spPr/>
    </dgm:pt>
    <dgm:pt modelId="{FD84582E-F484-4416-8C8D-CE876956E41C}" type="pres">
      <dgm:prSet presAssocID="{00371953-B5C6-43A2-8441-8CE71FB2A3D1}" presName="thickLine" presStyleLbl="alignNode1" presStyleIdx="3" presStyleCnt="6"/>
      <dgm:spPr/>
    </dgm:pt>
    <dgm:pt modelId="{12ED61C8-9FAC-4038-8628-B79F792F9007}" type="pres">
      <dgm:prSet presAssocID="{00371953-B5C6-43A2-8441-8CE71FB2A3D1}" presName="horz1" presStyleCnt="0"/>
      <dgm:spPr/>
    </dgm:pt>
    <dgm:pt modelId="{2A70E26B-E34A-4D68-858A-3408F88D150D}" type="pres">
      <dgm:prSet presAssocID="{00371953-B5C6-43A2-8441-8CE71FB2A3D1}" presName="tx1" presStyleLbl="revTx" presStyleIdx="3" presStyleCnt="6"/>
      <dgm:spPr/>
    </dgm:pt>
    <dgm:pt modelId="{B43937C6-5086-4BFD-89E9-C480CDB4EF59}" type="pres">
      <dgm:prSet presAssocID="{00371953-B5C6-43A2-8441-8CE71FB2A3D1}" presName="vert1" presStyleCnt="0"/>
      <dgm:spPr/>
    </dgm:pt>
    <dgm:pt modelId="{CA8FA5FA-A5CE-42B5-AD25-C0F6AD96647B}" type="pres">
      <dgm:prSet presAssocID="{ECA16FB2-1A35-4DD7-B0B8-7B4940095590}" presName="thickLine" presStyleLbl="alignNode1" presStyleIdx="4" presStyleCnt="6"/>
      <dgm:spPr/>
    </dgm:pt>
    <dgm:pt modelId="{3751F97F-A72D-4E8C-81F2-AC9B9FBC690E}" type="pres">
      <dgm:prSet presAssocID="{ECA16FB2-1A35-4DD7-B0B8-7B4940095590}" presName="horz1" presStyleCnt="0"/>
      <dgm:spPr/>
    </dgm:pt>
    <dgm:pt modelId="{185F7BC3-F2D6-4F86-8F77-AB5CB0693D9E}" type="pres">
      <dgm:prSet presAssocID="{ECA16FB2-1A35-4DD7-B0B8-7B4940095590}" presName="tx1" presStyleLbl="revTx" presStyleIdx="4" presStyleCnt="6"/>
      <dgm:spPr/>
    </dgm:pt>
    <dgm:pt modelId="{D419D7A0-71FE-4647-A911-EB59243C900C}" type="pres">
      <dgm:prSet presAssocID="{ECA16FB2-1A35-4DD7-B0B8-7B4940095590}" presName="vert1" presStyleCnt="0"/>
      <dgm:spPr/>
    </dgm:pt>
    <dgm:pt modelId="{8E0BD9F8-F97F-41BC-B3D0-87B0B658FF40}" type="pres">
      <dgm:prSet presAssocID="{99D7B3EE-9B98-40BC-889D-D3E78814E418}" presName="thickLine" presStyleLbl="alignNode1" presStyleIdx="5" presStyleCnt="6"/>
      <dgm:spPr/>
    </dgm:pt>
    <dgm:pt modelId="{69F3012A-FCFA-40E5-85B7-2E860B594990}" type="pres">
      <dgm:prSet presAssocID="{99D7B3EE-9B98-40BC-889D-D3E78814E418}" presName="horz1" presStyleCnt="0"/>
      <dgm:spPr/>
    </dgm:pt>
    <dgm:pt modelId="{261EB043-5C6F-45A5-A36B-D2A8BDE325A0}" type="pres">
      <dgm:prSet presAssocID="{99D7B3EE-9B98-40BC-889D-D3E78814E418}" presName="tx1" presStyleLbl="revTx" presStyleIdx="5" presStyleCnt="6"/>
      <dgm:spPr/>
    </dgm:pt>
    <dgm:pt modelId="{BDEA907E-2356-4940-A539-647C5E6CCBE6}" type="pres">
      <dgm:prSet presAssocID="{99D7B3EE-9B98-40BC-889D-D3E78814E418}" presName="vert1" presStyleCnt="0"/>
      <dgm:spPr/>
    </dgm:pt>
  </dgm:ptLst>
  <dgm:cxnLst>
    <dgm:cxn modelId="{120C4402-E0B1-474B-A25A-42F8D3AB9E2D}" srcId="{ED2245E1-E9E4-4334-9A08-BAE18FF1E6A4}" destId="{ECA16FB2-1A35-4DD7-B0B8-7B4940095590}" srcOrd="4" destOrd="0" parTransId="{B6FA7AC7-BCFF-4CFB-9A87-3A99D08DF679}" sibTransId="{A858151D-45DB-4665-BC00-D5845A11B35A}"/>
    <dgm:cxn modelId="{1B1DC30C-F0BF-4D2C-A9A6-13597DE21342}" type="presOf" srcId="{621066EA-5A3F-4386-9C1C-C25C2DCE3E41}" destId="{1D5E2FD3-F0DD-4418-94CC-A58319EAEE32}" srcOrd="0" destOrd="0" presId="urn:microsoft.com/office/officeart/2008/layout/LinedList"/>
    <dgm:cxn modelId="{6556AB40-52B6-4161-B919-BC67AAC559F4}" srcId="{ED2245E1-E9E4-4334-9A08-BAE18FF1E6A4}" destId="{00371953-B5C6-43A2-8441-8CE71FB2A3D1}" srcOrd="3" destOrd="0" parTransId="{922836DD-3992-4A20-A228-9201F0F81CEE}" sibTransId="{F94E3835-A873-463B-9089-D9B6A28F5DDD}"/>
    <dgm:cxn modelId="{6129C951-1864-46EC-8FAC-95944DC792AF}" srcId="{ED2245E1-E9E4-4334-9A08-BAE18FF1E6A4}" destId="{99D7B3EE-9B98-40BC-889D-D3E78814E418}" srcOrd="5" destOrd="0" parTransId="{E545B5EF-7B65-48AA-907C-6446091F3BFA}" sibTransId="{AB8E3BC9-F456-451F-BB99-2C41AA7C1BF8}"/>
    <dgm:cxn modelId="{BCF21D82-B0E7-4C55-82DE-8E41A737214F}" srcId="{ED2245E1-E9E4-4334-9A08-BAE18FF1E6A4}" destId="{621066EA-5A3F-4386-9C1C-C25C2DCE3E41}" srcOrd="1" destOrd="0" parTransId="{8C9F3150-1626-4A52-B5CF-88D584C57E75}" sibTransId="{B752038B-96D9-48C0-8F4F-CCF62DF1F57E}"/>
    <dgm:cxn modelId="{7C9D3B98-7FC1-4983-A5E9-D6500A4D88E6}" srcId="{ED2245E1-E9E4-4334-9A08-BAE18FF1E6A4}" destId="{D505F966-6DF7-4A9B-BEF5-CC414AD9A7CA}" srcOrd="2" destOrd="0" parTransId="{69DD3002-6BE6-4AAA-B880-C1EF5BCC1BCB}" sibTransId="{14191A53-F7DD-47AB-B378-15DE60D12079}"/>
    <dgm:cxn modelId="{BDEC009D-C75F-404E-B97B-15D3DBD104B6}" type="presOf" srcId="{ED2245E1-E9E4-4334-9A08-BAE18FF1E6A4}" destId="{8DCB557C-7C56-45BA-A070-498EEC5645F0}" srcOrd="0" destOrd="0" presId="urn:microsoft.com/office/officeart/2008/layout/LinedList"/>
    <dgm:cxn modelId="{639D17A3-0D25-496A-856D-2243916C9988}" type="presOf" srcId="{05E3B37F-8093-40D7-A48D-B0AD4E813A71}" destId="{0F9437FF-0188-411C-91E1-F3F2DE18488B}" srcOrd="0" destOrd="0" presId="urn:microsoft.com/office/officeart/2008/layout/LinedList"/>
    <dgm:cxn modelId="{FA4A14A8-B91C-4822-9C89-66C71EFBE84A}" type="presOf" srcId="{99D7B3EE-9B98-40BC-889D-D3E78814E418}" destId="{261EB043-5C6F-45A5-A36B-D2A8BDE325A0}" srcOrd="0" destOrd="0" presId="urn:microsoft.com/office/officeart/2008/layout/LinedList"/>
    <dgm:cxn modelId="{22A33BDD-4A3A-4A32-8A52-4281D8DC3B47}" type="presOf" srcId="{ECA16FB2-1A35-4DD7-B0B8-7B4940095590}" destId="{185F7BC3-F2D6-4F86-8F77-AB5CB0693D9E}" srcOrd="0" destOrd="0" presId="urn:microsoft.com/office/officeart/2008/layout/LinedList"/>
    <dgm:cxn modelId="{00A864E0-0B5D-4421-A6C5-B4DBAC02461F}" type="presOf" srcId="{D505F966-6DF7-4A9B-BEF5-CC414AD9A7CA}" destId="{A4360A68-D11F-46C5-A44D-3C1C8ACCB13E}" srcOrd="0" destOrd="0" presId="urn:microsoft.com/office/officeart/2008/layout/LinedList"/>
    <dgm:cxn modelId="{756F75E3-76CE-4D1D-91ED-671A04535D7E}" srcId="{ED2245E1-E9E4-4334-9A08-BAE18FF1E6A4}" destId="{05E3B37F-8093-40D7-A48D-B0AD4E813A71}" srcOrd="0" destOrd="0" parTransId="{4E85F52D-91F3-4770-BEE0-516C2992238D}" sibTransId="{7D03F54B-BCA4-4A09-8F91-E3FC9AA188E1}"/>
    <dgm:cxn modelId="{02EE47F2-F786-4EA1-A90A-E3BBA68FFC0A}" type="presOf" srcId="{00371953-B5C6-43A2-8441-8CE71FB2A3D1}" destId="{2A70E26B-E34A-4D68-858A-3408F88D150D}" srcOrd="0" destOrd="0" presId="urn:microsoft.com/office/officeart/2008/layout/LinedList"/>
    <dgm:cxn modelId="{9465D00A-AE04-4C10-AD6B-2EF703E2CF94}" type="presParOf" srcId="{8DCB557C-7C56-45BA-A070-498EEC5645F0}" destId="{D8C205FC-9C3E-440A-8472-A6914C4BC04E}" srcOrd="0" destOrd="0" presId="urn:microsoft.com/office/officeart/2008/layout/LinedList"/>
    <dgm:cxn modelId="{FB111B0F-6F32-452A-A8A6-8C076E341CB9}" type="presParOf" srcId="{8DCB557C-7C56-45BA-A070-498EEC5645F0}" destId="{8D6CDB17-3D14-48E6-929E-AF571EAA23F4}" srcOrd="1" destOrd="0" presId="urn:microsoft.com/office/officeart/2008/layout/LinedList"/>
    <dgm:cxn modelId="{69B6D62A-D6D1-47F8-8607-92A3BC5929E1}" type="presParOf" srcId="{8D6CDB17-3D14-48E6-929E-AF571EAA23F4}" destId="{0F9437FF-0188-411C-91E1-F3F2DE18488B}" srcOrd="0" destOrd="0" presId="urn:microsoft.com/office/officeart/2008/layout/LinedList"/>
    <dgm:cxn modelId="{19FEE93F-BDC7-422C-BE38-61CDC40F7726}" type="presParOf" srcId="{8D6CDB17-3D14-48E6-929E-AF571EAA23F4}" destId="{519427F3-8837-468A-8F66-40C1297C4A58}" srcOrd="1" destOrd="0" presId="urn:microsoft.com/office/officeart/2008/layout/LinedList"/>
    <dgm:cxn modelId="{3C00B9E2-7D0C-4E9D-AC64-1D87E06BEEB6}" type="presParOf" srcId="{8DCB557C-7C56-45BA-A070-498EEC5645F0}" destId="{0E715BE1-296E-4C9D-A507-94C10AC9B988}" srcOrd="2" destOrd="0" presId="urn:microsoft.com/office/officeart/2008/layout/LinedList"/>
    <dgm:cxn modelId="{142DDC35-98CF-491E-A30C-BE5E0BECD2CE}" type="presParOf" srcId="{8DCB557C-7C56-45BA-A070-498EEC5645F0}" destId="{1F46C8E6-A521-4FBD-9A79-CB4D4CF88979}" srcOrd="3" destOrd="0" presId="urn:microsoft.com/office/officeart/2008/layout/LinedList"/>
    <dgm:cxn modelId="{AFC87ABD-C0C8-448D-90E4-7601216C4F5A}" type="presParOf" srcId="{1F46C8E6-A521-4FBD-9A79-CB4D4CF88979}" destId="{1D5E2FD3-F0DD-4418-94CC-A58319EAEE32}" srcOrd="0" destOrd="0" presId="urn:microsoft.com/office/officeart/2008/layout/LinedList"/>
    <dgm:cxn modelId="{FE57EA1C-04F7-4576-9DD6-D4370B479BAD}" type="presParOf" srcId="{1F46C8E6-A521-4FBD-9A79-CB4D4CF88979}" destId="{23301762-AEF5-4A5E-9301-41EB2ABF7DF7}" srcOrd="1" destOrd="0" presId="urn:microsoft.com/office/officeart/2008/layout/LinedList"/>
    <dgm:cxn modelId="{FCF41F23-0243-4EEB-AD7E-022C6151370A}" type="presParOf" srcId="{8DCB557C-7C56-45BA-A070-498EEC5645F0}" destId="{E61BB047-C9D7-4B73-A4FD-E817EE2544D8}" srcOrd="4" destOrd="0" presId="urn:microsoft.com/office/officeart/2008/layout/LinedList"/>
    <dgm:cxn modelId="{5501642E-12CA-427C-A026-950EF980ECAA}" type="presParOf" srcId="{8DCB557C-7C56-45BA-A070-498EEC5645F0}" destId="{A26837BF-C08F-448D-A529-531E1B04DCAF}" srcOrd="5" destOrd="0" presId="urn:microsoft.com/office/officeart/2008/layout/LinedList"/>
    <dgm:cxn modelId="{38F162CD-C4D6-44FD-9491-085135ABFF76}" type="presParOf" srcId="{A26837BF-C08F-448D-A529-531E1B04DCAF}" destId="{A4360A68-D11F-46C5-A44D-3C1C8ACCB13E}" srcOrd="0" destOrd="0" presId="urn:microsoft.com/office/officeart/2008/layout/LinedList"/>
    <dgm:cxn modelId="{97B744E3-43A9-4EB7-8926-6DD12F7D90BF}" type="presParOf" srcId="{A26837BF-C08F-448D-A529-531E1B04DCAF}" destId="{550E9FC3-DF2B-41BB-82A8-F636E1290EB1}" srcOrd="1" destOrd="0" presId="urn:microsoft.com/office/officeart/2008/layout/LinedList"/>
    <dgm:cxn modelId="{9613CEC8-E46F-4DCF-9245-3AE5F6FDCE46}" type="presParOf" srcId="{8DCB557C-7C56-45BA-A070-498EEC5645F0}" destId="{FD84582E-F484-4416-8C8D-CE876956E41C}" srcOrd="6" destOrd="0" presId="urn:microsoft.com/office/officeart/2008/layout/LinedList"/>
    <dgm:cxn modelId="{4AFB35F4-8375-474E-A7A9-AE6B986ACAD9}" type="presParOf" srcId="{8DCB557C-7C56-45BA-A070-498EEC5645F0}" destId="{12ED61C8-9FAC-4038-8628-B79F792F9007}" srcOrd="7" destOrd="0" presId="urn:microsoft.com/office/officeart/2008/layout/LinedList"/>
    <dgm:cxn modelId="{2F77D206-B241-463A-A5DB-7B8793786EAA}" type="presParOf" srcId="{12ED61C8-9FAC-4038-8628-B79F792F9007}" destId="{2A70E26B-E34A-4D68-858A-3408F88D150D}" srcOrd="0" destOrd="0" presId="urn:microsoft.com/office/officeart/2008/layout/LinedList"/>
    <dgm:cxn modelId="{AED127CB-C092-4749-98CA-021A5A698669}" type="presParOf" srcId="{12ED61C8-9FAC-4038-8628-B79F792F9007}" destId="{B43937C6-5086-4BFD-89E9-C480CDB4EF59}" srcOrd="1" destOrd="0" presId="urn:microsoft.com/office/officeart/2008/layout/LinedList"/>
    <dgm:cxn modelId="{B47BEF06-5833-49B3-80D2-AE09723AECAD}" type="presParOf" srcId="{8DCB557C-7C56-45BA-A070-498EEC5645F0}" destId="{CA8FA5FA-A5CE-42B5-AD25-C0F6AD96647B}" srcOrd="8" destOrd="0" presId="urn:microsoft.com/office/officeart/2008/layout/LinedList"/>
    <dgm:cxn modelId="{03EDE4FC-A573-4A37-A0F3-CD255CA7EDFD}" type="presParOf" srcId="{8DCB557C-7C56-45BA-A070-498EEC5645F0}" destId="{3751F97F-A72D-4E8C-81F2-AC9B9FBC690E}" srcOrd="9" destOrd="0" presId="urn:microsoft.com/office/officeart/2008/layout/LinedList"/>
    <dgm:cxn modelId="{7EA5B76F-6661-4AA6-A7F1-97C51057EDC7}" type="presParOf" srcId="{3751F97F-A72D-4E8C-81F2-AC9B9FBC690E}" destId="{185F7BC3-F2D6-4F86-8F77-AB5CB0693D9E}" srcOrd="0" destOrd="0" presId="urn:microsoft.com/office/officeart/2008/layout/LinedList"/>
    <dgm:cxn modelId="{AE6F22DB-5C90-4CEE-BA20-C2A584B6F0CF}" type="presParOf" srcId="{3751F97F-A72D-4E8C-81F2-AC9B9FBC690E}" destId="{D419D7A0-71FE-4647-A911-EB59243C900C}" srcOrd="1" destOrd="0" presId="urn:microsoft.com/office/officeart/2008/layout/LinedList"/>
    <dgm:cxn modelId="{F2792F51-D71B-4848-956D-768015EDD51F}" type="presParOf" srcId="{8DCB557C-7C56-45BA-A070-498EEC5645F0}" destId="{8E0BD9F8-F97F-41BC-B3D0-87B0B658FF40}" srcOrd="10" destOrd="0" presId="urn:microsoft.com/office/officeart/2008/layout/LinedList"/>
    <dgm:cxn modelId="{80436069-8EAE-4689-A3EF-6F5108DA33C3}" type="presParOf" srcId="{8DCB557C-7C56-45BA-A070-498EEC5645F0}" destId="{69F3012A-FCFA-40E5-85B7-2E860B594990}" srcOrd="11" destOrd="0" presId="urn:microsoft.com/office/officeart/2008/layout/LinedList"/>
    <dgm:cxn modelId="{D2079756-8EEF-4AA0-BC73-4D9504FF712C}" type="presParOf" srcId="{69F3012A-FCFA-40E5-85B7-2E860B594990}" destId="{261EB043-5C6F-45A5-A36B-D2A8BDE325A0}" srcOrd="0" destOrd="0" presId="urn:microsoft.com/office/officeart/2008/layout/LinedList"/>
    <dgm:cxn modelId="{D39D74A6-9F9B-4EA3-9583-95C2F00453D5}" type="presParOf" srcId="{69F3012A-FCFA-40E5-85B7-2E860B594990}" destId="{BDEA907E-2356-4940-A539-647C5E6CCBE6}"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62F9FD0-7FD7-DC4C-9AE5-FB01FF8B4721}" type="doc">
      <dgm:prSet loTypeId="urn:microsoft.com/office/officeart/2024/3/layout/SimpleTimeline" loCatId="Timeline" qsTypeId="urn:microsoft.com/office/officeart/2005/8/quickstyle/simple2" qsCatId="simple" csTypeId="urn:microsoft.com/office/officeart/2005/8/colors/accent3_2" csCatId="accent3" phldr="1"/>
      <dgm:spPr/>
      <dgm:t>
        <a:bodyPr/>
        <a:lstStyle/>
        <a:p>
          <a:endParaRPr lang="en-US"/>
        </a:p>
      </dgm:t>
    </dgm:pt>
    <dgm:pt modelId="{56E65EBE-99CF-4444-A747-023E2996393F}">
      <dgm:prSet/>
      <dgm:spPr/>
      <dgm:t>
        <a:bodyPr/>
        <a:lstStyle/>
        <a:p>
          <a:pPr>
            <a:defRPr b="1"/>
          </a:pPr>
          <a:r>
            <a:rPr lang="en-US" dirty="0"/>
            <a:t>Subcommittee meetings</a:t>
          </a:r>
        </a:p>
      </dgm:t>
    </dgm:pt>
    <dgm:pt modelId="{31C89B40-4D34-874F-919D-8154488EBF92}" type="parTrans" cxnId="{1CD6EA72-B7EA-EA40-AE63-81376191F16C}">
      <dgm:prSet/>
      <dgm:spPr/>
      <dgm:t>
        <a:bodyPr/>
        <a:lstStyle/>
        <a:p>
          <a:endParaRPr lang="en-US"/>
        </a:p>
      </dgm:t>
    </dgm:pt>
    <dgm:pt modelId="{8F5F7959-EC19-C541-A334-F2742F30959E}" type="sibTrans" cxnId="{1CD6EA72-B7EA-EA40-AE63-81376191F16C}">
      <dgm:prSet/>
      <dgm:spPr/>
      <dgm:t>
        <a:bodyPr/>
        <a:lstStyle/>
        <a:p>
          <a:endParaRPr lang="en-US"/>
        </a:p>
      </dgm:t>
    </dgm:pt>
    <dgm:pt modelId="{19B4BBE7-BD3E-C245-93CA-B5A168BE52E3}">
      <dgm:prSet/>
      <dgm:spPr/>
      <dgm:t>
        <a:bodyPr/>
        <a:lstStyle/>
        <a:p>
          <a:r>
            <a:rPr lang="en-US" u="sng" dirty="0"/>
            <a:t>March 5: </a:t>
          </a:r>
          <a:r>
            <a:rPr lang="en-US" dirty="0"/>
            <a:t>Course Equivalency, Rigor and Partnership Agreements</a:t>
          </a:r>
        </a:p>
        <a:p>
          <a:r>
            <a:rPr lang="en-US" u="sng" dirty="0"/>
            <a:t>March 6: </a:t>
          </a:r>
          <a:r>
            <a:rPr lang="en-US" dirty="0"/>
            <a:t>Faculty Qualifications and Student Eligibility, Supports</a:t>
          </a:r>
        </a:p>
      </dgm:t>
    </dgm:pt>
    <dgm:pt modelId="{345374A9-FDD4-5849-882D-E9DA792152E8}" type="parTrans" cxnId="{01A47E3D-9FBF-AB4B-A4AA-A2107FC082BC}">
      <dgm:prSet/>
      <dgm:spPr/>
      <dgm:t>
        <a:bodyPr/>
        <a:lstStyle/>
        <a:p>
          <a:endParaRPr lang="en-US"/>
        </a:p>
      </dgm:t>
    </dgm:pt>
    <dgm:pt modelId="{53ABDE43-5E64-FB48-ABFB-F7B35B673463}" type="sibTrans" cxnId="{01A47E3D-9FBF-AB4B-A4AA-A2107FC082BC}">
      <dgm:prSet/>
      <dgm:spPr/>
      <dgm:t>
        <a:bodyPr/>
        <a:lstStyle/>
        <a:p>
          <a:endParaRPr lang="en-US"/>
        </a:p>
      </dgm:t>
    </dgm:pt>
    <dgm:pt modelId="{E4214EE1-BC9E-5C49-BE43-0FC5F23FD0F0}">
      <dgm:prSet/>
      <dgm:spPr/>
      <dgm:t>
        <a:bodyPr/>
        <a:lstStyle/>
        <a:p>
          <a:pPr>
            <a:defRPr b="1"/>
          </a:pPr>
          <a:r>
            <a:rPr lang="en-US" dirty="0"/>
            <a:t>Notes compiled</a:t>
          </a:r>
        </a:p>
      </dgm:t>
    </dgm:pt>
    <dgm:pt modelId="{FB1C2BD0-3C82-3A41-A749-78BF68860D9B}" type="parTrans" cxnId="{B6090D7E-796B-934D-9918-BE0E597E7DB6}">
      <dgm:prSet/>
      <dgm:spPr/>
      <dgm:t>
        <a:bodyPr/>
        <a:lstStyle/>
        <a:p>
          <a:endParaRPr lang="en-US"/>
        </a:p>
      </dgm:t>
    </dgm:pt>
    <dgm:pt modelId="{E176518D-844B-4940-A2CB-2686612949DE}" type="sibTrans" cxnId="{B6090D7E-796B-934D-9918-BE0E597E7DB6}">
      <dgm:prSet/>
      <dgm:spPr/>
      <dgm:t>
        <a:bodyPr/>
        <a:lstStyle/>
        <a:p>
          <a:endParaRPr lang="en-US"/>
        </a:p>
      </dgm:t>
    </dgm:pt>
    <dgm:pt modelId="{6F3BFF21-4D55-3B44-90C8-A37691C664B5}">
      <dgm:prSet/>
      <dgm:spPr/>
      <dgm:t>
        <a:bodyPr/>
        <a:lstStyle/>
        <a:p>
          <a:r>
            <a:rPr lang="en-US" u="sng" dirty="0"/>
            <a:t>March 12, 13:</a:t>
          </a:r>
        </a:p>
        <a:p>
          <a:r>
            <a:rPr lang="en-US" dirty="0"/>
            <a:t>Notes sharing between subcommittee members; sub-committee presenters selected</a:t>
          </a:r>
        </a:p>
      </dgm:t>
    </dgm:pt>
    <dgm:pt modelId="{600514B8-F2A7-D744-8ED2-E4B21AC1D315}" type="parTrans" cxnId="{DE30FB94-55BA-F342-8837-028988B88D81}">
      <dgm:prSet/>
      <dgm:spPr/>
      <dgm:t>
        <a:bodyPr/>
        <a:lstStyle/>
        <a:p>
          <a:endParaRPr lang="en-US"/>
        </a:p>
      </dgm:t>
    </dgm:pt>
    <dgm:pt modelId="{947F8F71-226A-2F41-9E38-4A24AEC64573}" type="sibTrans" cxnId="{DE30FB94-55BA-F342-8837-028988B88D81}">
      <dgm:prSet/>
      <dgm:spPr/>
      <dgm:t>
        <a:bodyPr/>
        <a:lstStyle/>
        <a:p>
          <a:endParaRPr lang="en-US"/>
        </a:p>
      </dgm:t>
    </dgm:pt>
    <dgm:pt modelId="{3A8FBE2B-146E-8D43-8C50-152B7871BB9B}">
      <dgm:prSet/>
      <dgm:spPr/>
      <dgm:t>
        <a:bodyPr/>
        <a:lstStyle/>
        <a:p>
          <a:pPr>
            <a:defRPr b="1"/>
          </a:pPr>
          <a:r>
            <a:rPr lang="en-US" dirty="0"/>
            <a:t>Draft summary</a:t>
          </a:r>
        </a:p>
      </dgm:t>
    </dgm:pt>
    <dgm:pt modelId="{25BCEA03-429C-4844-896F-2C133D157DF5}" type="parTrans" cxnId="{75911D7C-4419-AC41-859E-2B6FAB9FC47C}">
      <dgm:prSet/>
      <dgm:spPr/>
      <dgm:t>
        <a:bodyPr/>
        <a:lstStyle/>
        <a:p>
          <a:endParaRPr lang="en-US"/>
        </a:p>
      </dgm:t>
    </dgm:pt>
    <dgm:pt modelId="{06B184BA-CE4E-7F42-9C3A-88DDA1966160}" type="sibTrans" cxnId="{75911D7C-4419-AC41-859E-2B6FAB9FC47C}">
      <dgm:prSet/>
      <dgm:spPr/>
      <dgm:t>
        <a:bodyPr/>
        <a:lstStyle/>
        <a:p>
          <a:endParaRPr lang="en-US"/>
        </a:p>
      </dgm:t>
    </dgm:pt>
    <dgm:pt modelId="{FDF49C38-DBD2-1B40-8A49-7695E202B939}">
      <dgm:prSet/>
      <dgm:spPr/>
      <dgm:t>
        <a:bodyPr/>
        <a:lstStyle/>
        <a:p>
          <a:r>
            <a:rPr lang="en-US" u="sng" dirty="0"/>
            <a:t>March 26, 27:</a:t>
          </a:r>
        </a:p>
        <a:p>
          <a:r>
            <a:rPr lang="en-US" u="none" dirty="0"/>
            <a:t>Draft summary of key issues raised and discussed from each subcommittee shared with committee members </a:t>
          </a:r>
        </a:p>
      </dgm:t>
    </dgm:pt>
    <dgm:pt modelId="{43A43719-DBB1-3F43-8C99-8D6058AE88B2}" type="parTrans" cxnId="{0FCE19BF-A386-5E41-B3D8-02257548D7B2}">
      <dgm:prSet/>
      <dgm:spPr/>
      <dgm:t>
        <a:bodyPr/>
        <a:lstStyle/>
        <a:p>
          <a:endParaRPr lang="en-US"/>
        </a:p>
      </dgm:t>
    </dgm:pt>
    <dgm:pt modelId="{92F6616C-1B07-2B4F-822C-D829E3C87276}" type="sibTrans" cxnId="{0FCE19BF-A386-5E41-B3D8-02257548D7B2}">
      <dgm:prSet/>
      <dgm:spPr/>
      <dgm:t>
        <a:bodyPr/>
        <a:lstStyle/>
        <a:p>
          <a:endParaRPr lang="en-US"/>
        </a:p>
      </dgm:t>
    </dgm:pt>
    <dgm:pt modelId="{D83F28F6-2A42-8547-A17D-470AB7DF94F1}">
      <dgm:prSet/>
      <dgm:spPr/>
      <dgm:t>
        <a:bodyPr/>
        <a:lstStyle/>
        <a:p>
          <a:pPr>
            <a:defRPr b="1"/>
          </a:pPr>
          <a:r>
            <a:rPr lang="en-US" dirty="0"/>
            <a:t>Committee feedback</a:t>
          </a:r>
        </a:p>
      </dgm:t>
    </dgm:pt>
    <dgm:pt modelId="{3296608F-F387-934B-97E5-8EE65DA2916C}" type="parTrans" cxnId="{130AE873-8F66-AC49-A439-08232D0FF206}">
      <dgm:prSet/>
      <dgm:spPr/>
      <dgm:t>
        <a:bodyPr/>
        <a:lstStyle/>
        <a:p>
          <a:endParaRPr lang="en-US"/>
        </a:p>
      </dgm:t>
    </dgm:pt>
    <dgm:pt modelId="{C1867AE0-5FBD-244E-B0C6-6072E9DC48AF}" type="sibTrans" cxnId="{130AE873-8F66-AC49-A439-08232D0FF206}">
      <dgm:prSet/>
      <dgm:spPr/>
      <dgm:t>
        <a:bodyPr/>
        <a:lstStyle/>
        <a:p>
          <a:endParaRPr lang="en-US"/>
        </a:p>
      </dgm:t>
    </dgm:pt>
    <dgm:pt modelId="{125E6C37-8877-6D47-89E8-C5EDE3C692F1}">
      <dgm:prSet/>
      <dgm:spPr/>
      <dgm:t>
        <a:bodyPr/>
        <a:lstStyle/>
        <a:p>
          <a:r>
            <a:rPr lang="en-US" u="sng" dirty="0"/>
            <a:t>April 8: </a:t>
          </a:r>
          <a:r>
            <a:rPr lang="en-US" dirty="0"/>
            <a:t>Circulate summary of key issues raised with full committee, assign sub-committee presenters</a:t>
          </a:r>
        </a:p>
      </dgm:t>
    </dgm:pt>
    <dgm:pt modelId="{8566A1A5-0CAF-F84A-BF8B-87B78F43E0CE}" type="parTrans" cxnId="{F81E1731-A53E-0444-B77C-47BB45A5B49D}">
      <dgm:prSet/>
      <dgm:spPr/>
      <dgm:t>
        <a:bodyPr/>
        <a:lstStyle/>
        <a:p>
          <a:endParaRPr lang="en-US"/>
        </a:p>
      </dgm:t>
    </dgm:pt>
    <dgm:pt modelId="{D04A758F-2823-DB43-B470-685DD4176B20}" type="sibTrans" cxnId="{F81E1731-A53E-0444-B77C-47BB45A5B49D}">
      <dgm:prSet/>
      <dgm:spPr/>
      <dgm:t>
        <a:bodyPr/>
        <a:lstStyle/>
        <a:p>
          <a:endParaRPr lang="en-US"/>
        </a:p>
      </dgm:t>
    </dgm:pt>
    <dgm:pt modelId="{45D2F1C0-E9F6-DC4D-BB3F-BA4101C6FDF1}">
      <dgm:prSet/>
      <dgm:spPr/>
      <dgm:t>
        <a:bodyPr/>
        <a:lstStyle/>
        <a:p>
          <a:pPr>
            <a:defRPr b="1"/>
          </a:pPr>
          <a:r>
            <a:rPr lang="en-US" dirty="0"/>
            <a:t>Committee meeting</a:t>
          </a:r>
        </a:p>
      </dgm:t>
    </dgm:pt>
    <dgm:pt modelId="{8ED9D48B-2EA3-E042-AA23-5709E848455C}" type="parTrans" cxnId="{AD4A4CFB-992A-EF4A-8411-551D56450A63}">
      <dgm:prSet/>
      <dgm:spPr/>
      <dgm:t>
        <a:bodyPr/>
        <a:lstStyle/>
        <a:p>
          <a:endParaRPr lang="en-US"/>
        </a:p>
      </dgm:t>
    </dgm:pt>
    <dgm:pt modelId="{65C13411-56C0-DD41-A281-C772069CF6E6}" type="sibTrans" cxnId="{AD4A4CFB-992A-EF4A-8411-551D56450A63}">
      <dgm:prSet/>
      <dgm:spPr/>
      <dgm:t>
        <a:bodyPr/>
        <a:lstStyle/>
        <a:p>
          <a:endParaRPr lang="en-US"/>
        </a:p>
      </dgm:t>
    </dgm:pt>
    <dgm:pt modelId="{06F1B3AA-EB7A-114A-80E5-FEDF83B92440}">
      <dgm:prSet/>
      <dgm:spPr/>
      <dgm:t>
        <a:bodyPr/>
        <a:lstStyle/>
        <a:p>
          <a:r>
            <a:rPr lang="en-US" u="sng" dirty="0"/>
            <a:t>April 16: </a:t>
          </a:r>
          <a:r>
            <a:rPr lang="en-US" dirty="0"/>
            <a:t>Subcommittee presenters lead sessions, solicit  feedback from committee members</a:t>
          </a:r>
        </a:p>
      </dgm:t>
    </dgm:pt>
    <dgm:pt modelId="{FFC22AB5-5F4B-5F45-8BF1-32AB53A582D5}" type="parTrans" cxnId="{E56B5AE3-CEDB-E94B-8D09-0997C32FF41B}">
      <dgm:prSet/>
      <dgm:spPr/>
      <dgm:t>
        <a:bodyPr/>
        <a:lstStyle/>
        <a:p>
          <a:endParaRPr lang="en-US"/>
        </a:p>
      </dgm:t>
    </dgm:pt>
    <dgm:pt modelId="{574BDD2E-52C2-3F47-862C-68501978BD62}" type="sibTrans" cxnId="{E56B5AE3-CEDB-E94B-8D09-0997C32FF41B}">
      <dgm:prSet/>
      <dgm:spPr/>
      <dgm:t>
        <a:bodyPr/>
        <a:lstStyle/>
        <a:p>
          <a:endParaRPr lang="en-US"/>
        </a:p>
      </dgm:t>
    </dgm:pt>
    <dgm:pt modelId="{A4EDB505-84BC-4035-9070-70170DC8B97C}" type="pres">
      <dgm:prSet presAssocID="{562F9FD0-7FD7-DC4C-9AE5-FB01FF8B4721}" presName="root" presStyleCnt="0">
        <dgm:presLayoutVars>
          <dgm:chMax/>
          <dgm:chPref/>
          <dgm:animLvl val="lvl"/>
        </dgm:presLayoutVars>
      </dgm:prSet>
      <dgm:spPr/>
    </dgm:pt>
    <dgm:pt modelId="{17080A07-2E59-436C-9025-DD719B3A222E}" type="pres">
      <dgm:prSet presAssocID="{562F9FD0-7FD7-DC4C-9AE5-FB01FF8B4721}" presName="divider" presStyleLbl="fgAcc1" presStyleIdx="0" presStyleCnt="6"/>
      <dgm:spPr>
        <a:solidFill>
          <a:schemeClr val="lt1">
            <a:alpha val="90000"/>
            <a:hueOff val="0"/>
            <a:satOff val="0"/>
            <a:lumOff val="0"/>
            <a:alphaOff val="0"/>
          </a:schemeClr>
        </a:solidFill>
        <a:ln w="12050" cap="flat" cmpd="sng" algn="ctr">
          <a:solidFill>
            <a:schemeClr val="accent3">
              <a:hueOff val="0"/>
              <a:satOff val="0"/>
              <a:lumOff val="0"/>
              <a:alphaOff val="0"/>
            </a:schemeClr>
          </a:solidFill>
          <a:prstDash val="solid"/>
          <a:miter lim="800000"/>
          <a:tailEnd type="arrow" w="med" len="med"/>
        </a:ln>
        <a:effectLst/>
      </dgm:spPr>
    </dgm:pt>
    <dgm:pt modelId="{52158F35-F0A6-49DB-BAB3-5D1163F22A77}" type="pres">
      <dgm:prSet presAssocID="{562F9FD0-7FD7-DC4C-9AE5-FB01FF8B4721}" presName="nodes" presStyleCnt="0">
        <dgm:presLayoutVars>
          <dgm:chMax/>
          <dgm:chPref/>
          <dgm:animLvl val="lvl"/>
        </dgm:presLayoutVars>
      </dgm:prSet>
      <dgm:spPr/>
    </dgm:pt>
    <dgm:pt modelId="{5CEF7BA6-70F5-4554-B4AF-78DF19193A52}" type="pres">
      <dgm:prSet presAssocID="{56E65EBE-99CF-4444-A747-023E2996393F}" presName="composite" presStyleCnt="0"/>
      <dgm:spPr/>
    </dgm:pt>
    <dgm:pt modelId="{AA353116-DF6E-457E-BA38-432F4E8A4BEE}" type="pres">
      <dgm:prSet presAssocID="{56E65EBE-99CF-4444-A747-023E2996393F}" presName="ConnectorPoint" presStyleLbl="lnNode1" presStyleIdx="0" presStyleCnt="5"/>
      <dgm:spPr>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9826A316-BA4D-4040-BCC3-43D9F0FC1CC2}" type="pres">
      <dgm:prSet presAssocID="{56E65EBE-99CF-4444-A747-023E2996393F}" presName="DropPinPlaceHolder" presStyleCnt="0"/>
      <dgm:spPr/>
    </dgm:pt>
    <dgm:pt modelId="{A1CA8756-04F1-4074-B27F-952C1D53211E}" type="pres">
      <dgm:prSet presAssocID="{56E65EBE-99CF-4444-A747-023E2996393F}" presName="DropPin" presStyleLbl="alignNode1" presStyleIdx="0" presStyleCnt="5"/>
      <dgm:spPr/>
    </dgm:pt>
    <dgm:pt modelId="{7FDFCE5F-3F5D-4064-909E-6E810E958BF5}" type="pres">
      <dgm:prSet presAssocID="{56E65EBE-99CF-4444-A747-023E2996393F}" presName="Ellipse" presStyleLbl="fgAcc1" presStyleIdx="1" presStyleCnt="6"/>
      <dgm:spPr>
        <a:solidFill>
          <a:schemeClr val="lt1">
            <a:alpha val="90000"/>
            <a:hueOff val="0"/>
            <a:satOff val="0"/>
            <a:lumOff val="0"/>
            <a:alphaOff val="0"/>
          </a:schemeClr>
        </a:solidFill>
        <a:ln w="19050" cap="flat" cmpd="sng" algn="ctr">
          <a:noFill/>
          <a:prstDash val="solid"/>
          <a:miter lim="800000"/>
        </a:ln>
        <a:effectLst/>
      </dgm:spPr>
    </dgm:pt>
    <dgm:pt modelId="{BF84989D-795C-4495-9985-FD0838473F45}" type="pres">
      <dgm:prSet presAssocID="{56E65EBE-99CF-4444-A747-023E2996393F}" presName="L2TextContainer" presStyleLbl="revTx" presStyleIdx="0" presStyleCnt="10">
        <dgm:presLayoutVars>
          <dgm:bulletEnabled val="1"/>
        </dgm:presLayoutVars>
      </dgm:prSet>
      <dgm:spPr/>
    </dgm:pt>
    <dgm:pt modelId="{6CE28359-468F-4929-AD5A-EAC4B0ED3B48}" type="pres">
      <dgm:prSet presAssocID="{56E65EBE-99CF-4444-A747-023E2996393F}" presName="L1TextContainer" presStyleLbl="revTx" presStyleIdx="1" presStyleCnt="10">
        <dgm:presLayoutVars>
          <dgm:chMax val="1"/>
          <dgm:chPref val="1"/>
          <dgm:bulletEnabled val="1"/>
        </dgm:presLayoutVars>
      </dgm:prSet>
      <dgm:spPr/>
    </dgm:pt>
    <dgm:pt modelId="{A2418DAB-CABB-4401-A3D4-0D5EA9B6C5A7}" type="pres">
      <dgm:prSet presAssocID="{56E65EBE-99CF-4444-A747-023E2996393F}" presName="ConnectLine" presStyleLbl="sibTrans1D1" presStyleIdx="0" presStyleCnt="5"/>
      <dgm:spPr/>
    </dgm:pt>
    <dgm:pt modelId="{FA45E70F-7BC7-4040-A923-E5B74F3E6D69}" type="pres">
      <dgm:prSet presAssocID="{56E65EBE-99CF-4444-A747-023E2996393F}" presName="EmptyPlaceHolder" presStyleCnt="0"/>
      <dgm:spPr/>
    </dgm:pt>
    <dgm:pt modelId="{29BCBFAC-18B5-4DCF-A029-E64F5D177891}" type="pres">
      <dgm:prSet presAssocID="{8F5F7959-EC19-C541-A334-F2742F30959E}" presName="spaceBetweenRectangles" presStyleCnt="0"/>
      <dgm:spPr/>
    </dgm:pt>
    <dgm:pt modelId="{88C40E39-6502-48EE-8FCD-6266D9CC2F51}" type="pres">
      <dgm:prSet presAssocID="{E4214EE1-BC9E-5C49-BE43-0FC5F23FD0F0}" presName="composite" presStyleCnt="0"/>
      <dgm:spPr/>
    </dgm:pt>
    <dgm:pt modelId="{9ED47D47-7691-40A1-9F0D-26CC91E18735}" type="pres">
      <dgm:prSet presAssocID="{E4214EE1-BC9E-5C49-BE43-0FC5F23FD0F0}" presName="ConnectorPoint" presStyleLbl="lnNode1" presStyleIdx="1" presStyleCnt="5"/>
      <dgm:spPr>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DF24802B-3F1B-4849-ADE0-A738C80997A3}" type="pres">
      <dgm:prSet presAssocID="{E4214EE1-BC9E-5C49-BE43-0FC5F23FD0F0}" presName="DropPinPlaceHolder" presStyleCnt="0"/>
      <dgm:spPr/>
    </dgm:pt>
    <dgm:pt modelId="{C47E357D-7EB3-4D2D-95FE-14ACF0763B80}" type="pres">
      <dgm:prSet presAssocID="{E4214EE1-BC9E-5C49-BE43-0FC5F23FD0F0}" presName="DropPin" presStyleLbl="alignNode1" presStyleIdx="1" presStyleCnt="5"/>
      <dgm:spPr/>
    </dgm:pt>
    <dgm:pt modelId="{9406EB5A-FF17-4FD0-9771-531AF3EB68C0}" type="pres">
      <dgm:prSet presAssocID="{E4214EE1-BC9E-5C49-BE43-0FC5F23FD0F0}" presName="Ellipse" presStyleLbl="fgAcc1" presStyleIdx="2" presStyleCnt="6"/>
      <dgm:spPr>
        <a:solidFill>
          <a:schemeClr val="lt1">
            <a:alpha val="90000"/>
            <a:hueOff val="0"/>
            <a:satOff val="0"/>
            <a:lumOff val="0"/>
            <a:alphaOff val="0"/>
          </a:schemeClr>
        </a:solidFill>
        <a:ln w="19050" cap="flat" cmpd="sng" algn="ctr">
          <a:noFill/>
          <a:prstDash val="solid"/>
          <a:miter lim="800000"/>
        </a:ln>
        <a:effectLst/>
      </dgm:spPr>
    </dgm:pt>
    <dgm:pt modelId="{3CE65D95-C7BD-43EA-B80D-EC0DAD347318}" type="pres">
      <dgm:prSet presAssocID="{E4214EE1-BC9E-5C49-BE43-0FC5F23FD0F0}" presName="L2TextContainer" presStyleLbl="revTx" presStyleIdx="2" presStyleCnt="10">
        <dgm:presLayoutVars>
          <dgm:bulletEnabled val="1"/>
        </dgm:presLayoutVars>
      </dgm:prSet>
      <dgm:spPr/>
    </dgm:pt>
    <dgm:pt modelId="{2D6BD047-D3E1-45AE-8D7A-ABCC7806196F}" type="pres">
      <dgm:prSet presAssocID="{E4214EE1-BC9E-5C49-BE43-0FC5F23FD0F0}" presName="L1TextContainer" presStyleLbl="revTx" presStyleIdx="3" presStyleCnt="10">
        <dgm:presLayoutVars>
          <dgm:chMax val="1"/>
          <dgm:chPref val="1"/>
          <dgm:bulletEnabled val="1"/>
        </dgm:presLayoutVars>
      </dgm:prSet>
      <dgm:spPr/>
    </dgm:pt>
    <dgm:pt modelId="{A1826733-D2BF-40CB-A15C-E09C4D025A3F}" type="pres">
      <dgm:prSet presAssocID="{E4214EE1-BC9E-5C49-BE43-0FC5F23FD0F0}" presName="ConnectLine" presStyleLbl="sibTrans1D1" presStyleIdx="1" presStyleCnt="5"/>
      <dgm:spPr/>
    </dgm:pt>
    <dgm:pt modelId="{F09238B4-EB43-4B1F-B8DA-3ED936FF35A9}" type="pres">
      <dgm:prSet presAssocID="{E4214EE1-BC9E-5C49-BE43-0FC5F23FD0F0}" presName="EmptyPlaceHolder" presStyleCnt="0"/>
      <dgm:spPr/>
    </dgm:pt>
    <dgm:pt modelId="{4914B755-BFB5-496C-A47F-F2E9ACFAD2DD}" type="pres">
      <dgm:prSet presAssocID="{E176518D-844B-4940-A2CB-2686612949DE}" presName="spaceBetweenRectangles" presStyleCnt="0"/>
      <dgm:spPr/>
    </dgm:pt>
    <dgm:pt modelId="{BD81835A-E523-4D32-A635-21F932CA717D}" type="pres">
      <dgm:prSet presAssocID="{3A8FBE2B-146E-8D43-8C50-152B7871BB9B}" presName="composite" presStyleCnt="0"/>
      <dgm:spPr/>
    </dgm:pt>
    <dgm:pt modelId="{B7E729D6-8E8C-42B7-AE08-E87E950AEAE5}" type="pres">
      <dgm:prSet presAssocID="{3A8FBE2B-146E-8D43-8C50-152B7871BB9B}" presName="ConnectorPoint" presStyleLbl="lnNode1" presStyleIdx="2" presStyleCnt="5"/>
      <dgm:spPr>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880946C-7F2A-420E-B5D7-8D26D0CEBA8A}" type="pres">
      <dgm:prSet presAssocID="{3A8FBE2B-146E-8D43-8C50-152B7871BB9B}" presName="DropPinPlaceHolder" presStyleCnt="0"/>
      <dgm:spPr/>
    </dgm:pt>
    <dgm:pt modelId="{9327B5FF-A72E-45F8-84E7-C4E2DF3655B1}" type="pres">
      <dgm:prSet presAssocID="{3A8FBE2B-146E-8D43-8C50-152B7871BB9B}" presName="DropPin" presStyleLbl="alignNode1" presStyleIdx="2" presStyleCnt="5"/>
      <dgm:spPr/>
    </dgm:pt>
    <dgm:pt modelId="{97E44735-75FE-4987-A185-1F401B8EC7E0}" type="pres">
      <dgm:prSet presAssocID="{3A8FBE2B-146E-8D43-8C50-152B7871BB9B}" presName="Ellipse" presStyleLbl="fgAcc1" presStyleIdx="3" presStyleCnt="6"/>
      <dgm:spPr>
        <a:solidFill>
          <a:schemeClr val="lt1">
            <a:alpha val="90000"/>
            <a:hueOff val="0"/>
            <a:satOff val="0"/>
            <a:lumOff val="0"/>
            <a:alphaOff val="0"/>
          </a:schemeClr>
        </a:solidFill>
        <a:ln w="19050" cap="flat" cmpd="sng" algn="ctr">
          <a:noFill/>
          <a:prstDash val="solid"/>
          <a:miter lim="800000"/>
        </a:ln>
        <a:effectLst/>
      </dgm:spPr>
    </dgm:pt>
    <dgm:pt modelId="{B5D4DEA3-626B-4E1C-8BE8-605DB30B7C0D}" type="pres">
      <dgm:prSet presAssocID="{3A8FBE2B-146E-8D43-8C50-152B7871BB9B}" presName="L2TextContainer" presStyleLbl="revTx" presStyleIdx="4" presStyleCnt="10">
        <dgm:presLayoutVars>
          <dgm:bulletEnabled val="1"/>
        </dgm:presLayoutVars>
      </dgm:prSet>
      <dgm:spPr/>
    </dgm:pt>
    <dgm:pt modelId="{2FC40E48-8C90-4C00-BEF6-84482975076B}" type="pres">
      <dgm:prSet presAssocID="{3A8FBE2B-146E-8D43-8C50-152B7871BB9B}" presName="L1TextContainer" presStyleLbl="revTx" presStyleIdx="5" presStyleCnt="10">
        <dgm:presLayoutVars>
          <dgm:chMax val="1"/>
          <dgm:chPref val="1"/>
          <dgm:bulletEnabled val="1"/>
        </dgm:presLayoutVars>
      </dgm:prSet>
      <dgm:spPr/>
    </dgm:pt>
    <dgm:pt modelId="{B705F680-504B-47B4-AE9F-027EBD03784D}" type="pres">
      <dgm:prSet presAssocID="{3A8FBE2B-146E-8D43-8C50-152B7871BB9B}" presName="ConnectLine" presStyleLbl="sibTrans1D1" presStyleIdx="2" presStyleCnt="5"/>
      <dgm:spPr/>
    </dgm:pt>
    <dgm:pt modelId="{A1D8AA23-17B0-46B7-8EBD-AD3AA95DC5D8}" type="pres">
      <dgm:prSet presAssocID="{3A8FBE2B-146E-8D43-8C50-152B7871BB9B}" presName="EmptyPlaceHolder" presStyleCnt="0"/>
      <dgm:spPr/>
    </dgm:pt>
    <dgm:pt modelId="{A9216D2A-B64B-4CF7-B6D1-090DE8ACB56A}" type="pres">
      <dgm:prSet presAssocID="{06B184BA-CE4E-7F42-9C3A-88DDA1966160}" presName="spaceBetweenRectangles" presStyleCnt="0"/>
      <dgm:spPr/>
    </dgm:pt>
    <dgm:pt modelId="{451674E5-03FD-4FFB-98F9-0BD518A786DC}" type="pres">
      <dgm:prSet presAssocID="{D83F28F6-2A42-8547-A17D-470AB7DF94F1}" presName="composite" presStyleCnt="0"/>
      <dgm:spPr/>
    </dgm:pt>
    <dgm:pt modelId="{9A7273AE-DF9E-470D-B7CE-253E4299C53F}" type="pres">
      <dgm:prSet presAssocID="{D83F28F6-2A42-8547-A17D-470AB7DF94F1}" presName="ConnectorPoint" presStyleLbl="lnNode1" presStyleIdx="3" presStyleCnt="5"/>
      <dgm:spPr>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FE28E21A-2C7E-4307-8AF5-CD47052CA121}" type="pres">
      <dgm:prSet presAssocID="{D83F28F6-2A42-8547-A17D-470AB7DF94F1}" presName="DropPinPlaceHolder" presStyleCnt="0"/>
      <dgm:spPr/>
    </dgm:pt>
    <dgm:pt modelId="{1631C977-093D-4FAF-B08B-E51F90C8C797}" type="pres">
      <dgm:prSet presAssocID="{D83F28F6-2A42-8547-A17D-470AB7DF94F1}" presName="DropPin" presStyleLbl="alignNode1" presStyleIdx="3" presStyleCnt="5"/>
      <dgm:spPr/>
    </dgm:pt>
    <dgm:pt modelId="{6579FB3D-BF3F-4E0B-AD38-6F68604B215D}" type="pres">
      <dgm:prSet presAssocID="{D83F28F6-2A42-8547-A17D-470AB7DF94F1}" presName="Ellipse" presStyleLbl="fgAcc1" presStyleIdx="4" presStyleCnt="6"/>
      <dgm:spPr>
        <a:solidFill>
          <a:schemeClr val="lt1">
            <a:alpha val="90000"/>
            <a:hueOff val="0"/>
            <a:satOff val="0"/>
            <a:lumOff val="0"/>
            <a:alphaOff val="0"/>
          </a:schemeClr>
        </a:solidFill>
        <a:ln w="19050" cap="flat" cmpd="sng" algn="ctr">
          <a:noFill/>
          <a:prstDash val="solid"/>
          <a:miter lim="800000"/>
        </a:ln>
        <a:effectLst/>
      </dgm:spPr>
    </dgm:pt>
    <dgm:pt modelId="{C727D6CA-D33B-43DD-9F49-992ADDF511A0}" type="pres">
      <dgm:prSet presAssocID="{D83F28F6-2A42-8547-A17D-470AB7DF94F1}" presName="L2TextContainer" presStyleLbl="revTx" presStyleIdx="6" presStyleCnt="10">
        <dgm:presLayoutVars>
          <dgm:bulletEnabled val="1"/>
        </dgm:presLayoutVars>
      </dgm:prSet>
      <dgm:spPr/>
    </dgm:pt>
    <dgm:pt modelId="{51F86801-92A2-4C80-9797-5F60E7771DFB}" type="pres">
      <dgm:prSet presAssocID="{D83F28F6-2A42-8547-A17D-470AB7DF94F1}" presName="L1TextContainer" presStyleLbl="revTx" presStyleIdx="7" presStyleCnt="10">
        <dgm:presLayoutVars>
          <dgm:chMax val="1"/>
          <dgm:chPref val="1"/>
          <dgm:bulletEnabled val="1"/>
        </dgm:presLayoutVars>
      </dgm:prSet>
      <dgm:spPr/>
    </dgm:pt>
    <dgm:pt modelId="{D62DD4F4-548C-4BD4-9659-01AADEB247FA}" type="pres">
      <dgm:prSet presAssocID="{D83F28F6-2A42-8547-A17D-470AB7DF94F1}" presName="ConnectLine" presStyleLbl="sibTrans1D1" presStyleIdx="3" presStyleCnt="5"/>
      <dgm:spPr/>
    </dgm:pt>
    <dgm:pt modelId="{E1E61437-F4D0-4AF0-A25E-AF60E4778A23}" type="pres">
      <dgm:prSet presAssocID="{D83F28F6-2A42-8547-A17D-470AB7DF94F1}" presName="EmptyPlaceHolder" presStyleCnt="0"/>
      <dgm:spPr/>
    </dgm:pt>
    <dgm:pt modelId="{37D8C65F-C837-416A-9FFE-D073EB7A3124}" type="pres">
      <dgm:prSet presAssocID="{C1867AE0-5FBD-244E-B0C6-6072E9DC48AF}" presName="spaceBetweenRectangles" presStyleCnt="0"/>
      <dgm:spPr/>
    </dgm:pt>
    <dgm:pt modelId="{07ACCE58-C070-47FF-97B9-95A9AC964016}" type="pres">
      <dgm:prSet presAssocID="{45D2F1C0-E9F6-DC4D-BB3F-BA4101C6FDF1}" presName="composite" presStyleCnt="0"/>
      <dgm:spPr/>
    </dgm:pt>
    <dgm:pt modelId="{B96195A4-B9BE-4C90-80DB-C68EFA52C3C8}" type="pres">
      <dgm:prSet presAssocID="{45D2F1C0-E9F6-DC4D-BB3F-BA4101C6FDF1}" presName="ConnectorPoint" presStyleLbl="lnNode1" presStyleIdx="4" presStyleCnt="5"/>
      <dgm:spPr>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FCE0159B-99F7-4D75-96CD-E0A48637FE02}" type="pres">
      <dgm:prSet presAssocID="{45D2F1C0-E9F6-DC4D-BB3F-BA4101C6FDF1}" presName="DropPinPlaceHolder" presStyleCnt="0"/>
      <dgm:spPr/>
    </dgm:pt>
    <dgm:pt modelId="{92C903D3-3FDD-4987-9D6B-968ABFDE6A29}" type="pres">
      <dgm:prSet presAssocID="{45D2F1C0-E9F6-DC4D-BB3F-BA4101C6FDF1}" presName="DropPin" presStyleLbl="alignNode1" presStyleIdx="4" presStyleCnt="5"/>
      <dgm:spPr/>
    </dgm:pt>
    <dgm:pt modelId="{F7CC4E31-3977-48B8-9821-F87E13E1DAA9}" type="pres">
      <dgm:prSet presAssocID="{45D2F1C0-E9F6-DC4D-BB3F-BA4101C6FDF1}" presName="Ellipse" presStyleLbl="fgAcc1" presStyleIdx="5" presStyleCnt="6"/>
      <dgm:spPr>
        <a:solidFill>
          <a:schemeClr val="lt1">
            <a:alpha val="90000"/>
            <a:hueOff val="0"/>
            <a:satOff val="0"/>
            <a:lumOff val="0"/>
            <a:alphaOff val="0"/>
          </a:schemeClr>
        </a:solidFill>
        <a:ln w="19050" cap="flat" cmpd="sng" algn="ctr">
          <a:noFill/>
          <a:prstDash val="solid"/>
          <a:miter lim="800000"/>
        </a:ln>
        <a:effectLst/>
      </dgm:spPr>
    </dgm:pt>
    <dgm:pt modelId="{6ECA1D95-0473-4202-988C-4D217B97D973}" type="pres">
      <dgm:prSet presAssocID="{45D2F1C0-E9F6-DC4D-BB3F-BA4101C6FDF1}" presName="L2TextContainer" presStyleLbl="revTx" presStyleIdx="8" presStyleCnt="10">
        <dgm:presLayoutVars>
          <dgm:bulletEnabled val="1"/>
        </dgm:presLayoutVars>
      </dgm:prSet>
      <dgm:spPr/>
    </dgm:pt>
    <dgm:pt modelId="{A165400A-279E-4A14-B782-C26B0756B299}" type="pres">
      <dgm:prSet presAssocID="{45D2F1C0-E9F6-DC4D-BB3F-BA4101C6FDF1}" presName="L1TextContainer" presStyleLbl="revTx" presStyleIdx="9" presStyleCnt="10">
        <dgm:presLayoutVars>
          <dgm:chMax val="1"/>
          <dgm:chPref val="1"/>
          <dgm:bulletEnabled val="1"/>
        </dgm:presLayoutVars>
      </dgm:prSet>
      <dgm:spPr/>
    </dgm:pt>
    <dgm:pt modelId="{0558045E-7367-4A63-A3A0-645E712D8175}" type="pres">
      <dgm:prSet presAssocID="{45D2F1C0-E9F6-DC4D-BB3F-BA4101C6FDF1}" presName="ConnectLine" presStyleLbl="sibTrans1D1" presStyleIdx="4" presStyleCnt="5"/>
      <dgm:spPr/>
    </dgm:pt>
    <dgm:pt modelId="{DA419210-1E0B-47E1-9FAC-FE0D658234D0}" type="pres">
      <dgm:prSet presAssocID="{45D2F1C0-E9F6-DC4D-BB3F-BA4101C6FDF1}" presName="EmptyPlaceHolder" presStyleCnt="0"/>
      <dgm:spPr/>
    </dgm:pt>
  </dgm:ptLst>
  <dgm:cxnLst>
    <dgm:cxn modelId="{8D005C00-E5F0-4BCF-8BB9-3199ADE33488}" type="presOf" srcId="{56E65EBE-99CF-4444-A747-023E2996393F}" destId="{6CE28359-468F-4929-AD5A-EAC4B0ED3B48}" srcOrd="0" destOrd="0" presId="urn:microsoft.com/office/officeart/2024/3/layout/SimpleTimeline"/>
    <dgm:cxn modelId="{48B94F0A-6516-4CC8-AF29-700CD1CFA539}" type="presOf" srcId="{D83F28F6-2A42-8547-A17D-470AB7DF94F1}" destId="{51F86801-92A2-4C80-9797-5F60E7771DFB}" srcOrd="0" destOrd="0" presId="urn:microsoft.com/office/officeart/2024/3/layout/SimpleTimeline"/>
    <dgm:cxn modelId="{EBF9FB17-FAAB-4409-AF36-5F2379287191}" type="presOf" srcId="{19B4BBE7-BD3E-C245-93CA-B5A168BE52E3}" destId="{BF84989D-795C-4495-9985-FD0838473F45}" srcOrd="0" destOrd="0" presId="urn:microsoft.com/office/officeart/2024/3/layout/SimpleTimeline"/>
    <dgm:cxn modelId="{F81E1731-A53E-0444-B77C-47BB45A5B49D}" srcId="{D83F28F6-2A42-8547-A17D-470AB7DF94F1}" destId="{125E6C37-8877-6D47-89E8-C5EDE3C692F1}" srcOrd="0" destOrd="0" parTransId="{8566A1A5-0CAF-F84A-BF8B-87B78F43E0CE}" sibTransId="{D04A758F-2823-DB43-B470-685DD4176B20}"/>
    <dgm:cxn modelId="{90D4F635-B847-4BCE-9D26-C517557E1062}" type="presOf" srcId="{E4214EE1-BC9E-5C49-BE43-0FC5F23FD0F0}" destId="{2D6BD047-D3E1-45AE-8D7A-ABCC7806196F}" srcOrd="0" destOrd="0" presId="urn:microsoft.com/office/officeart/2024/3/layout/SimpleTimeline"/>
    <dgm:cxn modelId="{01A47E3D-9FBF-AB4B-A4AA-A2107FC082BC}" srcId="{56E65EBE-99CF-4444-A747-023E2996393F}" destId="{19B4BBE7-BD3E-C245-93CA-B5A168BE52E3}" srcOrd="0" destOrd="0" parTransId="{345374A9-FDD4-5849-882D-E9DA792152E8}" sibTransId="{53ABDE43-5E64-FB48-ABFB-F7B35B673463}"/>
    <dgm:cxn modelId="{AF34D94A-AAFA-444F-96E9-7C7A631D94F0}" type="presOf" srcId="{3A8FBE2B-146E-8D43-8C50-152B7871BB9B}" destId="{2FC40E48-8C90-4C00-BEF6-84482975076B}" srcOrd="0" destOrd="0" presId="urn:microsoft.com/office/officeart/2024/3/layout/SimpleTimeline"/>
    <dgm:cxn modelId="{1CD6EA72-B7EA-EA40-AE63-81376191F16C}" srcId="{562F9FD0-7FD7-DC4C-9AE5-FB01FF8B4721}" destId="{56E65EBE-99CF-4444-A747-023E2996393F}" srcOrd="0" destOrd="0" parTransId="{31C89B40-4D34-874F-919D-8154488EBF92}" sibTransId="{8F5F7959-EC19-C541-A334-F2742F30959E}"/>
    <dgm:cxn modelId="{130AE873-8F66-AC49-A439-08232D0FF206}" srcId="{562F9FD0-7FD7-DC4C-9AE5-FB01FF8B4721}" destId="{D83F28F6-2A42-8547-A17D-470AB7DF94F1}" srcOrd="3" destOrd="0" parTransId="{3296608F-F387-934B-97E5-8EE65DA2916C}" sibTransId="{C1867AE0-5FBD-244E-B0C6-6072E9DC48AF}"/>
    <dgm:cxn modelId="{75911D7C-4419-AC41-859E-2B6FAB9FC47C}" srcId="{562F9FD0-7FD7-DC4C-9AE5-FB01FF8B4721}" destId="{3A8FBE2B-146E-8D43-8C50-152B7871BB9B}" srcOrd="2" destOrd="0" parTransId="{25BCEA03-429C-4844-896F-2C133D157DF5}" sibTransId="{06B184BA-CE4E-7F42-9C3A-88DDA1966160}"/>
    <dgm:cxn modelId="{B6090D7E-796B-934D-9918-BE0E597E7DB6}" srcId="{562F9FD0-7FD7-DC4C-9AE5-FB01FF8B4721}" destId="{E4214EE1-BC9E-5C49-BE43-0FC5F23FD0F0}" srcOrd="1" destOrd="0" parTransId="{FB1C2BD0-3C82-3A41-A749-78BF68860D9B}" sibTransId="{E176518D-844B-4940-A2CB-2686612949DE}"/>
    <dgm:cxn modelId="{8DA10D81-0E1C-4533-9FAA-163635170C28}" type="presOf" srcId="{6F3BFF21-4D55-3B44-90C8-A37691C664B5}" destId="{3CE65D95-C7BD-43EA-B80D-EC0DAD347318}" srcOrd="0" destOrd="0" presId="urn:microsoft.com/office/officeart/2024/3/layout/SimpleTimeline"/>
    <dgm:cxn modelId="{10952A8E-DA50-4F04-9EE8-DEAB09403B75}" type="presOf" srcId="{45D2F1C0-E9F6-DC4D-BB3F-BA4101C6FDF1}" destId="{A165400A-279E-4A14-B782-C26B0756B299}" srcOrd="0" destOrd="0" presId="urn:microsoft.com/office/officeart/2024/3/layout/SimpleTimeline"/>
    <dgm:cxn modelId="{B5CAA393-80CD-4FC0-8698-77A1B187057C}" type="presOf" srcId="{FDF49C38-DBD2-1B40-8A49-7695E202B939}" destId="{B5D4DEA3-626B-4E1C-8BE8-605DB30B7C0D}" srcOrd="0" destOrd="0" presId="urn:microsoft.com/office/officeart/2024/3/layout/SimpleTimeline"/>
    <dgm:cxn modelId="{DE30FB94-55BA-F342-8837-028988B88D81}" srcId="{E4214EE1-BC9E-5C49-BE43-0FC5F23FD0F0}" destId="{6F3BFF21-4D55-3B44-90C8-A37691C664B5}" srcOrd="0" destOrd="0" parTransId="{600514B8-F2A7-D744-8ED2-E4B21AC1D315}" sibTransId="{947F8F71-226A-2F41-9E38-4A24AEC64573}"/>
    <dgm:cxn modelId="{6004DE9C-3ACB-4A00-9319-B609971BBB4C}" type="presOf" srcId="{06F1B3AA-EB7A-114A-80E5-FEDF83B92440}" destId="{6ECA1D95-0473-4202-988C-4D217B97D973}" srcOrd="0" destOrd="0" presId="urn:microsoft.com/office/officeart/2024/3/layout/SimpleTimeline"/>
    <dgm:cxn modelId="{FE3447A4-F2E3-4063-895D-0CDB17C20150}" type="presOf" srcId="{562F9FD0-7FD7-DC4C-9AE5-FB01FF8B4721}" destId="{A4EDB505-84BC-4035-9070-70170DC8B97C}" srcOrd="0" destOrd="0" presId="urn:microsoft.com/office/officeart/2024/3/layout/SimpleTimeline"/>
    <dgm:cxn modelId="{0FCE19BF-A386-5E41-B3D8-02257548D7B2}" srcId="{3A8FBE2B-146E-8D43-8C50-152B7871BB9B}" destId="{FDF49C38-DBD2-1B40-8A49-7695E202B939}" srcOrd="0" destOrd="0" parTransId="{43A43719-DBB1-3F43-8C99-8D6058AE88B2}" sibTransId="{92F6616C-1B07-2B4F-822C-D829E3C87276}"/>
    <dgm:cxn modelId="{AD5CA6DC-7501-4B12-A7C4-1411C3A7EF57}" type="presOf" srcId="{125E6C37-8877-6D47-89E8-C5EDE3C692F1}" destId="{C727D6CA-D33B-43DD-9F49-992ADDF511A0}" srcOrd="0" destOrd="0" presId="urn:microsoft.com/office/officeart/2024/3/layout/SimpleTimeline"/>
    <dgm:cxn modelId="{E56B5AE3-CEDB-E94B-8D09-0997C32FF41B}" srcId="{45D2F1C0-E9F6-DC4D-BB3F-BA4101C6FDF1}" destId="{06F1B3AA-EB7A-114A-80E5-FEDF83B92440}" srcOrd="0" destOrd="0" parTransId="{FFC22AB5-5F4B-5F45-8BF1-32AB53A582D5}" sibTransId="{574BDD2E-52C2-3F47-862C-68501978BD62}"/>
    <dgm:cxn modelId="{AD4A4CFB-992A-EF4A-8411-551D56450A63}" srcId="{562F9FD0-7FD7-DC4C-9AE5-FB01FF8B4721}" destId="{45D2F1C0-E9F6-DC4D-BB3F-BA4101C6FDF1}" srcOrd="4" destOrd="0" parTransId="{8ED9D48B-2EA3-E042-AA23-5709E848455C}" sibTransId="{65C13411-56C0-DD41-A281-C772069CF6E6}"/>
    <dgm:cxn modelId="{639FA8F1-43A2-4B64-975B-AB6A4D9DD7D2}" type="presParOf" srcId="{A4EDB505-84BC-4035-9070-70170DC8B97C}" destId="{17080A07-2E59-436C-9025-DD719B3A222E}" srcOrd="0" destOrd="0" presId="urn:microsoft.com/office/officeart/2024/3/layout/SimpleTimeline"/>
    <dgm:cxn modelId="{9E1BEE56-481F-4AAA-93B6-87DE5C2F69E3}" type="presParOf" srcId="{A4EDB505-84BC-4035-9070-70170DC8B97C}" destId="{52158F35-F0A6-49DB-BAB3-5D1163F22A77}" srcOrd="1" destOrd="0" presId="urn:microsoft.com/office/officeart/2024/3/layout/SimpleTimeline"/>
    <dgm:cxn modelId="{1009144E-CBC2-4795-9A05-4E046BA5775C}" type="presParOf" srcId="{52158F35-F0A6-49DB-BAB3-5D1163F22A77}" destId="{5CEF7BA6-70F5-4554-B4AF-78DF19193A52}" srcOrd="0" destOrd="0" presId="urn:microsoft.com/office/officeart/2024/3/layout/SimpleTimeline"/>
    <dgm:cxn modelId="{E12BBAF9-6DFA-4234-994F-7C1216DFB266}" type="presParOf" srcId="{5CEF7BA6-70F5-4554-B4AF-78DF19193A52}" destId="{AA353116-DF6E-457E-BA38-432F4E8A4BEE}" srcOrd="0" destOrd="0" presId="urn:microsoft.com/office/officeart/2024/3/layout/SimpleTimeline"/>
    <dgm:cxn modelId="{6ED4540E-369A-45C8-BB85-DDDBC92AEB80}" type="presParOf" srcId="{5CEF7BA6-70F5-4554-B4AF-78DF19193A52}" destId="{9826A316-BA4D-4040-BCC3-43D9F0FC1CC2}" srcOrd="1" destOrd="0" presId="urn:microsoft.com/office/officeart/2024/3/layout/SimpleTimeline"/>
    <dgm:cxn modelId="{C23C8FBD-96BB-4FEA-8661-C054A4101CD9}" type="presParOf" srcId="{9826A316-BA4D-4040-BCC3-43D9F0FC1CC2}" destId="{A1CA8756-04F1-4074-B27F-952C1D53211E}" srcOrd="0" destOrd="0" presId="urn:microsoft.com/office/officeart/2024/3/layout/SimpleTimeline"/>
    <dgm:cxn modelId="{B624F671-6786-46FB-9F27-15D9917914DF}" type="presParOf" srcId="{9826A316-BA4D-4040-BCC3-43D9F0FC1CC2}" destId="{7FDFCE5F-3F5D-4064-909E-6E810E958BF5}" srcOrd="1" destOrd="0" presId="urn:microsoft.com/office/officeart/2024/3/layout/SimpleTimeline"/>
    <dgm:cxn modelId="{849AF0E0-342C-4EF2-81BC-31315234D1FC}" type="presParOf" srcId="{5CEF7BA6-70F5-4554-B4AF-78DF19193A52}" destId="{BF84989D-795C-4495-9985-FD0838473F45}" srcOrd="2" destOrd="0" presId="urn:microsoft.com/office/officeart/2024/3/layout/SimpleTimeline"/>
    <dgm:cxn modelId="{E341FB71-0207-4D29-83D4-A63DC1A14762}" type="presParOf" srcId="{5CEF7BA6-70F5-4554-B4AF-78DF19193A52}" destId="{6CE28359-468F-4929-AD5A-EAC4B0ED3B48}" srcOrd="3" destOrd="0" presId="urn:microsoft.com/office/officeart/2024/3/layout/SimpleTimeline"/>
    <dgm:cxn modelId="{B65BC4FE-9064-442E-91F9-741B49B2DAF1}" type="presParOf" srcId="{5CEF7BA6-70F5-4554-B4AF-78DF19193A52}" destId="{A2418DAB-CABB-4401-A3D4-0D5EA9B6C5A7}" srcOrd="4" destOrd="0" presId="urn:microsoft.com/office/officeart/2024/3/layout/SimpleTimeline"/>
    <dgm:cxn modelId="{55C58FCD-0C30-4A24-8D49-5C0CC2277BC5}" type="presParOf" srcId="{5CEF7BA6-70F5-4554-B4AF-78DF19193A52}" destId="{FA45E70F-7BC7-4040-A923-E5B74F3E6D69}" srcOrd="5" destOrd="0" presId="urn:microsoft.com/office/officeart/2024/3/layout/SimpleTimeline"/>
    <dgm:cxn modelId="{B0514DDA-5961-4739-856C-5F922F4CF6D4}" type="presParOf" srcId="{52158F35-F0A6-49DB-BAB3-5D1163F22A77}" destId="{29BCBFAC-18B5-4DCF-A029-E64F5D177891}" srcOrd="1" destOrd="0" presId="urn:microsoft.com/office/officeart/2024/3/layout/SimpleTimeline"/>
    <dgm:cxn modelId="{5BABC0C4-C085-448C-BB60-A04E1A7D03C5}" type="presParOf" srcId="{52158F35-F0A6-49DB-BAB3-5D1163F22A77}" destId="{88C40E39-6502-48EE-8FCD-6266D9CC2F51}" srcOrd="2" destOrd="0" presId="urn:microsoft.com/office/officeart/2024/3/layout/SimpleTimeline"/>
    <dgm:cxn modelId="{896E20F0-7C30-414C-863D-A253E7CF377F}" type="presParOf" srcId="{88C40E39-6502-48EE-8FCD-6266D9CC2F51}" destId="{9ED47D47-7691-40A1-9F0D-26CC91E18735}" srcOrd="0" destOrd="0" presId="urn:microsoft.com/office/officeart/2024/3/layout/SimpleTimeline"/>
    <dgm:cxn modelId="{63075949-A6BB-43C9-AE8D-E68265BFCEE6}" type="presParOf" srcId="{88C40E39-6502-48EE-8FCD-6266D9CC2F51}" destId="{DF24802B-3F1B-4849-ADE0-A738C80997A3}" srcOrd="1" destOrd="0" presId="urn:microsoft.com/office/officeart/2024/3/layout/SimpleTimeline"/>
    <dgm:cxn modelId="{C5D5CFBD-74F8-4AD8-8A90-3127ECCE9B35}" type="presParOf" srcId="{DF24802B-3F1B-4849-ADE0-A738C80997A3}" destId="{C47E357D-7EB3-4D2D-95FE-14ACF0763B80}" srcOrd="0" destOrd="0" presId="urn:microsoft.com/office/officeart/2024/3/layout/SimpleTimeline"/>
    <dgm:cxn modelId="{0318A663-6F1D-475A-B1D0-FAD697BD438D}" type="presParOf" srcId="{DF24802B-3F1B-4849-ADE0-A738C80997A3}" destId="{9406EB5A-FF17-4FD0-9771-531AF3EB68C0}" srcOrd="1" destOrd="0" presId="urn:microsoft.com/office/officeart/2024/3/layout/SimpleTimeline"/>
    <dgm:cxn modelId="{A2FE22D6-6521-4A36-8AC2-6C3F3101DED4}" type="presParOf" srcId="{88C40E39-6502-48EE-8FCD-6266D9CC2F51}" destId="{3CE65D95-C7BD-43EA-B80D-EC0DAD347318}" srcOrd="2" destOrd="0" presId="urn:microsoft.com/office/officeart/2024/3/layout/SimpleTimeline"/>
    <dgm:cxn modelId="{8D91C4C0-729D-4742-9D29-02D6055273C5}" type="presParOf" srcId="{88C40E39-6502-48EE-8FCD-6266D9CC2F51}" destId="{2D6BD047-D3E1-45AE-8D7A-ABCC7806196F}" srcOrd="3" destOrd="0" presId="urn:microsoft.com/office/officeart/2024/3/layout/SimpleTimeline"/>
    <dgm:cxn modelId="{10A2AEEB-A806-4C6A-AE07-100FBB5945D0}" type="presParOf" srcId="{88C40E39-6502-48EE-8FCD-6266D9CC2F51}" destId="{A1826733-D2BF-40CB-A15C-E09C4D025A3F}" srcOrd="4" destOrd="0" presId="urn:microsoft.com/office/officeart/2024/3/layout/SimpleTimeline"/>
    <dgm:cxn modelId="{EE45AED3-4B17-4423-AABE-282B17F931F5}" type="presParOf" srcId="{88C40E39-6502-48EE-8FCD-6266D9CC2F51}" destId="{F09238B4-EB43-4B1F-B8DA-3ED936FF35A9}" srcOrd="5" destOrd="0" presId="urn:microsoft.com/office/officeart/2024/3/layout/SimpleTimeline"/>
    <dgm:cxn modelId="{364E1374-6ADC-4D41-AFC3-954093B0A9EA}" type="presParOf" srcId="{52158F35-F0A6-49DB-BAB3-5D1163F22A77}" destId="{4914B755-BFB5-496C-A47F-F2E9ACFAD2DD}" srcOrd="3" destOrd="0" presId="urn:microsoft.com/office/officeart/2024/3/layout/SimpleTimeline"/>
    <dgm:cxn modelId="{D9946BD7-9185-4C53-A876-033EC4759EDA}" type="presParOf" srcId="{52158F35-F0A6-49DB-BAB3-5D1163F22A77}" destId="{BD81835A-E523-4D32-A635-21F932CA717D}" srcOrd="4" destOrd="0" presId="urn:microsoft.com/office/officeart/2024/3/layout/SimpleTimeline"/>
    <dgm:cxn modelId="{20CD2BC6-8CC8-48EA-BC4C-A290A36BF1C9}" type="presParOf" srcId="{BD81835A-E523-4D32-A635-21F932CA717D}" destId="{B7E729D6-8E8C-42B7-AE08-E87E950AEAE5}" srcOrd="0" destOrd="0" presId="urn:microsoft.com/office/officeart/2024/3/layout/SimpleTimeline"/>
    <dgm:cxn modelId="{AE853A8A-216F-4D5B-92DF-30F34C052168}" type="presParOf" srcId="{BD81835A-E523-4D32-A635-21F932CA717D}" destId="{A880946C-7F2A-420E-B5D7-8D26D0CEBA8A}" srcOrd="1" destOrd="0" presId="urn:microsoft.com/office/officeart/2024/3/layout/SimpleTimeline"/>
    <dgm:cxn modelId="{C2491A80-1F59-44C0-93F7-3ED79487CAEC}" type="presParOf" srcId="{A880946C-7F2A-420E-B5D7-8D26D0CEBA8A}" destId="{9327B5FF-A72E-45F8-84E7-C4E2DF3655B1}" srcOrd="0" destOrd="0" presId="urn:microsoft.com/office/officeart/2024/3/layout/SimpleTimeline"/>
    <dgm:cxn modelId="{43C6DF70-C209-4888-A209-EF5F0D470168}" type="presParOf" srcId="{A880946C-7F2A-420E-B5D7-8D26D0CEBA8A}" destId="{97E44735-75FE-4987-A185-1F401B8EC7E0}" srcOrd="1" destOrd="0" presId="urn:microsoft.com/office/officeart/2024/3/layout/SimpleTimeline"/>
    <dgm:cxn modelId="{A46860B0-9B43-428C-ADEB-FE6BC531DB45}" type="presParOf" srcId="{BD81835A-E523-4D32-A635-21F932CA717D}" destId="{B5D4DEA3-626B-4E1C-8BE8-605DB30B7C0D}" srcOrd="2" destOrd="0" presId="urn:microsoft.com/office/officeart/2024/3/layout/SimpleTimeline"/>
    <dgm:cxn modelId="{5B902934-DDC8-4373-8649-A666938978A0}" type="presParOf" srcId="{BD81835A-E523-4D32-A635-21F932CA717D}" destId="{2FC40E48-8C90-4C00-BEF6-84482975076B}" srcOrd="3" destOrd="0" presId="urn:microsoft.com/office/officeart/2024/3/layout/SimpleTimeline"/>
    <dgm:cxn modelId="{07D3596A-7098-4282-A66A-44D9847E5B96}" type="presParOf" srcId="{BD81835A-E523-4D32-A635-21F932CA717D}" destId="{B705F680-504B-47B4-AE9F-027EBD03784D}" srcOrd="4" destOrd="0" presId="urn:microsoft.com/office/officeart/2024/3/layout/SimpleTimeline"/>
    <dgm:cxn modelId="{B8C6BB49-73BD-46AD-9A7E-A949D9841007}" type="presParOf" srcId="{BD81835A-E523-4D32-A635-21F932CA717D}" destId="{A1D8AA23-17B0-46B7-8EBD-AD3AA95DC5D8}" srcOrd="5" destOrd="0" presId="urn:microsoft.com/office/officeart/2024/3/layout/SimpleTimeline"/>
    <dgm:cxn modelId="{EBB9E82E-FB32-404E-B5B7-4DF490F3AB17}" type="presParOf" srcId="{52158F35-F0A6-49DB-BAB3-5D1163F22A77}" destId="{A9216D2A-B64B-4CF7-B6D1-090DE8ACB56A}" srcOrd="5" destOrd="0" presId="urn:microsoft.com/office/officeart/2024/3/layout/SimpleTimeline"/>
    <dgm:cxn modelId="{04CC2892-3BE1-4EEB-8988-560EA1139309}" type="presParOf" srcId="{52158F35-F0A6-49DB-BAB3-5D1163F22A77}" destId="{451674E5-03FD-4FFB-98F9-0BD518A786DC}" srcOrd="6" destOrd="0" presId="urn:microsoft.com/office/officeart/2024/3/layout/SimpleTimeline"/>
    <dgm:cxn modelId="{BC9F92A4-8BA2-4D79-940D-7F76792DCCC2}" type="presParOf" srcId="{451674E5-03FD-4FFB-98F9-0BD518A786DC}" destId="{9A7273AE-DF9E-470D-B7CE-253E4299C53F}" srcOrd="0" destOrd="0" presId="urn:microsoft.com/office/officeart/2024/3/layout/SimpleTimeline"/>
    <dgm:cxn modelId="{50A220C8-E94D-42E1-902A-EE3648E3E123}" type="presParOf" srcId="{451674E5-03FD-4FFB-98F9-0BD518A786DC}" destId="{FE28E21A-2C7E-4307-8AF5-CD47052CA121}" srcOrd="1" destOrd="0" presId="urn:microsoft.com/office/officeart/2024/3/layout/SimpleTimeline"/>
    <dgm:cxn modelId="{23568B02-00C5-4F58-BE69-73F3ADDD9FFE}" type="presParOf" srcId="{FE28E21A-2C7E-4307-8AF5-CD47052CA121}" destId="{1631C977-093D-4FAF-B08B-E51F90C8C797}" srcOrd="0" destOrd="0" presId="urn:microsoft.com/office/officeart/2024/3/layout/SimpleTimeline"/>
    <dgm:cxn modelId="{1DE937DE-62EA-424E-88F0-88504113935B}" type="presParOf" srcId="{FE28E21A-2C7E-4307-8AF5-CD47052CA121}" destId="{6579FB3D-BF3F-4E0B-AD38-6F68604B215D}" srcOrd="1" destOrd="0" presId="urn:microsoft.com/office/officeart/2024/3/layout/SimpleTimeline"/>
    <dgm:cxn modelId="{E097CFAE-9C94-4FB4-A87F-89FB49DF9B00}" type="presParOf" srcId="{451674E5-03FD-4FFB-98F9-0BD518A786DC}" destId="{C727D6CA-D33B-43DD-9F49-992ADDF511A0}" srcOrd="2" destOrd="0" presId="urn:microsoft.com/office/officeart/2024/3/layout/SimpleTimeline"/>
    <dgm:cxn modelId="{EDFEEFEE-850B-498B-BC44-9684EBB1081E}" type="presParOf" srcId="{451674E5-03FD-4FFB-98F9-0BD518A786DC}" destId="{51F86801-92A2-4C80-9797-5F60E7771DFB}" srcOrd="3" destOrd="0" presId="urn:microsoft.com/office/officeart/2024/3/layout/SimpleTimeline"/>
    <dgm:cxn modelId="{3BF7057F-C5BF-465A-AA8B-803592E69E38}" type="presParOf" srcId="{451674E5-03FD-4FFB-98F9-0BD518A786DC}" destId="{D62DD4F4-548C-4BD4-9659-01AADEB247FA}" srcOrd="4" destOrd="0" presId="urn:microsoft.com/office/officeart/2024/3/layout/SimpleTimeline"/>
    <dgm:cxn modelId="{265BB119-D64D-44A8-A255-B71870CC6AE2}" type="presParOf" srcId="{451674E5-03FD-4FFB-98F9-0BD518A786DC}" destId="{E1E61437-F4D0-4AF0-A25E-AF60E4778A23}" srcOrd="5" destOrd="0" presId="urn:microsoft.com/office/officeart/2024/3/layout/SimpleTimeline"/>
    <dgm:cxn modelId="{FDF5FDDC-FB9B-4E71-B7B3-92607D6E73E0}" type="presParOf" srcId="{52158F35-F0A6-49DB-BAB3-5D1163F22A77}" destId="{37D8C65F-C837-416A-9FFE-D073EB7A3124}" srcOrd="7" destOrd="0" presId="urn:microsoft.com/office/officeart/2024/3/layout/SimpleTimeline"/>
    <dgm:cxn modelId="{55D6F84B-44CC-4208-B192-E92DE0BEBA18}" type="presParOf" srcId="{52158F35-F0A6-49DB-BAB3-5D1163F22A77}" destId="{07ACCE58-C070-47FF-97B9-95A9AC964016}" srcOrd="8" destOrd="0" presId="urn:microsoft.com/office/officeart/2024/3/layout/SimpleTimeline"/>
    <dgm:cxn modelId="{F3232D04-3A05-4154-A1D9-70984C9FE1E1}" type="presParOf" srcId="{07ACCE58-C070-47FF-97B9-95A9AC964016}" destId="{B96195A4-B9BE-4C90-80DB-C68EFA52C3C8}" srcOrd="0" destOrd="0" presId="urn:microsoft.com/office/officeart/2024/3/layout/SimpleTimeline"/>
    <dgm:cxn modelId="{AE26F19C-9C67-4604-8BF1-D37FFE930BBC}" type="presParOf" srcId="{07ACCE58-C070-47FF-97B9-95A9AC964016}" destId="{FCE0159B-99F7-4D75-96CD-E0A48637FE02}" srcOrd="1" destOrd="0" presId="urn:microsoft.com/office/officeart/2024/3/layout/SimpleTimeline"/>
    <dgm:cxn modelId="{454DE3C8-77ED-44E5-9CBF-4E3D9C4239A2}" type="presParOf" srcId="{FCE0159B-99F7-4D75-96CD-E0A48637FE02}" destId="{92C903D3-3FDD-4987-9D6B-968ABFDE6A29}" srcOrd="0" destOrd="0" presId="urn:microsoft.com/office/officeart/2024/3/layout/SimpleTimeline"/>
    <dgm:cxn modelId="{3D205EE5-2CDA-4184-AC47-0FFE68DD3012}" type="presParOf" srcId="{FCE0159B-99F7-4D75-96CD-E0A48637FE02}" destId="{F7CC4E31-3977-48B8-9821-F87E13E1DAA9}" srcOrd="1" destOrd="0" presId="urn:microsoft.com/office/officeart/2024/3/layout/SimpleTimeline"/>
    <dgm:cxn modelId="{91892FB3-F545-4E4A-9A03-A5BF4D10FA2D}" type="presParOf" srcId="{07ACCE58-C070-47FF-97B9-95A9AC964016}" destId="{6ECA1D95-0473-4202-988C-4D217B97D973}" srcOrd="2" destOrd="0" presId="urn:microsoft.com/office/officeart/2024/3/layout/SimpleTimeline"/>
    <dgm:cxn modelId="{70E84037-C8F6-4DBE-B7C1-CE5ED49CE05F}" type="presParOf" srcId="{07ACCE58-C070-47FF-97B9-95A9AC964016}" destId="{A165400A-279E-4A14-B782-C26B0756B299}" srcOrd="3" destOrd="0" presId="urn:microsoft.com/office/officeart/2024/3/layout/SimpleTimeline"/>
    <dgm:cxn modelId="{0597DBDC-C020-45A3-930C-2CDB28869134}" type="presParOf" srcId="{07ACCE58-C070-47FF-97B9-95A9AC964016}" destId="{0558045E-7367-4A63-A3A0-645E712D8175}" srcOrd="4" destOrd="0" presId="urn:microsoft.com/office/officeart/2024/3/layout/SimpleTimeline"/>
    <dgm:cxn modelId="{1E54FE5B-6172-4010-94C8-B28EAF53B974}" type="presParOf" srcId="{07ACCE58-C070-47FF-97B9-95A9AC964016}" destId="{DA419210-1E0B-47E1-9FAC-FE0D658234D0}" srcOrd="5" destOrd="0" presId="urn:microsoft.com/office/officeart/2024/3/layout/Simple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F8236B-9088-4B51-81ED-0ED4602BB70C}">
      <dsp:nvSpPr>
        <dsp:cNvPr id="0" name=""/>
        <dsp:cNvSpPr/>
      </dsp:nvSpPr>
      <dsp:spPr>
        <a:xfrm>
          <a:off x="0" y="4069740"/>
          <a:ext cx="5224314" cy="53415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b="1" kern="1200"/>
            <a:t>make recommendations but not take binding action.</a:t>
          </a:r>
        </a:p>
      </dsp:txBody>
      <dsp:txXfrm>
        <a:off x="0" y="4069740"/>
        <a:ext cx="5224314" cy="534151"/>
      </dsp:txXfrm>
    </dsp:sp>
    <dsp:sp modelId="{A8DA561D-BF61-4075-B141-2E05C1B114E7}">
      <dsp:nvSpPr>
        <dsp:cNvPr id="0" name=""/>
        <dsp:cNvSpPr/>
      </dsp:nvSpPr>
      <dsp:spPr>
        <a:xfrm rot="10800000">
          <a:off x="0" y="3256228"/>
          <a:ext cx="5224314" cy="821524"/>
        </a:xfrm>
        <a:prstGeom prst="upArrowCallout">
          <a:avLst/>
        </a:prstGeom>
        <a:solidFill>
          <a:schemeClr val="accent2">
            <a:hueOff val="1288723"/>
            <a:satOff val="-3699"/>
            <a:lumOff val="-592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b="1" kern="1200"/>
            <a:t>invite the feedback and insights of Illinois’ practitioners and other secondary and postsecondary stakeholders when developing its recommendations.</a:t>
          </a:r>
        </a:p>
      </dsp:txBody>
      <dsp:txXfrm rot="10800000">
        <a:off x="0" y="3256228"/>
        <a:ext cx="5224314" cy="533802"/>
      </dsp:txXfrm>
    </dsp:sp>
    <dsp:sp modelId="{64E0D8E9-9E45-4546-9EDB-10E5CEF4B430}">
      <dsp:nvSpPr>
        <dsp:cNvPr id="0" name=""/>
        <dsp:cNvSpPr/>
      </dsp:nvSpPr>
      <dsp:spPr>
        <a:xfrm rot="10800000">
          <a:off x="0" y="2442716"/>
          <a:ext cx="5224314" cy="821524"/>
        </a:xfrm>
        <a:prstGeom prst="upArrowCallout">
          <a:avLst/>
        </a:prstGeom>
        <a:solidFill>
          <a:schemeClr val="accent2">
            <a:hueOff val="2577445"/>
            <a:satOff val="-7397"/>
            <a:lumOff val="-1184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b="1" kern="1200"/>
            <a:t>consult relevant dual credit and concurrent enrollment scholarship and research findings in developing recommendations.</a:t>
          </a:r>
        </a:p>
      </dsp:txBody>
      <dsp:txXfrm rot="10800000">
        <a:off x="0" y="2442716"/>
        <a:ext cx="5224314" cy="533802"/>
      </dsp:txXfrm>
    </dsp:sp>
    <dsp:sp modelId="{72F7998E-319F-4079-9C18-23654E27C9FE}">
      <dsp:nvSpPr>
        <dsp:cNvPr id="0" name=""/>
        <dsp:cNvSpPr/>
      </dsp:nvSpPr>
      <dsp:spPr>
        <a:xfrm rot="10800000">
          <a:off x="0" y="1629203"/>
          <a:ext cx="5224314" cy="821524"/>
        </a:xfrm>
        <a:prstGeom prst="upArrowCallout">
          <a:avLst/>
        </a:prstGeom>
        <a:solidFill>
          <a:schemeClr val="accent2">
            <a:hueOff val="3866169"/>
            <a:satOff val="-11096"/>
            <a:lumOff val="-1776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b="1" kern="1200"/>
            <a:t>leverage the expertise of leading experts and policy makers in the field of dual credit and concurrent enrollment when making MPA recommendations.</a:t>
          </a:r>
        </a:p>
      </dsp:txBody>
      <dsp:txXfrm rot="10800000">
        <a:off x="0" y="1629203"/>
        <a:ext cx="5224314" cy="533802"/>
      </dsp:txXfrm>
    </dsp:sp>
    <dsp:sp modelId="{3736FB4C-BC7D-4535-AC88-EE96FCD17ED2}">
      <dsp:nvSpPr>
        <dsp:cNvPr id="0" name=""/>
        <dsp:cNvSpPr/>
      </dsp:nvSpPr>
      <dsp:spPr>
        <a:xfrm rot="10800000">
          <a:off x="0" y="815691"/>
          <a:ext cx="5224314" cy="821524"/>
        </a:xfrm>
        <a:prstGeom prst="upArrowCallout">
          <a:avLst/>
        </a:prstGeom>
        <a:solidFill>
          <a:schemeClr val="accent2">
            <a:hueOff val="5154891"/>
            <a:satOff val="-14794"/>
            <a:lumOff val="-2368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b="1" kern="1200"/>
            <a:t>consider and recommend updates to the MPA and its associated exhibits.</a:t>
          </a:r>
        </a:p>
      </dsp:txBody>
      <dsp:txXfrm rot="10800000">
        <a:off x="0" y="815691"/>
        <a:ext cx="5224314" cy="533802"/>
      </dsp:txXfrm>
    </dsp:sp>
    <dsp:sp modelId="{002FF585-B8BB-476D-80A0-E8C4E7E0B4DB}">
      <dsp:nvSpPr>
        <dsp:cNvPr id="0" name=""/>
        <dsp:cNvSpPr/>
      </dsp:nvSpPr>
      <dsp:spPr>
        <a:xfrm rot="10800000">
          <a:off x="0" y="2178"/>
          <a:ext cx="5224314" cy="821524"/>
        </a:xfrm>
        <a:prstGeom prst="upArrowCallou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b="1" kern="1200" dirty="0"/>
            <a:t>Activities include:</a:t>
          </a:r>
        </a:p>
      </dsp:txBody>
      <dsp:txXfrm rot="10800000">
        <a:off x="0" y="2178"/>
        <a:ext cx="5224314" cy="5338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D6A790-06A1-469C-8689-92A9CD5F45D2}">
      <dsp:nvSpPr>
        <dsp:cNvPr id="0" name=""/>
        <dsp:cNvSpPr/>
      </dsp:nvSpPr>
      <dsp:spPr>
        <a:xfrm>
          <a:off x="0" y="0"/>
          <a:ext cx="6241568"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C321355E-2431-4EB7-9301-DF93FAD14D17}">
      <dsp:nvSpPr>
        <dsp:cNvPr id="0" name=""/>
        <dsp:cNvSpPr/>
      </dsp:nvSpPr>
      <dsp:spPr>
        <a:xfrm>
          <a:off x="0" y="0"/>
          <a:ext cx="6241568" cy="17419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In 2019, ISBE and ICCB jointly adopted the Model Partnership Agreement to support high‑quality dual credit implementation statewide.</a:t>
          </a:r>
        </a:p>
      </dsp:txBody>
      <dsp:txXfrm>
        <a:off x="0" y="0"/>
        <a:ext cx="6241568" cy="1741931"/>
      </dsp:txXfrm>
    </dsp:sp>
    <dsp:sp modelId="{EAF60BE3-5050-424A-8A33-7C1087713B9B}">
      <dsp:nvSpPr>
        <dsp:cNvPr id="0" name=""/>
        <dsp:cNvSpPr/>
      </dsp:nvSpPr>
      <dsp:spPr>
        <a:xfrm>
          <a:off x="0" y="1741931"/>
          <a:ext cx="6241568" cy="0"/>
        </a:xfrm>
        <a:prstGeom prst="line">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7D496C56-B30E-437A-8C0E-64C374992CC7}">
      <dsp:nvSpPr>
        <dsp:cNvPr id="0" name=""/>
        <dsp:cNvSpPr/>
      </dsp:nvSpPr>
      <dsp:spPr>
        <a:xfrm>
          <a:off x="0" y="1741931"/>
          <a:ext cx="6241568" cy="17419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Developed with support from EdSystems, the MPA offers a shared framework for structuring strong, equitable dual credit partnerships.</a:t>
          </a:r>
        </a:p>
      </dsp:txBody>
      <dsp:txXfrm>
        <a:off x="0" y="1741931"/>
        <a:ext cx="6241568" cy="17419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5A367B-AAB5-490A-8B4D-AA6580035A1D}">
      <dsp:nvSpPr>
        <dsp:cNvPr id="0" name=""/>
        <dsp:cNvSpPr/>
      </dsp:nvSpPr>
      <dsp:spPr>
        <a:xfrm>
          <a:off x="2088427" y="445617"/>
          <a:ext cx="343446" cy="91440"/>
        </a:xfrm>
        <a:custGeom>
          <a:avLst/>
          <a:gdLst/>
          <a:ahLst/>
          <a:cxnLst/>
          <a:rect l="0" t="0" r="0" b="0"/>
          <a:pathLst>
            <a:path>
              <a:moveTo>
                <a:pt x="0" y="45720"/>
              </a:moveTo>
              <a:lnTo>
                <a:pt x="34344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50799" y="489465"/>
        <a:ext cx="18702" cy="3744"/>
      </dsp:txXfrm>
    </dsp:sp>
    <dsp:sp modelId="{E4F6DB75-54B6-405F-BBAC-2A8FA6B4ECEC}">
      <dsp:nvSpPr>
        <dsp:cNvPr id="0" name=""/>
        <dsp:cNvSpPr/>
      </dsp:nvSpPr>
      <dsp:spPr>
        <a:xfrm>
          <a:off x="463938" y="3450"/>
          <a:ext cx="1626288" cy="97577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9689" tIns="83648" rIns="79689" bIns="83648" numCol="1" spcCol="1270" anchor="ctr" anchorCtr="0">
          <a:noAutofit/>
        </a:bodyPr>
        <a:lstStyle/>
        <a:p>
          <a:pPr marL="0" lvl="0" indent="0" algn="ctr" defTabSz="533400">
            <a:lnSpc>
              <a:spcPct val="90000"/>
            </a:lnSpc>
            <a:spcBef>
              <a:spcPct val="0"/>
            </a:spcBef>
            <a:spcAft>
              <a:spcPct val="35000"/>
            </a:spcAft>
            <a:buNone/>
          </a:pPr>
          <a:r>
            <a:rPr lang="en-US" sz="1200" kern="1200"/>
            <a:t>2. Increased Transparency and Access for Evaluation</a:t>
          </a:r>
        </a:p>
      </dsp:txBody>
      <dsp:txXfrm>
        <a:off x="463938" y="3450"/>
        <a:ext cx="1626288" cy="975773"/>
      </dsp:txXfrm>
    </dsp:sp>
    <dsp:sp modelId="{8E7D1972-AF53-48E4-84FC-6BAE9DA6768D}">
      <dsp:nvSpPr>
        <dsp:cNvPr id="0" name=""/>
        <dsp:cNvSpPr/>
      </dsp:nvSpPr>
      <dsp:spPr>
        <a:xfrm>
          <a:off x="1277083" y="977424"/>
          <a:ext cx="2000334" cy="343446"/>
        </a:xfrm>
        <a:custGeom>
          <a:avLst/>
          <a:gdLst/>
          <a:ahLst/>
          <a:cxnLst/>
          <a:rect l="0" t="0" r="0" b="0"/>
          <a:pathLst>
            <a:path>
              <a:moveTo>
                <a:pt x="2000334" y="0"/>
              </a:moveTo>
              <a:lnTo>
                <a:pt x="2000334" y="188823"/>
              </a:lnTo>
              <a:lnTo>
                <a:pt x="0" y="188823"/>
              </a:lnTo>
              <a:lnTo>
                <a:pt x="0" y="343446"/>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26375" y="1147275"/>
        <a:ext cx="101750" cy="3744"/>
      </dsp:txXfrm>
    </dsp:sp>
    <dsp:sp modelId="{ECA8A94B-B9D7-4F77-97B1-A5E70E4D1854}">
      <dsp:nvSpPr>
        <dsp:cNvPr id="0" name=""/>
        <dsp:cNvSpPr/>
      </dsp:nvSpPr>
      <dsp:spPr>
        <a:xfrm>
          <a:off x="2464273" y="3450"/>
          <a:ext cx="1626288" cy="97577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9689" tIns="83648" rIns="79689" bIns="83648" numCol="1" spcCol="1270" anchor="ctr" anchorCtr="0">
          <a:noAutofit/>
        </a:bodyPr>
        <a:lstStyle/>
        <a:p>
          <a:pPr marL="0" lvl="0" indent="0" algn="ctr" defTabSz="533400">
            <a:lnSpc>
              <a:spcPct val="90000"/>
            </a:lnSpc>
            <a:spcBef>
              <a:spcPct val="0"/>
            </a:spcBef>
            <a:spcAft>
              <a:spcPct val="35000"/>
            </a:spcAft>
            <a:buNone/>
          </a:pPr>
          <a:r>
            <a:rPr lang="en-US" sz="1200" kern="1200"/>
            <a:t>Districts must provide:</a:t>
          </a:r>
        </a:p>
      </dsp:txBody>
      <dsp:txXfrm>
        <a:off x="2464273" y="3450"/>
        <a:ext cx="1626288" cy="975773"/>
      </dsp:txXfrm>
    </dsp:sp>
    <dsp:sp modelId="{684BC576-4B91-4BDC-893B-91753913B4ED}">
      <dsp:nvSpPr>
        <dsp:cNvPr id="0" name=""/>
        <dsp:cNvSpPr/>
      </dsp:nvSpPr>
      <dsp:spPr>
        <a:xfrm>
          <a:off x="2088427" y="1795437"/>
          <a:ext cx="343446" cy="91440"/>
        </a:xfrm>
        <a:custGeom>
          <a:avLst/>
          <a:gdLst/>
          <a:ahLst/>
          <a:cxnLst/>
          <a:rect l="0" t="0" r="0" b="0"/>
          <a:pathLst>
            <a:path>
              <a:moveTo>
                <a:pt x="0" y="45720"/>
              </a:moveTo>
              <a:lnTo>
                <a:pt x="34344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50799" y="1839284"/>
        <a:ext cx="18702" cy="3744"/>
      </dsp:txXfrm>
    </dsp:sp>
    <dsp:sp modelId="{7DA93FF0-CCF4-4509-ABCA-213F954A5FA1}">
      <dsp:nvSpPr>
        <dsp:cNvPr id="0" name=""/>
        <dsp:cNvSpPr/>
      </dsp:nvSpPr>
      <dsp:spPr>
        <a:xfrm>
          <a:off x="463938" y="1353270"/>
          <a:ext cx="1626288" cy="97577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9689" tIns="83648" rIns="79689" bIns="83648" numCol="1" spcCol="1270" anchor="ctr" anchorCtr="0">
          <a:noAutofit/>
        </a:bodyPr>
        <a:lstStyle/>
        <a:p>
          <a:pPr marL="0" lvl="0" indent="0" algn="ctr" defTabSz="533400">
            <a:lnSpc>
              <a:spcPct val="90000"/>
            </a:lnSpc>
            <a:spcBef>
              <a:spcPct val="0"/>
            </a:spcBef>
            <a:spcAft>
              <a:spcPct val="35000"/>
            </a:spcAft>
            <a:buNone/>
          </a:pPr>
          <a:r>
            <a:rPr lang="en-US" sz="1200" kern="1200"/>
            <a:t>Classroom access for college evaluators</a:t>
          </a:r>
        </a:p>
      </dsp:txBody>
      <dsp:txXfrm>
        <a:off x="463938" y="1353270"/>
        <a:ext cx="1626288" cy="975773"/>
      </dsp:txXfrm>
    </dsp:sp>
    <dsp:sp modelId="{E4F6DCA0-3BE6-4330-9291-ABFAF020CBB6}">
      <dsp:nvSpPr>
        <dsp:cNvPr id="0" name=""/>
        <dsp:cNvSpPr/>
      </dsp:nvSpPr>
      <dsp:spPr>
        <a:xfrm>
          <a:off x="1277083" y="2327243"/>
          <a:ext cx="2000334" cy="343446"/>
        </a:xfrm>
        <a:custGeom>
          <a:avLst/>
          <a:gdLst/>
          <a:ahLst/>
          <a:cxnLst/>
          <a:rect l="0" t="0" r="0" b="0"/>
          <a:pathLst>
            <a:path>
              <a:moveTo>
                <a:pt x="2000334" y="0"/>
              </a:moveTo>
              <a:lnTo>
                <a:pt x="2000334" y="188823"/>
              </a:lnTo>
              <a:lnTo>
                <a:pt x="0" y="188823"/>
              </a:lnTo>
              <a:lnTo>
                <a:pt x="0" y="343446"/>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26375" y="2497094"/>
        <a:ext cx="101750" cy="3744"/>
      </dsp:txXfrm>
    </dsp:sp>
    <dsp:sp modelId="{8D0D273D-203E-4E06-ACBF-37EEF37F99DA}">
      <dsp:nvSpPr>
        <dsp:cNvPr id="0" name=""/>
        <dsp:cNvSpPr/>
      </dsp:nvSpPr>
      <dsp:spPr>
        <a:xfrm>
          <a:off x="2464273" y="1353270"/>
          <a:ext cx="1626288" cy="97577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9689" tIns="83648" rIns="79689" bIns="83648" numCol="1" spcCol="1270" anchor="ctr" anchorCtr="0">
          <a:noAutofit/>
        </a:bodyPr>
        <a:lstStyle/>
        <a:p>
          <a:pPr marL="0" lvl="0" indent="0" algn="ctr" defTabSz="533400">
            <a:lnSpc>
              <a:spcPct val="90000"/>
            </a:lnSpc>
            <a:spcBef>
              <a:spcPct val="0"/>
            </a:spcBef>
            <a:spcAft>
              <a:spcPct val="35000"/>
            </a:spcAft>
            <a:buNone/>
          </a:pPr>
          <a:r>
            <a:rPr lang="en-US" sz="1200" kern="1200"/>
            <a:t>Timely submission of syllabi, assignments, and assessments</a:t>
          </a:r>
        </a:p>
      </dsp:txBody>
      <dsp:txXfrm>
        <a:off x="2464273" y="1353270"/>
        <a:ext cx="1626288" cy="975773"/>
      </dsp:txXfrm>
    </dsp:sp>
    <dsp:sp modelId="{7A069C86-1CC4-41CA-AFFD-6D6774B3E941}">
      <dsp:nvSpPr>
        <dsp:cNvPr id="0" name=""/>
        <dsp:cNvSpPr/>
      </dsp:nvSpPr>
      <dsp:spPr>
        <a:xfrm>
          <a:off x="2088427" y="3145256"/>
          <a:ext cx="343446" cy="91440"/>
        </a:xfrm>
        <a:custGeom>
          <a:avLst/>
          <a:gdLst/>
          <a:ahLst/>
          <a:cxnLst/>
          <a:rect l="0" t="0" r="0" b="0"/>
          <a:pathLst>
            <a:path>
              <a:moveTo>
                <a:pt x="0" y="45720"/>
              </a:moveTo>
              <a:lnTo>
                <a:pt x="34344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50799" y="3189104"/>
        <a:ext cx="18702" cy="3744"/>
      </dsp:txXfrm>
    </dsp:sp>
    <dsp:sp modelId="{7CF7A624-CCBE-4FFC-9343-7217DA4F2041}">
      <dsp:nvSpPr>
        <dsp:cNvPr id="0" name=""/>
        <dsp:cNvSpPr/>
      </dsp:nvSpPr>
      <dsp:spPr>
        <a:xfrm>
          <a:off x="463938" y="2703089"/>
          <a:ext cx="1626288" cy="97577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9689" tIns="83648" rIns="79689" bIns="83648" numCol="1" spcCol="1270" anchor="ctr" anchorCtr="0">
          <a:noAutofit/>
        </a:bodyPr>
        <a:lstStyle/>
        <a:p>
          <a:pPr marL="0" lvl="0" indent="0" algn="ctr" defTabSz="533400">
            <a:lnSpc>
              <a:spcPct val="90000"/>
            </a:lnSpc>
            <a:spcBef>
              <a:spcPct val="0"/>
            </a:spcBef>
            <a:spcAft>
              <a:spcPct val="35000"/>
            </a:spcAft>
            <a:buNone/>
          </a:pPr>
          <a:r>
            <a:rPr lang="en-US" sz="1200" kern="1200"/>
            <a:t>Evidence of student learning and grading practices</a:t>
          </a:r>
        </a:p>
      </dsp:txBody>
      <dsp:txXfrm>
        <a:off x="463938" y="2703089"/>
        <a:ext cx="1626288" cy="975773"/>
      </dsp:txXfrm>
    </dsp:sp>
    <dsp:sp modelId="{E5242D79-BA0C-4BF3-8100-7B20659D8A1B}">
      <dsp:nvSpPr>
        <dsp:cNvPr id="0" name=""/>
        <dsp:cNvSpPr/>
      </dsp:nvSpPr>
      <dsp:spPr>
        <a:xfrm>
          <a:off x="2464273" y="2703089"/>
          <a:ext cx="1626288" cy="97577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9689" tIns="83648" rIns="79689" bIns="83648" numCol="1" spcCol="1270" anchor="ctr" anchorCtr="0">
          <a:noAutofit/>
        </a:bodyPr>
        <a:lstStyle/>
        <a:p>
          <a:pPr marL="0" lvl="0" indent="0" algn="ctr" defTabSz="533400">
            <a:lnSpc>
              <a:spcPct val="90000"/>
            </a:lnSpc>
            <a:spcBef>
              <a:spcPct val="0"/>
            </a:spcBef>
            <a:spcAft>
              <a:spcPct val="35000"/>
            </a:spcAft>
            <a:buNone/>
          </a:pPr>
          <a:r>
            <a:rPr lang="en-US" sz="1200" kern="1200"/>
            <a:t>This can feel intrusive if not managed collaboratively, so clear expectations in the partnership agreement are essential.</a:t>
          </a:r>
        </a:p>
      </dsp:txBody>
      <dsp:txXfrm>
        <a:off x="2464273" y="2703089"/>
        <a:ext cx="1626288" cy="9757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C205FC-9C3E-440A-8472-A6914C4BC04E}">
      <dsp:nvSpPr>
        <dsp:cNvPr id="0" name=""/>
        <dsp:cNvSpPr/>
      </dsp:nvSpPr>
      <dsp:spPr>
        <a:xfrm>
          <a:off x="0" y="1701"/>
          <a:ext cx="6241568"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9437FF-0188-411C-91E1-F3F2DE18488B}">
      <dsp:nvSpPr>
        <dsp:cNvPr id="0" name=""/>
        <dsp:cNvSpPr/>
      </dsp:nvSpPr>
      <dsp:spPr>
        <a:xfrm>
          <a:off x="0" y="1701"/>
          <a:ext cx="6241568" cy="580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Language to review in MPA:</a:t>
          </a:r>
        </a:p>
      </dsp:txBody>
      <dsp:txXfrm>
        <a:off x="0" y="1701"/>
        <a:ext cx="6241568" cy="580076"/>
      </dsp:txXfrm>
    </dsp:sp>
    <dsp:sp modelId="{0E715BE1-296E-4C9D-A507-94C10AC9B988}">
      <dsp:nvSpPr>
        <dsp:cNvPr id="0" name=""/>
        <dsp:cNvSpPr/>
      </dsp:nvSpPr>
      <dsp:spPr>
        <a:xfrm>
          <a:off x="0" y="581778"/>
          <a:ext cx="6241568" cy="0"/>
        </a:xfrm>
        <a:prstGeom prst="line">
          <a:avLst/>
        </a:prstGeom>
        <a:solidFill>
          <a:schemeClr val="accent5">
            <a:hueOff val="-2430430"/>
            <a:satOff val="-165"/>
            <a:lumOff val="392"/>
            <a:alphaOff val="0"/>
          </a:schemeClr>
        </a:solidFill>
        <a:ln w="19050" cap="flat" cmpd="sng" algn="ctr">
          <a:solidFill>
            <a:schemeClr val="accent5">
              <a:hueOff val="-2430430"/>
              <a:satOff val="-165"/>
              <a:lumOff val="39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5E2FD3-F0DD-4418-94CC-A58319EAEE32}">
      <dsp:nvSpPr>
        <dsp:cNvPr id="0" name=""/>
        <dsp:cNvSpPr/>
      </dsp:nvSpPr>
      <dsp:spPr>
        <a:xfrm>
          <a:off x="0" y="581778"/>
          <a:ext cx="6241568" cy="580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I. District Course Offerings</a:t>
          </a:r>
        </a:p>
      </dsp:txBody>
      <dsp:txXfrm>
        <a:off x="0" y="581778"/>
        <a:ext cx="6241568" cy="580076"/>
      </dsp:txXfrm>
    </dsp:sp>
    <dsp:sp modelId="{E61BB047-C9D7-4B73-A4FD-E817EE2544D8}">
      <dsp:nvSpPr>
        <dsp:cNvPr id="0" name=""/>
        <dsp:cNvSpPr/>
      </dsp:nvSpPr>
      <dsp:spPr>
        <a:xfrm>
          <a:off x="0" y="1161855"/>
          <a:ext cx="6241568" cy="0"/>
        </a:xfrm>
        <a:prstGeom prst="line">
          <a:avLst/>
        </a:prstGeom>
        <a:solidFill>
          <a:schemeClr val="accent5">
            <a:hueOff val="-4860860"/>
            <a:satOff val="-330"/>
            <a:lumOff val="784"/>
            <a:alphaOff val="0"/>
          </a:schemeClr>
        </a:solidFill>
        <a:ln w="19050" cap="flat" cmpd="sng" algn="ctr">
          <a:solidFill>
            <a:schemeClr val="accent5">
              <a:hueOff val="-4860860"/>
              <a:satOff val="-330"/>
              <a:lumOff val="78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360A68-D11F-46C5-A44D-3C1C8ACCB13E}">
      <dsp:nvSpPr>
        <dsp:cNvPr id="0" name=""/>
        <dsp:cNvSpPr/>
      </dsp:nvSpPr>
      <dsp:spPr>
        <a:xfrm>
          <a:off x="0" y="1161855"/>
          <a:ext cx="6241568" cy="580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II.  Course Request Process</a:t>
          </a:r>
        </a:p>
      </dsp:txBody>
      <dsp:txXfrm>
        <a:off x="0" y="1161855"/>
        <a:ext cx="6241568" cy="580076"/>
      </dsp:txXfrm>
    </dsp:sp>
    <dsp:sp modelId="{FD84582E-F484-4416-8C8D-CE876956E41C}">
      <dsp:nvSpPr>
        <dsp:cNvPr id="0" name=""/>
        <dsp:cNvSpPr/>
      </dsp:nvSpPr>
      <dsp:spPr>
        <a:xfrm>
          <a:off x="0" y="1741932"/>
          <a:ext cx="6241568" cy="0"/>
        </a:xfrm>
        <a:prstGeom prst="line">
          <a:avLst/>
        </a:prstGeom>
        <a:solidFill>
          <a:schemeClr val="accent5">
            <a:hueOff val="-7291290"/>
            <a:satOff val="-496"/>
            <a:lumOff val="1177"/>
            <a:alphaOff val="0"/>
          </a:schemeClr>
        </a:solidFill>
        <a:ln w="19050" cap="flat" cmpd="sng" algn="ctr">
          <a:solidFill>
            <a:schemeClr val="accent5">
              <a:hueOff val="-7291290"/>
              <a:satOff val="-496"/>
              <a:lumOff val="1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70E26B-E34A-4D68-858A-3408F88D150D}">
      <dsp:nvSpPr>
        <dsp:cNvPr id="0" name=""/>
        <dsp:cNvSpPr/>
      </dsp:nvSpPr>
      <dsp:spPr>
        <a:xfrm>
          <a:off x="0" y="1741932"/>
          <a:ext cx="6241568" cy="580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III.  Course Planning and Documentation </a:t>
          </a:r>
        </a:p>
      </dsp:txBody>
      <dsp:txXfrm>
        <a:off x="0" y="1741932"/>
        <a:ext cx="6241568" cy="580076"/>
      </dsp:txXfrm>
    </dsp:sp>
    <dsp:sp modelId="{CA8FA5FA-A5CE-42B5-AD25-C0F6AD96647B}">
      <dsp:nvSpPr>
        <dsp:cNvPr id="0" name=""/>
        <dsp:cNvSpPr/>
      </dsp:nvSpPr>
      <dsp:spPr>
        <a:xfrm>
          <a:off x="0" y="2322008"/>
          <a:ext cx="6241568" cy="0"/>
        </a:xfrm>
        <a:prstGeom prst="line">
          <a:avLst/>
        </a:prstGeom>
        <a:solidFill>
          <a:schemeClr val="accent5">
            <a:hueOff val="-9721720"/>
            <a:satOff val="-661"/>
            <a:lumOff val="1569"/>
            <a:alphaOff val="0"/>
          </a:schemeClr>
        </a:solidFill>
        <a:ln w="19050" cap="flat" cmpd="sng" algn="ctr">
          <a:solidFill>
            <a:schemeClr val="accent5">
              <a:hueOff val="-9721720"/>
              <a:satOff val="-661"/>
              <a:lumOff val="156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5F7BC3-F2D6-4F86-8F77-AB5CB0693D9E}">
      <dsp:nvSpPr>
        <dsp:cNvPr id="0" name=""/>
        <dsp:cNvSpPr/>
      </dsp:nvSpPr>
      <dsp:spPr>
        <a:xfrm>
          <a:off x="0" y="2322008"/>
          <a:ext cx="6241568" cy="580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IV.  Observation and Review of Course Delivery</a:t>
          </a:r>
        </a:p>
      </dsp:txBody>
      <dsp:txXfrm>
        <a:off x="0" y="2322008"/>
        <a:ext cx="6241568" cy="580076"/>
      </dsp:txXfrm>
    </dsp:sp>
    <dsp:sp modelId="{8E0BD9F8-F97F-41BC-B3D0-87B0B658FF40}">
      <dsp:nvSpPr>
        <dsp:cNvPr id="0" name=""/>
        <dsp:cNvSpPr/>
      </dsp:nvSpPr>
      <dsp:spPr>
        <a:xfrm>
          <a:off x="0" y="2902085"/>
          <a:ext cx="6241568" cy="0"/>
        </a:xfrm>
        <a:prstGeom prst="line">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1EB043-5C6F-45A5-A36B-D2A8BDE325A0}">
      <dsp:nvSpPr>
        <dsp:cNvPr id="0" name=""/>
        <dsp:cNvSpPr/>
      </dsp:nvSpPr>
      <dsp:spPr>
        <a:xfrm>
          <a:off x="0" y="2902085"/>
          <a:ext cx="6241568" cy="580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V.  Alternative Providers</a:t>
          </a:r>
        </a:p>
      </dsp:txBody>
      <dsp:txXfrm>
        <a:off x="0" y="2902085"/>
        <a:ext cx="6241568" cy="58007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080A07-2E59-436C-9025-DD719B3A222E}">
      <dsp:nvSpPr>
        <dsp:cNvPr id="0" name=""/>
        <dsp:cNvSpPr/>
      </dsp:nvSpPr>
      <dsp:spPr>
        <a:xfrm>
          <a:off x="0" y="1741932"/>
          <a:ext cx="6755626" cy="0"/>
        </a:xfrm>
        <a:prstGeom prst="line">
          <a:avLst/>
        </a:prstGeom>
        <a:solidFill>
          <a:schemeClr val="lt1">
            <a:alpha val="90000"/>
            <a:hueOff val="0"/>
            <a:satOff val="0"/>
            <a:lumOff val="0"/>
            <a:alphaOff val="0"/>
          </a:schemeClr>
        </a:solidFill>
        <a:ln w="12050" cap="flat" cmpd="sng" algn="ctr">
          <a:solidFill>
            <a:schemeClr val="accent3">
              <a:hueOff val="0"/>
              <a:satOff val="0"/>
              <a:lumOff val="0"/>
              <a:alphaOff val="0"/>
            </a:schemeClr>
          </a:solidFill>
          <a:prstDash val="solid"/>
          <a:miter lim="800000"/>
          <a:tailEnd type="arrow" w="med" len="med"/>
        </a:ln>
        <a:effectLst/>
      </dsp:spPr>
      <dsp:style>
        <a:lnRef idx="2">
          <a:scrgbClr r="0" g="0" b="0"/>
        </a:lnRef>
        <a:fillRef idx="1">
          <a:scrgbClr r="0" g="0" b="0"/>
        </a:fillRef>
        <a:effectRef idx="0">
          <a:scrgbClr r="0" g="0" b="0"/>
        </a:effectRef>
        <a:fontRef idx="minor"/>
      </dsp:style>
    </dsp:sp>
    <dsp:sp modelId="{BF84989D-795C-4495-9985-FD0838473F45}">
      <dsp:nvSpPr>
        <dsp:cNvPr id="0" name=""/>
        <dsp:cNvSpPr/>
      </dsp:nvSpPr>
      <dsp:spPr>
        <a:xfrm>
          <a:off x="365814" y="844488"/>
          <a:ext cx="1874832" cy="897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44500">
            <a:lnSpc>
              <a:spcPct val="90000"/>
            </a:lnSpc>
            <a:spcBef>
              <a:spcPct val="0"/>
            </a:spcBef>
            <a:spcAft>
              <a:spcPct val="35000"/>
            </a:spcAft>
            <a:buNone/>
          </a:pPr>
          <a:r>
            <a:rPr lang="en-US" sz="1000" u="sng" kern="1200" dirty="0"/>
            <a:t>March 5: </a:t>
          </a:r>
          <a:r>
            <a:rPr lang="en-US" sz="1000" kern="1200" dirty="0"/>
            <a:t>Course Equivalency, Rigor and Partnership Agreements</a:t>
          </a:r>
        </a:p>
        <a:p>
          <a:pPr marL="0" lvl="0" indent="0" algn="l" defTabSz="444500">
            <a:lnSpc>
              <a:spcPct val="90000"/>
            </a:lnSpc>
            <a:spcBef>
              <a:spcPct val="0"/>
            </a:spcBef>
            <a:spcAft>
              <a:spcPct val="35000"/>
            </a:spcAft>
            <a:buNone/>
          </a:pPr>
          <a:r>
            <a:rPr lang="en-US" sz="1000" u="sng" kern="1200" dirty="0"/>
            <a:t>March 6: </a:t>
          </a:r>
          <a:r>
            <a:rPr lang="en-US" sz="1000" kern="1200" dirty="0"/>
            <a:t>Faculty Qualifications and Student Eligibility, Supports</a:t>
          </a:r>
        </a:p>
      </dsp:txBody>
      <dsp:txXfrm>
        <a:off x="365814" y="844488"/>
        <a:ext cx="1874832" cy="897443"/>
      </dsp:txXfrm>
    </dsp:sp>
    <dsp:sp modelId="{6CE28359-468F-4929-AD5A-EAC4B0ED3B48}">
      <dsp:nvSpPr>
        <dsp:cNvPr id="0" name=""/>
        <dsp:cNvSpPr/>
      </dsp:nvSpPr>
      <dsp:spPr>
        <a:xfrm>
          <a:off x="365814" y="376257"/>
          <a:ext cx="1874832" cy="468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Subcommittee meetings</a:t>
          </a:r>
        </a:p>
      </dsp:txBody>
      <dsp:txXfrm>
        <a:off x="365814" y="376257"/>
        <a:ext cx="1874832" cy="468231"/>
      </dsp:txXfrm>
    </dsp:sp>
    <dsp:sp modelId="{A2418DAB-CABB-4401-A3D4-0D5EA9B6C5A7}">
      <dsp:nvSpPr>
        <dsp:cNvPr id="0" name=""/>
        <dsp:cNvSpPr/>
      </dsp:nvSpPr>
      <dsp:spPr>
        <a:xfrm>
          <a:off x="184653" y="348386"/>
          <a:ext cx="0" cy="1393545"/>
        </a:xfrm>
        <a:prstGeom prst="line">
          <a:avLst/>
        </a:prstGeom>
        <a:noFill/>
        <a:ln w="1270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A353116-DF6E-457E-BA38-432F4E8A4BEE}">
      <dsp:nvSpPr>
        <dsp:cNvPr id="0" name=""/>
        <dsp:cNvSpPr/>
      </dsp:nvSpPr>
      <dsp:spPr>
        <a:xfrm>
          <a:off x="141876" y="1700264"/>
          <a:ext cx="83334" cy="83334"/>
        </a:xfrm>
        <a:prstGeom prst="ellipse">
          <a:avLst/>
        </a:prstGeom>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3CE65D95-C7BD-43EA-B80D-EC0DAD347318}">
      <dsp:nvSpPr>
        <dsp:cNvPr id="0" name=""/>
        <dsp:cNvSpPr/>
      </dsp:nvSpPr>
      <dsp:spPr>
        <a:xfrm>
          <a:off x="1488265" y="2377388"/>
          <a:ext cx="1874832" cy="758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44500">
            <a:lnSpc>
              <a:spcPct val="90000"/>
            </a:lnSpc>
            <a:spcBef>
              <a:spcPct val="0"/>
            </a:spcBef>
            <a:spcAft>
              <a:spcPct val="35000"/>
            </a:spcAft>
            <a:buNone/>
          </a:pPr>
          <a:r>
            <a:rPr lang="en-US" sz="1000" u="sng" kern="1200" dirty="0"/>
            <a:t>March 12, 13:</a:t>
          </a:r>
        </a:p>
        <a:p>
          <a:pPr marL="0" lvl="0" indent="0" algn="l" defTabSz="444500">
            <a:lnSpc>
              <a:spcPct val="90000"/>
            </a:lnSpc>
            <a:spcBef>
              <a:spcPct val="0"/>
            </a:spcBef>
            <a:spcAft>
              <a:spcPct val="35000"/>
            </a:spcAft>
            <a:buNone/>
          </a:pPr>
          <a:r>
            <a:rPr lang="en-US" sz="1000" kern="1200" dirty="0"/>
            <a:t>Notes sharing between subcommittee members; sub-committee presenters selected</a:t>
          </a:r>
        </a:p>
      </dsp:txBody>
      <dsp:txXfrm>
        <a:off x="1488265" y="2377388"/>
        <a:ext cx="1874832" cy="758088"/>
      </dsp:txXfrm>
    </dsp:sp>
    <dsp:sp modelId="{2D6BD047-D3E1-45AE-8D7A-ABCC7806196F}">
      <dsp:nvSpPr>
        <dsp:cNvPr id="0" name=""/>
        <dsp:cNvSpPr/>
      </dsp:nvSpPr>
      <dsp:spPr>
        <a:xfrm>
          <a:off x="1488265" y="1881286"/>
          <a:ext cx="1874832" cy="496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Notes compiled</a:t>
          </a:r>
        </a:p>
      </dsp:txBody>
      <dsp:txXfrm>
        <a:off x="1488265" y="1881286"/>
        <a:ext cx="1874832" cy="496102"/>
      </dsp:txXfrm>
    </dsp:sp>
    <dsp:sp modelId="{A1826733-D2BF-40CB-A15C-E09C4D025A3F}">
      <dsp:nvSpPr>
        <dsp:cNvPr id="0" name=""/>
        <dsp:cNvSpPr/>
      </dsp:nvSpPr>
      <dsp:spPr>
        <a:xfrm>
          <a:off x="1307105" y="1741932"/>
          <a:ext cx="0" cy="1393545"/>
        </a:xfrm>
        <a:prstGeom prst="line">
          <a:avLst/>
        </a:prstGeom>
        <a:noFill/>
        <a:ln w="1270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ED47D47-7691-40A1-9F0D-26CC91E18735}">
      <dsp:nvSpPr>
        <dsp:cNvPr id="0" name=""/>
        <dsp:cNvSpPr/>
      </dsp:nvSpPr>
      <dsp:spPr>
        <a:xfrm>
          <a:off x="1264327" y="1700264"/>
          <a:ext cx="83334" cy="83334"/>
        </a:xfrm>
        <a:prstGeom prst="ellipse">
          <a:avLst/>
        </a:prstGeom>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B5D4DEA3-626B-4E1C-8BE8-605DB30B7C0D}">
      <dsp:nvSpPr>
        <dsp:cNvPr id="0" name=""/>
        <dsp:cNvSpPr/>
      </dsp:nvSpPr>
      <dsp:spPr>
        <a:xfrm>
          <a:off x="2610717" y="844488"/>
          <a:ext cx="1874832" cy="897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44500">
            <a:lnSpc>
              <a:spcPct val="90000"/>
            </a:lnSpc>
            <a:spcBef>
              <a:spcPct val="0"/>
            </a:spcBef>
            <a:spcAft>
              <a:spcPct val="35000"/>
            </a:spcAft>
            <a:buNone/>
          </a:pPr>
          <a:r>
            <a:rPr lang="en-US" sz="1000" u="sng" kern="1200" dirty="0"/>
            <a:t>March 26, 27:</a:t>
          </a:r>
        </a:p>
        <a:p>
          <a:pPr marL="0" lvl="0" indent="0" algn="l" defTabSz="444500">
            <a:lnSpc>
              <a:spcPct val="90000"/>
            </a:lnSpc>
            <a:spcBef>
              <a:spcPct val="0"/>
            </a:spcBef>
            <a:spcAft>
              <a:spcPct val="35000"/>
            </a:spcAft>
            <a:buNone/>
          </a:pPr>
          <a:r>
            <a:rPr lang="en-US" sz="1000" u="none" kern="1200" dirty="0"/>
            <a:t>Draft summary of key issues raised and discussed from each subcommittee shared with committee members </a:t>
          </a:r>
        </a:p>
      </dsp:txBody>
      <dsp:txXfrm>
        <a:off x="2610717" y="844488"/>
        <a:ext cx="1874832" cy="897443"/>
      </dsp:txXfrm>
    </dsp:sp>
    <dsp:sp modelId="{2FC40E48-8C90-4C00-BEF6-84482975076B}">
      <dsp:nvSpPr>
        <dsp:cNvPr id="0" name=""/>
        <dsp:cNvSpPr/>
      </dsp:nvSpPr>
      <dsp:spPr>
        <a:xfrm>
          <a:off x="2610717" y="376257"/>
          <a:ext cx="1874832" cy="468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Draft summary</a:t>
          </a:r>
        </a:p>
      </dsp:txBody>
      <dsp:txXfrm>
        <a:off x="2610717" y="376257"/>
        <a:ext cx="1874832" cy="468231"/>
      </dsp:txXfrm>
    </dsp:sp>
    <dsp:sp modelId="{B705F680-504B-47B4-AE9F-027EBD03784D}">
      <dsp:nvSpPr>
        <dsp:cNvPr id="0" name=""/>
        <dsp:cNvSpPr/>
      </dsp:nvSpPr>
      <dsp:spPr>
        <a:xfrm>
          <a:off x="2429556" y="348386"/>
          <a:ext cx="0" cy="1393545"/>
        </a:xfrm>
        <a:prstGeom prst="line">
          <a:avLst/>
        </a:prstGeom>
        <a:noFill/>
        <a:ln w="1270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7E729D6-8E8C-42B7-AE08-E87E950AEAE5}">
      <dsp:nvSpPr>
        <dsp:cNvPr id="0" name=""/>
        <dsp:cNvSpPr/>
      </dsp:nvSpPr>
      <dsp:spPr>
        <a:xfrm>
          <a:off x="2386778" y="1700264"/>
          <a:ext cx="83334" cy="83334"/>
        </a:xfrm>
        <a:prstGeom prst="ellipse">
          <a:avLst/>
        </a:prstGeom>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C727D6CA-D33B-43DD-9F49-992ADDF511A0}">
      <dsp:nvSpPr>
        <dsp:cNvPr id="0" name=""/>
        <dsp:cNvSpPr/>
      </dsp:nvSpPr>
      <dsp:spPr>
        <a:xfrm>
          <a:off x="3733168" y="2377388"/>
          <a:ext cx="1874832" cy="7580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44500">
            <a:lnSpc>
              <a:spcPct val="90000"/>
            </a:lnSpc>
            <a:spcBef>
              <a:spcPct val="0"/>
            </a:spcBef>
            <a:spcAft>
              <a:spcPct val="35000"/>
            </a:spcAft>
            <a:buNone/>
          </a:pPr>
          <a:r>
            <a:rPr lang="en-US" sz="1000" u="sng" kern="1200" dirty="0"/>
            <a:t>April 8: </a:t>
          </a:r>
          <a:r>
            <a:rPr lang="en-US" sz="1000" kern="1200" dirty="0"/>
            <a:t>Circulate summary of key issues raised with full committee, assign sub-committee presenters</a:t>
          </a:r>
        </a:p>
      </dsp:txBody>
      <dsp:txXfrm>
        <a:off x="3733168" y="2377388"/>
        <a:ext cx="1874832" cy="758088"/>
      </dsp:txXfrm>
    </dsp:sp>
    <dsp:sp modelId="{51F86801-92A2-4C80-9797-5F60E7771DFB}">
      <dsp:nvSpPr>
        <dsp:cNvPr id="0" name=""/>
        <dsp:cNvSpPr/>
      </dsp:nvSpPr>
      <dsp:spPr>
        <a:xfrm>
          <a:off x="3733168" y="1881286"/>
          <a:ext cx="1874832" cy="496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Committee feedback</a:t>
          </a:r>
        </a:p>
      </dsp:txBody>
      <dsp:txXfrm>
        <a:off x="3733168" y="1881286"/>
        <a:ext cx="1874832" cy="496102"/>
      </dsp:txXfrm>
    </dsp:sp>
    <dsp:sp modelId="{D62DD4F4-548C-4BD4-9659-01AADEB247FA}">
      <dsp:nvSpPr>
        <dsp:cNvPr id="0" name=""/>
        <dsp:cNvSpPr/>
      </dsp:nvSpPr>
      <dsp:spPr>
        <a:xfrm>
          <a:off x="3552007" y="1741932"/>
          <a:ext cx="0" cy="1393545"/>
        </a:xfrm>
        <a:prstGeom prst="line">
          <a:avLst/>
        </a:prstGeom>
        <a:noFill/>
        <a:ln w="1270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A7273AE-DF9E-470D-B7CE-253E4299C53F}">
      <dsp:nvSpPr>
        <dsp:cNvPr id="0" name=""/>
        <dsp:cNvSpPr/>
      </dsp:nvSpPr>
      <dsp:spPr>
        <a:xfrm>
          <a:off x="3509230" y="1700264"/>
          <a:ext cx="83334" cy="83334"/>
        </a:xfrm>
        <a:prstGeom prst="ellipse">
          <a:avLst/>
        </a:prstGeom>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6ECA1D95-0473-4202-988C-4D217B97D973}">
      <dsp:nvSpPr>
        <dsp:cNvPr id="0" name=""/>
        <dsp:cNvSpPr/>
      </dsp:nvSpPr>
      <dsp:spPr>
        <a:xfrm>
          <a:off x="4855620" y="844488"/>
          <a:ext cx="1874832" cy="897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44500">
            <a:lnSpc>
              <a:spcPct val="90000"/>
            </a:lnSpc>
            <a:spcBef>
              <a:spcPct val="0"/>
            </a:spcBef>
            <a:spcAft>
              <a:spcPct val="35000"/>
            </a:spcAft>
            <a:buNone/>
          </a:pPr>
          <a:r>
            <a:rPr lang="en-US" sz="1000" u="sng" kern="1200" dirty="0"/>
            <a:t>April 16: </a:t>
          </a:r>
          <a:r>
            <a:rPr lang="en-US" sz="1000" kern="1200" dirty="0"/>
            <a:t>Subcommittee presenters lead sessions, solicit  feedback from committee members</a:t>
          </a:r>
        </a:p>
      </dsp:txBody>
      <dsp:txXfrm>
        <a:off x="4855620" y="844488"/>
        <a:ext cx="1874832" cy="897443"/>
      </dsp:txXfrm>
    </dsp:sp>
    <dsp:sp modelId="{A165400A-279E-4A14-B782-C26B0756B299}">
      <dsp:nvSpPr>
        <dsp:cNvPr id="0" name=""/>
        <dsp:cNvSpPr/>
      </dsp:nvSpPr>
      <dsp:spPr>
        <a:xfrm>
          <a:off x="4855620" y="376257"/>
          <a:ext cx="1874832" cy="468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Committee meeting</a:t>
          </a:r>
        </a:p>
      </dsp:txBody>
      <dsp:txXfrm>
        <a:off x="4855620" y="376257"/>
        <a:ext cx="1874832" cy="468231"/>
      </dsp:txXfrm>
    </dsp:sp>
    <dsp:sp modelId="{0558045E-7367-4A63-A3A0-645E712D8175}">
      <dsp:nvSpPr>
        <dsp:cNvPr id="0" name=""/>
        <dsp:cNvSpPr/>
      </dsp:nvSpPr>
      <dsp:spPr>
        <a:xfrm>
          <a:off x="4674459" y="348386"/>
          <a:ext cx="0" cy="1393545"/>
        </a:xfrm>
        <a:prstGeom prst="line">
          <a:avLst/>
        </a:prstGeom>
        <a:noFill/>
        <a:ln w="1270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96195A4-B9BE-4C90-80DB-C68EFA52C3C8}">
      <dsp:nvSpPr>
        <dsp:cNvPr id="0" name=""/>
        <dsp:cNvSpPr/>
      </dsp:nvSpPr>
      <dsp:spPr>
        <a:xfrm>
          <a:off x="4631681" y="1700264"/>
          <a:ext cx="83334" cy="83334"/>
        </a:xfrm>
        <a:prstGeom prst="ellipse">
          <a:avLst/>
        </a:prstGeom>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24/3/layout/SimpleTimeline">
  <dgm:title val="Simple Timeline"/>
  <dgm:desc val="Displays events in chronological order. Each event should have a date or name up to medium length and the option to add a description that can be medium or a bit longer in length."/>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2050">
                    <a:solidFill>
                      <a:srgbClr val="000000"/>
                    </a:solidFill>
                    <a:tailEnd type="arrow" w="med" len="med"/>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arrow" w="med" len="med"/>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fact="0"/>
                  <dgm:constr type="h" for="ch" forName="DropPin1" refType="h" fact="0"/>
                  <dgm:constr type="ctrX" for="ch" forName="DropPin1" refType="w" fact="0"/>
                  <dgm:constr type="ctrY" for="ch" forName="DropPin1" refType="h" fact="0"/>
                  <dgm:constr type="w" for="ch" forName="Ellipse1" refType="w" refFor="ch" refForName="DropPin1" fact="0"/>
                  <dgm:constr type="h" for="ch" forName="Ellipse1" refType="w" refFor="ch" refForName="DropPin1" fact="0"/>
                  <dgm:constr type="ctrX" for="ch" forName="Ellipse1" refType="ctrX" refFor="ch" refForName="DropPin1" fact="0"/>
                  <dgm:constr type="ctrY" for="ch" forName="Ellipse1" refType="ctrY" refFor="ch" refForName="DropPin1" fact="0"/>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1" styleLbl="sibTrans1D1">
                <dgm:alg type="sp"/>
                <dgm:shape xmlns:r="http://schemas.openxmlformats.org/officeDocument/2006/relationships" type="line" r:blip="">
                  <dgm:adj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fact="2"/>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fact="0"/>
                  <dgm:constr type="h" for="ch" forName="DropPin" refType="h" fact="0"/>
                  <dgm:constr type="ctrX" for="ch" forName="DropPin" refType="w" fact="0"/>
                  <dgm:constr type="ctrY" for="ch" forName="DropPin" refType="h" fact="0"/>
                  <dgm:constr type="w" for="ch" forName="Ellipse" refType="w" refFor="ch" refForName="DropPin" fact="0"/>
                  <dgm:constr type="h" for="ch" forName="Ellipse" refType="w" refFor="ch" refForName="DropPin" fact="0"/>
                  <dgm:constr type="ctrX" for="ch" forName="Ellipse" refType="ctrX" refFor="ch" refForName="DropPin" fact="0"/>
                  <dgm:constr type="ctrY" for="ch" forName="Ellipse" refType="ctrY" refFor="ch" refForName="DropPin" fact="0"/>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 styleLbl="sibTrans1D1">
                <dgm:alg type="sp"/>
                <dgm:shape xmlns:r="http://schemas.openxmlformats.org/officeDocument/2006/relationships" type="line" r:blip="">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3FFE22-E5D1-44D9-BDD2-09D80D4FE4DF}" type="datetimeFigureOut">
              <a:rPr lang="en-US" smtClean="0"/>
              <a:t>3/5/2026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662EAB-E5FA-463A-815F-00FDB904601D}" type="slidenum">
              <a:rPr lang="en-US" smtClean="0"/>
              <a:t>‹#›</a:t>
            </a:fld>
            <a:endParaRPr lang="en-US"/>
          </a:p>
        </p:txBody>
      </p:sp>
    </p:spTree>
    <p:extLst>
      <p:ext uri="{BB962C8B-B14F-4D97-AF65-F5344CB8AC3E}">
        <p14:creationId xmlns:p14="http://schemas.microsoft.com/office/powerpoint/2010/main" val="2372530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662EAB-E5FA-463A-815F-00FDB904601D}" type="slidenum">
              <a:rPr lang="en-US" smtClean="0"/>
              <a:t>5</a:t>
            </a:fld>
            <a:endParaRPr lang="en-US"/>
          </a:p>
        </p:txBody>
      </p:sp>
    </p:spTree>
    <p:extLst>
      <p:ext uri="{BB962C8B-B14F-4D97-AF65-F5344CB8AC3E}">
        <p14:creationId xmlns:p14="http://schemas.microsoft.com/office/powerpoint/2010/main" val="387874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662EAB-E5FA-463A-815F-00FDB904601D}" type="slidenum">
              <a:rPr lang="en-US" smtClean="0"/>
              <a:t>6</a:t>
            </a:fld>
            <a:endParaRPr lang="en-US"/>
          </a:p>
        </p:txBody>
      </p:sp>
    </p:spTree>
    <p:extLst>
      <p:ext uri="{BB962C8B-B14F-4D97-AF65-F5344CB8AC3E}">
        <p14:creationId xmlns:p14="http://schemas.microsoft.com/office/powerpoint/2010/main" val="1611424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662EAB-E5FA-463A-815F-00FDB904601D}" type="slidenum">
              <a:rPr lang="en-US" smtClean="0"/>
              <a:t>8</a:t>
            </a:fld>
            <a:endParaRPr lang="en-US"/>
          </a:p>
        </p:txBody>
      </p:sp>
    </p:spTree>
    <p:extLst>
      <p:ext uri="{BB962C8B-B14F-4D97-AF65-F5344CB8AC3E}">
        <p14:creationId xmlns:p14="http://schemas.microsoft.com/office/powerpoint/2010/main" val="2176518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662EAB-E5FA-463A-815F-00FDB904601D}" type="slidenum">
              <a:rPr lang="en-US" smtClean="0"/>
              <a:t>9</a:t>
            </a:fld>
            <a:endParaRPr lang="en-US"/>
          </a:p>
        </p:txBody>
      </p:sp>
    </p:spTree>
    <p:extLst>
      <p:ext uri="{BB962C8B-B14F-4D97-AF65-F5344CB8AC3E}">
        <p14:creationId xmlns:p14="http://schemas.microsoft.com/office/powerpoint/2010/main" val="2631794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Will use a parking lot to make sure we add any issues that need to be addressed by the larger committee or items that need to be reviewed by the other subgroups that may be meeting. </a:t>
            </a:r>
          </a:p>
        </p:txBody>
      </p:sp>
      <p:sp>
        <p:nvSpPr>
          <p:cNvPr id="4" name="Slide Number Placeholder 3"/>
          <p:cNvSpPr>
            <a:spLocks noGrp="1"/>
          </p:cNvSpPr>
          <p:nvPr>
            <p:ph type="sldNum" sz="quarter" idx="5"/>
          </p:nvPr>
        </p:nvSpPr>
        <p:spPr/>
        <p:txBody>
          <a:bodyPr/>
          <a:lstStyle/>
          <a:p>
            <a:fld id="{76662EAB-E5FA-463A-815F-00FDB904601D}" type="slidenum">
              <a:rPr lang="en-US" smtClean="0"/>
              <a:t>10</a:t>
            </a:fld>
            <a:endParaRPr lang="en-US"/>
          </a:p>
        </p:txBody>
      </p:sp>
    </p:spTree>
    <p:extLst>
      <p:ext uri="{BB962C8B-B14F-4D97-AF65-F5344CB8AC3E}">
        <p14:creationId xmlns:p14="http://schemas.microsoft.com/office/powerpoint/2010/main" val="3580661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662EAB-E5FA-463A-815F-00FDB904601D}" type="slidenum">
              <a:rPr lang="en-US" smtClean="0"/>
              <a:t>13</a:t>
            </a:fld>
            <a:endParaRPr lang="en-US"/>
          </a:p>
        </p:txBody>
      </p:sp>
    </p:spTree>
    <p:extLst>
      <p:ext uri="{BB962C8B-B14F-4D97-AF65-F5344CB8AC3E}">
        <p14:creationId xmlns:p14="http://schemas.microsoft.com/office/powerpoint/2010/main" val="641203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Primarily looking at Exhibit B and associated documents. </a:t>
            </a:r>
          </a:p>
        </p:txBody>
      </p:sp>
      <p:sp>
        <p:nvSpPr>
          <p:cNvPr id="4" name="Slide Number Placeholder 3"/>
          <p:cNvSpPr>
            <a:spLocks noGrp="1"/>
          </p:cNvSpPr>
          <p:nvPr>
            <p:ph type="sldNum" sz="quarter" idx="5"/>
          </p:nvPr>
        </p:nvSpPr>
        <p:spPr/>
        <p:txBody>
          <a:bodyPr/>
          <a:lstStyle/>
          <a:p>
            <a:fld id="{76662EAB-E5FA-463A-815F-00FDB904601D}" type="slidenum">
              <a:rPr lang="en-US" smtClean="0"/>
              <a:t>16</a:t>
            </a:fld>
            <a:endParaRPr lang="en-US"/>
          </a:p>
        </p:txBody>
      </p:sp>
    </p:spTree>
    <p:extLst>
      <p:ext uri="{BB962C8B-B14F-4D97-AF65-F5344CB8AC3E}">
        <p14:creationId xmlns:p14="http://schemas.microsoft.com/office/powerpoint/2010/main" val="374291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662EAB-E5FA-463A-815F-00FDB904601D}" type="slidenum">
              <a:rPr lang="en-US" smtClean="0"/>
              <a:t>20</a:t>
            </a:fld>
            <a:endParaRPr lang="en-US"/>
          </a:p>
        </p:txBody>
      </p:sp>
    </p:spTree>
    <p:extLst>
      <p:ext uri="{BB962C8B-B14F-4D97-AF65-F5344CB8AC3E}">
        <p14:creationId xmlns:p14="http://schemas.microsoft.com/office/powerpoint/2010/main" val="214096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0ACF0-464C-D763-2167-D9CCED0961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191DC6-6A67-17D9-19F4-36B906B39B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5A0B6F-2593-69C5-0DA3-FC2CA307869B}"/>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88E2EBFB-0887-3C5B-8B72-F902B5D85F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58B268-6483-BA38-4251-CA82B6B8AE70}"/>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060181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7AD86-8049-F54E-864F-380B3BB02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69E2DF-1AF2-9404-0B2F-722F9C79D4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86F6AE-2310-523C-A27A-D3D3A79F114F}"/>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4D956A3C-9D2A-91F8-47F4-170CD3473C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CA399-07CA-607B-E33A-817364114EE0}"/>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3290644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19EB7D-B8BF-7D62-13D1-EADAD12CD69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E926A4-0008-3A40-4DA6-C5AE347289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36DBA6-5BE8-8246-A31A-6A332919AEBF}"/>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7D8D701A-6747-385B-3118-3150E2BD2E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1ED964-7068-5428-A68E-2C4F0434D3B1}"/>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362846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D5ACF-3718-33DA-9BC5-6AE66D5402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210AC2-6386-8763-5815-ED4DF457B3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F6E6B3-4B16-21C4-8064-45393B2B7AEC}"/>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601CEC61-B351-2804-3F8A-BD9F05EED3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480EE5-EFA4-C86C-9C18-842E587E97FF}"/>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4245398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C295C-FF5A-1C01-237C-22E37450D4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804A7E-88BD-D260-0D0A-370E9537750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441E28-545A-9841-8B5F-F14CCAB53B86}"/>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D4E7EAA5-5D23-11FB-58C2-2568275BAE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1D4291-17A3-096B-F0BF-62982160091B}"/>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78516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2144C-FB5B-3E59-DC56-AE9584621A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B4D56B-6647-B379-AAC0-DE1C294B5C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911CD5-B4B5-C0CE-8655-9F954848BF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96DAD5-5BF2-76A4-2396-0224820AFD78}"/>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6" name="Footer Placeholder 5">
            <a:extLst>
              <a:ext uri="{FF2B5EF4-FFF2-40B4-BE49-F238E27FC236}">
                <a16:creationId xmlns:a16="http://schemas.microsoft.com/office/drawing/2014/main" id="{E73BD7BB-9A67-2572-8D62-8690E10D74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6147D3-324F-EAA7-7C00-613AB66900EE}"/>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49242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47697-6125-4565-871B-81CF7C1679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4AEA2-9D63-CB6E-E8B5-AA78F4E181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38FCAF-7607-E18E-70D0-76A38D843B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9B0FD2-BE32-3292-13C4-9E37842E2B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DB59E0-314E-B004-54D2-055AD45638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B98146-6386-81F0-B18C-BCF68E995B2E}"/>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8" name="Footer Placeholder 7">
            <a:extLst>
              <a:ext uri="{FF2B5EF4-FFF2-40B4-BE49-F238E27FC236}">
                <a16:creationId xmlns:a16="http://schemas.microsoft.com/office/drawing/2014/main" id="{041D03EC-8FD6-0D7C-E300-2688F42808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B79035-ED89-440F-5A2F-754AA0F78A0C}"/>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420270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6BC90-AA7F-4450-97D0-C399A303A8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EA6BD1-BAFC-F41C-8C16-DE17DE2809A3}"/>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4" name="Footer Placeholder 3">
            <a:extLst>
              <a:ext uri="{FF2B5EF4-FFF2-40B4-BE49-F238E27FC236}">
                <a16:creationId xmlns:a16="http://schemas.microsoft.com/office/drawing/2014/main" id="{9B48E4AA-8352-DD27-4104-C6788C4CD2E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232974-AC6E-FDAB-310A-8FB32FC5C4E1}"/>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85336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D2242-A8C6-3049-7C08-D78591317C99}"/>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3" name="Footer Placeholder 2">
            <a:extLst>
              <a:ext uri="{FF2B5EF4-FFF2-40B4-BE49-F238E27FC236}">
                <a16:creationId xmlns:a16="http://schemas.microsoft.com/office/drawing/2014/main" id="{7C2C0019-EA1F-4295-4BB9-AEE6392269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6FF716-5771-2384-A15F-9E71B9B1C684}"/>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925129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6BD17-D4C1-F582-E7A1-8DB4A3EF1B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57E696-518D-7E1A-CA4E-7577521700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036A99-E4E6-F369-8693-8A6BD5996B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A764F9-B697-5089-59B7-9BEEF6DEAAFF}"/>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6" name="Footer Placeholder 5">
            <a:extLst>
              <a:ext uri="{FF2B5EF4-FFF2-40B4-BE49-F238E27FC236}">
                <a16:creationId xmlns:a16="http://schemas.microsoft.com/office/drawing/2014/main" id="{123EFC97-85D0-F668-71D9-352AF7937F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919375-59D6-5F3C-8137-5A7E2589DBDF}"/>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4239245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C8763-69BF-1A06-F885-E57E2AF07C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3F29CE-2C5C-C65F-8B59-0F11D19E06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FE1DEB-DC7E-E79B-E827-122F20A159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A2766B-1CE0-B6E4-660E-CBA2EEBF52BE}"/>
              </a:ext>
            </a:extLst>
          </p:cNvPr>
          <p:cNvSpPr>
            <a:spLocks noGrp="1"/>
          </p:cNvSpPr>
          <p:nvPr>
            <p:ph type="dt" sz="half" idx="10"/>
          </p:nvPr>
        </p:nvSpPr>
        <p:spPr/>
        <p:txBody>
          <a:bodyPr/>
          <a:lstStyle/>
          <a:p>
            <a:fld id="{51F1789E-85AC-3C43-9E9B-72A3156DBED5}" type="datetimeFigureOut">
              <a:rPr lang="en-US" smtClean="0"/>
              <a:t>3/5/2026</a:t>
            </a:fld>
            <a:endParaRPr lang="en-US"/>
          </a:p>
        </p:txBody>
      </p:sp>
      <p:sp>
        <p:nvSpPr>
          <p:cNvPr id="6" name="Footer Placeholder 5">
            <a:extLst>
              <a:ext uri="{FF2B5EF4-FFF2-40B4-BE49-F238E27FC236}">
                <a16:creationId xmlns:a16="http://schemas.microsoft.com/office/drawing/2014/main" id="{AA220E33-3D95-355B-07C2-F0A20546BC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A931DD-9DBB-35B3-24AC-71D4223019E3}"/>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597513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E56788-075C-0197-65C0-CC9B79C6E4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B957EF-7C68-41E6-4D75-0B87CB073A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EE9743-42A9-CBA7-73CC-852F692353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F1789E-85AC-3C43-9E9B-72A3156DBED5}" type="datetimeFigureOut">
              <a:rPr lang="en-US" smtClean="0"/>
              <a:t>3/5/2026</a:t>
            </a:fld>
            <a:endParaRPr lang="en-US"/>
          </a:p>
        </p:txBody>
      </p:sp>
      <p:sp>
        <p:nvSpPr>
          <p:cNvPr id="5" name="Footer Placeholder 4">
            <a:extLst>
              <a:ext uri="{FF2B5EF4-FFF2-40B4-BE49-F238E27FC236}">
                <a16:creationId xmlns:a16="http://schemas.microsoft.com/office/drawing/2014/main" id="{A7CFAB7C-3E8F-A700-BC4E-90FEC3AD2B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0DD456B-8EB4-3F40-8A5A-B6F86BA6DB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6F85C5-EFC6-9248-BB4F-7DEF2445E2EA}" type="slidenum">
              <a:rPr lang="en-US" smtClean="0"/>
              <a:t>‹#›</a:t>
            </a:fld>
            <a:endParaRPr lang="en-US"/>
          </a:p>
        </p:txBody>
      </p:sp>
    </p:spTree>
    <p:extLst>
      <p:ext uri="{BB962C8B-B14F-4D97-AF65-F5344CB8AC3E}">
        <p14:creationId xmlns:p14="http://schemas.microsoft.com/office/powerpoint/2010/main" val="2276765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png"/><Relationship Id="rId7" Type="http://schemas.openxmlformats.org/officeDocument/2006/relationships/diagramQuickStyle" Target="../diagrams/quickStyle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3.png"/><Relationship Id="rId7" Type="http://schemas.openxmlformats.org/officeDocument/2006/relationships/diagramQuickStyle" Target="../diagrams/quickStyle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2.png"/><Relationship Id="rId9" Type="http://schemas.microsoft.com/office/2007/relationships/diagramDrawing" Target="../diagrams/drawing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3.xml"/><Relationship Id="rId7" Type="http://schemas.openxmlformats.org/officeDocument/2006/relationships/image" Target="../media/image3.png"/><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png"/><Relationship Id="rId7" Type="http://schemas.openxmlformats.org/officeDocument/2006/relationships/diagramColors" Target="../diagrams/colors5.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CDE7497-CCCB-5C6A-43C8-6ED5B69D0721}"/>
              </a:ext>
            </a:extLst>
          </p:cNvPr>
          <p:cNvSpPr>
            <a:spLocks noGrp="1"/>
          </p:cNvSpPr>
          <p:nvPr>
            <p:ph type="ctrTitle"/>
          </p:nvPr>
        </p:nvSpPr>
        <p:spPr>
          <a:xfrm>
            <a:off x="342261" y="1087026"/>
            <a:ext cx="6768790" cy="2341974"/>
          </a:xfrm>
        </p:spPr>
        <p:txBody>
          <a:bodyPr>
            <a:normAutofit/>
          </a:bodyPr>
          <a:lstStyle/>
          <a:p>
            <a:r>
              <a:rPr lang="en-US" sz="4000" dirty="0">
                <a:solidFill>
                  <a:srgbClr val="FFFFFF"/>
                </a:solidFill>
              </a:rPr>
              <a:t>Dual Credit Quality Act (DCQA)</a:t>
            </a:r>
            <a:br>
              <a:rPr lang="en-US" sz="4000" dirty="0">
                <a:solidFill>
                  <a:srgbClr val="FFFFFF"/>
                </a:solidFill>
              </a:rPr>
            </a:br>
            <a:r>
              <a:rPr lang="en-US" sz="4000" dirty="0">
                <a:solidFill>
                  <a:srgbClr val="FFFFFF"/>
                </a:solidFill>
              </a:rPr>
              <a:t>Subcommittee Meeting: </a:t>
            </a:r>
            <a:br>
              <a:rPr lang="en-US" sz="4000" dirty="0">
                <a:solidFill>
                  <a:srgbClr val="FFFFFF"/>
                </a:solidFill>
              </a:rPr>
            </a:br>
            <a:br>
              <a:rPr lang="en-US" sz="4000" dirty="0">
                <a:solidFill>
                  <a:srgbClr val="FFFFFF"/>
                </a:solidFill>
              </a:rPr>
            </a:br>
            <a:r>
              <a:rPr lang="en-US" sz="4000" dirty="0">
                <a:solidFill>
                  <a:srgbClr val="FFFFFF"/>
                </a:solidFill>
              </a:rPr>
              <a:t>Course Equivalency and Rigor</a:t>
            </a:r>
          </a:p>
        </p:txBody>
      </p:sp>
      <p:sp>
        <p:nvSpPr>
          <p:cNvPr id="3" name="Subtitle 2">
            <a:extLst>
              <a:ext uri="{FF2B5EF4-FFF2-40B4-BE49-F238E27FC236}">
                <a16:creationId xmlns:a16="http://schemas.microsoft.com/office/drawing/2014/main" id="{7982A023-558A-C6AE-BC42-856C36F6D5B3}"/>
              </a:ext>
            </a:extLst>
          </p:cNvPr>
          <p:cNvSpPr>
            <a:spLocks noGrp="1"/>
          </p:cNvSpPr>
          <p:nvPr>
            <p:ph type="subTitle" idx="1"/>
          </p:nvPr>
        </p:nvSpPr>
        <p:spPr>
          <a:xfrm>
            <a:off x="838200" y="4480560"/>
            <a:ext cx="6081713" cy="1572768"/>
          </a:xfrm>
        </p:spPr>
        <p:txBody>
          <a:bodyPr>
            <a:normAutofit/>
          </a:bodyPr>
          <a:lstStyle/>
          <a:p>
            <a:pPr algn="l"/>
            <a:r>
              <a:rPr lang="en-US">
                <a:solidFill>
                  <a:srgbClr val="FFFFFF"/>
                </a:solidFill>
              </a:rPr>
              <a:t>Thursday, March 5, 2026</a:t>
            </a:r>
          </a:p>
          <a:p>
            <a:pPr algn="l"/>
            <a:r>
              <a:rPr lang="en-US">
                <a:solidFill>
                  <a:srgbClr val="FFFFFF"/>
                </a:solidFill>
              </a:rPr>
              <a:t>11:30 a.m. – 1:30 p.m.</a:t>
            </a:r>
          </a:p>
        </p:txBody>
      </p:sp>
      <p:pic>
        <p:nvPicPr>
          <p:cNvPr id="5" name="Picture 4">
            <a:extLst>
              <a:ext uri="{FF2B5EF4-FFF2-40B4-BE49-F238E27FC236}">
                <a16:creationId xmlns:a16="http://schemas.microsoft.com/office/drawing/2014/main" id="{3179F20D-6BCD-EE6E-4E2C-EB113CB1FA56}"/>
              </a:ext>
            </a:extLst>
          </p:cNvPr>
          <p:cNvPicPr>
            <a:picLocks noChangeAspect="1"/>
          </p:cNvPicPr>
          <p:nvPr/>
        </p:nvPicPr>
        <p:blipFill>
          <a:blip r:embed="rId2"/>
          <a:stretch>
            <a:fillRect/>
          </a:stretch>
        </p:blipFill>
        <p:spPr>
          <a:xfrm>
            <a:off x="7907654" y="806568"/>
            <a:ext cx="3931920" cy="1857831"/>
          </a:xfrm>
          <a:prstGeom prst="rect">
            <a:avLst/>
          </a:prstGeom>
        </p:spPr>
      </p:pic>
      <p:sp>
        <p:nvSpPr>
          <p:cNvPr id="50"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Text&#10;&#10;AI-generated content may be incorrect.">
            <a:extLst>
              <a:ext uri="{FF2B5EF4-FFF2-40B4-BE49-F238E27FC236}">
                <a16:creationId xmlns:a16="http://schemas.microsoft.com/office/drawing/2014/main" id="{7586B238-5829-D992-9EDF-5FC33C2FF904}"/>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1806624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5EF17487-C386-4F99-B5EB-4FD3DF42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A0DE92DF-4769-4DE9-93FD-EE312718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bg2">
              <a:alpha val="50000"/>
            </a:schemeClr>
          </a:solidFill>
          <a:ln w="32707" cap="flat">
            <a:noFill/>
            <a:prstDash val="solid"/>
            <a:miter/>
          </a:ln>
        </p:spPr>
        <p:txBody>
          <a:bodyPr wrap="square" rtlCol="0" anchor="ctr">
            <a:noAutofit/>
          </a:bodyPr>
          <a:lstStyle/>
          <a:p>
            <a:endParaRPr lang="en-US">
              <a:solidFill>
                <a:schemeClr val="tx1"/>
              </a:solidFill>
            </a:endParaRPr>
          </a:p>
        </p:txBody>
      </p:sp>
      <p:sp>
        <p:nvSpPr>
          <p:cNvPr id="2" name="Title 1">
            <a:extLst>
              <a:ext uri="{FF2B5EF4-FFF2-40B4-BE49-F238E27FC236}">
                <a16:creationId xmlns:a16="http://schemas.microsoft.com/office/drawing/2014/main" id="{7C3C0902-0375-0580-A351-0FF628F7E3EE}"/>
              </a:ext>
            </a:extLst>
          </p:cNvPr>
          <p:cNvSpPr>
            <a:spLocks noGrp="1"/>
          </p:cNvSpPr>
          <p:nvPr>
            <p:ph type="title"/>
          </p:nvPr>
        </p:nvSpPr>
        <p:spPr>
          <a:xfrm>
            <a:off x="1246824" y="681038"/>
            <a:ext cx="4772974" cy="889854"/>
          </a:xfrm>
        </p:spPr>
        <p:txBody>
          <a:bodyPr>
            <a:normAutofit/>
          </a:bodyPr>
          <a:lstStyle/>
          <a:p>
            <a:r>
              <a:rPr lang="en-US" sz="2400" dirty="0"/>
              <a:t>DCQA Subcommittee review of the Model Partnership Agreement (MPA)</a:t>
            </a:r>
          </a:p>
        </p:txBody>
      </p:sp>
      <p:pic>
        <p:nvPicPr>
          <p:cNvPr id="4" name="Picture 3" descr="Text">
            <a:extLst>
              <a:ext uri="{FF2B5EF4-FFF2-40B4-BE49-F238E27FC236}">
                <a16:creationId xmlns:a16="http://schemas.microsoft.com/office/drawing/2014/main" id="{7D588E62-618D-5D2F-616F-7EC9FC3A21E4}"/>
              </a:ext>
            </a:extLst>
          </p:cNvPr>
          <p:cNvPicPr>
            <a:picLocks noChangeAspect="1"/>
          </p:cNvPicPr>
          <p:nvPr/>
        </p:nvPicPr>
        <p:blipFill>
          <a:blip r:embed="rId3"/>
          <a:stretch>
            <a:fillRect/>
          </a:stretch>
        </p:blipFill>
        <p:spPr>
          <a:xfrm>
            <a:off x="7700211" y="1127066"/>
            <a:ext cx="3848322" cy="1577808"/>
          </a:xfrm>
          <a:prstGeom prst="rect">
            <a:avLst/>
          </a:prstGeom>
        </p:spPr>
      </p:pic>
      <p:pic>
        <p:nvPicPr>
          <p:cNvPr id="3" name="Picture 2">
            <a:extLst>
              <a:ext uri="{FF2B5EF4-FFF2-40B4-BE49-F238E27FC236}">
                <a16:creationId xmlns:a16="http://schemas.microsoft.com/office/drawing/2014/main" id="{27C7FFA3-B5A0-06A6-2E82-63867B37B568}"/>
              </a:ext>
            </a:extLst>
          </p:cNvPr>
          <p:cNvPicPr>
            <a:picLocks noChangeAspect="1"/>
          </p:cNvPicPr>
          <p:nvPr/>
        </p:nvPicPr>
        <p:blipFill>
          <a:blip r:embed="rId4"/>
          <a:stretch>
            <a:fillRect/>
          </a:stretch>
        </p:blipFill>
        <p:spPr>
          <a:xfrm>
            <a:off x="7700211" y="4041189"/>
            <a:ext cx="3848322" cy="1818332"/>
          </a:xfrm>
          <a:prstGeom prst="rect">
            <a:avLst/>
          </a:prstGeom>
        </p:spPr>
      </p:pic>
      <p:graphicFrame>
        <p:nvGraphicFramePr>
          <p:cNvPr id="12" name="Content Placeholder 2">
            <a:extLst>
              <a:ext uri="{FF2B5EF4-FFF2-40B4-BE49-F238E27FC236}">
                <a16:creationId xmlns:a16="http://schemas.microsoft.com/office/drawing/2014/main" id="{4B5EC7DB-AB39-565A-FDBE-17308A8BCC61}"/>
              </a:ext>
            </a:extLst>
          </p:cNvPr>
          <p:cNvGraphicFramePr>
            <a:graphicFrameLocks noGrp="1"/>
          </p:cNvGraphicFramePr>
          <p:nvPr>
            <p:ph idx="1"/>
            <p:extLst>
              <p:ext uri="{D42A27DB-BD31-4B8C-83A1-F6EECF244321}">
                <p14:modId xmlns:p14="http://schemas.microsoft.com/office/powerpoint/2010/main" val="3500738432"/>
              </p:ext>
            </p:extLst>
          </p:nvPr>
        </p:nvGraphicFramePr>
        <p:xfrm>
          <a:off x="1246824" y="1570892"/>
          <a:ext cx="5224314" cy="460607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461192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1F0D8-6922-6762-9224-3C292B271F17}"/>
              </a:ext>
            </a:extLst>
          </p:cNvPr>
          <p:cNvSpPr>
            <a:spLocks noGrp="1"/>
          </p:cNvSpPr>
          <p:nvPr>
            <p:ph type="title"/>
          </p:nvPr>
        </p:nvSpPr>
        <p:spPr>
          <a:xfrm>
            <a:off x="716693" y="363362"/>
            <a:ext cx="6566211" cy="475134"/>
          </a:xfrm>
        </p:spPr>
        <p:txBody>
          <a:bodyPr>
            <a:normAutofit fontScale="90000"/>
          </a:bodyPr>
          <a:lstStyle/>
          <a:p>
            <a:pPr algn="ctr"/>
            <a:r>
              <a:rPr lang="en-US" b="1" dirty="0"/>
              <a:t>Public Act 104-0012 Changes</a:t>
            </a:r>
          </a:p>
        </p:txBody>
      </p:sp>
      <p:graphicFrame>
        <p:nvGraphicFramePr>
          <p:cNvPr id="4" name="Content Placeholder 3">
            <a:extLst>
              <a:ext uri="{FF2B5EF4-FFF2-40B4-BE49-F238E27FC236}">
                <a16:creationId xmlns:a16="http://schemas.microsoft.com/office/drawing/2014/main" id="{29A936C6-6E85-5B9E-1456-6C558BD8BFD8}"/>
              </a:ext>
            </a:extLst>
          </p:cNvPr>
          <p:cNvGraphicFramePr>
            <a:graphicFrameLocks noGrp="1"/>
          </p:cNvGraphicFramePr>
          <p:nvPr>
            <p:ph idx="1"/>
            <p:extLst>
              <p:ext uri="{D42A27DB-BD31-4B8C-83A1-F6EECF244321}">
                <p14:modId xmlns:p14="http://schemas.microsoft.com/office/powerpoint/2010/main" val="3093609954"/>
              </p:ext>
            </p:extLst>
          </p:nvPr>
        </p:nvGraphicFramePr>
        <p:xfrm>
          <a:off x="716693" y="1112108"/>
          <a:ext cx="10725665" cy="5514102"/>
        </p:xfrm>
        <a:graphic>
          <a:graphicData uri="http://schemas.openxmlformats.org/drawingml/2006/table">
            <a:tbl>
              <a:tblPr firstRow="1" firstCol="1" bandRow="1">
                <a:tableStyleId>{5C22544A-7EE6-4342-B048-85BDC9FD1C3A}</a:tableStyleId>
              </a:tblPr>
              <a:tblGrid>
                <a:gridCol w="3323123">
                  <a:extLst>
                    <a:ext uri="{9D8B030D-6E8A-4147-A177-3AD203B41FA5}">
                      <a16:colId xmlns:a16="http://schemas.microsoft.com/office/drawing/2014/main" val="2160231864"/>
                    </a:ext>
                  </a:extLst>
                </a:gridCol>
                <a:gridCol w="1420921">
                  <a:extLst>
                    <a:ext uri="{9D8B030D-6E8A-4147-A177-3AD203B41FA5}">
                      <a16:colId xmlns:a16="http://schemas.microsoft.com/office/drawing/2014/main" val="2487275671"/>
                    </a:ext>
                  </a:extLst>
                </a:gridCol>
                <a:gridCol w="3162696">
                  <a:extLst>
                    <a:ext uri="{9D8B030D-6E8A-4147-A177-3AD203B41FA5}">
                      <a16:colId xmlns:a16="http://schemas.microsoft.com/office/drawing/2014/main" val="1539548342"/>
                    </a:ext>
                  </a:extLst>
                </a:gridCol>
                <a:gridCol w="2818925">
                  <a:extLst>
                    <a:ext uri="{9D8B030D-6E8A-4147-A177-3AD203B41FA5}">
                      <a16:colId xmlns:a16="http://schemas.microsoft.com/office/drawing/2014/main" val="1957810224"/>
                    </a:ext>
                  </a:extLst>
                </a:gridCol>
              </a:tblGrid>
              <a:tr h="491011">
                <a:tc>
                  <a:txBody>
                    <a:bodyPr/>
                    <a:lstStyle/>
                    <a:p>
                      <a:pPr marL="0" marR="0">
                        <a:buNone/>
                      </a:pPr>
                      <a:r>
                        <a:rPr lang="en-US" sz="1400" dirty="0">
                          <a:effectLst/>
                        </a:rPr>
                        <a:t>Provision</a:t>
                      </a:r>
                      <a:endParaRPr lang="en-US" sz="1600" dirty="0">
                        <a:effectLst/>
                        <a:latin typeface="Arial" panose="020B0604020202020204" pitchFamily="34" charset="0"/>
                        <a:ea typeface="Arial" panose="020B0604020202020204" pitchFamily="34" charset="0"/>
                      </a:endParaRPr>
                    </a:p>
                  </a:txBody>
                  <a:tcPr marL="101600" marR="101600" marT="63500" marB="63500"/>
                </a:tc>
                <a:tc>
                  <a:txBody>
                    <a:bodyPr/>
                    <a:lstStyle/>
                    <a:p>
                      <a:pPr marL="0" marR="0">
                        <a:buNone/>
                      </a:pPr>
                      <a:r>
                        <a:rPr lang="en-US" sz="1400">
                          <a:effectLst/>
                        </a:rPr>
                        <a:t>Section</a:t>
                      </a:r>
                      <a:endParaRPr lang="en-US" sz="1600">
                        <a:effectLst/>
                        <a:latin typeface="Arial" panose="020B0604020202020204" pitchFamily="34" charset="0"/>
                        <a:ea typeface="Arial" panose="020B0604020202020204" pitchFamily="34" charset="0"/>
                      </a:endParaRPr>
                    </a:p>
                  </a:txBody>
                  <a:tcPr marL="101600" marR="101600" marT="63500" marB="63500"/>
                </a:tc>
                <a:tc>
                  <a:txBody>
                    <a:bodyPr/>
                    <a:lstStyle/>
                    <a:p>
                      <a:pPr marL="0" marR="0">
                        <a:buNone/>
                      </a:pPr>
                      <a:r>
                        <a:rPr lang="en-US" sz="1400">
                          <a:effectLst/>
                        </a:rPr>
                        <a:t>Primary Burden</a:t>
                      </a:r>
                      <a:endParaRPr lang="en-US" sz="1600">
                        <a:effectLst/>
                        <a:latin typeface="Arial" panose="020B0604020202020204" pitchFamily="34" charset="0"/>
                        <a:ea typeface="Arial" panose="020B0604020202020204" pitchFamily="34" charset="0"/>
                      </a:endParaRPr>
                    </a:p>
                  </a:txBody>
                  <a:tcPr marL="101600" marR="101600" marT="63500" marB="63500"/>
                </a:tc>
                <a:tc>
                  <a:txBody>
                    <a:bodyPr/>
                    <a:lstStyle/>
                    <a:p>
                      <a:pPr marL="0" marR="0">
                        <a:buNone/>
                      </a:pPr>
                      <a:r>
                        <a:rPr lang="en-US" sz="1400">
                          <a:effectLst/>
                        </a:rPr>
                        <a:t>Primary Beneficiary</a:t>
                      </a:r>
                      <a:endParaRPr lang="en-US" sz="1600">
                        <a:effectLst/>
                        <a:latin typeface="Arial" panose="020B0604020202020204" pitchFamily="34" charset="0"/>
                        <a:ea typeface="Arial" panose="020B0604020202020204" pitchFamily="34" charset="0"/>
                      </a:endParaRPr>
                    </a:p>
                  </a:txBody>
                  <a:tcPr marL="101600" marR="101600" marT="63500" marB="63500"/>
                </a:tc>
                <a:extLst>
                  <a:ext uri="{0D108BD9-81ED-4DB2-BD59-A6C34878D82A}">
                    <a16:rowId xmlns:a16="http://schemas.microsoft.com/office/drawing/2014/main" val="1118807758"/>
                  </a:ext>
                </a:extLst>
              </a:tr>
              <a:tr h="721309">
                <a:tc>
                  <a:txBody>
                    <a:bodyPr/>
                    <a:lstStyle/>
                    <a:p>
                      <a:pPr marL="0" marR="0">
                        <a:spcBef>
                          <a:spcPts val="200"/>
                        </a:spcBef>
                        <a:spcAft>
                          <a:spcPts val="200"/>
                        </a:spcAft>
                        <a:buNone/>
                      </a:pPr>
                      <a:r>
                        <a:rPr lang="en-US" sz="1400">
                          <a:effectLst/>
                        </a:rPr>
                        <a:t>60-day liaison designation and negotiation initiation</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§16(a)</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Community College (response obligation)</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School District (enforceable timeline)</a:t>
                      </a:r>
                      <a:endParaRPr lang="en-US" sz="1600">
                        <a:effectLst/>
                        <a:latin typeface="Arial" panose="020B0604020202020204" pitchFamily="34" charset="0"/>
                        <a:ea typeface="Arial" panose="020B0604020202020204" pitchFamily="34" charset="0"/>
                      </a:endParaRPr>
                    </a:p>
                  </a:txBody>
                  <a:tcPr marL="101600" marR="101600" marT="50800" marB="50800"/>
                </a:tc>
                <a:extLst>
                  <a:ext uri="{0D108BD9-81ED-4DB2-BD59-A6C34878D82A}">
                    <a16:rowId xmlns:a16="http://schemas.microsoft.com/office/drawing/2014/main" val="2569205862"/>
                  </a:ext>
                </a:extLst>
              </a:tr>
              <a:tr h="695237">
                <a:tc>
                  <a:txBody>
                    <a:bodyPr/>
                    <a:lstStyle/>
                    <a:p>
                      <a:pPr marL="0" marR="0">
                        <a:spcBef>
                          <a:spcPts val="200"/>
                        </a:spcBef>
                        <a:spcAft>
                          <a:spcPts val="200"/>
                        </a:spcAft>
                        <a:buNone/>
                      </a:pPr>
                      <a:r>
                        <a:rPr lang="en-US" sz="1400" dirty="0">
                          <a:effectLst/>
                        </a:rPr>
                        <a:t>Eleven required partnership agreement elements</a:t>
                      </a:r>
                      <a:endParaRPr lang="en-US" sz="1600" dirty="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§16(b)(1)–(11)</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effectLst/>
                        </a:rPr>
                        <a:t>Community College (review and renegotiation at scale)</a:t>
                      </a:r>
                      <a:endParaRPr lang="en-US" sz="1600" dirty="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Both (quality and equity baseline)</a:t>
                      </a:r>
                      <a:endParaRPr lang="en-US" sz="1600">
                        <a:effectLst/>
                        <a:latin typeface="Arial" panose="020B0604020202020204" pitchFamily="34" charset="0"/>
                        <a:ea typeface="Arial" panose="020B0604020202020204" pitchFamily="34" charset="0"/>
                      </a:endParaRPr>
                    </a:p>
                  </a:txBody>
                  <a:tcPr marL="101600" marR="101600" marT="50800" marB="50800"/>
                </a:tc>
                <a:extLst>
                  <a:ext uri="{0D108BD9-81ED-4DB2-BD59-A6C34878D82A}">
                    <a16:rowId xmlns:a16="http://schemas.microsoft.com/office/drawing/2014/main" val="2794378042"/>
                  </a:ext>
                </a:extLst>
              </a:tr>
              <a:tr h="721309">
                <a:tc>
                  <a:txBody>
                    <a:bodyPr/>
                    <a:lstStyle/>
                    <a:p>
                      <a:pPr marL="0" marR="0">
                        <a:spcBef>
                          <a:spcPts val="200"/>
                        </a:spcBef>
                        <a:spcAft>
                          <a:spcPts val="200"/>
                        </a:spcAft>
                        <a:buNone/>
                      </a:pPr>
                      <a:r>
                        <a:rPr lang="en-US" sz="1400" dirty="0">
                          <a:effectLst/>
                        </a:rPr>
                        <a:t>Right-of-first-refusal obligation before alternative providers</a:t>
                      </a:r>
                      <a:endParaRPr lang="en-US" sz="1600" dirty="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New §16.10</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School District (constraint on alternatives)</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Community College (market protection)</a:t>
                      </a:r>
                      <a:endParaRPr lang="en-US" sz="1600">
                        <a:effectLst/>
                        <a:latin typeface="Arial" panose="020B0604020202020204" pitchFamily="34" charset="0"/>
                        <a:ea typeface="Arial" panose="020B0604020202020204" pitchFamily="34" charset="0"/>
                      </a:endParaRPr>
                    </a:p>
                  </a:txBody>
                  <a:tcPr marL="101600" marR="101600" marT="50800" marB="50800"/>
                </a:tc>
                <a:extLst>
                  <a:ext uri="{0D108BD9-81ED-4DB2-BD59-A6C34878D82A}">
                    <a16:rowId xmlns:a16="http://schemas.microsoft.com/office/drawing/2014/main" val="1598021290"/>
                  </a:ext>
                </a:extLst>
              </a:tr>
              <a:tr h="721309">
                <a:tc>
                  <a:txBody>
                    <a:bodyPr/>
                    <a:lstStyle/>
                    <a:p>
                      <a:pPr marL="0" marR="0">
                        <a:spcBef>
                          <a:spcPts val="200"/>
                        </a:spcBef>
                        <a:spcAft>
                          <a:spcPts val="200"/>
                        </a:spcAft>
                        <a:buNone/>
                      </a:pPr>
                      <a:r>
                        <a:rPr lang="en-US" sz="1400" dirty="0">
                          <a:effectLst/>
                        </a:rPr>
                        <a:t>Multi-district partnership agreement authority</a:t>
                      </a:r>
                      <a:endParaRPr lang="en-US" sz="1600" dirty="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§16(a) amended</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Community College (structuring benefit)</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Community College and smaller SD groups</a:t>
                      </a:r>
                      <a:endParaRPr lang="en-US" sz="1600">
                        <a:effectLst/>
                        <a:latin typeface="Arial" panose="020B0604020202020204" pitchFamily="34" charset="0"/>
                        <a:ea typeface="Arial" panose="020B0604020202020204" pitchFamily="34" charset="0"/>
                      </a:endParaRPr>
                    </a:p>
                  </a:txBody>
                  <a:tcPr marL="101600" marR="101600" marT="50800" marB="50800"/>
                </a:tc>
                <a:extLst>
                  <a:ext uri="{0D108BD9-81ED-4DB2-BD59-A6C34878D82A}">
                    <a16:rowId xmlns:a16="http://schemas.microsoft.com/office/drawing/2014/main" val="818216428"/>
                  </a:ext>
                </a:extLst>
              </a:tr>
              <a:tr h="721309">
                <a:tc>
                  <a:txBody>
                    <a:bodyPr/>
                    <a:lstStyle/>
                    <a:p>
                      <a:pPr marL="0" marR="0">
                        <a:spcBef>
                          <a:spcPts val="200"/>
                        </a:spcBef>
                        <a:spcAft>
                          <a:spcPts val="200"/>
                        </a:spcAft>
                        <a:buNone/>
                      </a:pPr>
                      <a:r>
                        <a:rPr lang="en-US" sz="1400">
                          <a:effectLst/>
                        </a:rPr>
                        <a:t>Out-of-state provider restrictions tightened</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§17 amended</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School District (heightened justification)</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Community College (system protection)</a:t>
                      </a:r>
                      <a:endParaRPr lang="en-US" sz="1600">
                        <a:effectLst/>
                        <a:latin typeface="Arial" panose="020B0604020202020204" pitchFamily="34" charset="0"/>
                        <a:ea typeface="Arial" panose="020B0604020202020204" pitchFamily="34" charset="0"/>
                      </a:endParaRPr>
                    </a:p>
                  </a:txBody>
                  <a:tcPr marL="101600" marR="101600" marT="50800" marB="50800"/>
                </a:tc>
                <a:extLst>
                  <a:ext uri="{0D108BD9-81ED-4DB2-BD59-A6C34878D82A}">
                    <a16:rowId xmlns:a16="http://schemas.microsoft.com/office/drawing/2014/main" val="1026046649"/>
                  </a:ext>
                </a:extLst>
              </a:tr>
              <a:tr h="721309">
                <a:tc>
                  <a:txBody>
                    <a:bodyPr/>
                    <a:lstStyle/>
                    <a:p>
                      <a:pPr marL="0" marR="0">
                        <a:spcBef>
                          <a:spcPts val="200"/>
                        </a:spcBef>
                        <a:spcAft>
                          <a:spcPts val="200"/>
                        </a:spcAft>
                        <a:buNone/>
                      </a:pPr>
                      <a:r>
                        <a:rPr lang="en-US" sz="1400">
                          <a:effectLst/>
                        </a:rPr>
                        <a:t>Standing Dual Credit Committee</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New §19.5</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Both (participation obligations)</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Both (standards forum)</a:t>
                      </a:r>
                      <a:endParaRPr lang="en-US" sz="1600">
                        <a:effectLst/>
                        <a:latin typeface="Arial" panose="020B0604020202020204" pitchFamily="34" charset="0"/>
                        <a:ea typeface="Arial" panose="020B0604020202020204" pitchFamily="34" charset="0"/>
                      </a:endParaRPr>
                    </a:p>
                  </a:txBody>
                  <a:tcPr marL="101600" marR="101600" marT="50800" marB="50800"/>
                </a:tc>
                <a:extLst>
                  <a:ext uri="{0D108BD9-81ED-4DB2-BD59-A6C34878D82A}">
                    <a16:rowId xmlns:a16="http://schemas.microsoft.com/office/drawing/2014/main" val="3429291022"/>
                  </a:ext>
                </a:extLst>
              </a:tr>
              <a:tr h="721309">
                <a:tc>
                  <a:txBody>
                    <a:bodyPr/>
                    <a:lstStyle/>
                    <a:p>
                      <a:pPr marL="0" marR="0">
                        <a:spcBef>
                          <a:spcPts val="200"/>
                        </a:spcBef>
                        <a:spcAft>
                          <a:spcPts val="200"/>
                        </a:spcAft>
                        <a:buNone/>
                      </a:pPr>
                      <a:r>
                        <a:rPr lang="en-US" sz="1400">
                          <a:effectLst/>
                        </a:rPr>
                        <a:t>Five-year ICCB impact study</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a:effectLst/>
                        </a:rPr>
                        <a:t>New §45</a:t>
                      </a:r>
                      <a:endParaRPr lang="en-US" sz="160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effectLst/>
                        </a:rPr>
                        <a:t>ICCB (primary), both institutions (data)</a:t>
                      </a:r>
                      <a:endParaRPr lang="en-US" sz="1600" dirty="0">
                        <a:effectLst/>
                        <a:latin typeface="Arial" panose="020B0604020202020204" pitchFamily="34" charset="0"/>
                        <a:ea typeface="Arial" panose="020B0604020202020204" pitchFamily="34" charset="0"/>
                      </a:endParaRPr>
                    </a:p>
                  </a:txBody>
                  <a:tcPr marL="101600" marR="101600" marT="50800" marB="50800"/>
                </a:tc>
                <a:tc>
                  <a:txBody>
                    <a:bodyPr/>
                    <a:lstStyle/>
                    <a:p>
                      <a:pPr marL="0" marR="0">
                        <a:spcBef>
                          <a:spcPts val="200"/>
                        </a:spcBef>
                        <a:spcAft>
                          <a:spcPts val="200"/>
                        </a:spcAft>
                        <a:buNone/>
                      </a:pPr>
                      <a:r>
                        <a:rPr lang="en-US" sz="1200" dirty="0">
                          <a:effectLst/>
                        </a:rPr>
                        <a:t>Both (evidence base)</a:t>
                      </a:r>
                      <a:endParaRPr lang="en-US" sz="1600" dirty="0">
                        <a:effectLst/>
                        <a:latin typeface="Arial" panose="020B0604020202020204" pitchFamily="34" charset="0"/>
                        <a:ea typeface="Arial" panose="020B0604020202020204" pitchFamily="34" charset="0"/>
                      </a:endParaRPr>
                    </a:p>
                  </a:txBody>
                  <a:tcPr marL="101600" marR="101600" marT="50800" marB="50800"/>
                </a:tc>
                <a:extLst>
                  <a:ext uri="{0D108BD9-81ED-4DB2-BD59-A6C34878D82A}">
                    <a16:rowId xmlns:a16="http://schemas.microsoft.com/office/drawing/2014/main" val="448693126"/>
                  </a:ext>
                </a:extLst>
              </a:tr>
            </a:tbl>
          </a:graphicData>
        </a:graphic>
      </p:graphicFrame>
      <p:pic>
        <p:nvPicPr>
          <p:cNvPr id="3" name="Picture 2">
            <a:extLst>
              <a:ext uri="{FF2B5EF4-FFF2-40B4-BE49-F238E27FC236}">
                <a16:creationId xmlns:a16="http://schemas.microsoft.com/office/drawing/2014/main" id="{D0C57D65-89A4-7EB6-C7DB-1654E57D1D7B}"/>
              </a:ext>
            </a:extLst>
          </p:cNvPr>
          <p:cNvPicPr>
            <a:picLocks noChangeAspect="1"/>
          </p:cNvPicPr>
          <p:nvPr/>
        </p:nvPicPr>
        <p:blipFill>
          <a:blip r:embed="rId2"/>
          <a:stretch>
            <a:fillRect/>
          </a:stretch>
        </p:blipFill>
        <p:spPr>
          <a:xfrm>
            <a:off x="8118088" y="30045"/>
            <a:ext cx="1839951" cy="822748"/>
          </a:xfrm>
          <a:prstGeom prst="rect">
            <a:avLst/>
          </a:prstGeom>
        </p:spPr>
      </p:pic>
      <p:pic>
        <p:nvPicPr>
          <p:cNvPr id="5" name="Picture 4" descr="Text">
            <a:extLst>
              <a:ext uri="{FF2B5EF4-FFF2-40B4-BE49-F238E27FC236}">
                <a16:creationId xmlns:a16="http://schemas.microsoft.com/office/drawing/2014/main" id="{2E120D4F-B063-6A5C-343F-EA679B17A8EE}"/>
              </a:ext>
            </a:extLst>
          </p:cNvPr>
          <p:cNvPicPr>
            <a:picLocks noChangeAspect="1"/>
          </p:cNvPicPr>
          <p:nvPr/>
        </p:nvPicPr>
        <p:blipFill>
          <a:blip r:embed="rId3"/>
          <a:stretch>
            <a:fillRect/>
          </a:stretch>
        </p:blipFill>
        <p:spPr>
          <a:xfrm>
            <a:off x="9790771" y="18894"/>
            <a:ext cx="2368280" cy="822748"/>
          </a:xfrm>
          <a:prstGeom prst="rect">
            <a:avLst/>
          </a:prstGeom>
        </p:spPr>
      </p:pic>
    </p:spTree>
    <p:extLst>
      <p:ext uri="{BB962C8B-B14F-4D97-AF65-F5344CB8AC3E}">
        <p14:creationId xmlns:p14="http://schemas.microsoft.com/office/powerpoint/2010/main" val="306537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C8EF471-A9F7-CF90-1633-2E2953B4D58A}"/>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600">
                <a:solidFill>
                  <a:srgbClr val="FFFFFF"/>
                </a:solidFill>
              </a:rPr>
              <a:t>Overview of MPA</a:t>
            </a:r>
          </a:p>
        </p:txBody>
      </p:sp>
      <p:pic>
        <p:nvPicPr>
          <p:cNvPr id="3" name="Picture 2">
            <a:extLst>
              <a:ext uri="{FF2B5EF4-FFF2-40B4-BE49-F238E27FC236}">
                <a16:creationId xmlns:a16="http://schemas.microsoft.com/office/drawing/2014/main" id="{FB00A459-3BFA-8A02-1C8F-78F29D241F2A}"/>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41"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ext">
            <a:extLst>
              <a:ext uri="{FF2B5EF4-FFF2-40B4-BE49-F238E27FC236}">
                <a16:creationId xmlns:a16="http://schemas.microsoft.com/office/drawing/2014/main" id="{E02C4E71-9C05-3B4F-046B-C87CF2AFADF9}"/>
              </a:ext>
            </a:extLst>
          </p:cNvPr>
          <p:cNvPicPr>
            <a:picLocks noChangeAspect="1"/>
          </p:cNvPicPr>
          <p:nvPr/>
        </p:nvPicPr>
        <p:blipFill>
          <a:blip r:embed="rId3"/>
          <a:stretch>
            <a:fillRect/>
          </a:stretch>
        </p:blipFill>
        <p:spPr>
          <a:xfrm>
            <a:off x="7907654" y="4050792"/>
            <a:ext cx="3931920" cy="1612083"/>
          </a:xfrm>
          <a:prstGeom prst="rect">
            <a:avLst/>
          </a:prstGeom>
        </p:spPr>
      </p:pic>
    </p:spTree>
    <p:extLst>
      <p:ext uri="{BB962C8B-B14F-4D97-AF65-F5344CB8AC3E}">
        <p14:creationId xmlns:p14="http://schemas.microsoft.com/office/powerpoint/2010/main" val="422004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5D986E4-8297-3AE0-F3D5-072CDCC4C16B}"/>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The Role of the MPA</a:t>
            </a:r>
          </a:p>
        </p:txBody>
      </p:sp>
      <p:sp>
        <p:nvSpPr>
          <p:cNvPr id="24"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17D6842-C7E4-1505-EAA8-54607EDA331B}"/>
              </a:ext>
            </a:extLst>
          </p:cNvPr>
          <p:cNvPicPr>
            <a:picLocks noChangeAspect="1"/>
          </p:cNvPicPr>
          <p:nvPr/>
        </p:nvPicPr>
        <p:blipFill>
          <a:blip r:embed="rId3"/>
          <a:stretch>
            <a:fillRect/>
          </a:stretch>
        </p:blipFill>
        <p:spPr>
          <a:xfrm>
            <a:off x="7834304" y="811595"/>
            <a:ext cx="4014216" cy="1896717"/>
          </a:xfrm>
          <a:prstGeom prst="rect">
            <a:avLst/>
          </a:prstGeom>
        </p:spPr>
      </p:pic>
      <p:pic>
        <p:nvPicPr>
          <p:cNvPr id="4" name="Picture 3" descr="Text">
            <a:extLst>
              <a:ext uri="{FF2B5EF4-FFF2-40B4-BE49-F238E27FC236}">
                <a16:creationId xmlns:a16="http://schemas.microsoft.com/office/drawing/2014/main" id="{54999B80-6D99-96FF-90C1-4BF1A580D38D}"/>
              </a:ext>
            </a:extLst>
          </p:cNvPr>
          <p:cNvPicPr>
            <a:picLocks noChangeAspect="1"/>
          </p:cNvPicPr>
          <p:nvPr/>
        </p:nvPicPr>
        <p:blipFill>
          <a:blip r:embed="rId4"/>
          <a:stretch>
            <a:fillRect/>
          </a:stretch>
        </p:blipFill>
        <p:spPr>
          <a:xfrm>
            <a:off x="7834304" y="3847287"/>
            <a:ext cx="4014216" cy="1645824"/>
          </a:xfrm>
          <a:prstGeom prst="rect">
            <a:avLst/>
          </a:prstGeom>
        </p:spPr>
      </p:pic>
      <p:graphicFrame>
        <p:nvGraphicFramePr>
          <p:cNvPr id="5" name="Content Placeholder 2">
            <a:extLst>
              <a:ext uri="{FF2B5EF4-FFF2-40B4-BE49-F238E27FC236}">
                <a16:creationId xmlns:a16="http://schemas.microsoft.com/office/drawing/2014/main" id="{8A919B68-DE26-406F-8E22-85911580E6F8}"/>
              </a:ext>
            </a:extLst>
          </p:cNvPr>
          <p:cNvGraphicFramePr>
            <a:graphicFrameLocks noGrp="1"/>
          </p:cNvGraphicFramePr>
          <p:nvPr>
            <p:ph idx="1"/>
            <p:extLst>
              <p:ext uri="{D42A27DB-BD31-4B8C-83A1-F6EECF244321}">
                <p14:modId xmlns:p14="http://schemas.microsoft.com/office/powerpoint/2010/main" val="3832188506"/>
              </p:ext>
            </p:extLst>
          </p:nvPr>
        </p:nvGraphicFramePr>
        <p:xfrm>
          <a:off x="640081" y="2706624"/>
          <a:ext cx="6241568" cy="348386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4139457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9F2C07-5489-B3ED-BEBE-1E7701D928B0}"/>
            </a:ext>
          </a:extLst>
        </p:cNvPr>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Shape 42">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EC11ACF-8395-EE68-7E31-60FC836488FA}"/>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The Role of the MPA</a:t>
            </a:r>
          </a:p>
        </p:txBody>
      </p:sp>
      <p:sp>
        <p:nvSpPr>
          <p:cNvPr id="45"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6113D2BA-5A5D-7C4F-137A-B6E87D57D404}"/>
              </a:ext>
            </a:extLst>
          </p:cNvPr>
          <p:cNvSpPr>
            <a:spLocks noGrp="1"/>
          </p:cNvSpPr>
          <p:nvPr>
            <p:ph idx="1"/>
          </p:nvPr>
        </p:nvSpPr>
        <p:spPr>
          <a:xfrm>
            <a:off x="640081" y="2706624"/>
            <a:ext cx="6241568" cy="3483864"/>
          </a:xfrm>
        </p:spPr>
        <p:txBody>
          <a:bodyPr>
            <a:normAutofit/>
          </a:bodyPr>
          <a:lstStyle/>
          <a:p>
            <a:r>
              <a:rPr lang="en-US" sz="2200">
                <a:solidFill>
                  <a:srgbClr val="FFFFFF"/>
                </a:solidFill>
              </a:rPr>
              <a:t>MPA Provides</a:t>
            </a:r>
          </a:p>
          <a:p>
            <a:pPr lvl="1">
              <a:buFont typeface="Courier New" panose="02070309020205020404" pitchFamily="49" charset="0"/>
              <a:buChar char="o"/>
            </a:pPr>
            <a:r>
              <a:rPr lang="en-US" sz="2200">
                <a:solidFill>
                  <a:srgbClr val="FFFFFF"/>
                </a:solidFill>
              </a:rPr>
              <a:t>Common expectations for course quality and instructor approval</a:t>
            </a:r>
          </a:p>
          <a:p>
            <a:pPr lvl="1">
              <a:buFont typeface="Courier New" panose="02070309020205020404" pitchFamily="49" charset="0"/>
              <a:buChar char="o"/>
            </a:pPr>
            <a:r>
              <a:rPr lang="en-US" sz="2200">
                <a:solidFill>
                  <a:srgbClr val="FFFFFF"/>
                </a:solidFill>
              </a:rPr>
              <a:t>Guidance on student supports and academic readiness</a:t>
            </a:r>
          </a:p>
          <a:p>
            <a:pPr lvl="1">
              <a:buFont typeface="Courier New" panose="02070309020205020404" pitchFamily="49" charset="0"/>
              <a:buChar char="o"/>
            </a:pPr>
            <a:r>
              <a:rPr lang="en-US" sz="2200">
                <a:solidFill>
                  <a:srgbClr val="FFFFFF"/>
                </a:solidFill>
              </a:rPr>
              <a:t>Templates for data sharing, communication, and governance</a:t>
            </a:r>
          </a:p>
          <a:p>
            <a:pPr lvl="1">
              <a:buFont typeface="Courier New" panose="02070309020205020404" pitchFamily="49" charset="0"/>
              <a:buChar char="o"/>
            </a:pPr>
            <a:r>
              <a:rPr lang="en-US" sz="2200">
                <a:solidFill>
                  <a:srgbClr val="FFFFFF"/>
                </a:solidFill>
              </a:rPr>
              <a:t>A consistent structure that reduces ambiguity during negotiations</a:t>
            </a:r>
          </a:p>
          <a:p>
            <a:endParaRPr lang="en-US" sz="2200">
              <a:solidFill>
                <a:srgbClr val="FFFFFF"/>
              </a:solidFill>
            </a:endParaRPr>
          </a:p>
        </p:txBody>
      </p:sp>
      <p:pic>
        <p:nvPicPr>
          <p:cNvPr id="3" name="Picture 2">
            <a:extLst>
              <a:ext uri="{FF2B5EF4-FFF2-40B4-BE49-F238E27FC236}">
                <a16:creationId xmlns:a16="http://schemas.microsoft.com/office/drawing/2014/main" id="{642CBCB7-06CB-57FF-6A91-5965D7A4C42B}"/>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57ABA7D1-DD2E-EAF1-E4DC-153525410ADA}"/>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64686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34B435B-A738-CC4D-729E-43E5DC66BAD9}"/>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A2B063C-5596-B3ED-1C35-541E8D6FBEDC}"/>
              </a:ext>
            </a:extLst>
          </p:cNvPr>
          <p:cNvSpPr>
            <a:spLocks noGrp="1"/>
          </p:cNvSpPr>
          <p:nvPr>
            <p:ph type="title"/>
          </p:nvPr>
        </p:nvSpPr>
        <p:spPr>
          <a:xfrm>
            <a:off x="640081" y="329184"/>
            <a:ext cx="6241568" cy="1783080"/>
          </a:xfrm>
        </p:spPr>
        <p:txBody>
          <a:bodyPr anchor="b">
            <a:normAutofit/>
          </a:bodyPr>
          <a:lstStyle/>
          <a:p>
            <a:r>
              <a:rPr lang="en-US" sz="3400">
                <a:solidFill>
                  <a:srgbClr val="FFFFFF"/>
                </a:solidFill>
              </a:rPr>
              <a:t>Core Elements of the Revised MPA</a:t>
            </a:r>
            <a:br>
              <a:rPr lang="en-US" sz="3400">
                <a:solidFill>
                  <a:srgbClr val="FFFFFF"/>
                </a:solidFill>
              </a:rPr>
            </a:br>
            <a:br>
              <a:rPr lang="en-US" sz="3400">
                <a:solidFill>
                  <a:srgbClr val="FFFFFF"/>
                </a:solidFill>
              </a:rPr>
            </a:br>
            <a:endParaRPr lang="en-US" sz="3400">
              <a:solidFill>
                <a:srgbClr val="FFFFFF"/>
              </a:solidFill>
            </a:endParaRPr>
          </a:p>
        </p:txBody>
      </p:sp>
      <p:sp>
        <p:nvSpPr>
          <p:cNvPr id="21"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145E725-49B9-010E-F297-68AAA9E10778}"/>
              </a:ext>
            </a:extLst>
          </p:cNvPr>
          <p:cNvSpPr>
            <a:spLocks noGrp="1"/>
          </p:cNvSpPr>
          <p:nvPr>
            <p:ph idx="1"/>
          </p:nvPr>
        </p:nvSpPr>
        <p:spPr>
          <a:xfrm>
            <a:off x="640081" y="2706624"/>
            <a:ext cx="6241568" cy="3483864"/>
          </a:xfrm>
        </p:spPr>
        <p:txBody>
          <a:bodyPr>
            <a:normAutofit/>
          </a:bodyPr>
          <a:lstStyle/>
          <a:p>
            <a:pPr marL="0" indent="0">
              <a:buNone/>
            </a:pPr>
            <a:r>
              <a:rPr lang="en-US" sz="2200" dirty="0">
                <a:solidFill>
                  <a:srgbClr val="FFFFFF"/>
                </a:solidFill>
              </a:rPr>
              <a:t>Statutory Alignment and Purpose</a:t>
            </a:r>
          </a:p>
          <a:p>
            <a:pPr lvl="1"/>
            <a:r>
              <a:rPr lang="en-US" sz="2200" dirty="0">
                <a:solidFill>
                  <a:srgbClr val="FFFFFF"/>
                </a:solidFill>
              </a:rPr>
              <a:t>A clear statement that the MPA is a voluntary reference document jointly adopted by ISBE and ICCB.</a:t>
            </a:r>
          </a:p>
          <a:p>
            <a:pPr lvl="1"/>
            <a:r>
              <a:rPr lang="en-US" sz="2200" dirty="0">
                <a:solidFill>
                  <a:srgbClr val="FFFFFF"/>
                </a:solidFill>
              </a:rPr>
              <a:t>Removal of all fallback or default language.</a:t>
            </a:r>
          </a:p>
          <a:p>
            <a:pPr lvl="1"/>
            <a:r>
              <a:rPr lang="en-US" sz="2200" dirty="0">
                <a:solidFill>
                  <a:srgbClr val="FFFFFF"/>
                </a:solidFill>
              </a:rPr>
              <a:t>A concise explanation of how the MPA supports compliance with PA 104‑0012 and the Dual Credit Quality Act.</a:t>
            </a:r>
          </a:p>
        </p:txBody>
      </p:sp>
      <p:pic>
        <p:nvPicPr>
          <p:cNvPr id="4" name="Picture 3" descr="Logo, company name&#10;&#10;AI-generated content may be incorrect.">
            <a:extLst>
              <a:ext uri="{FF2B5EF4-FFF2-40B4-BE49-F238E27FC236}">
                <a16:creationId xmlns:a16="http://schemas.microsoft.com/office/drawing/2014/main" id="{95E3FE8F-AE78-725A-28D4-142771CC531D}"/>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50FB29BF-3725-1192-5E26-80968FF8957D}"/>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2641094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812A8C-F07C-B80D-F8CF-FDE37440E6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E9B4A0-102D-D26B-78DD-648D07550F49}"/>
              </a:ext>
            </a:extLst>
          </p:cNvPr>
          <p:cNvSpPr>
            <a:spLocks noGrp="1"/>
          </p:cNvSpPr>
          <p:nvPr>
            <p:ph type="title"/>
          </p:nvPr>
        </p:nvSpPr>
        <p:spPr>
          <a:solidFill>
            <a:schemeClr val="accent2"/>
          </a:solidFill>
        </p:spPr>
        <p:txBody>
          <a:bodyPr>
            <a:normAutofit fontScale="90000"/>
          </a:bodyPr>
          <a:lstStyle/>
          <a:p>
            <a:pPr algn="ctr"/>
            <a:br>
              <a:rPr lang="en-US" dirty="0">
                <a:solidFill>
                  <a:schemeClr val="bg1"/>
                </a:solidFill>
              </a:rPr>
            </a:br>
            <a:r>
              <a:rPr lang="en-US" dirty="0">
                <a:solidFill>
                  <a:schemeClr val="bg1"/>
                </a:solidFill>
              </a:rPr>
              <a:t>Academic Quality and Course Standards</a:t>
            </a:r>
            <a:br>
              <a:rPr lang="en-US" dirty="0">
                <a:solidFill>
                  <a:schemeClr val="bg1"/>
                </a:solidFill>
              </a:rPr>
            </a:br>
            <a:endParaRPr lang="en-US" dirty="0">
              <a:solidFill>
                <a:schemeClr val="bg1"/>
              </a:solidFill>
            </a:endParaRPr>
          </a:p>
        </p:txBody>
      </p:sp>
      <p:sp>
        <p:nvSpPr>
          <p:cNvPr id="3" name="Content Placeholder 2">
            <a:extLst>
              <a:ext uri="{FF2B5EF4-FFF2-40B4-BE49-F238E27FC236}">
                <a16:creationId xmlns:a16="http://schemas.microsoft.com/office/drawing/2014/main" id="{85B2494A-A955-053C-51FE-5C66751F29A7}"/>
              </a:ext>
            </a:extLst>
          </p:cNvPr>
          <p:cNvSpPr>
            <a:spLocks noGrp="1"/>
          </p:cNvSpPr>
          <p:nvPr>
            <p:ph sz="half" idx="1"/>
          </p:nvPr>
        </p:nvSpPr>
        <p:spPr/>
        <p:txBody>
          <a:bodyPr anchor="ctr">
            <a:normAutofit fontScale="77500" lnSpcReduction="20000"/>
          </a:bodyPr>
          <a:lstStyle/>
          <a:p>
            <a:pPr marL="0" indent="0">
              <a:buNone/>
            </a:pPr>
            <a:endParaRPr lang="en-US" sz="2700" dirty="0"/>
          </a:p>
          <a:p>
            <a:pPr marL="0" indent="0">
              <a:buNone/>
            </a:pPr>
            <a:r>
              <a:rPr lang="en-US" sz="3300" dirty="0"/>
              <a:t>Course Approval and Alignment</a:t>
            </a:r>
          </a:p>
          <a:p>
            <a:pPr lvl="1"/>
            <a:endParaRPr lang="en-US" sz="2700" dirty="0"/>
          </a:p>
          <a:p>
            <a:pPr lvl="1"/>
            <a:r>
              <a:rPr lang="en-US" sz="2700" dirty="0"/>
              <a:t>Requirements for course syllabi, learning outcomes, and assessment alignment.</a:t>
            </a:r>
          </a:p>
          <a:p>
            <a:pPr lvl="1"/>
            <a:endParaRPr lang="en-US" sz="2700" dirty="0"/>
          </a:p>
          <a:p>
            <a:pPr lvl="1"/>
            <a:r>
              <a:rPr lang="en-US" sz="2700" dirty="0"/>
              <a:t>Processes for reviewing and approving new dual credit courses.</a:t>
            </a:r>
          </a:p>
          <a:p>
            <a:pPr lvl="1"/>
            <a:endParaRPr lang="en-US" sz="2700" dirty="0"/>
          </a:p>
          <a:p>
            <a:pPr lvl="1"/>
            <a:r>
              <a:rPr lang="en-US" sz="2700" dirty="0"/>
              <a:t>Expectations for maintaining rigor equivalent to the on‑campus course.</a:t>
            </a:r>
          </a:p>
          <a:p>
            <a:pPr marL="0" indent="0">
              <a:buNone/>
            </a:pPr>
            <a:endParaRPr lang="en-US" sz="2700" dirty="0"/>
          </a:p>
          <a:p>
            <a:pPr marL="0" indent="0">
              <a:buNone/>
            </a:pPr>
            <a:endParaRPr lang="en-US" sz="2800" dirty="0"/>
          </a:p>
        </p:txBody>
      </p:sp>
      <p:sp>
        <p:nvSpPr>
          <p:cNvPr id="5" name="Content Placeholder 4">
            <a:extLst>
              <a:ext uri="{FF2B5EF4-FFF2-40B4-BE49-F238E27FC236}">
                <a16:creationId xmlns:a16="http://schemas.microsoft.com/office/drawing/2014/main" id="{DDB4BBBB-B1CD-2B3C-A498-B54B8C0A95CD}"/>
              </a:ext>
            </a:extLst>
          </p:cNvPr>
          <p:cNvSpPr>
            <a:spLocks noGrp="1"/>
          </p:cNvSpPr>
          <p:nvPr>
            <p:ph sz="half" idx="2"/>
          </p:nvPr>
        </p:nvSpPr>
        <p:spPr>
          <a:xfrm>
            <a:off x="6172200" y="1690688"/>
            <a:ext cx="5181600" cy="4486275"/>
          </a:xfrm>
        </p:spPr>
        <p:txBody>
          <a:bodyPr>
            <a:normAutofit fontScale="77500" lnSpcReduction="20000"/>
          </a:bodyPr>
          <a:lstStyle/>
          <a:p>
            <a:pPr marL="0" indent="0">
              <a:buNone/>
            </a:pPr>
            <a:endParaRPr lang="en-US" sz="2700" dirty="0"/>
          </a:p>
          <a:p>
            <a:pPr marL="0" indent="0">
              <a:buNone/>
            </a:pPr>
            <a:r>
              <a:rPr lang="en-US" sz="3300" dirty="0"/>
              <a:t>Instructor Qualifications and Approval</a:t>
            </a:r>
          </a:p>
          <a:p>
            <a:pPr marL="0" indent="0">
              <a:buNone/>
            </a:pPr>
            <a:endParaRPr lang="en-US" sz="2700" dirty="0"/>
          </a:p>
          <a:p>
            <a:pPr lvl="1"/>
            <a:r>
              <a:rPr lang="en-US" sz="2700" dirty="0"/>
              <a:t>Clear articulation of instructor credential requirements.</a:t>
            </a:r>
          </a:p>
          <a:p>
            <a:endParaRPr lang="en-US" sz="2700" dirty="0"/>
          </a:p>
          <a:p>
            <a:pPr lvl="1"/>
            <a:r>
              <a:rPr lang="en-US" sz="2700" dirty="0"/>
              <a:t>A transparent process for instructor review, approval, and professional development.</a:t>
            </a:r>
          </a:p>
          <a:p>
            <a:endParaRPr lang="en-US" sz="2700" dirty="0"/>
          </a:p>
          <a:p>
            <a:pPr lvl="1"/>
            <a:r>
              <a:rPr lang="en-US" sz="2700" dirty="0"/>
              <a:t>Provisions for co‑teaching, mentoring, or alternative credential pathways where appropriate.</a:t>
            </a:r>
          </a:p>
          <a:p>
            <a:endParaRPr lang="en-US" dirty="0"/>
          </a:p>
          <a:p>
            <a:endParaRPr lang="en-US" dirty="0"/>
          </a:p>
          <a:p>
            <a:endParaRPr lang="en-US" dirty="0"/>
          </a:p>
        </p:txBody>
      </p:sp>
      <p:pic>
        <p:nvPicPr>
          <p:cNvPr id="4" name="Picture 3">
            <a:extLst>
              <a:ext uri="{FF2B5EF4-FFF2-40B4-BE49-F238E27FC236}">
                <a16:creationId xmlns:a16="http://schemas.microsoft.com/office/drawing/2014/main" id="{DB394188-96D3-2894-3455-D970C5C94FD4}"/>
              </a:ext>
            </a:extLst>
          </p:cNvPr>
          <p:cNvPicPr>
            <a:picLocks noChangeAspect="1"/>
          </p:cNvPicPr>
          <p:nvPr/>
        </p:nvPicPr>
        <p:blipFill>
          <a:blip r:embed="rId3"/>
          <a:stretch>
            <a:fillRect/>
          </a:stretch>
        </p:blipFill>
        <p:spPr>
          <a:xfrm>
            <a:off x="2555136" y="5322784"/>
            <a:ext cx="3247787" cy="1535216"/>
          </a:xfrm>
          <a:prstGeom prst="rect">
            <a:avLst/>
          </a:prstGeom>
        </p:spPr>
      </p:pic>
      <p:pic>
        <p:nvPicPr>
          <p:cNvPr id="6" name="Picture 5" descr="Text">
            <a:extLst>
              <a:ext uri="{FF2B5EF4-FFF2-40B4-BE49-F238E27FC236}">
                <a16:creationId xmlns:a16="http://schemas.microsoft.com/office/drawing/2014/main" id="{96F67296-29D3-E34C-9D9E-3BF9157C0325}"/>
              </a:ext>
            </a:extLst>
          </p:cNvPr>
          <p:cNvPicPr>
            <a:picLocks noChangeAspect="1"/>
          </p:cNvPicPr>
          <p:nvPr/>
        </p:nvPicPr>
        <p:blipFill>
          <a:blip r:embed="rId4"/>
          <a:stretch>
            <a:fillRect/>
          </a:stretch>
        </p:blipFill>
        <p:spPr>
          <a:xfrm>
            <a:off x="8395492" y="5451705"/>
            <a:ext cx="3543419" cy="1450516"/>
          </a:xfrm>
          <a:prstGeom prst="rect">
            <a:avLst/>
          </a:prstGeom>
        </p:spPr>
      </p:pic>
    </p:spTree>
    <p:extLst>
      <p:ext uri="{BB962C8B-B14F-4D97-AF65-F5344CB8AC3E}">
        <p14:creationId xmlns:p14="http://schemas.microsoft.com/office/powerpoint/2010/main" val="4275952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5F596A-3C7E-7E98-106E-9C09485C9F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4E803-4248-2EF2-A6D2-8E58B8EECF35}"/>
              </a:ext>
            </a:extLst>
          </p:cNvPr>
          <p:cNvSpPr>
            <a:spLocks noGrp="1"/>
          </p:cNvSpPr>
          <p:nvPr>
            <p:ph type="title"/>
          </p:nvPr>
        </p:nvSpPr>
        <p:spPr>
          <a:xfrm>
            <a:off x="838200" y="365126"/>
            <a:ext cx="10515600" cy="1018832"/>
          </a:xfrm>
          <a:solidFill>
            <a:schemeClr val="accent2"/>
          </a:solidFill>
        </p:spPr>
        <p:txBody>
          <a:bodyPr>
            <a:normAutofit fontScale="90000"/>
          </a:bodyPr>
          <a:lstStyle/>
          <a:p>
            <a:pPr algn="ctr"/>
            <a:br>
              <a:rPr lang="en-US" dirty="0">
                <a:solidFill>
                  <a:schemeClr val="bg1"/>
                </a:solidFill>
              </a:rPr>
            </a:br>
            <a:br>
              <a:rPr lang="en-US" dirty="0">
                <a:solidFill>
                  <a:schemeClr val="bg1"/>
                </a:solidFill>
              </a:rPr>
            </a:br>
            <a:r>
              <a:rPr lang="en-US" dirty="0">
                <a:solidFill>
                  <a:schemeClr val="bg1"/>
                </a:solidFill>
              </a:rPr>
              <a:t>Operational and Administrative Components</a:t>
            </a:r>
            <a:br>
              <a:rPr lang="en-US" dirty="0">
                <a:solidFill>
                  <a:schemeClr val="bg1"/>
                </a:solidFill>
              </a:rPr>
            </a:br>
            <a:br>
              <a:rPr lang="en-US" dirty="0">
                <a:solidFill>
                  <a:schemeClr val="bg1"/>
                </a:solidFill>
              </a:rPr>
            </a:br>
            <a:endParaRPr lang="en-US" dirty="0">
              <a:solidFill>
                <a:schemeClr val="bg1"/>
              </a:solidFill>
            </a:endParaRPr>
          </a:p>
        </p:txBody>
      </p:sp>
      <p:sp>
        <p:nvSpPr>
          <p:cNvPr id="3" name="Content Placeholder 2">
            <a:extLst>
              <a:ext uri="{FF2B5EF4-FFF2-40B4-BE49-F238E27FC236}">
                <a16:creationId xmlns:a16="http://schemas.microsoft.com/office/drawing/2014/main" id="{E89AFA82-ED2B-577C-00FF-0C6EE3433717}"/>
              </a:ext>
            </a:extLst>
          </p:cNvPr>
          <p:cNvSpPr>
            <a:spLocks noGrp="1"/>
          </p:cNvSpPr>
          <p:nvPr>
            <p:ph sz="half" idx="1"/>
          </p:nvPr>
        </p:nvSpPr>
        <p:spPr>
          <a:xfrm>
            <a:off x="838200" y="1383958"/>
            <a:ext cx="5181600" cy="4793005"/>
          </a:xfrm>
        </p:spPr>
        <p:txBody>
          <a:bodyPr anchor="ctr">
            <a:normAutofit/>
          </a:bodyPr>
          <a:lstStyle/>
          <a:p>
            <a:pPr marL="0" indent="0">
              <a:buNone/>
            </a:pPr>
            <a:r>
              <a:rPr lang="en-US" dirty="0"/>
              <a:t>Enrollment, Registration, and Data Sharing</a:t>
            </a:r>
          </a:p>
          <a:p>
            <a:pPr marL="0" indent="0">
              <a:buNone/>
            </a:pPr>
            <a:endParaRPr lang="en-US" sz="2400" dirty="0"/>
          </a:p>
          <a:p>
            <a:pPr lvl="1"/>
            <a:r>
              <a:rPr lang="en-US" dirty="0"/>
              <a:t>Procedures for student enrollment and withdrawal.</a:t>
            </a:r>
          </a:p>
          <a:p>
            <a:pPr lvl="1"/>
            <a:r>
              <a:rPr lang="en-US" dirty="0"/>
              <a:t>FERPA‑compliant data sharing expectations.</a:t>
            </a:r>
          </a:p>
          <a:p>
            <a:pPr lvl="1"/>
            <a:r>
              <a:rPr lang="en-US" dirty="0"/>
              <a:t>Reporting requirements aligned with ICCB and ISBE guidance.</a:t>
            </a:r>
          </a:p>
          <a:p>
            <a:pPr marL="0" indent="0">
              <a:buNone/>
            </a:pPr>
            <a:endParaRPr lang="en-US" sz="2400" dirty="0"/>
          </a:p>
          <a:p>
            <a:pPr marL="0" indent="0">
              <a:buNone/>
            </a:pPr>
            <a:endParaRPr lang="en-US" sz="2800" dirty="0"/>
          </a:p>
        </p:txBody>
      </p:sp>
      <p:sp>
        <p:nvSpPr>
          <p:cNvPr id="5" name="Content Placeholder 4">
            <a:extLst>
              <a:ext uri="{FF2B5EF4-FFF2-40B4-BE49-F238E27FC236}">
                <a16:creationId xmlns:a16="http://schemas.microsoft.com/office/drawing/2014/main" id="{1B932D76-1660-FAA6-0A42-354CF5BA9E75}"/>
              </a:ext>
            </a:extLst>
          </p:cNvPr>
          <p:cNvSpPr>
            <a:spLocks noGrp="1"/>
          </p:cNvSpPr>
          <p:nvPr>
            <p:ph sz="half" idx="2"/>
          </p:nvPr>
        </p:nvSpPr>
        <p:spPr>
          <a:xfrm>
            <a:off x="6172200" y="1383958"/>
            <a:ext cx="5181600" cy="4793005"/>
          </a:xfrm>
        </p:spPr>
        <p:txBody>
          <a:bodyPr>
            <a:normAutofit/>
          </a:bodyPr>
          <a:lstStyle/>
          <a:p>
            <a:pPr marL="0" indent="0">
              <a:buNone/>
            </a:pPr>
            <a:endParaRPr lang="en-US" sz="2400" dirty="0"/>
          </a:p>
          <a:p>
            <a:pPr marL="0" indent="0">
              <a:buNone/>
            </a:pPr>
            <a:r>
              <a:rPr lang="en-US" dirty="0"/>
              <a:t>Credit Transfer and Transcription</a:t>
            </a:r>
          </a:p>
          <a:p>
            <a:pPr marL="0" indent="0">
              <a:buNone/>
            </a:pPr>
            <a:endParaRPr lang="en-US" sz="2400" dirty="0"/>
          </a:p>
          <a:p>
            <a:pPr lvl="1"/>
            <a:r>
              <a:rPr lang="en-US" dirty="0"/>
              <a:t>How credit will be awarded, transcribed, and transferred.</a:t>
            </a:r>
          </a:p>
          <a:p>
            <a:pPr lvl="1"/>
            <a:r>
              <a:rPr lang="en-US" dirty="0"/>
              <a:t>Policies for grading, incomplete work, and academic integrity.</a:t>
            </a:r>
          </a:p>
          <a:p>
            <a:endParaRPr lang="en-US" dirty="0"/>
          </a:p>
          <a:p>
            <a:endParaRPr lang="en-US" dirty="0"/>
          </a:p>
          <a:p>
            <a:endParaRPr lang="en-US" dirty="0"/>
          </a:p>
        </p:txBody>
      </p:sp>
      <p:pic>
        <p:nvPicPr>
          <p:cNvPr id="4" name="Picture 3">
            <a:extLst>
              <a:ext uri="{FF2B5EF4-FFF2-40B4-BE49-F238E27FC236}">
                <a16:creationId xmlns:a16="http://schemas.microsoft.com/office/drawing/2014/main" id="{A68E53E4-32F7-0785-95C4-B24CFBCD8C4E}"/>
              </a:ext>
            </a:extLst>
          </p:cNvPr>
          <p:cNvPicPr>
            <a:picLocks noChangeAspect="1"/>
          </p:cNvPicPr>
          <p:nvPr/>
        </p:nvPicPr>
        <p:blipFill>
          <a:blip r:embed="rId2"/>
          <a:stretch>
            <a:fillRect/>
          </a:stretch>
        </p:blipFill>
        <p:spPr>
          <a:xfrm>
            <a:off x="3071482" y="5081982"/>
            <a:ext cx="3247787" cy="1535216"/>
          </a:xfrm>
          <a:prstGeom prst="rect">
            <a:avLst/>
          </a:prstGeom>
        </p:spPr>
      </p:pic>
      <p:pic>
        <p:nvPicPr>
          <p:cNvPr id="6" name="Picture 5" descr="Text">
            <a:extLst>
              <a:ext uri="{FF2B5EF4-FFF2-40B4-BE49-F238E27FC236}">
                <a16:creationId xmlns:a16="http://schemas.microsoft.com/office/drawing/2014/main" id="{C6A97BDC-690C-DA88-C06D-4FCFA0013F54}"/>
              </a:ext>
            </a:extLst>
          </p:cNvPr>
          <p:cNvPicPr>
            <a:picLocks noChangeAspect="1"/>
          </p:cNvPicPr>
          <p:nvPr/>
        </p:nvPicPr>
        <p:blipFill>
          <a:blip r:embed="rId3"/>
          <a:stretch>
            <a:fillRect/>
          </a:stretch>
        </p:blipFill>
        <p:spPr>
          <a:xfrm>
            <a:off x="6991290" y="4524581"/>
            <a:ext cx="3543419" cy="1450516"/>
          </a:xfrm>
          <a:prstGeom prst="rect">
            <a:avLst/>
          </a:prstGeom>
        </p:spPr>
      </p:pic>
    </p:spTree>
    <p:extLst>
      <p:ext uri="{BB962C8B-B14F-4D97-AF65-F5344CB8AC3E}">
        <p14:creationId xmlns:p14="http://schemas.microsoft.com/office/powerpoint/2010/main" val="9911270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3AF000A-E3C4-3A29-E370-5A18B1CE86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4EA05C-EF25-4188-D837-8A55B1210FB5}"/>
              </a:ext>
            </a:extLst>
          </p:cNvPr>
          <p:cNvSpPr>
            <a:spLocks noGrp="1"/>
          </p:cNvSpPr>
          <p:nvPr>
            <p:ph type="title"/>
          </p:nvPr>
        </p:nvSpPr>
        <p:spPr>
          <a:solidFill>
            <a:schemeClr val="accent2"/>
          </a:solidFill>
        </p:spPr>
        <p:txBody>
          <a:bodyPr>
            <a:normAutofit/>
          </a:bodyPr>
          <a:lstStyle/>
          <a:p>
            <a:pPr algn="ctr"/>
            <a:r>
              <a:rPr lang="en-US" dirty="0">
                <a:solidFill>
                  <a:schemeClr val="bg1"/>
                </a:solidFill>
              </a:rPr>
              <a:t>Quality Assurance and Continuous Improvement</a:t>
            </a:r>
          </a:p>
        </p:txBody>
      </p:sp>
      <p:sp>
        <p:nvSpPr>
          <p:cNvPr id="3" name="Content Placeholder 2">
            <a:extLst>
              <a:ext uri="{FF2B5EF4-FFF2-40B4-BE49-F238E27FC236}">
                <a16:creationId xmlns:a16="http://schemas.microsoft.com/office/drawing/2014/main" id="{32B1F4D4-B41F-8220-234D-6B0AA4DC3ACE}"/>
              </a:ext>
            </a:extLst>
          </p:cNvPr>
          <p:cNvSpPr>
            <a:spLocks noGrp="1"/>
          </p:cNvSpPr>
          <p:nvPr>
            <p:ph sz="half" idx="1"/>
          </p:nvPr>
        </p:nvSpPr>
        <p:spPr>
          <a:xfrm>
            <a:off x="838200" y="1986455"/>
            <a:ext cx="5181600" cy="4190507"/>
          </a:xfrm>
        </p:spPr>
        <p:txBody>
          <a:bodyPr anchor="ctr">
            <a:normAutofit lnSpcReduction="10000"/>
          </a:bodyPr>
          <a:lstStyle/>
          <a:p>
            <a:pPr marL="0" indent="0">
              <a:buNone/>
            </a:pPr>
            <a:r>
              <a:rPr lang="en-US" dirty="0"/>
              <a:t>Evaluation and Monitoring</a:t>
            </a:r>
          </a:p>
          <a:p>
            <a:pPr marL="0" indent="0">
              <a:buNone/>
            </a:pPr>
            <a:endParaRPr lang="en-US" dirty="0"/>
          </a:p>
          <a:p>
            <a:pPr lvl="1"/>
            <a:r>
              <a:rPr lang="en-US" sz="2800" dirty="0"/>
              <a:t>Annual review of course quality, student outcomes, and equity indicators.</a:t>
            </a:r>
          </a:p>
          <a:p>
            <a:pPr lvl="1"/>
            <a:r>
              <a:rPr lang="en-US" sz="2800" dirty="0"/>
              <a:t>Processes for addressing concerns about course rigor or instructor performance.</a:t>
            </a:r>
          </a:p>
          <a:p>
            <a:pPr lvl="1"/>
            <a:r>
              <a:rPr lang="en-US" sz="2800" dirty="0"/>
              <a:t>Mechanisms for continuous improvement and expansion of offerings.</a:t>
            </a:r>
          </a:p>
          <a:p>
            <a:pPr marL="0" indent="0">
              <a:buNone/>
            </a:pPr>
            <a:endParaRPr lang="en-US" sz="2800" dirty="0"/>
          </a:p>
        </p:txBody>
      </p:sp>
      <p:sp>
        <p:nvSpPr>
          <p:cNvPr id="5" name="Content Placeholder 4">
            <a:extLst>
              <a:ext uri="{FF2B5EF4-FFF2-40B4-BE49-F238E27FC236}">
                <a16:creationId xmlns:a16="http://schemas.microsoft.com/office/drawing/2014/main" id="{A90C7A0F-1A64-5BC8-7613-23280050DF19}"/>
              </a:ext>
            </a:extLst>
          </p:cNvPr>
          <p:cNvSpPr>
            <a:spLocks noGrp="1"/>
          </p:cNvSpPr>
          <p:nvPr>
            <p:ph sz="half" idx="2"/>
          </p:nvPr>
        </p:nvSpPr>
        <p:spPr>
          <a:xfrm>
            <a:off x="6172200" y="1690688"/>
            <a:ext cx="5181600" cy="4486275"/>
          </a:xfrm>
        </p:spPr>
        <p:txBody>
          <a:bodyPr>
            <a:normAutofit lnSpcReduction="10000"/>
          </a:bodyPr>
          <a:lstStyle/>
          <a:p>
            <a:pPr marL="0" indent="0">
              <a:buNone/>
            </a:pPr>
            <a:r>
              <a:rPr lang="en-US" dirty="0"/>
              <a:t>Program Expansion and Innovation</a:t>
            </a:r>
          </a:p>
          <a:p>
            <a:pPr marL="0" indent="0">
              <a:buNone/>
            </a:pPr>
            <a:endParaRPr lang="en-US" dirty="0"/>
          </a:p>
          <a:p>
            <a:pPr lvl="1"/>
            <a:r>
              <a:rPr lang="en-US" sz="2800" dirty="0"/>
              <a:t>Guidance for adding new pathways, CTE courses, or early college models.</a:t>
            </a:r>
          </a:p>
          <a:p>
            <a:pPr lvl="1"/>
            <a:r>
              <a:rPr lang="en-US" sz="2800" dirty="0"/>
              <a:t>Flexibility for piloting new approaches while maintaining quality.</a:t>
            </a:r>
          </a:p>
          <a:p>
            <a:endParaRPr lang="en-US" dirty="0"/>
          </a:p>
          <a:p>
            <a:endParaRPr lang="en-US" dirty="0"/>
          </a:p>
        </p:txBody>
      </p:sp>
      <p:pic>
        <p:nvPicPr>
          <p:cNvPr id="4" name="Picture 3">
            <a:extLst>
              <a:ext uri="{FF2B5EF4-FFF2-40B4-BE49-F238E27FC236}">
                <a16:creationId xmlns:a16="http://schemas.microsoft.com/office/drawing/2014/main" id="{3B9982EA-9199-7C1D-00FB-2ACA9E1612C8}"/>
              </a:ext>
            </a:extLst>
          </p:cNvPr>
          <p:cNvPicPr>
            <a:picLocks noChangeAspect="1"/>
          </p:cNvPicPr>
          <p:nvPr/>
        </p:nvPicPr>
        <p:blipFill>
          <a:blip r:embed="rId2"/>
          <a:stretch>
            <a:fillRect/>
          </a:stretch>
        </p:blipFill>
        <p:spPr>
          <a:xfrm>
            <a:off x="5076129" y="5251412"/>
            <a:ext cx="3247787" cy="1535216"/>
          </a:xfrm>
          <a:prstGeom prst="rect">
            <a:avLst/>
          </a:prstGeom>
        </p:spPr>
      </p:pic>
      <p:pic>
        <p:nvPicPr>
          <p:cNvPr id="6" name="Picture 5" descr="Text">
            <a:extLst>
              <a:ext uri="{FF2B5EF4-FFF2-40B4-BE49-F238E27FC236}">
                <a16:creationId xmlns:a16="http://schemas.microsoft.com/office/drawing/2014/main" id="{92EA3BA1-3E33-77AE-8C00-6500BF8662C3}"/>
              </a:ext>
            </a:extLst>
          </p:cNvPr>
          <p:cNvPicPr>
            <a:picLocks noChangeAspect="1"/>
          </p:cNvPicPr>
          <p:nvPr/>
        </p:nvPicPr>
        <p:blipFill>
          <a:blip r:embed="rId3"/>
          <a:stretch>
            <a:fillRect/>
          </a:stretch>
        </p:blipFill>
        <p:spPr>
          <a:xfrm>
            <a:off x="8207923" y="5251412"/>
            <a:ext cx="3543419" cy="1450516"/>
          </a:xfrm>
          <a:prstGeom prst="rect">
            <a:avLst/>
          </a:prstGeom>
        </p:spPr>
      </p:pic>
    </p:spTree>
    <p:extLst>
      <p:ext uri="{BB962C8B-B14F-4D97-AF65-F5344CB8AC3E}">
        <p14:creationId xmlns:p14="http://schemas.microsoft.com/office/powerpoint/2010/main" val="879502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97EBEC-79EE-62BE-A345-2FA632A651A6}"/>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84E5C58-391A-D543-DEE5-28E6A967EA39}"/>
              </a:ext>
            </a:extLst>
          </p:cNvPr>
          <p:cNvSpPr>
            <a:spLocks noGrp="1"/>
          </p:cNvSpPr>
          <p:nvPr>
            <p:ph type="title"/>
          </p:nvPr>
        </p:nvSpPr>
        <p:spPr>
          <a:xfrm>
            <a:off x="640081" y="329184"/>
            <a:ext cx="6241568" cy="1783080"/>
          </a:xfrm>
        </p:spPr>
        <p:txBody>
          <a:bodyPr anchor="b">
            <a:normAutofit/>
          </a:bodyPr>
          <a:lstStyle/>
          <a:p>
            <a:r>
              <a:rPr lang="en-US" sz="3800">
                <a:solidFill>
                  <a:srgbClr val="FFFFFF"/>
                </a:solidFill>
              </a:rPr>
              <a:t>Course Equivalency and Rigor in Revised MPA</a:t>
            </a:r>
            <a:br>
              <a:rPr lang="en-US" sz="3800">
                <a:solidFill>
                  <a:srgbClr val="FFFFFF"/>
                </a:solidFill>
              </a:rPr>
            </a:br>
            <a:endParaRPr lang="en-US" sz="3800">
              <a:solidFill>
                <a:srgbClr val="FFFFFF"/>
              </a:solidFill>
            </a:endParaRPr>
          </a:p>
        </p:txBody>
      </p:sp>
      <p:sp>
        <p:nvSpPr>
          <p:cNvPr id="30"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216577D-6C0B-425F-BC36-833564FC8538}"/>
              </a:ext>
            </a:extLst>
          </p:cNvPr>
          <p:cNvSpPr>
            <a:spLocks noGrp="1"/>
          </p:cNvSpPr>
          <p:nvPr>
            <p:ph idx="1"/>
          </p:nvPr>
        </p:nvSpPr>
        <p:spPr>
          <a:xfrm>
            <a:off x="640081" y="2706624"/>
            <a:ext cx="6241568" cy="3483864"/>
          </a:xfrm>
        </p:spPr>
        <p:txBody>
          <a:bodyPr>
            <a:normAutofit/>
          </a:bodyPr>
          <a:lstStyle/>
          <a:p>
            <a:r>
              <a:rPr lang="en-US" sz="2200">
                <a:solidFill>
                  <a:srgbClr val="FFFFFF"/>
                </a:solidFill>
              </a:rPr>
              <a:t>The shift in law and practice after PA 104‑0012 creates different implications for community colleges and school districts when it comes to course equivalency and rigor. </a:t>
            </a:r>
          </a:p>
          <a:p>
            <a:r>
              <a:rPr lang="en-US" sz="2200">
                <a:solidFill>
                  <a:srgbClr val="FFFFFF"/>
                </a:solidFill>
              </a:rPr>
              <a:t>While both sectors remain jointly responsible for delivering high‑quality dual credit, the nature of their responsibilities diverges in important ways.</a:t>
            </a:r>
          </a:p>
          <a:p>
            <a:r>
              <a:rPr lang="en-US" sz="2200">
                <a:solidFill>
                  <a:srgbClr val="FFFFFF"/>
                </a:solidFill>
              </a:rPr>
              <a:t>The MPA, as a guide, should be responsive to this shift.</a:t>
            </a:r>
          </a:p>
        </p:txBody>
      </p:sp>
      <p:pic>
        <p:nvPicPr>
          <p:cNvPr id="6" name="Picture 5" descr="Logo, company name&#10;&#10;AI-generated content may be incorrect.">
            <a:extLst>
              <a:ext uri="{FF2B5EF4-FFF2-40B4-BE49-F238E27FC236}">
                <a16:creationId xmlns:a16="http://schemas.microsoft.com/office/drawing/2014/main" id="{BB7747D2-23D2-703A-E1C7-45B55ED12EE1}"/>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7" name="Picture 6" descr="Text">
            <a:extLst>
              <a:ext uri="{FF2B5EF4-FFF2-40B4-BE49-F238E27FC236}">
                <a16:creationId xmlns:a16="http://schemas.microsoft.com/office/drawing/2014/main" id="{3156BA2E-7DB4-B53D-FF93-04B289FDE5A7}"/>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211311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Freeform: Shape 4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9" name="Rectangle 4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ACE461-FE3E-60D6-42EF-8877F1E3C762}"/>
              </a:ext>
            </a:extLst>
          </p:cNvPr>
          <p:cNvSpPr>
            <a:spLocks noGrp="1"/>
          </p:cNvSpPr>
          <p:nvPr>
            <p:ph type="title"/>
          </p:nvPr>
        </p:nvSpPr>
        <p:spPr>
          <a:xfrm>
            <a:off x="220682" y="1683756"/>
            <a:ext cx="3481061" cy="4766983"/>
          </a:xfrm>
        </p:spPr>
        <p:txBody>
          <a:bodyPr anchor="b">
            <a:normAutofit/>
          </a:bodyPr>
          <a:lstStyle/>
          <a:p>
            <a:pPr algn="r"/>
            <a:br>
              <a:rPr lang="en-US" sz="4000" dirty="0">
                <a:solidFill>
                  <a:srgbClr val="FFFFFF"/>
                </a:solidFill>
              </a:rPr>
            </a:br>
            <a:br>
              <a:rPr lang="en-US" sz="4000" dirty="0">
                <a:solidFill>
                  <a:srgbClr val="FFFFFF"/>
                </a:solidFill>
              </a:rPr>
            </a:br>
            <a:br>
              <a:rPr lang="en-US" sz="4000" dirty="0">
                <a:solidFill>
                  <a:srgbClr val="FFFFFF"/>
                </a:solidFill>
              </a:rPr>
            </a:br>
            <a:br>
              <a:rPr lang="en-US" sz="4000" dirty="0">
                <a:solidFill>
                  <a:srgbClr val="FFFFFF"/>
                </a:solidFill>
              </a:rPr>
            </a:br>
            <a:r>
              <a:rPr lang="en-US" sz="4000" dirty="0">
                <a:solidFill>
                  <a:srgbClr val="FFFFFF"/>
                </a:solidFill>
              </a:rPr>
              <a:t>Agenda</a:t>
            </a:r>
          </a:p>
        </p:txBody>
      </p:sp>
      <p:graphicFrame>
        <p:nvGraphicFramePr>
          <p:cNvPr id="5" name="Content Placeholder 4">
            <a:extLst>
              <a:ext uri="{FF2B5EF4-FFF2-40B4-BE49-F238E27FC236}">
                <a16:creationId xmlns:a16="http://schemas.microsoft.com/office/drawing/2014/main" id="{E28764B7-5C39-B8B3-8CDB-B05836C09677}"/>
              </a:ext>
            </a:extLst>
          </p:cNvPr>
          <p:cNvGraphicFramePr>
            <a:graphicFrameLocks noGrp="1"/>
          </p:cNvGraphicFramePr>
          <p:nvPr>
            <p:ph idx="1"/>
            <p:extLst>
              <p:ext uri="{D42A27DB-BD31-4B8C-83A1-F6EECF244321}">
                <p14:modId xmlns:p14="http://schemas.microsoft.com/office/powerpoint/2010/main" val="743047469"/>
              </p:ext>
              <p:ext uri="{E7BDC344-281C-4309-B0C6-D0EE65EED2A8}">
                <p202:designPr xmlns:p202="http://schemas.microsoft.com/office/powerpoint/2020/02/main">
                  <p202:designTagLst>
                    <p202:designTag name="ARCH:1:CLS" val="StackedSequentialRowTable"/>
                  </p202:designTagLst>
                </p202:designPr>
              </p:ext>
            </p:extLst>
          </p:nvPr>
        </p:nvGraphicFramePr>
        <p:xfrm>
          <a:off x="5397152" y="407252"/>
          <a:ext cx="5161807" cy="6043487"/>
        </p:xfrm>
        <a:graphic>
          <a:graphicData uri="http://schemas.openxmlformats.org/drawingml/2006/table">
            <a:tbl>
              <a:tblPr bandRow="1">
                <a:noFill/>
                <a:tableStyleId>{5C22544A-7EE6-4342-B048-85BDC9FD1C3A}</a:tableStyleId>
              </a:tblPr>
              <a:tblGrid>
                <a:gridCol w="934790">
                  <a:extLst>
                    <a:ext uri="{9D8B030D-6E8A-4147-A177-3AD203B41FA5}">
                      <a16:colId xmlns:a16="http://schemas.microsoft.com/office/drawing/2014/main" val="3212463008"/>
                    </a:ext>
                  </a:extLst>
                </a:gridCol>
                <a:gridCol w="4227017">
                  <a:extLst>
                    <a:ext uri="{9D8B030D-6E8A-4147-A177-3AD203B41FA5}">
                      <a16:colId xmlns:a16="http://schemas.microsoft.com/office/drawing/2014/main" val="1963327608"/>
                    </a:ext>
                  </a:extLst>
                </a:gridCol>
              </a:tblGrid>
              <a:tr h="597023">
                <a:tc>
                  <a:txBody>
                    <a:bodyPr/>
                    <a:lstStyle/>
                    <a:p>
                      <a:pPr algn="ctr">
                        <a:buNone/>
                      </a:pPr>
                      <a:r>
                        <a:rPr lang="en-US" sz="3300" b="1" cap="none" spc="0">
                          <a:solidFill>
                            <a:schemeClr val="bg1"/>
                          </a:solidFill>
                        </a:rPr>
                        <a:t>01</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Welcome and Housekeeping</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1545307393"/>
                  </a:ext>
                </a:extLst>
              </a:tr>
              <a:tr h="1172265">
                <a:tc>
                  <a:txBody>
                    <a:bodyPr/>
                    <a:lstStyle/>
                    <a:p>
                      <a:pPr algn="ctr">
                        <a:buNone/>
                      </a:pPr>
                      <a:r>
                        <a:rPr lang="en-US" sz="3300" b="1" cap="none" spc="0">
                          <a:solidFill>
                            <a:schemeClr val="bg1"/>
                          </a:solidFill>
                        </a:rPr>
                        <a:t>02</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cap="none" spc="0" dirty="0">
                          <a:solidFill>
                            <a:schemeClr val="tx1"/>
                          </a:solidFill>
                        </a:rPr>
                        <a:t>Review of DCQA Committee and Overview of MPA</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734361767"/>
                  </a:ext>
                </a:extLst>
              </a:tr>
              <a:tr h="1474090">
                <a:tc>
                  <a:txBody>
                    <a:bodyPr/>
                    <a:lstStyle/>
                    <a:p>
                      <a:pPr algn="ctr">
                        <a:buNone/>
                      </a:pPr>
                      <a:r>
                        <a:rPr lang="en-US" sz="3300" b="1" cap="none" spc="0">
                          <a:solidFill>
                            <a:schemeClr val="bg1"/>
                          </a:solidFill>
                        </a:rPr>
                        <a:t>03</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cap="none" spc="0" dirty="0">
                          <a:solidFill>
                            <a:schemeClr val="tx1"/>
                          </a:solidFill>
                        </a:rPr>
                        <a:t>Course Equivalency and Rigor: Community Colleges and School Districts</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1229034491"/>
                  </a:ext>
                </a:extLst>
              </a:tr>
              <a:tr h="870440">
                <a:tc>
                  <a:txBody>
                    <a:bodyPr/>
                    <a:lstStyle/>
                    <a:p>
                      <a:pPr algn="ctr">
                        <a:buNone/>
                      </a:pPr>
                      <a:r>
                        <a:rPr lang="en-US" sz="3300" b="1" cap="none" spc="0">
                          <a:solidFill>
                            <a:schemeClr val="bg1"/>
                          </a:solidFill>
                        </a:rPr>
                        <a:t>04</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cap="none" spc="0" dirty="0">
                          <a:solidFill>
                            <a:schemeClr val="tx1"/>
                          </a:solidFill>
                        </a:rPr>
                        <a:t>Committee Discussion</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737209548"/>
                  </a:ext>
                </a:extLst>
              </a:tr>
              <a:tr h="870440">
                <a:tc>
                  <a:txBody>
                    <a:bodyPr/>
                    <a:lstStyle/>
                    <a:p>
                      <a:pPr algn="ctr">
                        <a:buNone/>
                      </a:pPr>
                      <a:r>
                        <a:rPr lang="en-US" sz="3300" b="1" cap="none" spc="0">
                          <a:solidFill>
                            <a:schemeClr val="bg1"/>
                          </a:solidFill>
                        </a:rPr>
                        <a:t>05</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round/>
                      <a:headEnd type="none" w="med" len="med"/>
                      <a:tailEnd type="none" w="med" len="me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cap="none" spc="0" dirty="0">
                          <a:solidFill>
                            <a:schemeClr val="tx1"/>
                          </a:solidFill>
                        </a:rPr>
                        <a:t>Public Comment</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round/>
                      <a:headEnd type="none" w="med" len="med"/>
                      <a:tailEnd type="none" w="med" len="med"/>
                    </a:lnB>
                    <a:noFill/>
                  </a:tcPr>
                </a:tc>
                <a:extLst>
                  <a:ext uri="{0D108BD9-81ED-4DB2-BD59-A6C34878D82A}">
                    <a16:rowId xmlns:a16="http://schemas.microsoft.com/office/drawing/2014/main" val="3382630191"/>
                  </a:ext>
                </a:extLst>
              </a:tr>
              <a:tr h="870440">
                <a:tc>
                  <a:txBody>
                    <a:bodyPr/>
                    <a:lstStyle/>
                    <a:p>
                      <a:pPr algn="ctr">
                        <a:buNone/>
                      </a:pPr>
                      <a:r>
                        <a:rPr lang="en-US" sz="3300" b="1" cap="none" spc="0" dirty="0">
                          <a:solidFill>
                            <a:schemeClr val="bg1"/>
                          </a:solidFill>
                        </a:rPr>
                        <a:t>06</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b="0" cap="none" spc="0" dirty="0">
                          <a:solidFill>
                            <a:schemeClr val="tx1"/>
                          </a:solidFill>
                        </a:rPr>
                        <a:t>Next Steps</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3872632936"/>
                  </a:ext>
                </a:extLst>
              </a:tr>
            </a:tbl>
          </a:graphicData>
        </a:graphic>
      </p:graphicFrame>
      <p:pic>
        <p:nvPicPr>
          <p:cNvPr id="3" name="Picture 2">
            <a:extLst>
              <a:ext uri="{FF2B5EF4-FFF2-40B4-BE49-F238E27FC236}">
                <a16:creationId xmlns:a16="http://schemas.microsoft.com/office/drawing/2014/main" id="{BF3645E1-E7F1-8FAC-21FD-3071733037BB}"/>
              </a:ext>
            </a:extLst>
          </p:cNvPr>
          <p:cNvPicPr>
            <a:picLocks noChangeAspect="1"/>
          </p:cNvPicPr>
          <p:nvPr/>
        </p:nvPicPr>
        <p:blipFill>
          <a:blip r:embed="rId2"/>
          <a:stretch>
            <a:fillRect/>
          </a:stretch>
        </p:blipFill>
        <p:spPr>
          <a:xfrm>
            <a:off x="246221" y="955459"/>
            <a:ext cx="3247787" cy="1535216"/>
          </a:xfrm>
          <a:prstGeom prst="rect">
            <a:avLst/>
          </a:prstGeom>
        </p:spPr>
      </p:pic>
      <p:pic>
        <p:nvPicPr>
          <p:cNvPr id="8" name="Picture 7" descr="Text">
            <a:extLst>
              <a:ext uri="{FF2B5EF4-FFF2-40B4-BE49-F238E27FC236}">
                <a16:creationId xmlns:a16="http://schemas.microsoft.com/office/drawing/2014/main" id="{C66391AB-20B3-127E-EB77-C67F0FB0B37C}"/>
              </a:ext>
            </a:extLst>
          </p:cNvPr>
          <p:cNvPicPr>
            <a:picLocks noChangeAspect="1"/>
          </p:cNvPicPr>
          <p:nvPr/>
        </p:nvPicPr>
        <p:blipFill>
          <a:blip r:embed="rId3"/>
          <a:stretch>
            <a:fillRect/>
          </a:stretch>
        </p:blipFill>
        <p:spPr>
          <a:xfrm>
            <a:off x="83831" y="3059197"/>
            <a:ext cx="3543419" cy="1450516"/>
          </a:xfrm>
          <a:prstGeom prst="rect">
            <a:avLst/>
          </a:prstGeom>
        </p:spPr>
      </p:pic>
    </p:spTree>
    <p:extLst>
      <p:ext uri="{BB962C8B-B14F-4D97-AF65-F5344CB8AC3E}">
        <p14:creationId xmlns:p14="http://schemas.microsoft.com/office/powerpoint/2010/main" val="4256570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839466-57CB-5B1C-D338-0C9F4B8D5C6B}"/>
            </a:ext>
          </a:extLst>
        </p:cNvPr>
        <p:cNvGrpSpPr/>
        <p:nvPr/>
      </p:nvGrpSpPr>
      <p:grpSpPr>
        <a:xfrm>
          <a:off x="0" y="0"/>
          <a:ext cx="0" cy="0"/>
          <a:chOff x="0" y="0"/>
          <a:chExt cx="0" cy="0"/>
        </a:xfrm>
      </p:grpSpPr>
      <p:sp>
        <p:nvSpPr>
          <p:cNvPr id="20" name="Rectangle 19">
            <a:extLst>
              <a:ext uri="{FF2B5EF4-FFF2-40B4-BE49-F238E27FC236}">
                <a16:creationId xmlns:a16="http://schemas.microsoft.com/office/drawing/2014/main" id="{21739CA5-F0F5-48E1-8E8C-F24B71827E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3">
            <a:extLst>
              <a:ext uri="{FF2B5EF4-FFF2-40B4-BE49-F238E27FC236}">
                <a16:creationId xmlns:a16="http://schemas.microsoft.com/office/drawing/2014/main" id="{3EAD2937-F230-41D4-B9C5-975B129BFC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745" y="640080"/>
            <a:ext cx="10920415"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CD444A3-C338-4886-B7F1-4BA2AF46EB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65D0DE8-09D6-DFE6-DD80-47C94B617B4B}"/>
              </a:ext>
            </a:extLst>
          </p:cNvPr>
          <p:cNvSpPr>
            <a:spLocks noGrp="1"/>
          </p:cNvSpPr>
          <p:nvPr>
            <p:ph type="title"/>
          </p:nvPr>
        </p:nvSpPr>
        <p:spPr>
          <a:xfrm>
            <a:off x="1452656" y="1162018"/>
            <a:ext cx="9357865" cy="866480"/>
          </a:xfrm>
        </p:spPr>
        <p:txBody>
          <a:bodyPr>
            <a:normAutofit/>
          </a:bodyPr>
          <a:lstStyle/>
          <a:p>
            <a:r>
              <a:rPr lang="en-US" sz="2400" dirty="0"/>
              <a:t>Course Equivalency and Rigor: Implications for Community Colleges</a:t>
            </a:r>
          </a:p>
        </p:txBody>
      </p:sp>
      <p:sp>
        <p:nvSpPr>
          <p:cNvPr id="5" name="Content Placeholder 4">
            <a:extLst>
              <a:ext uri="{FF2B5EF4-FFF2-40B4-BE49-F238E27FC236}">
                <a16:creationId xmlns:a16="http://schemas.microsoft.com/office/drawing/2014/main" id="{01B99C38-6CBF-B40E-F41A-FF4F9EA0B134}"/>
              </a:ext>
            </a:extLst>
          </p:cNvPr>
          <p:cNvSpPr>
            <a:spLocks noGrp="1"/>
          </p:cNvSpPr>
          <p:nvPr>
            <p:ph sz="half" idx="1"/>
          </p:nvPr>
        </p:nvSpPr>
        <p:spPr>
          <a:xfrm>
            <a:off x="1452656" y="2113006"/>
            <a:ext cx="4483324" cy="3288390"/>
          </a:xfrm>
        </p:spPr>
        <p:txBody>
          <a:bodyPr>
            <a:noAutofit/>
          </a:bodyPr>
          <a:lstStyle/>
          <a:p>
            <a:pPr marL="800100" lvl="1" indent="-342900">
              <a:buAutoNum type="arabicPeriod"/>
            </a:pPr>
            <a:r>
              <a:rPr lang="en-US" sz="1600" dirty="0"/>
              <a:t>Academic Ownership and Verification</a:t>
            </a:r>
          </a:p>
          <a:p>
            <a:pPr marL="457200" lvl="1" indent="0">
              <a:buNone/>
            </a:pPr>
            <a:r>
              <a:rPr lang="en-US" sz="1600" dirty="0"/>
              <a:t> </a:t>
            </a:r>
          </a:p>
          <a:p>
            <a:pPr marL="457200" lvl="1" indent="0">
              <a:buNone/>
            </a:pPr>
            <a:r>
              <a:rPr lang="en-US" sz="1600" dirty="0"/>
              <a:t>Academic responsibility for ensuring that every dual credit course matches the on‑campus course in terms of:</a:t>
            </a:r>
          </a:p>
          <a:p>
            <a:pPr lvl="1"/>
            <a:r>
              <a:rPr lang="en-US" sz="1600" dirty="0"/>
              <a:t>Learning outcomes</a:t>
            </a:r>
          </a:p>
          <a:p>
            <a:pPr lvl="1"/>
            <a:r>
              <a:rPr lang="en-US" sz="1600" dirty="0"/>
              <a:t>Content scope and sequence</a:t>
            </a:r>
          </a:p>
          <a:p>
            <a:pPr lvl="1"/>
            <a:r>
              <a:rPr lang="en-US" sz="1600" dirty="0"/>
              <a:t>Assessment methods</a:t>
            </a:r>
          </a:p>
          <a:p>
            <a:pPr lvl="1"/>
            <a:r>
              <a:rPr lang="en-US" sz="1600" dirty="0"/>
              <a:t>Grading standards</a:t>
            </a:r>
          </a:p>
          <a:p>
            <a:pPr marL="457200" lvl="1" indent="0">
              <a:buNone/>
            </a:pPr>
            <a:r>
              <a:rPr lang="en-US" sz="1600" dirty="0"/>
              <a:t>Colleges are responsible for maintaining clear, accessible, and consistently applied equivalency criteria across all partner districts.</a:t>
            </a:r>
          </a:p>
        </p:txBody>
      </p:sp>
      <p:sp>
        <p:nvSpPr>
          <p:cNvPr id="6" name="Content Placeholder 5">
            <a:extLst>
              <a:ext uri="{FF2B5EF4-FFF2-40B4-BE49-F238E27FC236}">
                <a16:creationId xmlns:a16="http://schemas.microsoft.com/office/drawing/2014/main" id="{32391573-DDDA-F6EF-6476-641BA8033A9F}"/>
              </a:ext>
            </a:extLst>
          </p:cNvPr>
          <p:cNvSpPr>
            <a:spLocks noGrp="1"/>
          </p:cNvSpPr>
          <p:nvPr>
            <p:ph sz="half" idx="2"/>
          </p:nvPr>
        </p:nvSpPr>
        <p:spPr>
          <a:xfrm>
            <a:off x="6256020" y="2113006"/>
            <a:ext cx="4554501" cy="3288390"/>
          </a:xfrm>
        </p:spPr>
        <p:txBody>
          <a:bodyPr>
            <a:normAutofit/>
          </a:bodyPr>
          <a:lstStyle/>
          <a:p>
            <a:pPr marL="800100" lvl="1" indent="-342900">
              <a:buAutoNum type="arabicPeriod" startAt="2"/>
            </a:pPr>
            <a:r>
              <a:rPr lang="en-US" sz="1600" dirty="0"/>
              <a:t>Same‑Year Evaluation Requirements</a:t>
            </a:r>
          </a:p>
          <a:p>
            <a:pPr marL="457200" lvl="1" indent="0">
              <a:buNone/>
            </a:pPr>
            <a:endParaRPr lang="en-US" sz="1600" dirty="0"/>
          </a:p>
          <a:p>
            <a:pPr marL="457200" lvl="1" indent="0">
              <a:buNone/>
            </a:pPr>
            <a:r>
              <a:rPr lang="en-US" sz="1600" dirty="0"/>
              <a:t>Course content, delivery, and rigor must be evaluated within the same school year the course is taught. Implications include:</a:t>
            </a:r>
          </a:p>
          <a:p>
            <a:pPr lvl="1"/>
            <a:r>
              <a:rPr lang="en-US" sz="1600" dirty="0"/>
              <a:t>Increased faculty workload for syllabus review, classroom observation, and assessment audits</a:t>
            </a:r>
          </a:p>
          <a:p>
            <a:pPr lvl="1"/>
            <a:r>
              <a:rPr lang="en-US" sz="1600" dirty="0"/>
              <a:t>The need for standardized evaluation tools and documentation</a:t>
            </a:r>
          </a:p>
          <a:p>
            <a:pPr lvl="1"/>
            <a:r>
              <a:rPr lang="en-US" sz="1600" dirty="0"/>
              <a:t>Pressure to complete evaluations early enough to intervene if rigor drifts</a:t>
            </a:r>
          </a:p>
        </p:txBody>
      </p:sp>
      <p:pic>
        <p:nvPicPr>
          <p:cNvPr id="2" name="Picture 1">
            <a:extLst>
              <a:ext uri="{FF2B5EF4-FFF2-40B4-BE49-F238E27FC236}">
                <a16:creationId xmlns:a16="http://schemas.microsoft.com/office/drawing/2014/main" id="{0E9DC12D-1AA5-8589-61FD-40A44E86E451}"/>
              </a:ext>
            </a:extLst>
          </p:cNvPr>
          <p:cNvPicPr>
            <a:picLocks noChangeAspect="1"/>
          </p:cNvPicPr>
          <p:nvPr/>
        </p:nvPicPr>
        <p:blipFill>
          <a:blip r:embed="rId3"/>
          <a:stretch>
            <a:fillRect/>
          </a:stretch>
        </p:blipFill>
        <p:spPr>
          <a:xfrm>
            <a:off x="7761345" y="5218893"/>
            <a:ext cx="1282294" cy="700251"/>
          </a:xfrm>
          <a:prstGeom prst="rect">
            <a:avLst/>
          </a:prstGeom>
        </p:spPr>
      </p:pic>
      <p:pic>
        <p:nvPicPr>
          <p:cNvPr id="3" name="Picture 2" descr="Text">
            <a:extLst>
              <a:ext uri="{FF2B5EF4-FFF2-40B4-BE49-F238E27FC236}">
                <a16:creationId xmlns:a16="http://schemas.microsoft.com/office/drawing/2014/main" id="{32E5E9A1-550C-589E-E60C-FA61E20AF905}"/>
              </a:ext>
            </a:extLst>
          </p:cNvPr>
          <p:cNvPicPr>
            <a:picLocks noChangeAspect="1"/>
          </p:cNvPicPr>
          <p:nvPr/>
        </p:nvPicPr>
        <p:blipFill>
          <a:blip r:embed="rId4"/>
          <a:stretch>
            <a:fillRect/>
          </a:stretch>
        </p:blipFill>
        <p:spPr>
          <a:xfrm>
            <a:off x="9272512" y="5052663"/>
            <a:ext cx="1951464" cy="866481"/>
          </a:xfrm>
          <a:prstGeom prst="rect">
            <a:avLst/>
          </a:prstGeom>
        </p:spPr>
      </p:pic>
    </p:spTree>
    <p:extLst>
      <p:ext uri="{BB962C8B-B14F-4D97-AF65-F5344CB8AC3E}">
        <p14:creationId xmlns:p14="http://schemas.microsoft.com/office/powerpoint/2010/main" val="39813718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018CCE-F603-49A5-0A5F-812705C0DED5}"/>
            </a:ext>
          </a:extLst>
        </p:cNvPr>
        <p:cNvGrpSpPr/>
        <p:nvPr/>
      </p:nvGrpSpPr>
      <p:grpSpPr>
        <a:xfrm>
          <a:off x="0" y="0"/>
          <a:ext cx="0" cy="0"/>
          <a:chOff x="0" y="0"/>
          <a:chExt cx="0" cy="0"/>
        </a:xfrm>
      </p:grpSpPr>
      <p:sp>
        <p:nvSpPr>
          <p:cNvPr id="20" name="Rectangle 19">
            <a:extLst>
              <a:ext uri="{FF2B5EF4-FFF2-40B4-BE49-F238E27FC236}">
                <a16:creationId xmlns:a16="http://schemas.microsoft.com/office/drawing/2014/main" id="{21739CA5-F0F5-48E1-8E8C-F24B71827E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3">
            <a:extLst>
              <a:ext uri="{FF2B5EF4-FFF2-40B4-BE49-F238E27FC236}">
                <a16:creationId xmlns:a16="http://schemas.microsoft.com/office/drawing/2014/main" id="{3EAD2937-F230-41D4-B9C5-975B129BFC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745" y="640080"/>
            <a:ext cx="10920415"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CD444A3-C338-4886-B7F1-4BA2AF46EB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5987E34-8614-715C-8149-C4E1C767B065}"/>
              </a:ext>
            </a:extLst>
          </p:cNvPr>
          <p:cNvSpPr>
            <a:spLocks noGrp="1"/>
          </p:cNvSpPr>
          <p:nvPr>
            <p:ph type="title"/>
          </p:nvPr>
        </p:nvSpPr>
        <p:spPr>
          <a:xfrm>
            <a:off x="1452656" y="1075521"/>
            <a:ext cx="9357865" cy="790349"/>
          </a:xfrm>
        </p:spPr>
        <p:txBody>
          <a:bodyPr>
            <a:normAutofit/>
          </a:bodyPr>
          <a:lstStyle/>
          <a:p>
            <a:r>
              <a:rPr lang="en-US" sz="2400" dirty="0"/>
              <a:t>Course Equivalency and Rigor: Implications for Community Colleges</a:t>
            </a:r>
          </a:p>
        </p:txBody>
      </p:sp>
      <p:sp>
        <p:nvSpPr>
          <p:cNvPr id="5" name="Content Placeholder 4">
            <a:extLst>
              <a:ext uri="{FF2B5EF4-FFF2-40B4-BE49-F238E27FC236}">
                <a16:creationId xmlns:a16="http://schemas.microsoft.com/office/drawing/2014/main" id="{660C0B49-5048-A195-DD7C-186328F3BF36}"/>
              </a:ext>
            </a:extLst>
          </p:cNvPr>
          <p:cNvSpPr>
            <a:spLocks noGrp="1"/>
          </p:cNvSpPr>
          <p:nvPr>
            <p:ph sz="half" idx="1"/>
          </p:nvPr>
        </p:nvSpPr>
        <p:spPr>
          <a:xfrm>
            <a:off x="1452656" y="1865870"/>
            <a:ext cx="4483324" cy="3535526"/>
          </a:xfrm>
        </p:spPr>
        <p:txBody>
          <a:bodyPr>
            <a:normAutofit fontScale="92500" lnSpcReduction="10000"/>
          </a:bodyPr>
          <a:lstStyle/>
          <a:p>
            <a:pPr marL="457200" lvl="1" indent="0">
              <a:buNone/>
            </a:pPr>
            <a:r>
              <a:rPr lang="en-US" sz="1800" dirty="0"/>
              <a:t>3. Documentation for ICCB Oversight</a:t>
            </a:r>
          </a:p>
          <a:p>
            <a:pPr marL="457200" lvl="1" indent="0">
              <a:buNone/>
            </a:pPr>
            <a:endParaRPr lang="en-US" sz="1800" dirty="0"/>
          </a:p>
          <a:p>
            <a:pPr marL="457200" lvl="1" indent="0">
              <a:buNone/>
            </a:pPr>
            <a:r>
              <a:rPr lang="en-US" sz="1800" dirty="0"/>
              <a:t>Colleges must be prepared to produce:</a:t>
            </a:r>
          </a:p>
          <a:p>
            <a:pPr lvl="1"/>
            <a:r>
              <a:rPr lang="en-US" sz="1800" dirty="0"/>
              <a:t>Evidence of course alignment</a:t>
            </a:r>
          </a:p>
          <a:p>
            <a:pPr lvl="1"/>
            <a:r>
              <a:rPr lang="en-US" sz="1800" dirty="0"/>
              <a:t>Instructor approval records</a:t>
            </a:r>
          </a:p>
          <a:p>
            <a:pPr lvl="1"/>
            <a:r>
              <a:rPr lang="en-US" sz="1800" dirty="0"/>
              <a:t>Evaluation findings and follow‑up actions</a:t>
            </a:r>
          </a:p>
          <a:p>
            <a:pPr marL="457200" lvl="1" indent="0">
              <a:buNone/>
            </a:pPr>
            <a:r>
              <a:rPr lang="en-US" sz="1800" dirty="0"/>
              <a:t>Documentation becomes essential in the absence of the MPA fallback, because it demonstrates that the college is meeting its statutory obligations regardless of local negotiation outcomes.</a:t>
            </a:r>
          </a:p>
        </p:txBody>
      </p:sp>
      <p:sp>
        <p:nvSpPr>
          <p:cNvPr id="6" name="Content Placeholder 5">
            <a:extLst>
              <a:ext uri="{FF2B5EF4-FFF2-40B4-BE49-F238E27FC236}">
                <a16:creationId xmlns:a16="http://schemas.microsoft.com/office/drawing/2014/main" id="{A79AE2B6-9632-337D-B188-BCE43B6E2EC8}"/>
              </a:ext>
            </a:extLst>
          </p:cNvPr>
          <p:cNvSpPr>
            <a:spLocks noGrp="1"/>
          </p:cNvSpPr>
          <p:nvPr>
            <p:ph sz="half" idx="2"/>
          </p:nvPr>
        </p:nvSpPr>
        <p:spPr>
          <a:xfrm>
            <a:off x="6256020" y="1865870"/>
            <a:ext cx="4554501" cy="3535526"/>
          </a:xfrm>
        </p:spPr>
        <p:txBody>
          <a:bodyPr>
            <a:normAutofit fontScale="92500" lnSpcReduction="10000"/>
          </a:bodyPr>
          <a:lstStyle/>
          <a:p>
            <a:pPr marL="457200" lvl="1" indent="0">
              <a:buNone/>
            </a:pPr>
            <a:r>
              <a:rPr lang="en-US" sz="1800" dirty="0"/>
              <a:t>4. Negotiation Leverage and Constraints</a:t>
            </a:r>
          </a:p>
          <a:p>
            <a:pPr marL="457200" lvl="1" indent="0">
              <a:buNone/>
            </a:pPr>
            <a:endParaRPr lang="en-US" sz="1800" dirty="0"/>
          </a:p>
          <a:p>
            <a:pPr marL="457200" lvl="1" indent="0">
              <a:buNone/>
            </a:pPr>
            <a:r>
              <a:rPr lang="en-US" sz="1800" dirty="0"/>
              <a:t>As colleges define academic standards, rigor becomes:</a:t>
            </a:r>
          </a:p>
          <a:p>
            <a:pPr lvl="1"/>
            <a:r>
              <a:rPr lang="en-US" sz="1800" dirty="0"/>
              <a:t>A non‑negotiable anchor in partnership discussions</a:t>
            </a:r>
          </a:p>
          <a:p>
            <a:pPr lvl="1"/>
            <a:r>
              <a:rPr lang="en-US" sz="1800" dirty="0"/>
              <a:t>A basis for approving or denying courses or instructors</a:t>
            </a:r>
          </a:p>
          <a:p>
            <a:pPr lvl="1"/>
            <a:r>
              <a:rPr lang="en-US" sz="1800" dirty="0"/>
              <a:t>A justification for requiring professional development or instructional adjustments</a:t>
            </a:r>
          </a:p>
          <a:p>
            <a:pPr marL="457200" lvl="1" indent="0">
              <a:buNone/>
            </a:pPr>
            <a:r>
              <a:rPr lang="en-US" sz="1800" dirty="0"/>
              <a:t>But colleges must balance this authority with the need to maintain strong district relationships and expand access.</a:t>
            </a:r>
          </a:p>
        </p:txBody>
      </p:sp>
      <p:pic>
        <p:nvPicPr>
          <p:cNvPr id="2" name="Picture 1">
            <a:extLst>
              <a:ext uri="{FF2B5EF4-FFF2-40B4-BE49-F238E27FC236}">
                <a16:creationId xmlns:a16="http://schemas.microsoft.com/office/drawing/2014/main" id="{1C4158D0-8AAD-4AB5-9C3F-82C24BB63A86}"/>
              </a:ext>
            </a:extLst>
          </p:cNvPr>
          <p:cNvPicPr>
            <a:picLocks noChangeAspect="1"/>
          </p:cNvPicPr>
          <p:nvPr/>
        </p:nvPicPr>
        <p:blipFill>
          <a:blip r:embed="rId2"/>
          <a:stretch>
            <a:fillRect/>
          </a:stretch>
        </p:blipFill>
        <p:spPr>
          <a:xfrm>
            <a:off x="4888523" y="15598"/>
            <a:ext cx="2772740" cy="1310663"/>
          </a:xfrm>
          <a:prstGeom prst="rect">
            <a:avLst/>
          </a:prstGeom>
        </p:spPr>
      </p:pic>
      <p:pic>
        <p:nvPicPr>
          <p:cNvPr id="3" name="Picture 2" descr="Text">
            <a:extLst>
              <a:ext uri="{FF2B5EF4-FFF2-40B4-BE49-F238E27FC236}">
                <a16:creationId xmlns:a16="http://schemas.microsoft.com/office/drawing/2014/main" id="{7EF881B8-29E3-A575-3AC8-9FA75930F669}"/>
              </a:ext>
            </a:extLst>
          </p:cNvPr>
          <p:cNvPicPr>
            <a:picLocks noChangeAspect="1"/>
          </p:cNvPicPr>
          <p:nvPr/>
        </p:nvPicPr>
        <p:blipFill>
          <a:blip r:embed="rId3"/>
          <a:stretch>
            <a:fillRect/>
          </a:stretch>
        </p:blipFill>
        <p:spPr>
          <a:xfrm>
            <a:off x="3187121" y="4676138"/>
            <a:ext cx="3543419" cy="1450516"/>
          </a:xfrm>
          <a:prstGeom prst="rect">
            <a:avLst/>
          </a:prstGeom>
        </p:spPr>
      </p:pic>
    </p:spTree>
    <p:extLst>
      <p:ext uri="{BB962C8B-B14F-4D97-AF65-F5344CB8AC3E}">
        <p14:creationId xmlns:p14="http://schemas.microsoft.com/office/powerpoint/2010/main" val="4118576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FA356A-845B-444D-6C15-5F3EEF811A56}"/>
            </a:ext>
          </a:extLst>
        </p:cNvPr>
        <p:cNvGrpSpPr/>
        <p:nvPr/>
      </p:nvGrpSpPr>
      <p:grpSpPr>
        <a:xfrm>
          <a:off x="0" y="0"/>
          <a:ext cx="0" cy="0"/>
          <a:chOff x="0" y="0"/>
          <a:chExt cx="0" cy="0"/>
        </a:xfrm>
      </p:grpSpPr>
      <p:sp>
        <p:nvSpPr>
          <p:cNvPr id="20" name="Rectangle 19">
            <a:extLst>
              <a:ext uri="{FF2B5EF4-FFF2-40B4-BE49-F238E27FC236}">
                <a16:creationId xmlns:a16="http://schemas.microsoft.com/office/drawing/2014/main" id="{21739CA5-F0F5-48E1-8E8C-F24B71827E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3">
            <a:extLst>
              <a:ext uri="{FF2B5EF4-FFF2-40B4-BE49-F238E27FC236}">
                <a16:creationId xmlns:a16="http://schemas.microsoft.com/office/drawing/2014/main" id="{3EAD2937-F230-41D4-B9C5-975B129BFC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745" y="640080"/>
            <a:ext cx="10920415"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CD444A3-C338-4886-B7F1-4BA2AF46EB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76C6EE0-893A-C65F-B54A-593B0985F69C}"/>
              </a:ext>
            </a:extLst>
          </p:cNvPr>
          <p:cNvSpPr>
            <a:spLocks noGrp="1"/>
          </p:cNvSpPr>
          <p:nvPr>
            <p:ph type="title"/>
          </p:nvPr>
        </p:nvSpPr>
        <p:spPr>
          <a:xfrm>
            <a:off x="1417067" y="1112590"/>
            <a:ext cx="9322277" cy="765637"/>
          </a:xfrm>
        </p:spPr>
        <p:txBody>
          <a:bodyPr>
            <a:normAutofit/>
          </a:bodyPr>
          <a:lstStyle/>
          <a:p>
            <a:r>
              <a:rPr lang="en-US" sz="2400" dirty="0"/>
              <a:t>Course Equivalency and Rigor: Implications for School Districts</a:t>
            </a:r>
          </a:p>
        </p:txBody>
      </p:sp>
      <p:sp>
        <p:nvSpPr>
          <p:cNvPr id="5" name="Content Placeholder 4">
            <a:extLst>
              <a:ext uri="{FF2B5EF4-FFF2-40B4-BE49-F238E27FC236}">
                <a16:creationId xmlns:a16="http://schemas.microsoft.com/office/drawing/2014/main" id="{5FDE6F5A-C25F-9D0C-4AAE-06BFCF581F94}"/>
              </a:ext>
            </a:extLst>
          </p:cNvPr>
          <p:cNvSpPr>
            <a:spLocks noGrp="1"/>
          </p:cNvSpPr>
          <p:nvPr>
            <p:ph sz="half" idx="1"/>
          </p:nvPr>
        </p:nvSpPr>
        <p:spPr>
          <a:xfrm>
            <a:off x="1452656" y="1878227"/>
            <a:ext cx="4483324" cy="3682314"/>
          </a:xfrm>
        </p:spPr>
        <p:txBody>
          <a:bodyPr>
            <a:noAutofit/>
          </a:bodyPr>
          <a:lstStyle/>
          <a:p>
            <a:pPr marL="342900" indent="-342900">
              <a:buAutoNum type="arabicPeriod"/>
            </a:pPr>
            <a:r>
              <a:rPr lang="en-US" sz="1600" dirty="0"/>
              <a:t>Delivery of College‑Level Rigor</a:t>
            </a:r>
          </a:p>
          <a:p>
            <a:pPr marL="0" indent="0">
              <a:buNone/>
            </a:pPr>
            <a:endParaRPr lang="en-US" sz="1600" dirty="0"/>
          </a:p>
          <a:p>
            <a:pPr marL="0" indent="0">
              <a:buNone/>
            </a:pPr>
            <a:r>
              <a:rPr lang="en-US" sz="1600" dirty="0"/>
              <a:t>Districts are now responsible for delivering instruction that meets the college’s rigor expectations. This includes:</a:t>
            </a:r>
          </a:p>
          <a:p>
            <a:r>
              <a:rPr lang="en-US" sz="1600" dirty="0"/>
              <a:t>Ensuring teachers follow the approved syllabus</a:t>
            </a:r>
          </a:p>
          <a:p>
            <a:r>
              <a:rPr lang="en-US" sz="1600" dirty="0"/>
              <a:t>Administering assessments aligned to college standards</a:t>
            </a:r>
          </a:p>
          <a:p>
            <a:r>
              <a:rPr lang="en-US" sz="1600" dirty="0"/>
              <a:t>Maintaining pacing and depth consistent with the college course</a:t>
            </a:r>
          </a:p>
          <a:p>
            <a:pPr marL="0" indent="0">
              <a:buNone/>
            </a:pPr>
            <a:r>
              <a:rPr lang="en-US" sz="1600" dirty="0"/>
              <a:t>This shifts rigor from a compliance checkbox to a daily instructional responsibility</a:t>
            </a:r>
          </a:p>
        </p:txBody>
      </p:sp>
      <p:graphicFrame>
        <p:nvGraphicFramePr>
          <p:cNvPr id="28" name="Content Placeholder 5">
            <a:extLst>
              <a:ext uri="{FF2B5EF4-FFF2-40B4-BE49-F238E27FC236}">
                <a16:creationId xmlns:a16="http://schemas.microsoft.com/office/drawing/2014/main" id="{ABA45F72-D068-E73C-99F8-007B7CF0B5FB}"/>
              </a:ext>
            </a:extLst>
          </p:cNvPr>
          <p:cNvGraphicFramePr>
            <a:graphicFrameLocks noGrp="1"/>
          </p:cNvGraphicFramePr>
          <p:nvPr>
            <p:ph sz="half" idx="2"/>
            <p:extLst>
              <p:ext uri="{D42A27DB-BD31-4B8C-83A1-F6EECF244321}">
                <p14:modId xmlns:p14="http://schemas.microsoft.com/office/powerpoint/2010/main" val="410936461"/>
              </p:ext>
            </p:extLst>
          </p:nvPr>
        </p:nvGraphicFramePr>
        <p:xfrm>
          <a:off x="6256020" y="1878227"/>
          <a:ext cx="4554501" cy="3682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Picture 1">
            <a:extLst>
              <a:ext uri="{FF2B5EF4-FFF2-40B4-BE49-F238E27FC236}">
                <a16:creationId xmlns:a16="http://schemas.microsoft.com/office/drawing/2014/main" id="{23014B16-73CB-7E89-169D-A7727B108B5C}"/>
              </a:ext>
            </a:extLst>
          </p:cNvPr>
          <p:cNvPicPr>
            <a:picLocks noChangeAspect="1"/>
          </p:cNvPicPr>
          <p:nvPr/>
        </p:nvPicPr>
        <p:blipFill>
          <a:blip r:embed="rId7"/>
          <a:stretch>
            <a:fillRect/>
          </a:stretch>
        </p:blipFill>
        <p:spPr>
          <a:xfrm>
            <a:off x="9270669" y="132598"/>
            <a:ext cx="2792337" cy="1319926"/>
          </a:xfrm>
          <a:prstGeom prst="rect">
            <a:avLst/>
          </a:prstGeom>
        </p:spPr>
      </p:pic>
      <p:pic>
        <p:nvPicPr>
          <p:cNvPr id="3" name="Picture 2" descr="Text">
            <a:extLst>
              <a:ext uri="{FF2B5EF4-FFF2-40B4-BE49-F238E27FC236}">
                <a16:creationId xmlns:a16="http://schemas.microsoft.com/office/drawing/2014/main" id="{FB8A16F8-17AF-6964-8EB5-56CC699247BA}"/>
              </a:ext>
            </a:extLst>
          </p:cNvPr>
          <p:cNvPicPr>
            <a:picLocks noChangeAspect="1"/>
          </p:cNvPicPr>
          <p:nvPr/>
        </p:nvPicPr>
        <p:blipFill>
          <a:blip r:embed="rId8"/>
          <a:stretch>
            <a:fillRect/>
          </a:stretch>
        </p:blipFill>
        <p:spPr>
          <a:xfrm>
            <a:off x="150899" y="5332626"/>
            <a:ext cx="3543419" cy="1450516"/>
          </a:xfrm>
          <a:prstGeom prst="rect">
            <a:avLst/>
          </a:prstGeom>
        </p:spPr>
      </p:pic>
    </p:spTree>
    <p:extLst>
      <p:ext uri="{BB962C8B-B14F-4D97-AF65-F5344CB8AC3E}">
        <p14:creationId xmlns:p14="http://schemas.microsoft.com/office/powerpoint/2010/main" val="1089258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51C8C65-6ABD-8A24-5DA8-83C63AD0920D}"/>
            </a:ext>
          </a:extLst>
        </p:cNvPr>
        <p:cNvGrpSpPr/>
        <p:nvPr/>
      </p:nvGrpSpPr>
      <p:grpSpPr>
        <a:xfrm>
          <a:off x="0" y="0"/>
          <a:ext cx="0" cy="0"/>
          <a:chOff x="0" y="0"/>
          <a:chExt cx="0" cy="0"/>
        </a:xfrm>
      </p:grpSpPr>
      <p:sp>
        <p:nvSpPr>
          <p:cNvPr id="48" name="Rectangle 47">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F65E48C6-D8DF-5F4E-BD2B-CFA98E943668}"/>
              </a:ext>
            </a:extLst>
          </p:cNvPr>
          <p:cNvSpPr>
            <a:spLocks noGrp="1"/>
          </p:cNvSpPr>
          <p:nvPr>
            <p:ph type="title"/>
          </p:nvPr>
        </p:nvSpPr>
        <p:spPr>
          <a:xfrm>
            <a:off x="838200" y="1412488"/>
            <a:ext cx="2899189" cy="4363844"/>
          </a:xfrm>
        </p:spPr>
        <p:txBody>
          <a:bodyPr anchor="t">
            <a:normAutofit/>
          </a:bodyPr>
          <a:lstStyle/>
          <a:p>
            <a:r>
              <a:rPr lang="en-US" sz="4000">
                <a:solidFill>
                  <a:srgbClr val="FFFFFF"/>
                </a:solidFill>
              </a:rPr>
              <a:t>Course Equivalency and Rigor: Implications for School Districts</a:t>
            </a:r>
          </a:p>
        </p:txBody>
      </p:sp>
      <p:sp>
        <p:nvSpPr>
          <p:cNvPr id="5" name="Content Placeholder 4">
            <a:extLst>
              <a:ext uri="{FF2B5EF4-FFF2-40B4-BE49-F238E27FC236}">
                <a16:creationId xmlns:a16="http://schemas.microsoft.com/office/drawing/2014/main" id="{01491D93-F52D-4958-5633-9C1D60B9C2E0}"/>
              </a:ext>
            </a:extLst>
          </p:cNvPr>
          <p:cNvSpPr>
            <a:spLocks noGrp="1"/>
          </p:cNvSpPr>
          <p:nvPr>
            <p:ph sz="half" idx="1"/>
          </p:nvPr>
        </p:nvSpPr>
        <p:spPr>
          <a:xfrm>
            <a:off x="4380855" y="1412489"/>
            <a:ext cx="3427283" cy="4363844"/>
          </a:xfrm>
        </p:spPr>
        <p:txBody>
          <a:bodyPr>
            <a:normAutofit/>
          </a:bodyPr>
          <a:lstStyle/>
          <a:p>
            <a:pPr marL="0" indent="0">
              <a:buNone/>
            </a:pPr>
            <a:r>
              <a:rPr lang="en-US" sz="1700" dirty="0"/>
              <a:t>3. Instructor Support and Capacity</a:t>
            </a:r>
          </a:p>
          <a:p>
            <a:pPr marL="0" indent="0">
              <a:buNone/>
            </a:pPr>
            <a:endParaRPr lang="en-US" sz="1700" dirty="0"/>
          </a:p>
          <a:p>
            <a:pPr marL="0" indent="0">
              <a:buNone/>
            </a:pPr>
            <a:r>
              <a:rPr lang="en-US" sz="1700" dirty="0"/>
              <a:t>Districts must ensure that dual credit teachers:</a:t>
            </a:r>
          </a:p>
          <a:p>
            <a:r>
              <a:rPr lang="en-US" sz="1700" dirty="0"/>
              <a:t>Meet or maintain credentialing requirements</a:t>
            </a:r>
          </a:p>
          <a:p>
            <a:r>
              <a:rPr lang="en-US" sz="1700" dirty="0"/>
              <a:t>Participate in required professional development</a:t>
            </a:r>
          </a:p>
          <a:p>
            <a:r>
              <a:rPr lang="en-US" sz="1700" dirty="0"/>
              <a:t>Implement feedback from college evaluations</a:t>
            </a:r>
          </a:p>
          <a:p>
            <a:pPr marL="0" indent="0">
              <a:buNone/>
            </a:pPr>
            <a:r>
              <a:rPr lang="en-US" sz="1700" dirty="0"/>
              <a:t>This may require new investments in teacher support, mentoring, or credential pathways.</a:t>
            </a:r>
          </a:p>
          <a:p>
            <a:pPr marL="0" indent="0">
              <a:buNone/>
            </a:pPr>
            <a:endParaRPr lang="en-US" sz="1700" dirty="0"/>
          </a:p>
        </p:txBody>
      </p:sp>
      <p:cxnSp>
        <p:nvCxnSpPr>
          <p:cNvPr id="50" name="Straight Connector 49">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602BB0DE-872D-6359-1AE4-0ED3D921CC23}"/>
              </a:ext>
            </a:extLst>
          </p:cNvPr>
          <p:cNvSpPr>
            <a:spLocks noGrp="1"/>
          </p:cNvSpPr>
          <p:nvPr>
            <p:ph sz="half" idx="2"/>
          </p:nvPr>
        </p:nvSpPr>
        <p:spPr>
          <a:xfrm>
            <a:off x="8451604" y="1412489"/>
            <a:ext cx="3197701" cy="4363844"/>
          </a:xfrm>
        </p:spPr>
        <p:txBody>
          <a:bodyPr>
            <a:normAutofit/>
          </a:bodyPr>
          <a:lstStyle/>
          <a:p>
            <a:pPr marL="0" indent="0">
              <a:buNone/>
            </a:pPr>
            <a:r>
              <a:rPr lang="en-US" sz="1700"/>
              <a:t>4. Equity and Readiness Pressures</a:t>
            </a:r>
          </a:p>
          <a:p>
            <a:pPr marL="0" indent="0">
              <a:buNone/>
            </a:pPr>
            <a:endParaRPr lang="en-US" sz="1700"/>
          </a:p>
          <a:p>
            <a:pPr marL="0" indent="0">
              <a:buNone/>
            </a:pPr>
            <a:r>
              <a:rPr lang="en-US" sz="1700"/>
              <a:t>Districts must balance:</a:t>
            </a:r>
          </a:p>
          <a:p>
            <a:r>
              <a:rPr lang="en-US" sz="1700"/>
              <a:t>Expanding access to dual credit</a:t>
            </a:r>
          </a:p>
          <a:p>
            <a:r>
              <a:rPr lang="en-US" sz="1700"/>
              <a:t>Ensuring students are academically ready</a:t>
            </a:r>
          </a:p>
          <a:p>
            <a:r>
              <a:rPr lang="en-US" sz="1700"/>
              <a:t>Avoiding practices that unintentionally gatekeep or track students</a:t>
            </a:r>
          </a:p>
          <a:p>
            <a:pPr marL="0" indent="0">
              <a:buNone/>
            </a:pPr>
            <a:r>
              <a:rPr lang="en-US" sz="1700"/>
              <a:t>Rigor expectations can create tension with equity goals; both sectors should coordinate on readiness supports.</a:t>
            </a:r>
          </a:p>
        </p:txBody>
      </p:sp>
      <p:pic>
        <p:nvPicPr>
          <p:cNvPr id="2" name="Picture 1">
            <a:extLst>
              <a:ext uri="{FF2B5EF4-FFF2-40B4-BE49-F238E27FC236}">
                <a16:creationId xmlns:a16="http://schemas.microsoft.com/office/drawing/2014/main" id="{90D24BBD-53C0-1196-E502-4EF5518043C5}"/>
              </a:ext>
            </a:extLst>
          </p:cNvPr>
          <p:cNvPicPr>
            <a:picLocks noChangeAspect="1"/>
          </p:cNvPicPr>
          <p:nvPr/>
        </p:nvPicPr>
        <p:blipFill>
          <a:blip r:embed="rId2"/>
          <a:stretch>
            <a:fillRect/>
          </a:stretch>
        </p:blipFill>
        <p:spPr>
          <a:xfrm>
            <a:off x="479498" y="0"/>
            <a:ext cx="2899189" cy="1370435"/>
          </a:xfrm>
          <a:prstGeom prst="rect">
            <a:avLst/>
          </a:prstGeom>
        </p:spPr>
      </p:pic>
      <p:pic>
        <p:nvPicPr>
          <p:cNvPr id="3" name="Picture 2" descr="Text">
            <a:extLst>
              <a:ext uri="{FF2B5EF4-FFF2-40B4-BE49-F238E27FC236}">
                <a16:creationId xmlns:a16="http://schemas.microsoft.com/office/drawing/2014/main" id="{3B1A66C4-28A2-F09F-58D0-B1AE32F14B91}"/>
              </a:ext>
            </a:extLst>
          </p:cNvPr>
          <p:cNvPicPr>
            <a:picLocks noChangeAspect="1"/>
          </p:cNvPicPr>
          <p:nvPr/>
        </p:nvPicPr>
        <p:blipFill>
          <a:blip r:embed="rId3"/>
          <a:stretch>
            <a:fillRect/>
          </a:stretch>
        </p:blipFill>
        <p:spPr>
          <a:xfrm>
            <a:off x="336220" y="5051074"/>
            <a:ext cx="3543419" cy="1450516"/>
          </a:xfrm>
          <a:prstGeom prst="rect">
            <a:avLst/>
          </a:prstGeom>
        </p:spPr>
      </p:pic>
    </p:spTree>
    <p:extLst>
      <p:ext uri="{BB962C8B-B14F-4D97-AF65-F5344CB8AC3E}">
        <p14:creationId xmlns:p14="http://schemas.microsoft.com/office/powerpoint/2010/main" val="36552776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ACCC42-031C-70D8-04CC-0E51941E1CC0}"/>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Shape 45">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640EAAA-684F-571F-172F-285F87935B35}"/>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600">
                <a:solidFill>
                  <a:srgbClr val="FFFFFF"/>
                </a:solidFill>
              </a:rPr>
              <a:t>Course Equivalency and Rigor, Exhibit B</a:t>
            </a:r>
          </a:p>
        </p:txBody>
      </p:sp>
      <p:pic>
        <p:nvPicPr>
          <p:cNvPr id="3" name="Picture 2">
            <a:extLst>
              <a:ext uri="{FF2B5EF4-FFF2-40B4-BE49-F238E27FC236}">
                <a16:creationId xmlns:a16="http://schemas.microsoft.com/office/drawing/2014/main" id="{E47ACE24-006F-5ED5-9557-6A6C0DB84ACB}"/>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48"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ext">
            <a:extLst>
              <a:ext uri="{FF2B5EF4-FFF2-40B4-BE49-F238E27FC236}">
                <a16:creationId xmlns:a16="http://schemas.microsoft.com/office/drawing/2014/main" id="{E35C6ED3-4BF4-37DE-25F7-9751EBB1389F}"/>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242344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DC5F50-C15A-671F-C03E-CE25883F3B99}"/>
            </a:ext>
          </a:extLst>
        </p:cNvPr>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8B5BE1E-02E6-B28C-8AE8-6FFAE01C0D00}"/>
              </a:ext>
            </a:extLst>
          </p:cNvPr>
          <p:cNvSpPr>
            <a:spLocks noGrp="1"/>
          </p:cNvSpPr>
          <p:nvPr>
            <p:ph type="title"/>
          </p:nvPr>
        </p:nvSpPr>
        <p:spPr>
          <a:xfrm>
            <a:off x="640081" y="329184"/>
            <a:ext cx="6241568" cy="1783080"/>
          </a:xfrm>
        </p:spPr>
        <p:txBody>
          <a:bodyPr anchor="b">
            <a:normAutofit/>
          </a:bodyPr>
          <a:lstStyle/>
          <a:p>
            <a:r>
              <a:rPr lang="en-US" sz="3800">
                <a:solidFill>
                  <a:srgbClr val="FFFFFF"/>
                </a:solidFill>
              </a:rPr>
              <a:t>MPA, Exhibit B: Definitions, Course Equivalency, Rigor, and Availability</a:t>
            </a:r>
          </a:p>
        </p:txBody>
      </p:sp>
      <p:sp>
        <p:nvSpPr>
          <p:cNvPr id="37"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973AC9A3-9E42-FB0F-8ADF-55B52B1D2D5B}"/>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4" name="Picture 3" descr="Text">
            <a:extLst>
              <a:ext uri="{FF2B5EF4-FFF2-40B4-BE49-F238E27FC236}">
                <a16:creationId xmlns:a16="http://schemas.microsoft.com/office/drawing/2014/main" id="{384FE1B5-2496-1DC4-A352-6B4DA6A5D331}"/>
              </a:ext>
            </a:extLst>
          </p:cNvPr>
          <p:cNvPicPr>
            <a:picLocks noChangeAspect="1"/>
          </p:cNvPicPr>
          <p:nvPr/>
        </p:nvPicPr>
        <p:blipFill>
          <a:blip r:embed="rId3"/>
          <a:stretch>
            <a:fillRect/>
          </a:stretch>
        </p:blipFill>
        <p:spPr>
          <a:xfrm>
            <a:off x="7834304" y="4036858"/>
            <a:ext cx="4014216" cy="1645824"/>
          </a:xfrm>
          <a:prstGeom prst="rect">
            <a:avLst/>
          </a:prstGeom>
        </p:spPr>
      </p:pic>
      <p:graphicFrame>
        <p:nvGraphicFramePr>
          <p:cNvPr id="5" name="Content Placeholder 2">
            <a:extLst>
              <a:ext uri="{FF2B5EF4-FFF2-40B4-BE49-F238E27FC236}">
                <a16:creationId xmlns:a16="http://schemas.microsoft.com/office/drawing/2014/main" id="{AF005519-8E28-A45F-9AE8-ABBAC9270054}"/>
              </a:ext>
            </a:extLst>
          </p:cNvPr>
          <p:cNvGraphicFramePr>
            <a:graphicFrameLocks noGrp="1"/>
          </p:cNvGraphicFramePr>
          <p:nvPr>
            <p:ph idx="1"/>
            <p:extLst>
              <p:ext uri="{D42A27DB-BD31-4B8C-83A1-F6EECF244321}">
                <p14:modId xmlns:p14="http://schemas.microsoft.com/office/powerpoint/2010/main" val="125237195"/>
              </p:ext>
            </p:extLst>
          </p:nvPr>
        </p:nvGraphicFramePr>
        <p:xfrm>
          <a:off x="640081" y="2706624"/>
          <a:ext cx="6241568"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528350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A78D38-E494-EDBB-163F-ECA7EA0BD200}"/>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le 5">
            <a:extLst>
              <a:ext uri="{FF2B5EF4-FFF2-40B4-BE49-F238E27FC236}">
                <a16:creationId xmlns:a16="http://schemas.microsoft.com/office/drawing/2014/main" id="{F3CD5E09-EBB8-BFCE-A1E4-5DC581265BB6}"/>
              </a:ext>
            </a:extLst>
          </p:cNvPr>
          <p:cNvSpPr>
            <a:spLocks noGrp="1"/>
          </p:cNvSpPr>
          <p:nvPr>
            <p:ph type="title"/>
          </p:nvPr>
        </p:nvSpPr>
        <p:spPr>
          <a:xfrm>
            <a:off x="838200" y="1412488"/>
            <a:ext cx="2899189" cy="4363844"/>
          </a:xfrm>
        </p:spPr>
        <p:txBody>
          <a:bodyPr anchor="t">
            <a:normAutofit/>
          </a:bodyPr>
          <a:lstStyle/>
          <a:p>
            <a:r>
              <a:rPr lang="en-US" sz="4000">
                <a:solidFill>
                  <a:srgbClr val="FFFFFF"/>
                </a:solidFill>
              </a:rPr>
              <a:t>Community colleges and school districts</a:t>
            </a:r>
          </a:p>
        </p:txBody>
      </p:sp>
      <p:sp>
        <p:nvSpPr>
          <p:cNvPr id="7" name="Content Placeholder 6">
            <a:extLst>
              <a:ext uri="{FF2B5EF4-FFF2-40B4-BE49-F238E27FC236}">
                <a16:creationId xmlns:a16="http://schemas.microsoft.com/office/drawing/2014/main" id="{92276A0E-9EBF-91F7-CF7E-896FE10F24D1}"/>
              </a:ext>
            </a:extLst>
          </p:cNvPr>
          <p:cNvSpPr>
            <a:spLocks noGrp="1"/>
          </p:cNvSpPr>
          <p:nvPr>
            <p:ph sz="half" idx="1"/>
          </p:nvPr>
        </p:nvSpPr>
        <p:spPr>
          <a:xfrm>
            <a:off x="4380855" y="1412489"/>
            <a:ext cx="3427283" cy="4363844"/>
          </a:xfrm>
        </p:spPr>
        <p:txBody>
          <a:bodyPr>
            <a:normAutofit/>
          </a:bodyPr>
          <a:lstStyle/>
          <a:p>
            <a:r>
              <a:rPr lang="en-US" sz="1700"/>
              <a:t>Community colleges set the rigor standard defining what equivalency means for a specific course, establishing the evaluation rubric, approving syllabi and assessments, and determining whether the standard has been met.</a:t>
            </a:r>
          </a:p>
          <a:p>
            <a:r>
              <a:rPr lang="en-US" sz="1700"/>
              <a:t>PA 104-0012 tightens the community college’s standard-setting obligations (stricter evaluation timelines, CTE equivalency extension, academic control assurance)</a:t>
            </a:r>
          </a:p>
        </p:txBody>
      </p:sp>
      <p:cxnSp>
        <p:nvCxnSpPr>
          <p:cNvPr id="15" name="Straight Connector 14">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7">
            <a:extLst>
              <a:ext uri="{FF2B5EF4-FFF2-40B4-BE49-F238E27FC236}">
                <a16:creationId xmlns:a16="http://schemas.microsoft.com/office/drawing/2014/main" id="{BF91C849-BAC8-2DBC-5263-B4CD669D2C74}"/>
              </a:ext>
            </a:extLst>
          </p:cNvPr>
          <p:cNvSpPr>
            <a:spLocks noGrp="1"/>
          </p:cNvSpPr>
          <p:nvPr>
            <p:ph sz="half" idx="2"/>
          </p:nvPr>
        </p:nvSpPr>
        <p:spPr>
          <a:xfrm>
            <a:off x="8451604" y="1412489"/>
            <a:ext cx="3197701" cy="4363844"/>
          </a:xfrm>
        </p:spPr>
        <p:txBody>
          <a:bodyPr>
            <a:normAutofit/>
          </a:bodyPr>
          <a:lstStyle/>
          <a:p>
            <a:r>
              <a:rPr lang="en-US" sz="1700"/>
              <a:t>School districts create the conditions — by employing the instructor, managing the classroom, scheduling the course, enrolling the students, and cooperating in the evaluation process. Whether conditions allow the standard to be met is partly their responsibility.</a:t>
            </a:r>
          </a:p>
          <a:p>
            <a:r>
              <a:rPr lang="en-US" sz="1700"/>
              <a:t>PA 104-0012 adds specific conditions and obligations for school districts (mixed-enrollment notification, disability access cooperation, disaggregated data sharing).</a:t>
            </a:r>
          </a:p>
          <a:p>
            <a:endParaRPr lang="en-US" sz="1700"/>
          </a:p>
        </p:txBody>
      </p:sp>
      <p:pic>
        <p:nvPicPr>
          <p:cNvPr id="2" name="Picture 1">
            <a:extLst>
              <a:ext uri="{FF2B5EF4-FFF2-40B4-BE49-F238E27FC236}">
                <a16:creationId xmlns:a16="http://schemas.microsoft.com/office/drawing/2014/main" id="{05353508-1EAF-30D3-490B-5BA9804E867F}"/>
              </a:ext>
            </a:extLst>
          </p:cNvPr>
          <p:cNvPicPr>
            <a:picLocks noChangeAspect="1"/>
          </p:cNvPicPr>
          <p:nvPr/>
        </p:nvPicPr>
        <p:blipFill>
          <a:blip r:embed="rId2"/>
          <a:stretch>
            <a:fillRect/>
          </a:stretch>
        </p:blipFill>
        <p:spPr>
          <a:xfrm>
            <a:off x="542695" y="30797"/>
            <a:ext cx="2777400" cy="1312866"/>
          </a:xfrm>
          <a:prstGeom prst="rect">
            <a:avLst/>
          </a:prstGeom>
        </p:spPr>
      </p:pic>
      <p:pic>
        <p:nvPicPr>
          <p:cNvPr id="3" name="Picture 2" descr="Text">
            <a:extLst>
              <a:ext uri="{FF2B5EF4-FFF2-40B4-BE49-F238E27FC236}">
                <a16:creationId xmlns:a16="http://schemas.microsoft.com/office/drawing/2014/main" id="{2889DC69-F1A4-8117-30AC-D081CB1B790C}"/>
              </a:ext>
            </a:extLst>
          </p:cNvPr>
          <p:cNvPicPr>
            <a:picLocks noChangeAspect="1"/>
          </p:cNvPicPr>
          <p:nvPr/>
        </p:nvPicPr>
        <p:blipFill>
          <a:blip r:embed="rId3"/>
          <a:stretch>
            <a:fillRect/>
          </a:stretch>
        </p:blipFill>
        <p:spPr>
          <a:xfrm>
            <a:off x="412077" y="4720254"/>
            <a:ext cx="3543419" cy="1450516"/>
          </a:xfrm>
          <a:prstGeom prst="rect">
            <a:avLst/>
          </a:prstGeom>
        </p:spPr>
      </p:pic>
    </p:spTree>
    <p:extLst>
      <p:ext uri="{BB962C8B-B14F-4D97-AF65-F5344CB8AC3E}">
        <p14:creationId xmlns:p14="http://schemas.microsoft.com/office/powerpoint/2010/main" val="17783762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63F4AB6-1957-31DB-E987-019120E2CC06}"/>
              </a:ext>
            </a:extLst>
          </p:cNvPr>
          <p:cNvSpPr>
            <a:spLocks noGrp="1"/>
          </p:cNvSpPr>
          <p:nvPr>
            <p:ph type="title"/>
          </p:nvPr>
        </p:nvSpPr>
        <p:spPr>
          <a:xfrm>
            <a:off x="595942" y="39624"/>
            <a:ext cx="6241568" cy="1783080"/>
          </a:xfrm>
        </p:spPr>
        <p:txBody>
          <a:bodyPr anchor="b">
            <a:normAutofit/>
          </a:bodyPr>
          <a:lstStyle/>
          <a:p>
            <a:r>
              <a:rPr lang="en-US" sz="4800" dirty="0">
                <a:solidFill>
                  <a:srgbClr val="FFFFFF"/>
                </a:solidFill>
              </a:rPr>
              <a:t>School District feedback</a:t>
            </a:r>
          </a:p>
        </p:txBody>
      </p:sp>
      <p:sp>
        <p:nvSpPr>
          <p:cNvPr id="23"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852DCD3-DB0C-7A2A-40B5-9E4CFD118013}"/>
              </a:ext>
            </a:extLst>
          </p:cNvPr>
          <p:cNvSpPr>
            <a:spLocks noGrp="1"/>
          </p:cNvSpPr>
          <p:nvPr>
            <p:ph idx="1"/>
          </p:nvPr>
        </p:nvSpPr>
        <p:spPr>
          <a:xfrm>
            <a:off x="640081" y="2706624"/>
            <a:ext cx="6241568" cy="3483864"/>
          </a:xfrm>
        </p:spPr>
        <p:txBody>
          <a:bodyPr>
            <a:normAutofit lnSpcReduction="10000"/>
          </a:bodyPr>
          <a:lstStyle/>
          <a:p>
            <a:r>
              <a:rPr lang="en-US" sz="1600" dirty="0">
                <a:solidFill>
                  <a:srgbClr val="FFFFFF"/>
                </a:solidFill>
              </a:rPr>
              <a:t>Course proposal, planning, and documentation in concert with community college</a:t>
            </a:r>
          </a:p>
          <a:p>
            <a:r>
              <a:rPr lang="en-US" sz="1600" dirty="0">
                <a:solidFill>
                  <a:srgbClr val="FFFFFF"/>
                </a:solidFill>
              </a:rPr>
              <a:t>Outcomes of course must match those of the community college</a:t>
            </a:r>
          </a:p>
          <a:p>
            <a:r>
              <a:rPr lang="en-US" sz="1600" dirty="0">
                <a:solidFill>
                  <a:srgbClr val="FFFFFF"/>
                </a:solidFill>
              </a:rPr>
              <a:t>Identify faculty for Type A courses</a:t>
            </a:r>
          </a:p>
          <a:p>
            <a:r>
              <a:rPr lang="en-US" sz="1600" dirty="0">
                <a:solidFill>
                  <a:srgbClr val="FFFFFF"/>
                </a:solidFill>
              </a:rPr>
              <a:t>Ensure students appropriately identified for dual credit or not (mixed classrooms)</a:t>
            </a:r>
          </a:p>
          <a:p>
            <a:r>
              <a:rPr lang="en-US" sz="1600" dirty="0">
                <a:solidFill>
                  <a:srgbClr val="FFFFFF"/>
                </a:solidFill>
              </a:rPr>
              <a:t>Identify students in need of 504 accommodations</a:t>
            </a:r>
          </a:p>
          <a:p>
            <a:r>
              <a:rPr lang="en-US" sz="1600" dirty="0">
                <a:solidFill>
                  <a:srgbClr val="FFFFFF"/>
                </a:solidFill>
              </a:rPr>
              <a:t>The school district's obligation under the 60-day provision is the initiation obligation. </a:t>
            </a:r>
          </a:p>
          <a:p>
            <a:r>
              <a:rPr lang="en-US" sz="1600" dirty="0">
                <a:solidFill>
                  <a:srgbClr val="FFFFFF"/>
                </a:solidFill>
              </a:rPr>
              <a:t>Written request as formal legal document </a:t>
            </a:r>
          </a:p>
          <a:p>
            <a:r>
              <a:rPr lang="en-US" sz="1600" dirty="0">
                <a:solidFill>
                  <a:srgbClr val="FFFFFF"/>
                </a:solidFill>
              </a:rPr>
              <a:t>Managing multiple concurrent requests strategically </a:t>
            </a:r>
          </a:p>
          <a:p>
            <a:r>
              <a:rPr lang="en-US" sz="1600" dirty="0">
                <a:solidFill>
                  <a:srgbClr val="FFFFFF"/>
                </a:solidFill>
              </a:rPr>
              <a:t>Documentation as prerequisite for §16.10 </a:t>
            </a:r>
          </a:p>
          <a:p>
            <a:endParaRPr lang="en-US" sz="1400" dirty="0">
              <a:solidFill>
                <a:srgbClr val="FFFFFF"/>
              </a:solidFill>
            </a:endParaRPr>
          </a:p>
        </p:txBody>
      </p:sp>
      <p:pic>
        <p:nvPicPr>
          <p:cNvPr id="4" name="Picture 3">
            <a:extLst>
              <a:ext uri="{FF2B5EF4-FFF2-40B4-BE49-F238E27FC236}">
                <a16:creationId xmlns:a16="http://schemas.microsoft.com/office/drawing/2014/main" id="{E3A559E5-21B6-9BAB-5D12-C98DC733E98C}"/>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6EF25FBD-885E-23A8-7803-D36543FD37FA}"/>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11548935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2ADB096-8EFD-6106-31E1-B2CF8F0C7334}"/>
              </a:ext>
            </a:extLst>
          </p:cNvPr>
          <p:cNvSpPr>
            <a:spLocks noGrp="1"/>
          </p:cNvSpPr>
          <p:nvPr>
            <p:ph type="title"/>
          </p:nvPr>
        </p:nvSpPr>
        <p:spPr>
          <a:xfrm>
            <a:off x="640081" y="329184"/>
            <a:ext cx="6241568" cy="1783080"/>
          </a:xfrm>
        </p:spPr>
        <p:txBody>
          <a:bodyPr anchor="b">
            <a:normAutofit/>
          </a:bodyPr>
          <a:lstStyle/>
          <a:p>
            <a:r>
              <a:rPr lang="en-US" sz="4000" dirty="0">
                <a:solidFill>
                  <a:srgbClr val="FFFFFF"/>
                </a:solidFill>
              </a:rPr>
              <a:t>Community College District feedback</a:t>
            </a:r>
          </a:p>
        </p:txBody>
      </p:sp>
      <p:sp>
        <p:nvSpPr>
          <p:cNvPr id="23"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50776D6-EA1F-C7D1-81CF-5E1ED79554DE}"/>
              </a:ext>
            </a:extLst>
          </p:cNvPr>
          <p:cNvSpPr>
            <a:spLocks noGrp="1"/>
          </p:cNvSpPr>
          <p:nvPr>
            <p:ph idx="1"/>
          </p:nvPr>
        </p:nvSpPr>
        <p:spPr>
          <a:xfrm>
            <a:off x="640081" y="2706624"/>
            <a:ext cx="6241568" cy="3483864"/>
          </a:xfrm>
        </p:spPr>
        <p:txBody>
          <a:bodyPr>
            <a:normAutofit fontScale="92500" lnSpcReduction="10000"/>
          </a:bodyPr>
          <a:lstStyle/>
          <a:p>
            <a:r>
              <a:rPr lang="en-US" sz="1600" dirty="0">
                <a:solidFill>
                  <a:srgbClr val="FFFFFF"/>
                </a:solidFill>
              </a:rPr>
              <a:t>Sets the rigor standard</a:t>
            </a:r>
          </a:p>
          <a:p>
            <a:r>
              <a:rPr lang="en-US" sz="1600" dirty="0">
                <a:solidFill>
                  <a:srgbClr val="FFFFFF"/>
                </a:solidFill>
              </a:rPr>
              <a:t>Defines what equivalency means for a specific course</a:t>
            </a:r>
          </a:p>
          <a:p>
            <a:r>
              <a:rPr lang="en-US" sz="1600" dirty="0">
                <a:solidFill>
                  <a:srgbClr val="FFFFFF"/>
                </a:solidFill>
              </a:rPr>
              <a:t>Establishes the evaluation rubric</a:t>
            </a:r>
          </a:p>
          <a:p>
            <a:r>
              <a:rPr lang="en-US" sz="1600" dirty="0">
                <a:solidFill>
                  <a:srgbClr val="FFFFFF"/>
                </a:solidFill>
              </a:rPr>
              <a:t>Approves syllabi and assessments and determine whether the standard has been met.</a:t>
            </a:r>
          </a:p>
          <a:p>
            <a:r>
              <a:rPr lang="en-US" sz="1600" dirty="0">
                <a:solidFill>
                  <a:srgbClr val="FFFFFF"/>
                </a:solidFill>
              </a:rPr>
              <a:t>Maintains academic control</a:t>
            </a:r>
          </a:p>
          <a:p>
            <a:r>
              <a:rPr lang="en-US" sz="1600" dirty="0">
                <a:solidFill>
                  <a:srgbClr val="FFFFFF"/>
                </a:solidFill>
              </a:rPr>
              <a:t>Identifies course outcomes, expectations, IAI GECC alignment</a:t>
            </a:r>
          </a:p>
          <a:p>
            <a:r>
              <a:rPr lang="en-US" sz="1600" dirty="0">
                <a:solidFill>
                  <a:srgbClr val="FFFFFF"/>
                </a:solidFill>
              </a:rPr>
              <a:t>Affirms faculty for Type A courses</a:t>
            </a:r>
          </a:p>
          <a:p>
            <a:r>
              <a:rPr lang="en-US" sz="1600" dirty="0">
                <a:solidFill>
                  <a:srgbClr val="FFFFFF"/>
                </a:solidFill>
              </a:rPr>
              <a:t>Observes course delivery</a:t>
            </a:r>
          </a:p>
          <a:p>
            <a:r>
              <a:rPr lang="en-US" sz="1600" dirty="0">
                <a:solidFill>
                  <a:srgbClr val="FFFFFF"/>
                </a:solidFill>
              </a:rPr>
              <a:t>Evaluates courses for consistency of student outcomes</a:t>
            </a:r>
          </a:p>
          <a:p>
            <a:r>
              <a:rPr lang="en-US" sz="1600" dirty="0">
                <a:solidFill>
                  <a:srgbClr val="FFFFFF"/>
                </a:solidFill>
              </a:rPr>
              <a:t>Collaborates with school district to accommodate student needs (Type A – IDEA v. Type C - ADA)</a:t>
            </a:r>
          </a:p>
          <a:p>
            <a:endParaRPr lang="en-US" sz="1200" dirty="0">
              <a:solidFill>
                <a:srgbClr val="FFFFFF"/>
              </a:solidFill>
            </a:endParaRPr>
          </a:p>
        </p:txBody>
      </p:sp>
      <p:pic>
        <p:nvPicPr>
          <p:cNvPr id="4" name="Picture 3">
            <a:extLst>
              <a:ext uri="{FF2B5EF4-FFF2-40B4-BE49-F238E27FC236}">
                <a16:creationId xmlns:a16="http://schemas.microsoft.com/office/drawing/2014/main" id="{DD30DAAE-EBFD-E261-D5B5-A2879B43F169}"/>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D9B61E28-A9CC-6B63-94B4-831C1546D47F}"/>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1289026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F20449-D0AA-7D50-0AE5-039A78A2E26D}"/>
            </a:ext>
          </a:extLst>
        </p:cNvPr>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A36F181-EF83-68B9-99FA-DA70F844FC85}"/>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100">
                <a:solidFill>
                  <a:srgbClr val="FFFFFF"/>
                </a:solidFill>
              </a:rPr>
              <a:t>Course Equivalency and Rigor: Committee Discussion</a:t>
            </a:r>
          </a:p>
        </p:txBody>
      </p:sp>
      <p:pic>
        <p:nvPicPr>
          <p:cNvPr id="3" name="Picture 2">
            <a:extLst>
              <a:ext uri="{FF2B5EF4-FFF2-40B4-BE49-F238E27FC236}">
                <a16:creationId xmlns:a16="http://schemas.microsoft.com/office/drawing/2014/main" id="{28674773-AEE5-FD78-9E39-0B7913FD6AB9}"/>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50"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ext">
            <a:extLst>
              <a:ext uri="{FF2B5EF4-FFF2-40B4-BE49-F238E27FC236}">
                <a16:creationId xmlns:a16="http://schemas.microsoft.com/office/drawing/2014/main" id="{72D189F9-88AB-8D75-585B-3FA5B916B2F8}"/>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1982142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E5BEE8A3-2688-C2AB-367B-4242B2361336}"/>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600">
                <a:solidFill>
                  <a:srgbClr val="FFFFFF"/>
                </a:solidFill>
              </a:rPr>
              <a:t>Welcome!</a:t>
            </a:r>
          </a:p>
        </p:txBody>
      </p:sp>
      <p:sp>
        <p:nvSpPr>
          <p:cNvPr id="3" name="Content Placeholder 2">
            <a:extLst>
              <a:ext uri="{FF2B5EF4-FFF2-40B4-BE49-F238E27FC236}">
                <a16:creationId xmlns:a16="http://schemas.microsoft.com/office/drawing/2014/main" id="{F6E9D9E7-1E7F-8408-E70F-6F4FC0236BF3}"/>
              </a:ext>
            </a:extLst>
          </p:cNvPr>
          <p:cNvSpPr>
            <a:spLocks noGrp="1"/>
          </p:cNvSpPr>
          <p:nvPr>
            <p:ph idx="1"/>
            <p:extLst>
              <p:ext uri="{E7BDC344-281C-4309-B0C6-D0EE65EED2A8}">
                <p202:designPr xmlns:p202="http://schemas.microsoft.com/office/powerpoint/2020/02/main">
                  <p202:designTagLst>
                    <p202:designTag name="ARCH:1:VSVAR" val="TitledTextBox"/>
                    <p202:designTag name="ARCH:1:CLS" val="InformationBlock"/>
                  </p202:designTagLst>
                </p202:designPr>
              </p:ext>
            </p:extLst>
          </p:nvPr>
        </p:nvSpPr>
        <p:spPr>
          <a:xfrm>
            <a:off x="838200" y="4480560"/>
            <a:ext cx="6081713" cy="1572768"/>
          </a:xfrm>
        </p:spPr>
        <p:txBody>
          <a:bodyPr>
            <a:normAutofit/>
          </a:bodyPr>
          <a:lstStyle/>
          <a:p>
            <a:pPr marL="0" indent="0">
              <a:spcBef>
                <a:spcPts val="2500"/>
              </a:spcBef>
              <a:buNone/>
            </a:pPr>
            <a:r>
              <a:rPr lang="en-US" b="1">
                <a:solidFill>
                  <a:srgbClr val="FFFFFF"/>
                </a:solidFill>
              </a:rPr>
              <a:t>Please enter your name, title, and organization in the chat.</a:t>
            </a:r>
          </a:p>
        </p:txBody>
      </p:sp>
      <p:pic>
        <p:nvPicPr>
          <p:cNvPr id="2" name="Picture 1">
            <a:extLst>
              <a:ext uri="{FF2B5EF4-FFF2-40B4-BE49-F238E27FC236}">
                <a16:creationId xmlns:a16="http://schemas.microsoft.com/office/drawing/2014/main" id="{788B7243-FFBE-D1F5-7DE7-D469B6DE5DE7}"/>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31"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ext">
            <a:extLst>
              <a:ext uri="{FF2B5EF4-FFF2-40B4-BE49-F238E27FC236}">
                <a16:creationId xmlns:a16="http://schemas.microsoft.com/office/drawing/2014/main" id="{A73A3B18-E5E3-33B5-014A-532692A0F377}"/>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13848249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7" name="Rectangle 66">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Shape 68">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E860A88-C675-FE6C-8C04-AA3183D424EF}"/>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600">
                <a:solidFill>
                  <a:srgbClr val="FFFFFF"/>
                </a:solidFill>
              </a:rPr>
              <a:t>Public Comment</a:t>
            </a:r>
          </a:p>
        </p:txBody>
      </p:sp>
      <p:pic>
        <p:nvPicPr>
          <p:cNvPr id="3" name="Picture 2">
            <a:extLst>
              <a:ext uri="{FF2B5EF4-FFF2-40B4-BE49-F238E27FC236}">
                <a16:creationId xmlns:a16="http://schemas.microsoft.com/office/drawing/2014/main" id="{5D8DA924-68E1-946A-56ED-1BABFFD66183}"/>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71"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ext">
            <a:extLst>
              <a:ext uri="{FF2B5EF4-FFF2-40B4-BE49-F238E27FC236}">
                <a16:creationId xmlns:a16="http://schemas.microsoft.com/office/drawing/2014/main" id="{A98EA1C5-3780-0CCF-6FC3-A36716F130FC}"/>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62166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711CB6-AECF-4269-3DB2-CD49368F855F}"/>
            </a:ext>
          </a:extLst>
        </p:cNvPr>
        <p:cNvGrpSpPr/>
        <p:nvPr/>
      </p:nvGrpSpPr>
      <p:grpSpPr>
        <a:xfrm>
          <a:off x="0" y="0"/>
          <a:ext cx="0" cy="0"/>
          <a:chOff x="0" y="0"/>
          <a:chExt cx="0" cy="0"/>
        </a:xfrm>
      </p:grpSpPr>
      <p:sp useBgFill="1">
        <p:nvSpPr>
          <p:cNvPr id="67" name="Rectangle 66">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Shape 68">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3AA96DF-A34E-2FDC-CF30-86E96470479F}"/>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600">
                <a:solidFill>
                  <a:srgbClr val="FFFFFF"/>
                </a:solidFill>
              </a:rPr>
              <a:t>Next Steps</a:t>
            </a:r>
          </a:p>
        </p:txBody>
      </p:sp>
      <p:pic>
        <p:nvPicPr>
          <p:cNvPr id="3" name="Picture 2">
            <a:extLst>
              <a:ext uri="{FF2B5EF4-FFF2-40B4-BE49-F238E27FC236}">
                <a16:creationId xmlns:a16="http://schemas.microsoft.com/office/drawing/2014/main" id="{6B881860-02CB-C8D3-6AD0-A6F1916ACB3A}"/>
              </a:ext>
            </a:extLst>
          </p:cNvPr>
          <p:cNvPicPr>
            <a:picLocks noChangeAspect="1"/>
          </p:cNvPicPr>
          <p:nvPr/>
        </p:nvPicPr>
        <p:blipFill>
          <a:blip r:embed="rId2"/>
          <a:stretch>
            <a:fillRect/>
          </a:stretch>
        </p:blipFill>
        <p:spPr>
          <a:xfrm>
            <a:off x="7907654" y="806568"/>
            <a:ext cx="3931920" cy="1857832"/>
          </a:xfrm>
          <a:prstGeom prst="rect">
            <a:avLst/>
          </a:prstGeom>
        </p:spPr>
      </p:pic>
      <p:sp>
        <p:nvSpPr>
          <p:cNvPr id="71"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ext">
            <a:extLst>
              <a:ext uri="{FF2B5EF4-FFF2-40B4-BE49-F238E27FC236}">
                <a16:creationId xmlns:a16="http://schemas.microsoft.com/office/drawing/2014/main" id="{6700739F-40AB-968E-682A-62D62C71066A}"/>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2915485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87958F-EC23-F11B-7365-601039834D9C}"/>
            </a:ext>
          </a:extLst>
        </p:cNvPr>
        <p:cNvGrpSpPr/>
        <p:nvPr/>
      </p:nvGrpSpPr>
      <p:grpSpPr>
        <a:xfrm>
          <a:off x="0" y="0"/>
          <a:ext cx="0" cy="0"/>
          <a:chOff x="0" y="0"/>
          <a:chExt cx="0" cy="0"/>
        </a:xfrm>
      </p:grpSpPr>
      <p:sp useBgFill="1">
        <p:nvSpPr>
          <p:cNvPr id="57" name="Rectangle 56">
            <a:extLst>
              <a:ext uri="{FF2B5EF4-FFF2-40B4-BE49-F238E27FC236}">
                <a16:creationId xmlns:a16="http://schemas.microsoft.com/office/drawing/2014/main" id="{5AC1364A-3E3D-4F0D-8776-78AF3A270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611773-4783-DC3E-BF08-21030B21E4DF}"/>
              </a:ext>
            </a:extLst>
          </p:cNvPr>
          <p:cNvSpPr>
            <a:spLocks noGrp="1"/>
          </p:cNvSpPr>
          <p:nvPr>
            <p:ph type="title"/>
          </p:nvPr>
        </p:nvSpPr>
        <p:spPr>
          <a:xfrm>
            <a:off x="4797501" y="329184"/>
            <a:ext cx="6755626" cy="1783080"/>
          </a:xfrm>
        </p:spPr>
        <p:txBody>
          <a:bodyPr anchor="b">
            <a:normAutofit/>
          </a:bodyPr>
          <a:lstStyle/>
          <a:p>
            <a:r>
              <a:rPr lang="en-US" sz="5400"/>
              <a:t>Timeline</a:t>
            </a:r>
          </a:p>
        </p:txBody>
      </p:sp>
      <p:pic>
        <p:nvPicPr>
          <p:cNvPr id="3" name="Picture 2">
            <a:extLst>
              <a:ext uri="{FF2B5EF4-FFF2-40B4-BE49-F238E27FC236}">
                <a16:creationId xmlns:a16="http://schemas.microsoft.com/office/drawing/2014/main" id="{048727DA-5B90-F772-DF11-B6A094E5198D}"/>
              </a:ext>
            </a:extLst>
          </p:cNvPr>
          <p:cNvPicPr>
            <a:picLocks noChangeAspect="1"/>
          </p:cNvPicPr>
          <p:nvPr/>
        </p:nvPicPr>
        <p:blipFill>
          <a:blip r:embed="rId2"/>
          <a:stretch>
            <a:fillRect/>
          </a:stretch>
        </p:blipFill>
        <p:spPr>
          <a:xfrm>
            <a:off x="320040" y="1005409"/>
            <a:ext cx="4014216" cy="1896717"/>
          </a:xfrm>
          <a:prstGeom prst="rect">
            <a:avLst/>
          </a:prstGeom>
        </p:spPr>
      </p:pic>
      <p:sp>
        <p:nvSpPr>
          <p:cNvPr id="59"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7494"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Text">
            <a:extLst>
              <a:ext uri="{FF2B5EF4-FFF2-40B4-BE49-F238E27FC236}">
                <a16:creationId xmlns:a16="http://schemas.microsoft.com/office/drawing/2014/main" id="{AEAAFCB2-EF56-03F8-5D09-02E71D16503E}"/>
              </a:ext>
            </a:extLst>
          </p:cNvPr>
          <p:cNvPicPr>
            <a:picLocks noChangeAspect="1"/>
          </p:cNvPicPr>
          <p:nvPr/>
        </p:nvPicPr>
        <p:blipFill>
          <a:blip r:embed="rId3"/>
          <a:stretch>
            <a:fillRect/>
          </a:stretch>
        </p:blipFill>
        <p:spPr>
          <a:xfrm>
            <a:off x="320040" y="4379836"/>
            <a:ext cx="3995928" cy="1638326"/>
          </a:xfrm>
          <a:prstGeom prst="rect">
            <a:avLst/>
          </a:prstGeom>
        </p:spPr>
      </p:pic>
      <p:graphicFrame>
        <p:nvGraphicFramePr>
          <p:cNvPr id="5" name="Content Placeholder 4" descr="Basic Timeline">
            <a:extLst>
              <a:ext uri="{FF2B5EF4-FFF2-40B4-BE49-F238E27FC236}">
                <a16:creationId xmlns:a16="http://schemas.microsoft.com/office/drawing/2014/main" id="{AC9C36CF-FEE2-5858-89C5-EF5EF2147C9C}"/>
              </a:ext>
            </a:extLst>
          </p:cNvPr>
          <p:cNvGraphicFramePr>
            <a:graphicFrameLocks noGrp="1"/>
          </p:cNvGraphicFramePr>
          <p:nvPr>
            <p:ph idx="1"/>
            <p:extLst>
              <p:ext uri="{D42A27DB-BD31-4B8C-83A1-F6EECF244321}">
                <p14:modId xmlns:p14="http://schemas.microsoft.com/office/powerpoint/2010/main" val="2680893440"/>
              </p:ext>
              <p:ext uri="{E7BDC344-281C-4309-B0C6-D0EE65EED2A8}">
                <p202:designPr xmlns:p202="http://schemas.microsoft.com/office/powerpoint/2020/02/main">
                  <p202:designTagLst>
                    <p202:designTag name="ARCH:1:CLS" val="SmartArt"/>
                    <p202:designTag name="ARCH:1:VSVAR" val="Timeline"/>
                  </p202:designTagLst>
                </p202:designPr>
              </p:ext>
            </p:extLst>
          </p:nvPr>
        </p:nvGraphicFramePr>
        <p:xfrm>
          <a:off x="4797494" y="2706624"/>
          <a:ext cx="6755626"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8697146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6DA404-5D47-DA77-9205-CF5D494AF4ED}"/>
            </a:ext>
          </a:extLst>
        </p:cNvPr>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id="{F0087D53-9295-4463-AAE4-D5C626046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9B61D6-DE54-36D6-B3EC-6DEEA0E42BD8}"/>
              </a:ext>
            </a:extLst>
          </p:cNvPr>
          <p:cNvSpPr>
            <a:spLocks noGrp="1"/>
          </p:cNvSpPr>
          <p:nvPr>
            <p:ph type="title"/>
          </p:nvPr>
        </p:nvSpPr>
        <p:spPr>
          <a:xfrm>
            <a:off x="638881" y="4501453"/>
            <a:ext cx="10909640" cy="1065836"/>
          </a:xfrm>
        </p:spPr>
        <p:txBody>
          <a:bodyPr vert="horz" lIns="91440" tIns="45720" rIns="91440" bIns="45720" rtlCol="0" anchor="ctr">
            <a:normAutofit/>
          </a:bodyPr>
          <a:lstStyle/>
          <a:p>
            <a:pPr algn="ctr"/>
            <a:r>
              <a:rPr lang="en-US" sz="6600"/>
              <a:t>Thank you!</a:t>
            </a:r>
          </a:p>
        </p:txBody>
      </p:sp>
      <p:pic>
        <p:nvPicPr>
          <p:cNvPr id="3" name="Picture 2">
            <a:extLst>
              <a:ext uri="{FF2B5EF4-FFF2-40B4-BE49-F238E27FC236}">
                <a16:creationId xmlns:a16="http://schemas.microsoft.com/office/drawing/2014/main" id="{7B818D7C-1A3A-AB33-CE86-6F8D1FA33888}"/>
              </a:ext>
            </a:extLst>
          </p:cNvPr>
          <p:cNvPicPr>
            <a:picLocks noChangeAspect="1"/>
          </p:cNvPicPr>
          <p:nvPr/>
        </p:nvPicPr>
        <p:blipFill>
          <a:blip r:embed="rId2"/>
          <a:stretch>
            <a:fillRect/>
          </a:stretch>
        </p:blipFill>
        <p:spPr>
          <a:xfrm>
            <a:off x="320040" y="941306"/>
            <a:ext cx="5614416" cy="2652812"/>
          </a:xfrm>
          <a:prstGeom prst="rect">
            <a:avLst/>
          </a:prstGeom>
        </p:spPr>
      </p:pic>
      <p:pic>
        <p:nvPicPr>
          <p:cNvPr id="4" name="Picture 3" descr="Text">
            <a:extLst>
              <a:ext uri="{FF2B5EF4-FFF2-40B4-BE49-F238E27FC236}">
                <a16:creationId xmlns:a16="http://schemas.microsoft.com/office/drawing/2014/main" id="{C164C4CD-2C4E-749B-1FDA-50ABC4CB1851}"/>
              </a:ext>
            </a:extLst>
          </p:cNvPr>
          <p:cNvPicPr>
            <a:picLocks noChangeAspect="1"/>
          </p:cNvPicPr>
          <p:nvPr/>
        </p:nvPicPr>
        <p:blipFill>
          <a:blip r:embed="rId3"/>
          <a:stretch>
            <a:fillRect/>
          </a:stretch>
        </p:blipFill>
        <p:spPr>
          <a:xfrm>
            <a:off x="6254496" y="1116759"/>
            <a:ext cx="5614416" cy="2301905"/>
          </a:xfrm>
          <a:prstGeom prst="rect">
            <a:avLst/>
          </a:prstGeom>
        </p:spPr>
      </p:pic>
      <p:sp>
        <p:nvSpPr>
          <p:cNvPr id="63"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5594358"/>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8341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ADA216DF-C268-4A25-A2DC-51E15F550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CE3179-7E16-3517-133A-55070ABB1881}"/>
              </a:ext>
            </a:extLst>
          </p:cNvPr>
          <p:cNvSpPr>
            <a:spLocks noGrp="1"/>
          </p:cNvSpPr>
          <p:nvPr>
            <p:ph type="title"/>
          </p:nvPr>
        </p:nvSpPr>
        <p:spPr>
          <a:xfrm>
            <a:off x="2633318" y="4030712"/>
            <a:ext cx="6920765" cy="1065836"/>
          </a:xfrm>
        </p:spPr>
        <p:txBody>
          <a:bodyPr vert="horz" lIns="91440" tIns="45720" rIns="91440" bIns="45720" rtlCol="0" anchor="ctr">
            <a:normAutofit/>
          </a:bodyPr>
          <a:lstStyle/>
          <a:p>
            <a:pPr algn="ctr"/>
            <a:r>
              <a:rPr lang="en-US" sz="6600" dirty="0"/>
              <a:t>Open Meetings Act</a:t>
            </a:r>
          </a:p>
        </p:txBody>
      </p:sp>
      <p:pic>
        <p:nvPicPr>
          <p:cNvPr id="5" name="Picture 4" descr="Close up image of hands applauding">
            <a:extLst>
              <a:ext uri="{FF2B5EF4-FFF2-40B4-BE49-F238E27FC236}">
                <a16:creationId xmlns:a16="http://schemas.microsoft.com/office/drawing/2014/main" id="{0855BF29-8F4B-0DBF-3FAF-10D8D921A981}"/>
              </a:ext>
            </a:extLst>
          </p:cNvPr>
          <p:cNvPicPr>
            <a:picLocks noChangeAspect="1"/>
          </p:cNvPicPr>
          <p:nvPr/>
        </p:nvPicPr>
        <p:blipFill>
          <a:blip r:embed="rId2"/>
          <a:srcRect t="4433" r="23298" b="4659"/>
          <a:stretch>
            <a:fillRect/>
          </a:stretch>
        </p:blipFill>
        <p:spPr>
          <a:xfrm>
            <a:off x="2927089" y="654767"/>
            <a:ext cx="6333224" cy="2973204"/>
          </a:xfrm>
          <a:prstGeom prst="rect">
            <a:avLst/>
          </a:prstGeom>
        </p:spPr>
      </p:pic>
      <p:pic>
        <p:nvPicPr>
          <p:cNvPr id="3" name="Picture 2">
            <a:extLst>
              <a:ext uri="{FF2B5EF4-FFF2-40B4-BE49-F238E27FC236}">
                <a16:creationId xmlns:a16="http://schemas.microsoft.com/office/drawing/2014/main" id="{B8C21BBA-550D-D169-26A4-D166CEEFA6A4}"/>
              </a:ext>
            </a:extLst>
          </p:cNvPr>
          <p:cNvPicPr>
            <a:picLocks noChangeAspect="1"/>
          </p:cNvPicPr>
          <p:nvPr/>
        </p:nvPicPr>
        <p:blipFill>
          <a:blip r:embed="rId3"/>
          <a:stretch>
            <a:fillRect/>
          </a:stretch>
        </p:blipFill>
        <p:spPr>
          <a:xfrm>
            <a:off x="133814" y="5809785"/>
            <a:ext cx="2408663" cy="1048215"/>
          </a:xfrm>
          <a:prstGeom prst="rect">
            <a:avLst/>
          </a:prstGeom>
        </p:spPr>
      </p:pic>
      <p:pic>
        <p:nvPicPr>
          <p:cNvPr id="4" name="Picture 3" descr="Text">
            <a:extLst>
              <a:ext uri="{FF2B5EF4-FFF2-40B4-BE49-F238E27FC236}">
                <a16:creationId xmlns:a16="http://schemas.microsoft.com/office/drawing/2014/main" id="{800A64FD-533E-B43D-E49F-8F6BB1426D5E}"/>
              </a:ext>
            </a:extLst>
          </p:cNvPr>
          <p:cNvPicPr>
            <a:picLocks noChangeAspect="1"/>
          </p:cNvPicPr>
          <p:nvPr/>
        </p:nvPicPr>
        <p:blipFill>
          <a:blip r:embed="rId4"/>
          <a:stretch>
            <a:fillRect/>
          </a:stretch>
        </p:blipFill>
        <p:spPr>
          <a:xfrm>
            <a:off x="9272696" y="5590728"/>
            <a:ext cx="2914706" cy="1267272"/>
          </a:xfrm>
          <a:prstGeom prst="rect">
            <a:avLst/>
          </a:prstGeom>
        </p:spPr>
      </p:pic>
      <p:sp>
        <p:nvSpPr>
          <p:cNvPr id="52" name="sketch line">
            <a:extLst>
              <a:ext uri="{FF2B5EF4-FFF2-40B4-BE49-F238E27FC236}">
                <a16:creationId xmlns:a16="http://schemas.microsoft.com/office/drawing/2014/main" id="{DE127D07-37F2-4FE3-9F47-F0CD6740D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9376" y="563476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3925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5AC1364A-3E3D-4F0D-8776-78AF3A270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0E444C-FF93-87C5-9D10-B553CC6EC698}"/>
              </a:ext>
            </a:extLst>
          </p:cNvPr>
          <p:cNvSpPr>
            <a:spLocks noGrp="1"/>
          </p:cNvSpPr>
          <p:nvPr>
            <p:ph type="title"/>
          </p:nvPr>
        </p:nvSpPr>
        <p:spPr>
          <a:xfrm>
            <a:off x="4654296" y="808798"/>
            <a:ext cx="6755626" cy="778132"/>
          </a:xfrm>
        </p:spPr>
        <p:txBody>
          <a:bodyPr anchor="b">
            <a:normAutofit/>
          </a:bodyPr>
          <a:lstStyle/>
          <a:p>
            <a:pPr algn="ctr"/>
            <a:r>
              <a:rPr lang="en-US" sz="4800" dirty="0"/>
              <a:t>Open Meetings Act (OMA)</a:t>
            </a:r>
          </a:p>
        </p:txBody>
      </p:sp>
      <p:pic>
        <p:nvPicPr>
          <p:cNvPr id="4" name="Picture 3">
            <a:extLst>
              <a:ext uri="{FF2B5EF4-FFF2-40B4-BE49-F238E27FC236}">
                <a16:creationId xmlns:a16="http://schemas.microsoft.com/office/drawing/2014/main" id="{D6AA1302-4BA2-91DA-EFF7-04FA36DC0880}"/>
              </a:ext>
            </a:extLst>
          </p:cNvPr>
          <p:cNvPicPr>
            <a:picLocks noChangeAspect="1"/>
          </p:cNvPicPr>
          <p:nvPr/>
        </p:nvPicPr>
        <p:blipFill>
          <a:blip r:embed="rId3"/>
          <a:stretch>
            <a:fillRect/>
          </a:stretch>
        </p:blipFill>
        <p:spPr>
          <a:xfrm>
            <a:off x="391639" y="1465657"/>
            <a:ext cx="4014216" cy="1896717"/>
          </a:xfrm>
          <a:prstGeom prst="rect">
            <a:avLst/>
          </a:prstGeom>
        </p:spPr>
      </p:pic>
      <p:sp>
        <p:nvSpPr>
          <p:cNvPr id="28"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7494"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ext">
            <a:extLst>
              <a:ext uri="{FF2B5EF4-FFF2-40B4-BE49-F238E27FC236}">
                <a16:creationId xmlns:a16="http://schemas.microsoft.com/office/drawing/2014/main" id="{9241645D-B7BD-035F-2CD5-E9D0CE7F99B7}"/>
              </a:ext>
            </a:extLst>
          </p:cNvPr>
          <p:cNvPicPr>
            <a:picLocks noChangeAspect="1"/>
          </p:cNvPicPr>
          <p:nvPr/>
        </p:nvPicPr>
        <p:blipFill>
          <a:blip r:embed="rId4"/>
          <a:stretch>
            <a:fillRect/>
          </a:stretch>
        </p:blipFill>
        <p:spPr>
          <a:xfrm>
            <a:off x="569947" y="3429000"/>
            <a:ext cx="3995928" cy="1638326"/>
          </a:xfrm>
          <a:prstGeom prst="rect">
            <a:avLst/>
          </a:prstGeom>
        </p:spPr>
      </p:pic>
      <p:sp>
        <p:nvSpPr>
          <p:cNvPr id="3" name="Content Placeholder 2">
            <a:extLst>
              <a:ext uri="{FF2B5EF4-FFF2-40B4-BE49-F238E27FC236}">
                <a16:creationId xmlns:a16="http://schemas.microsoft.com/office/drawing/2014/main" id="{B9B5400B-4021-D8D0-99F4-9939979F3102}"/>
              </a:ext>
            </a:extLst>
          </p:cNvPr>
          <p:cNvSpPr>
            <a:spLocks noGrp="1"/>
          </p:cNvSpPr>
          <p:nvPr>
            <p:ph idx="1"/>
          </p:nvPr>
        </p:nvSpPr>
        <p:spPr>
          <a:xfrm>
            <a:off x="4797494" y="2706624"/>
            <a:ext cx="6755626" cy="3483864"/>
          </a:xfrm>
        </p:spPr>
        <p:txBody>
          <a:bodyPr>
            <a:noAutofit/>
          </a:bodyPr>
          <a:lstStyle/>
          <a:p>
            <a:r>
              <a:rPr lang="en-US" sz="1800" dirty="0"/>
              <a:t>Committee meeting notices, agendas, and location information will be posted to ICCB’s website no later than 48 hours prior to the meeting.</a:t>
            </a:r>
          </a:p>
          <a:p>
            <a:r>
              <a:rPr lang="en-US" sz="1800" dirty="0"/>
              <a:t>Committee will ensure the public is able to observe and comment in the meeting by attending via a call-in number or video link posted on the ICCB website.</a:t>
            </a:r>
          </a:p>
          <a:p>
            <a:r>
              <a:rPr lang="en-US" sz="1800" dirty="0"/>
              <a:t>Meetings are open to the public and will include time for Public Comment. </a:t>
            </a:r>
          </a:p>
          <a:p>
            <a:r>
              <a:rPr lang="en-US" sz="1800" dirty="0"/>
              <a:t>Public comments should be limited to matters on the agenda or related to the purpose and duties of the Committee.</a:t>
            </a:r>
          </a:p>
          <a:p>
            <a:r>
              <a:rPr lang="en-US" sz="1800" dirty="0"/>
              <a:t>All meetings will be recorded and made available to the public.</a:t>
            </a:r>
          </a:p>
        </p:txBody>
      </p:sp>
    </p:spTree>
    <p:extLst>
      <p:ext uri="{BB962C8B-B14F-4D97-AF65-F5344CB8AC3E}">
        <p14:creationId xmlns:p14="http://schemas.microsoft.com/office/powerpoint/2010/main" val="254017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AC6EB9-0B7C-E46A-8619-57CD0C61774B}"/>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CA4BD6EE-7B51-447C-AAB3-028B7A3E5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5BF26B-7D3B-5747-256A-85CB3B735184}"/>
              </a:ext>
            </a:extLst>
          </p:cNvPr>
          <p:cNvSpPr>
            <a:spLocks noGrp="1"/>
          </p:cNvSpPr>
          <p:nvPr>
            <p:ph type="title"/>
          </p:nvPr>
        </p:nvSpPr>
        <p:spPr>
          <a:xfrm>
            <a:off x="612648" y="433387"/>
            <a:ext cx="5032744" cy="3365646"/>
          </a:xfrm>
        </p:spPr>
        <p:txBody>
          <a:bodyPr vert="horz" lIns="91440" tIns="45720" rIns="91440" bIns="45720" rtlCol="0" anchor="b">
            <a:normAutofit/>
          </a:bodyPr>
          <a:lstStyle/>
          <a:p>
            <a:r>
              <a:rPr lang="en-US" sz="6600"/>
              <a:t>DCQA Committee Bylaws</a:t>
            </a:r>
          </a:p>
        </p:txBody>
      </p:sp>
      <p:pic>
        <p:nvPicPr>
          <p:cNvPr id="4" name="Picture 3" descr="Text">
            <a:extLst>
              <a:ext uri="{FF2B5EF4-FFF2-40B4-BE49-F238E27FC236}">
                <a16:creationId xmlns:a16="http://schemas.microsoft.com/office/drawing/2014/main" id="{4FA67DBC-6C7C-7897-C697-18BEAF7E4FCC}"/>
              </a:ext>
            </a:extLst>
          </p:cNvPr>
          <p:cNvPicPr>
            <a:picLocks noChangeAspect="1"/>
          </p:cNvPicPr>
          <p:nvPr/>
        </p:nvPicPr>
        <p:blipFill>
          <a:blip r:embed="rId3"/>
          <a:stretch>
            <a:fillRect/>
          </a:stretch>
        </p:blipFill>
        <p:spPr>
          <a:xfrm>
            <a:off x="6126480" y="1042960"/>
            <a:ext cx="5593768" cy="2293439"/>
          </a:xfrm>
          <a:prstGeom prst="rect">
            <a:avLst/>
          </a:prstGeom>
        </p:spPr>
      </p:pic>
      <p:sp>
        <p:nvSpPr>
          <p:cNvPr id="49" name="sketch line">
            <a:extLst>
              <a:ext uri="{FF2B5EF4-FFF2-40B4-BE49-F238E27FC236}">
                <a16:creationId xmlns:a16="http://schemas.microsoft.com/office/drawing/2014/main" id="{6B5FF7CD-712E-4187-BFF5-B192FFB33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005089"/>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lose up image of hands applauding">
            <a:extLst>
              <a:ext uri="{FF2B5EF4-FFF2-40B4-BE49-F238E27FC236}">
                <a16:creationId xmlns:a16="http://schemas.microsoft.com/office/drawing/2014/main" id="{DB8A0F11-10BD-27A8-3731-F606267EFB80}"/>
              </a:ext>
            </a:extLst>
          </p:cNvPr>
          <p:cNvPicPr>
            <a:picLocks noChangeAspect="1"/>
          </p:cNvPicPr>
          <p:nvPr/>
        </p:nvPicPr>
        <p:blipFill>
          <a:blip r:embed="rId4"/>
          <a:srcRect l="2943" r="2940" b="-1"/>
          <a:stretch>
            <a:fillRect/>
          </a:stretch>
        </p:blipFill>
        <p:spPr>
          <a:xfrm>
            <a:off x="6126480" y="4240422"/>
            <a:ext cx="2683879" cy="1903488"/>
          </a:xfrm>
          <a:prstGeom prst="rect">
            <a:avLst/>
          </a:prstGeom>
        </p:spPr>
      </p:pic>
      <p:pic>
        <p:nvPicPr>
          <p:cNvPr id="3" name="Picture 2">
            <a:extLst>
              <a:ext uri="{FF2B5EF4-FFF2-40B4-BE49-F238E27FC236}">
                <a16:creationId xmlns:a16="http://schemas.microsoft.com/office/drawing/2014/main" id="{6BE61E68-2D6C-5B34-9E8D-0E5AA42CAEDD}"/>
              </a:ext>
            </a:extLst>
          </p:cNvPr>
          <p:cNvPicPr>
            <a:picLocks noChangeAspect="1"/>
          </p:cNvPicPr>
          <p:nvPr/>
        </p:nvPicPr>
        <p:blipFill>
          <a:blip r:embed="rId5"/>
          <a:stretch>
            <a:fillRect/>
          </a:stretch>
        </p:blipFill>
        <p:spPr>
          <a:xfrm>
            <a:off x="9036369" y="4558099"/>
            <a:ext cx="2683879" cy="1268133"/>
          </a:xfrm>
          <a:prstGeom prst="rect">
            <a:avLst/>
          </a:prstGeom>
        </p:spPr>
      </p:pic>
    </p:spTree>
    <p:extLst>
      <p:ext uri="{BB962C8B-B14F-4D97-AF65-F5344CB8AC3E}">
        <p14:creationId xmlns:p14="http://schemas.microsoft.com/office/powerpoint/2010/main" val="2282794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38A4F37-EC8C-0F34-FFD3-9AC40A1A32FE}"/>
              </a:ext>
            </a:extLst>
          </p:cNvPr>
          <p:cNvSpPr>
            <a:spLocks noGrp="1"/>
          </p:cNvSpPr>
          <p:nvPr>
            <p:ph type="title"/>
          </p:nvPr>
        </p:nvSpPr>
        <p:spPr>
          <a:xfrm>
            <a:off x="320040" y="1053196"/>
            <a:ext cx="6793371" cy="982868"/>
          </a:xfrm>
        </p:spPr>
        <p:txBody>
          <a:bodyPr anchor="b">
            <a:normAutofit/>
          </a:bodyPr>
          <a:lstStyle/>
          <a:p>
            <a:pPr algn="ctr"/>
            <a:r>
              <a:rPr lang="en-US" sz="4800" dirty="0">
                <a:solidFill>
                  <a:srgbClr val="FFFFFF"/>
                </a:solidFill>
              </a:rPr>
              <a:t>DCQA Committee Bylaws</a:t>
            </a:r>
          </a:p>
        </p:txBody>
      </p:sp>
      <p:sp>
        <p:nvSpPr>
          <p:cNvPr id="30"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AF86134-1816-55B0-9434-A3A10324D632}"/>
              </a:ext>
            </a:extLst>
          </p:cNvPr>
          <p:cNvSpPr>
            <a:spLocks noGrp="1"/>
          </p:cNvSpPr>
          <p:nvPr>
            <p:ph idx="1"/>
          </p:nvPr>
        </p:nvSpPr>
        <p:spPr>
          <a:xfrm>
            <a:off x="320040" y="2656147"/>
            <a:ext cx="6793370" cy="3902927"/>
          </a:xfrm>
        </p:spPr>
        <p:txBody>
          <a:bodyPr>
            <a:normAutofit/>
          </a:bodyPr>
          <a:lstStyle/>
          <a:p>
            <a:r>
              <a:rPr lang="en-US" sz="1600" dirty="0">
                <a:solidFill>
                  <a:srgbClr val="FFFFFF"/>
                </a:solidFill>
              </a:rPr>
              <a:t>The Dual Credit Quality Act Advisory Committee (“Committee”), established pursuant to the Dual Credit Quality Act (110 ILCS 27/19.5), is </a:t>
            </a:r>
            <a:r>
              <a:rPr lang="en-US" sz="1600" b="1" dirty="0">
                <a:solidFill>
                  <a:srgbClr val="FFFFFF"/>
                </a:solidFill>
              </a:rPr>
              <a:t>a statewide</a:t>
            </a:r>
            <a:r>
              <a:rPr lang="en-US" sz="1600" dirty="0">
                <a:solidFill>
                  <a:srgbClr val="FFFFFF"/>
                </a:solidFill>
              </a:rPr>
              <a:t> </a:t>
            </a:r>
            <a:r>
              <a:rPr lang="en-US" sz="1600" b="1" dirty="0">
                <a:solidFill>
                  <a:srgbClr val="FFFFFF"/>
                </a:solidFill>
              </a:rPr>
              <a:t>advisory body</a:t>
            </a:r>
            <a:r>
              <a:rPr lang="en-US" sz="1600" dirty="0">
                <a:solidFill>
                  <a:srgbClr val="FFFFFF"/>
                </a:solidFill>
              </a:rPr>
              <a:t>. </a:t>
            </a:r>
          </a:p>
          <a:p>
            <a:r>
              <a:rPr lang="en-US" sz="1600" dirty="0">
                <a:solidFill>
                  <a:srgbClr val="FFFFFF"/>
                </a:solidFill>
              </a:rPr>
              <a:t>The Committee may meet in person, or through video or audio conference, and will establish quorum, defined as a majority of ICCB- and ISBE-appointed Committee members present for the purpose of discussing public business (5 ILCS 120/1.02)</a:t>
            </a:r>
          </a:p>
          <a:p>
            <a:r>
              <a:rPr lang="en-US" sz="1600" dirty="0">
                <a:solidFill>
                  <a:srgbClr val="FFFFFF"/>
                </a:solidFill>
              </a:rPr>
              <a:t>At the direction of the ICCB and ISBE, a Committee may meet without the presence of a quorum of members provided the conditions set forth in the Open Meetings Act are met (5 ILCS 120/7). </a:t>
            </a:r>
          </a:p>
          <a:p>
            <a:r>
              <a:rPr lang="en-US" sz="1600" dirty="0">
                <a:solidFill>
                  <a:srgbClr val="FFFFFF"/>
                </a:solidFill>
              </a:rPr>
              <a:t>Procedural rules for conducting and attending Committee meetings align with OMA guidelines and conducting “contemporaneous interactive communication” (5 ILCS 120/1.02).</a:t>
            </a:r>
          </a:p>
          <a:p>
            <a:r>
              <a:rPr lang="en-US" sz="1600" dirty="0">
                <a:solidFill>
                  <a:srgbClr val="FFFFFF"/>
                </a:solidFill>
              </a:rPr>
              <a:t>The Committee will meet as often as the ICCB and ISBE deems necessary but will meet at least once per year.</a:t>
            </a:r>
          </a:p>
        </p:txBody>
      </p:sp>
      <p:pic>
        <p:nvPicPr>
          <p:cNvPr id="4" name="Picture 3">
            <a:extLst>
              <a:ext uri="{FF2B5EF4-FFF2-40B4-BE49-F238E27FC236}">
                <a16:creationId xmlns:a16="http://schemas.microsoft.com/office/drawing/2014/main" id="{2BAA793C-08FD-9507-6BEE-50EEB3D65740}"/>
              </a:ext>
            </a:extLst>
          </p:cNvPr>
          <p:cNvPicPr>
            <a:picLocks noChangeAspect="1"/>
          </p:cNvPicPr>
          <p:nvPr/>
        </p:nvPicPr>
        <p:blipFill>
          <a:blip r:embed="rId2"/>
          <a:stretch>
            <a:fillRect/>
          </a:stretch>
        </p:blipFill>
        <p:spPr>
          <a:xfrm>
            <a:off x="7834304" y="811595"/>
            <a:ext cx="4014216" cy="1896717"/>
          </a:xfrm>
          <a:prstGeom prst="rect">
            <a:avLst/>
          </a:prstGeom>
        </p:spPr>
      </p:pic>
      <p:pic>
        <p:nvPicPr>
          <p:cNvPr id="5" name="Picture 4" descr="Text">
            <a:extLst>
              <a:ext uri="{FF2B5EF4-FFF2-40B4-BE49-F238E27FC236}">
                <a16:creationId xmlns:a16="http://schemas.microsoft.com/office/drawing/2014/main" id="{5FBA09C7-43B5-8158-B888-A6734EDE654F}"/>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2240536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6AAB0A-F9B1-1AFB-7100-849E06C624E9}"/>
            </a:ext>
          </a:extLst>
        </p:cNvPr>
        <p:cNvGrpSpPr/>
        <p:nvPr/>
      </p:nvGrpSpPr>
      <p:grpSpPr>
        <a:xfrm>
          <a:off x="0" y="0"/>
          <a:ext cx="0" cy="0"/>
          <a:chOff x="0" y="0"/>
          <a:chExt cx="0" cy="0"/>
        </a:xfrm>
      </p:grpSpPr>
      <p:sp>
        <p:nvSpPr>
          <p:cNvPr id="43" name="Rectangle 42">
            <a:extLst>
              <a:ext uri="{FF2B5EF4-FFF2-40B4-BE49-F238E27FC236}">
                <a16:creationId xmlns:a16="http://schemas.microsoft.com/office/drawing/2014/main" id="{1C4FDBE2-32F7-4AC4-A40C-C51C65B1D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solidFill>
                <a:schemeClr val="tx1"/>
              </a:solidFill>
            </a:endParaRPr>
          </a:p>
        </p:txBody>
      </p:sp>
      <p:sp>
        <p:nvSpPr>
          <p:cNvPr id="2" name="Title 1">
            <a:extLst>
              <a:ext uri="{FF2B5EF4-FFF2-40B4-BE49-F238E27FC236}">
                <a16:creationId xmlns:a16="http://schemas.microsoft.com/office/drawing/2014/main" id="{6622BA5E-7EB3-9475-877C-065D9E058328}"/>
              </a:ext>
            </a:extLst>
          </p:cNvPr>
          <p:cNvSpPr>
            <a:spLocks noGrp="1"/>
          </p:cNvSpPr>
          <p:nvPr>
            <p:ph type="title"/>
          </p:nvPr>
        </p:nvSpPr>
        <p:spPr>
          <a:xfrm>
            <a:off x="4763933" y="3827844"/>
            <a:ext cx="6766405" cy="1168188"/>
          </a:xfrm>
        </p:spPr>
        <p:txBody>
          <a:bodyPr vert="horz" lIns="91440" tIns="45720" rIns="91440" bIns="45720" rtlCol="0" anchor="b">
            <a:normAutofit/>
          </a:bodyPr>
          <a:lstStyle/>
          <a:p>
            <a:pPr algn="ctr"/>
            <a:r>
              <a:rPr lang="en-US" sz="4700">
                <a:solidFill>
                  <a:srgbClr val="FFFFFE"/>
                </a:solidFill>
              </a:rPr>
              <a:t>DCQA Committee Purpose</a:t>
            </a:r>
          </a:p>
        </p:txBody>
      </p:sp>
      <p:sp>
        <p:nvSpPr>
          <p:cNvPr id="45" name="Freeform: Shape 44">
            <a:extLst>
              <a:ext uri="{FF2B5EF4-FFF2-40B4-BE49-F238E27FC236}">
                <a16:creationId xmlns:a16="http://schemas.microsoft.com/office/drawing/2014/main" id="{EBF4792E-DF83-4D24-9924-01EC30A32C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58512"/>
            <a:ext cx="3952259" cy="5932172"/>
          </a:xfrm>
          <a:custGeom>
            <a:avLst/>
            <a:gdLst>
              <a:gd name="connsiteX0" fmla="*/ 986173 w 3952259"/>
              <a:gd name="connsiteY0" fmla="*/ 0 h 5932172"/>
              <a:gd name="connsiteX1" fmla="*/ 3952259 w 3952259"/>
              <a:gd name="connsiteY1" fmla="*/ 2966086 h 5932172"/>
              <a:gd name="connsiteX2" fmla="*/ 986173 w 3952259"/>
              <a:gd name="connsiteY2" fmla="*/ 5932172 h 5932172"/>
              <a:gd name="connsiteX3" fmla="*/ 104150 w 3952259"/>
              <a:gd name="connsiteY3" fmla="*/ 5798823 h 5932172"/>
              <a:gd name="connsiteX4" fmla="*/ 0 w 3952259"/>
              <a:gd name="connsiteY4" fmla="*/ 5760704 h 5932172"/>
              <a:gd name="connsiteX5" fmla="*/ 0 w 3952259"/>
              <a:gd name="connsiteY5" fmla="*/ 171469 h 5932172"/>
              <a:gd name="connsiteX6" fmla="*/ 104150 w 3952259"/>
              <a:gd name="connsiteY6" fmla="*/ 133350 h 5932172"/>
              <a:gd name="connsiteX7" fmla="*/ 986173 w 3952259"/>
              <a:gd name="connsiteY7" fmla="*/ 0 h 5932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52259" h="5932172">
                <a:moveTo>
                  <a:pt x="986173" y="0"/>
                </a:moveTo>
                <a:cubicBezTo>
                  <a:pt x="2624297" y="0"/>
                  <a:pt x="3952259" y="1327962"/>
                  <a:pt x="3952259" y="2966086"/>
                </a:cubicBezTo>
                <a:cubicBezTo>
                  <a:pt x="3952259" y="4604210"/>
                  <a:pt x="2624297" y="5932172"/>
                  <a:pt x="986173" y="5932172"/>
                </a:cubicBezTo>
                <a:cubicBezTo>
                  <a:pt x="679025" y="5932172"/>
                  <a:pt x="382781" y="5885486"/>
                  <a:pt x="104150" y="5798823"/>
                </a:cubicBezTo>
                <a:lnTo>
                  <a:pt x="0" y="5760704"/>
                </a:lnTo>
                <a:lnTo>
                  <a:pt x="0" y="171469"/>
                </a:lnTo>
                <a:lnTo>
                  <a:pt x="104150" y="133350"/>
                </a:lnTo>
                <a:cubicBezTo>
                  <a:pt x="382781" y="46686"/>
                  <a:pt x="679025" y="0"/>
                  <a:pt x="986173"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Shape 41">
            <a:extLst>
              <a:ext uri="{FF2B5EF4-FFF2-40B4-BE49-F238E27FC236}">
                <a16:creationId xmlns:a16="http://schemas.microsoft.com/office/drawing/2014/main" id="{15837328-A57C-47AA-B520-C83F4A6BD1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58125" y="0"/>
            <a:ext cx="4475748" cy="3256337"/>
          </a:xfrm>
          <a:custGeom>
            <a:avLst/>
            <a:gdLst>
              <a:gd name="connsiteX0" fmla="*/ 246861 w 4475748"/>
              <a:gd name="connsiteY0" fmla="*/ 0 h 3256337"/>
              <a:gd name="connsiteX1" fmla="*/ 4228888 w 4475748"/>
              <a:gd name="connsiteY1" fmla="*/ 0 h 3256337"/>
              <a:gd name="connsiteX2" fmla="*/ 4299885 w 4475748"/>
              <a:gd name="connsiteY2" fmla="*/ 147382 h 3256337"/>
              <a:gd name="connsiteX3" fmla="*/ 4475748 w 4475748"/>
              <a:gd name="connsiteY3" fmla="*/ 1018463 h 3256337"/>
              <a:gd name="connsiteX4" fmla="*/ 2237874 w 4475748"/>
              <a:gd name="connsiteY4" fmla="*/ 3256337 h 3256337"/>
              <a:gd name="connsiteX5" fmla="*/ 0 w 4475748"/>
              <a:gd name="connsiteY5" fmla="*/ 1018463 h 3256337"/>
              <a:gd name="connsiteX6" fmla="*/ 175863 w 4475748"/>
              <a:gd name="connsiteY6" fmla="*/ 147382 h 3256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75748" h="3256337">
                <a:moveTo>
                  <a:pt x="246861" y="0"/>
                </a:moveTo>
                <a:lnTo>
                  <a:pt x="4228888" y="0"/>
                </a:lnTo>
                <a:lnTo>
                  <a:pt x="4299885" y="147382"/>
                </a:lnTo>
                <a:cubicBezTo>
                  <a:pt x="4413128" y="415117"/>
                  <a:pt x="4475748" y="709477"/>
                  <a:pt x="4475748" y="1018463"/>
                </a:cubicBezTo>
                <a:cubicBezTo>
                  <a:pt x="4475748" y="2254407"/>
                  <a:pt x="3473818" y="3256337"/>
                  <a:pt x="2237874" y="3256337"/>
                </a:cubicBezTo>
                <a:cubicBezTo>
                  <a:pt x="1001930" y="3256337"/>
                  <a:pt x="0" y="2254407"/>
                  <a:pt x="0" y="1018463"/>
                </a:cubicBezTo>
                <a:cubicBezTo>
                  <a:pt x="0" y="709477"/>
                  <a:pt x="62621" y="415117"/>
                  <a:pt x="175863" y="147382"/>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E2B33195-5BCA-4BB7-A82D-6739522687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580241">
            <a:off x="-1784401" y="613620"/>
            <a:ext cx="6199926" cy="6199926"/>
          </a:xfrm>
          <a:prstGeom prst="arc">
            <a:avLst>
              <a:gd name="adj1" fmla="val 14455503"/>
              <a:gd name="adj2" fmla="val 18389131"/>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4" name="Picture 3" descr="Text">
            <a:extLst>
              <a:ext uri="{FF2B5EF4-FFF2-40B4-BE49-F238E27FC236}">
                <a16:creationId xmlns:a16="http://schemas.microsoft.com/office/drawing/2014/main" id="{35E0ABB9-72E6-EAC6-A921-BA2BEE058ADA}"/>
              </a:ext>
            </a:extLst>
          </p:cNvPr>
          <p:cNvPicPr>
            <a:picLocks noChangeAspect="1"/>
          </p:cNvPicPr>
          <p:nvPr/>
        </p:nvPicPr>
        <p:blipFill>
          <a:blip r:embed="rId3"/>
          <a:stretch>
            <a:fillRect/>
          </a:stretch>
        </p:blipFill>
        <p:spPr>
          <a:xfrm>
            <a:off x="121165" y="2718025"/>
            <a:ext cx="3146891" cy="1290222"/>
          </a:xfrm>
          <a:custGeom>
            <a:avLst/>
            <a:gdLst/>
            <a:ahLst/>
            <a:cxnLst/>
            <a:rect l="l" t="t" r="r" b="b"/>
            <a:pathLst>
              <a:path w="2028107" h="1916009">
                <a:moveTo>
                  <a:pt x="35370" y="0"/>
                </a:moveTo>
                <a:lnTo>
                  <a:pt x="1992737" y="0"/>
                </a:lnTo>
                <a:cubicBezTo>
                  <a:pt x="2012271" y="0"/>
                  <a:pt x="2028107" y="15836"/>
                  <a:pt x="2028107" y="35370"/>
                </a:cubicBezTo>
                <a:lnTo>
                  <a:pt x="2028107" y="1880639"/>
                </a:lnTo>
                <a:cubicBezTo>
                  <a:pt x="2028107" y="1900173"/>
                  <a:pt x="2012271" y="1916009"/>
                  <a:pt x="1992737" y="1916009"/>
                </a:cubicBezTo>
                <a:lnTo>
                  <a:pt x="35370" y="1916009"/>
                </a:lnTo>
                <a:cubicBezTo>
                  <a:pt x="15836" y="1916009"/>
                  <a:pt x="0" y="1900173"/>
                  <a:pt x="0" y="1880639"/>
                </a:cubicBezTo>
                <a:lnTo>
                  <a:pt x="0" y="35370"/>
                </a:lnTo>
                <a:cubicBezTo>
                  <a:pt x="0" y="15836"/>
                  <a:pt x="15836" y="0"/>
                  <a:pt x="35370" y="0"/>
                </a:cubicBezTo>
                <a:close/>
              </a:path>
            </a:pathLst>
          </a:custGeom>
        </p:spPr>
      </p:pic>
      <p:pic>
        <p:nvPicPr>
          <p:cNvPr id="5" name="Picture 4" descr="Close up image of hands applauding">
            <a:extLst>
              <a:ext uri="{FF2B5EF4-FFF2-40B4-BE49-F238E27FC236}">
                <a16:creationId xmlns:a16="http://schemas.microsoft.com/office/drawing/2014/main" id="{DAFBECDF-3B44-B628-D436-01A723708B19}"/>
              </a:ext>
            </a:extLst>
          </p:cNvPr>
          <p:cNvPicPr>
            <a:picLocks noChangeAspect="1"/>
          </p:cNvPicPr>
          <p:nvPr/>
        </p:nvPicPr>
        <p:blipFill>
          <a:blip r:embed="rId4"/>
          <a:srcRect l="10669" r="10668" b="-1"/>
          <a:stretch>
            <a:fillRect/>
          </a:stretch>
        </p:blipFill>
        <p:spPr>
          <a:xfrm>
            <a:off x="4851980" y="322096"/>
            <a:ext cx="2488039" cy="2111261"/>
          </a:xfrm>
          <a:custGeom>
            <a:avLst/>
            <a:gdLst/>
            <a:ahLst/>
            <a:cxnLst/>
            <a:rect l="l" t="t" r="r" b="b"/>
            <a:pathLst>
              <a:path w="2487175" h="2487175">
                <a:moveTo>
                  <a:pt x="67328" y="0"/>
                </a:moveTo>
                <a:lnTo>
                  <a:pt x="2419847" y="0"/>
                </a:lnTo>
                <a:cubicBezTo>
                  <a:pt x="2457031" y="0"/>
                  <a:pt x="2487175" y="30144"/>
                  <a:pt x="2487175" y="67328"/>
                </a:cubicBezTo>
                <a:lnTo>
                  <a:pt x="2487175" y="2419847"/>
                </a:lnTo>
                <a:cubicBezTo>
                  <a:pt x="2487175" y="2457031"/>
                  <a:pt x="2457031" y="2487175"/>
                  <a:pt x="2419847" y="2487175"/>
                </a:cubicBezTo>
                <a:lnTo>
                  <a:pt x="67328" y="2487175"/>
                </a:lnTo>
                <a:cubicBezTo>
                  <a:pt x="30144" y="2487175"/>
                  <a:pt x="0" y="2457031"/>
                  <a:pt x="0" y="2419847"/>
                </a:cubicBezTo>
                <a:lnTo>
                  <a:pt x="0" y="67328"/>
                </a:lnTo>
                <a:cubicBezTo>
                  <a:pt x="0" y="30144"/>
                  <a:pt x="30144" y="0"/>
                  <a:pt x="67328" y="0"/>
                </a:cubicBezTo>
                <a:close/>
              </a:path>
            </a:pathLst>
          </a:custGeom>
        </p:spPr>
      </p:pic>
      <p:sp>
        <p:nvSpPr>
          <p:cNvPr id="46" name="Freeform: Shape 45">
            <a:extLst>
              <a:ext uri="{FF2B5EF4-FFF2-40B4-BE49-F238E27FC236}">
                <a16:creationId xmlns:a16="http://schemas.microsoft.com/office/drawing/2014/main" id="{8A03A6A2-7849-4179-B68F-C11DDDB23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1078" y="0"/>
            <a:ext cx="3440922" cy="3674631"/>
          </a:xfrm>
          <a:custGeom>
            <a:avLst/>
            <a:gdLst>
              <a:gd name="connsiteX0" fmla="*/ 523074 w 3440922"/>
              <a:gd name="connsiteY0" fmla="*/ 0 h 3674631"/>
              <a:gd name="connsiteX1" fmla="*/ 3440922 w 3440922"/>
              <a:gd name="connsiteY1" fmla="*/ 0 h 3674631"/>
              <a:gd name="connsiteX2" fmla="*/ 3440922 w 3440922"/>
              <a:gd name="connsiteY2" fmla="*/ 3321701 h 3674631"/>
              <a:gd name="connsiteX3" fmla="*/ 3304578 w 3440922"/>
              <a:gd name="connsiteY3" fmla="*/ 3404532 h 3674631"/>
              <a:gd name="connsiteX4" fmla="*/ 2237874 w 3440922"/>
              <a:gd name="connsiteY4" fmla="*/ 3674631 h 3674631"/>
              <a:gd name="connsiteX5" fmla="*/ 0 w 3440922"/>
              <a:gd name="connsiteY5" fmla="*/ 1436757 h 3674631"/>
              <a:gd name="connsiteX6" fmla="*/ 511022 w 3440922"/>
              <a:gd name="connsiteY6" fmla="*/ 13261 h 3674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0922" h="3674631">
                <a:moveTo>
                  <a:pt x="523074" y="0"/>
                </a:moveTo>
                <a:lnTo>
                  <a:pt x="3440922" y="0"/>
                </a:lnTo>
                <a:lnTo>
                  <a:pt x="3440922" y="3321701"/>
                </a:lnTo>
                <a:lnTo>
                  <a:pt x="3304578" y="3404532"/>
                </a:lnTo>
                <a:cubicBezTo>
                  <a:pt x="2987486" y="3576786"/>
                  <a:pt x="2624107" y="3674631"/>
                  <a:pt x="2237874" y="3674631"/>
                </a:cubicBezTo>
                <a:cubicBezTo>
                  <a:pt x="1001930" y="3674631"/>
                  <a:pt x="0" y="2672701"/>
                  <a:pt x="0" y="1436757"/>
                </a:cubicBezTo>
                <a:cubicBezTo>
                  <a:pt x="0" y="896032"/>
                  <a:pt x="191776" y="400098"/>
                  <a:pt x="511022" y="13261"/>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a:extLst>
              <a:ext uri="{FF2B5EF4-FFF2-40B4-BE49-F238E27FC236}">
                <a16:creationId xmlns:a16="http://schemas.microsoft.com/office/drawing/2014/main" id="{C87219FC-255D-2609-F7D7-B1A15BA9A702}"/>
              </a:ext>
            </a:extLst>
          </p:cNvPr>
          <p:cNvPicPr>
            <a:picLocks noChangeAspect="1"/>
          </p:cNvPicPr>
          <p:nvPr/>
        </p:nvPicPr>
        <p:blipFill>
          <a:blip r:embed="rId5"/>
          <a:stretch>
            <a:fillRect/>
          </a:stretch>
        </p:blipFill>
        <p:spPr>
          <a:xfrm>
            <a:off x="9473404" y="1001628"/>
            <a:ext cx="2518129" cy="1189816"/>
          </a:xfrm>
          <a:custGeom>
            <a:avLst/>
            <a:gdLst/>
            <a:ahLst/>
            <a:cxnLst/>
            <a:rect l="l" t="t" r="r" b="b"/>
            <a:pathLst>
              <a:path w="2028107" h="1916009">
                <a:moveTo>
                  <a:pt x="35370" y="0"/>
                </a:moveTo>
                <a:lnTo>
                  <a:pt x="1992737" y="0"/>
                </a:lnTo>
                <a:cubicBezTo>
                  <a:pt x="2012271" y="0"/>
                  <a:pt x="2028107" y="15836"/>
                  <a:pt x="2028107" y="35370"/>
                </a:cubicBezTo>
                <a:lnTo>
                  <a:pt x="2028107" y="1880639"/>
                </a:lnTo>
                <a:cubicBezTo>
                  <a:pt x="2028107" y="1900173"/>
                  <a:pt x="2012271" y="1916009"/>
                  <a:pt x="1992737" y="1916009"/>
                </a:cubicBezTo>
                <a:lnTo>
                  <a:pt x="35370" y="1916009"/>
                </a:lnTo>
                <a:cubicBezTo>
                  <a:pt x="15836" y="1916009"/>
                  <a:pt x="0" y="1900173"/>
                  <a:pt x="0" y="1880639"/>
                </a:cubicBezTo>
                <a:lnTo>
                  <a:pt x="0" y="35370"/>
                </a:lnTo>
                <a:cubicBezTo>
                  <a:pt x="0" y="15836"/>
                  <a:pt x="15836" y="0"/>
                  <a:pt x="35370" y="0"/>
                </a:cubicBezTo>
                <a:close/>
              </a:path>
            </a:pathLst>
          </a:custGeom>
        </p:spPr>
      </p:pic>
    </p:spTree>
    <p:extLst>
      <p:ext uri="{BB962C8B-B14F-4D97-AF65-F5344CB8AC3E}">
        <p14:creationId xmlns:p14="http://schemas.microsoft.com/office/powerpoint/2010/main" val="20853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8F0884-9F53-6697-A650-774013D2AB0F}"/>
            </a:ext>
          </a:extLst>
        </p:cNvPr>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959C6B72-F8E6-4281-8F3E-93FC0DC98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C6376E-4279-185D-379E-BA1D68F98833}"/>
              </a:ext>
            </a:extLst>
          </p:cNvPr>
          <p:cNvSpPr>
            <a:spLocks noGrp="1"/>
          </p:cNvSpPr>
          <p:nvPr>
            <p:ph type="title"/>
          </p:nvPr>
        </p:nvSpPr>
        <p:spPr>
          <a:xfrm>
            <a:off x="612648" y="365125"/>
            <a:ext cx="5295015" cy="2063808"/>
          </a:xfrm>
        </p:spPr>
        <p:txBody>
          <a:bodyPr vert="horz" lIns="91440" tIns="45720" rIns="91440" bIns="45720" rtlCol="0" anchor="b">
            <a:normAutofit/>
          </a:bodyPr>
          <a:lstStyle/>
          <a:p>
            <a:br>
              <a:rPr lang="en-US" sz="5400"/>
            </a:br>
            <a:endParaRPr lang="en-US" sz="5400"/>
          </a:p>
        </p:txBody>
      </p:sp>
      <p:pic>
        <p:nvPicPr>
          <p:cNvPr id="3" name="Picture 2">
            <a:extLst>
              <a:ext uri="{FF2B5EF4-FFF2-40B4-BE49-F238E27FC236}">
                <a16:creationId xmlns:a16="http://schemas.microsoft.com/office/drawing/2014/main" id="{99F07C75-457A-7647-0DBD-CEE940364C5E}"/>
              </a:ext>
            </a:extLst>
          </p:cNvPr>
          <p:cNvPicPr>
            <a:picLocks noChangeAspect="1"/>
          </p:cNvPicPr>
          <p:nvPr/>
        </p:nvPicPr>
        <p:blipFill>
          <a:blip r:embed="rId3"/>
          <a:stretch>
            <a:fillRect/>
          </a:stretch>
        </p:blipFill>
        <p:spPr>
          <a:xfrm>
            <a:off x="98663" y="5871244"/>
            <a:ext cx="2276547" cy="986756"/>
          </a:xfrm>
          <a:prstGeom prst="rect">
            <a:avLst/>
          </a:prstGeom>
        </p:spPr>
      </p:pic>
      <p:pic>
        <p:nvPicPr>
          <p:cNvPr id="4" name="Picture 3" descr="Text">
            <a:extLst>
              <a:ext uri="{FF2B5EF4-FFF2-40B4-BE49-F238E27FC236}">
                <a16:creationId xmlns:a16="http://schemas.microsoft.com/office/drawing/2014/main" id="{24599A05-F7D1-1019-73DA-010B117F4A7C}"/>
              </a:ext>
            </a:extLst>
          </p:cNvPr>
          <p:cNvPicPr>
            <a:picLocks noChangeAspect="1"/>
          </p:cNvPicPr>
          <p:nvPr/>
        </p:nvPicPr>
        <p:blipFill>
          <a:blip r:embed="rId4"/>
          <a:stretch>
            <a:fillRect/>
          </a:stretch>
        </p:blipFill>
        <p:spPr>
          <a:xfrm>
            <a:off x="9552799" y="5708627"/>
            <a:ext cx="2540538" cy="1041618"/>
          </a:xfrm>
          <a:prstGeom prst="rect">
            <a:avLst/>
          </a:prstGeom>
        </p:spPr>
      </p:pic>
      <p:sp>
        <p:nvSpPr>
          <p:cNvPr id="60" name="sketch line">
            <a:extLst>
              <a:ext uri="{FF2B5EF4-FFF2-40B4-BE49-F238E27FC236}">
                <a16:creationId xmlns:a16="http://schemas.microsoft.com/office/drawing/2014/main" id="{490234EE-E0D8-4805-9227-CCEAC6016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2650181"/>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FA118CAC-E9ED-EA70-AB91-EAE5A734CE00}"/>
              </a:ext>
            </a:extLst>
          </p:cNvPr>
          <p:cNvSpPr txBox="1"/>
          <p:nvPr/>
        </p:nvSpPr>
        <p:spPr>
          <a:xfrm>
            <a:off x="838200" y="1574458"/>
            <a:ext cx="6555059" cy="805350"/>
          </a:xfrm>
          <a:prstGeom prst="rect">
            <a:avLst/>
          </a:prstGeom>
        </p:spPr>
        <p:txBody>
          <a:bodyPr vert="horz" lIns="91440" tIns="45720" rIns="91440" bIns="45720" rtlCol="0">
            <a:noAutofit/>
          </a:bodyPr>
          <a:lstStyle/>
          <a:p>
            <a:pPr>
              <a:lnSpc>
                <a:spcPct val="90000"/>
              </a:lnSpc>
              <a:spcAft>
                <a:spcPts val="600"/>
              </a:spcAft>
            </a:pPr>
            <a:r>
              <a:rPr lang="en-US" sz="4000" b="1" dirty="0"/>
              <a:t>DCQA Committee Purpose</a:t>
            </a:r>
          </a:p>
        </p:txBody>
      </p:sp>
      <p:graphicFrame>
        <p:nvGraphicFramePr>
          <p:cNvPr id="5" name="Content Placeholder 4">
            <a:extLst>
              <a:ext uri="{FF2B5EF4-FFF2-40B4-BE49-F238E27FC236}">
                <a16:creationId xmlns:a16="http://schemas.microsoft.com/office/drawing/2014/main" id="{BEE1F28A-A9B1-B8D4-DE26-F0413104DC8C}"/>
              </a:ext>
            </a:extLst>
          </p:cNvPr>
          <p:cNvGraphicFramePr>
            <a:graphicFrameLocks noGrp="1"/>
          </p:cNvGraphicFramePr>
          <p:nvPr>
            <p:ph idx="1"/>
            <p:extLst>
              <p:ext uri="{D42A27DB-BD31-4B8C-83A1-F6EECF244321}">
                <p14:modId xmlns:p14="http://schemas.microsoft.com/office/powerpoint/2010/main" val="2413378614"/>
              </p:ext>
            </p:extLst>
          </p:nvPr>
        </p:nvGraphicFramePr>
        <p:xfrm>
          <a:off x="838200" y="2995813"/>
          <a:ext cx="10528757" cy="2605058"/>
        </p:xfrm>
        <a:graphic>
          <a:graphicData uri="http://schemas.openxmlformats.org/drawingml/2006/table">
            <a:tbl>
              <a:tblPr firstRow="1" firstCol="1" bandRow="1">
                <a:tableStyleId>{5C22544A-7EE6-4342-B048-85BDC9FD1C3A}</a:tableStyleId>
              </a:tblPr>
              <a:tblGrid>
                <a:gridCol w="2877803">
                  <a:extLst>
                    <a:ext uri="{9D8B030D-6E8A-4147-A177-3AD203B41FA5}">
                      <a16:colId xmlns:a16="http://schemas.microsoft.com/office/drawing/2014/main" val="761794513"/>
                    </a:ext>
                  </a:extLst>
                </a:gridCol>
                <a:gridCol w="7650954">
                  <a:extLst>
                    <a:ext uri="{9D8B030D-6E8A-4147-A177-3AD203B41FA5}">
                      <a16:colId xmlns:a16="http://schemas.microsoft.com/office/drawing/2014/main" val="1122728760"/>
                    </a:ext>
                  </a:extLst>
                </a:gridCol>
              </a:tblGrid>
              <a:tr h="2553466">
                <a:tc>
                  <a:txBody>
                    <a:bodyPr/>
                    <a:lstStyle/>
                    <a:p>
                      <a:pPr marL="0" marR="0" algn="ctr">
                        <a:buNone/>
                      </a:pPr>
                      <a:r>
                        <a:rPr lang="en-US" sz="2000" dirty="0">
                          <a:effectLst/>
                        </a:rPr>
                        <a:t>PA 104-0012</a:t>
                      </a:r>
                    </a:p>
                    <a:p>
                      <a:pPr marL="0" marR="0" algn="ctr">
                        <a:buNone/>
                      </a:pPr>
                      <a:r>
                        <a:rPr lang="en-US" sz="2000" dirty="0">
                          <a:effectLst/>
                        </a:rPr>
                        <a:t>§19.5</a:t>
                      </a:r>
                      <a:endParaRPr lang="en-US" sz="2000" dirty="0">
                        <a:effectLst/>
                        <a:latin typeface="Arial" panose="020B0604020202020204" pitchFamily="34" charset="0"/>
                        <a:ea typeface="Arial" panose="020B0604020202020204" pitchFamily="34" charset="0"/>
                      </a:endParaRPr>
                    </a:p>
                  </a:txBody>
                  <a:tcPr marL="116660" marR="116660" marT="83329" marB="83329" anchor="ctr"/>
                </a:tc>
                <a:tc>
                  <a:txBody>
                    <a:bodyPr/>
                    <a:lstStyle/>
                    <a:p>
                      <a:pPr marL="0" marR="0">
                        <a:buNone/>
                      </a:pPr>
                      <a:r>
                        <a:rPr lang="en-US" sz="2000" b="0" dirty="0">
                          <a:effectLst/>
                        </a:rPr>
                        <a:t>The Illinois Community College Board and the Illinois State Board of Education shall co-convene a Dual Credit Committee no later than 60 days after the effective date of this amendatory Act. The Dual Credit Committee shall meet at least annually and shall be responsible for approving accessibility, quality, and alignment of dual credit programs to meet the needs of students. The Dual Credit Committee shall periodically review and update the Model Partnership Agreement and its exhibits.</a:t>
                      </a:r>
                      <a:endParaRPr lang="en-US" sz="2000" b="0" dirty="0">
                        <a:effectLst/>
                        <a:latin typeface="Arial" panose="020B0604020202020204" pitchFamily="34" charset="0"/>
                        <a:ea typeface="Arial" panose="020B0604020202020204" pitchFamily="34" charset="0"/>
                      </a:endParaRPr>
                    </a:p>
                  </a:txBody>
                  <a:tcPr marL="133326" marR="133326" marT="83329" marB="83329"/>
                </a:tc>
                <a:extLst>
                  <a:ext uri="{0D108BD9-81ED-4DB2-BD59-A6C34878D82A}">
                    <a16:rowId xmlns:a16="http://schemas.microsoft.com/office/drawing/2014/main" val="1136162927"/>
                  </a:ext>
                </a:extLst>
              </a:tr>
            </a:tbl>
          </a:graphicData>
        </a:graphic>
      </p:graphicFrame>
    </p:spTree>
    <p:extLst>
      <p:ext uri="{BB962C8B-B14F-4D97-AF65-F5344CB8AC3E}">
        <p14:creationId xmlns:p14="http://schemas.microsoft.com/office/powerpoint/2010/main" val="547459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3424</TotalTime>
  <Words>2104</Words>
  <Application>Microsoft Office PowerPoint</Application>
  <PresentationFormat>Widescreen</PresentationFormat>
  <Paragraphs>258</Paragraphs>
  <Slides>33</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Aptos</vt:lpstr>
      <vt:lpstr>Aptos Display</vt:lpstr>
      <vt:lpstr>Arial</vt:lpstr>
      <vt:lpstr>Calibri</vt:lpstr>
      <vt:lpstr>Courier New</vt:lpstr>
      <vt:lpstr>Office Theme</vt:lpstr>
      <vt:lpstr>Dual Credit Quality Act (DCQA) Subcommittee Meeting:   Course Equivalency and Rigor</vt:lpstr>
      <vt:lpstr>    Agenda</vt:lpstr>
      <vt:lpstr>Welcome!</vt:lpstr>
      <vt:lpstr>Open Meetings Act</vt:lpstr>
      <vt:lpstr>Open Meetings Act (OMA)</vt:lpstr>
      <vt:lpstr>DCQA Committee Bylaws</vt:lpstr>
      <vt:lpstr>DCQA Committee Bylaws</vt:lpstr>
      <vt:lpstr>DCQA Committee Purpose</vt:lpstr>
      <vt:lpstr> </vt:lpstr>
      <vt:lpstr>DCQA Subcommittee review of the Model Partnership Agreement (MPA)</vt:lpstr>
      <vt:lpstr>Public Act 104-0012 Changes</vt:lpstr>
      <vt:lpstr>Overview of MPA</vt:lpstr>
      <vt:lpstr>The Role of the MPA</vt:lpstr>
      <vt:lpstr>The Role of the MPA</vt:lpstr>
      <vt:lpstr>Core Elements of the Revised MPA  </vt:lpstr>
      <vt:lpstr> Academic Quality and Course Standards </vt:lpstr>
      <vt:lpstr>  Operational and Administrative Components  </vt:lpstr>
      <vt:lpstr>Quality Assurance and Continuous Improvement</vt:lpstr>
      <vt:lpstr>Course Equivalency and Rigor in Revised MPA </vt:lpstr>
      <vt:lpstr>Course Equivalency and Rigor: Implications for Community Colleges</vt:lpstr>
      <vt:lpstr>Course Equivalency and Rigor: Implications for Community Colleges</vt:lpstr>
      <vt:lpstr>Course Equivalency and Rigor: Implications for School Districts</vt:lpstr>
      <vt:lpstr>Course Equivalency and Rigor: Implications for School Districts</vt:lpstr>
      <vt:lpstr>Course Equivalency and Rigor, Exhibit B</vt:lpstr>
      <vt:lpstr>MPA, Exhibit B: Definitions, Course Equivalency, Rigor, and Availability</vt:lpstr>
      <vt:lpstr>Community colleges and school districts</vt:lpstr>
      <vt:lpstr>School District feedback</vt:lpstr>
      <vt:lpstr>Community College District feedback</vt:lpstr>
      <vt:lpstr>Course Equivalency and Rigor: Committee Discussion</vt:lpstr>
      <vt:lpstr>Public Comment</vt:lpstr>
      <vt:lpstr>Next Steps</vt:lpstr>
      <vt:lpstr>Timeline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Adrienne Pickett</dc:creator>
  <cp:lastModifiedBy>Jordan, Melinda G</cp:lastModifiedBy>
  <cp:revision>14</cp:revision>
  <dcterms:created xsi:type="dcterms:W3CDTF">2026-03-02T13:02:36Z</dcterms:created>
  <dcterms:modified xsi:type="dcterms:W3CDTF">2026-03-05T17:28:40Z</dcterms:modified>
</cp:coreProperties>
</file>