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9" r:id="rId13"/>
    <p:sldId id="267" r:id="rId14"/>
    <p:sldId id="268" r:id="rId15"/>
    <p:sldId id="266" r:id="rId16"/>
    <p:sldId id="272"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73" r:id="rId39"/>
    <p:sldId id="274" r:id="rId40"/>
    <p:sldId id="275" r:id="rId41"/>
    <p:sldId id="276" r:id="rId42"/>
    <p:sldId id="271"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79DF3F9-3C37-423C-B6EA-C467C336AB4D}" type="datetimeFigureOut">
              <a:rPr lang="en-US" smtClean="0"/>
              <a:t>10/20/2015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63A0010-554A-44C4-924E-39B7D9BF2E7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9DF3F9-3C37-423C-B6EA-C467C336AB4D}"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A0010-554A-44C4-924E-39B7D9BF2E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9DF3F9-3C37-423C-B6EA-C467C336AB4D}"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A0010-554A-44C4-924E-39B7D9BF2E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9DF3F9-3C37-423C-B6EA-C467C336AB4D}"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A0010-554A-44C4-924E-39B7D9BF2E7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79DF3F9-3C37-423C-B6EA-C467C336AB4D}"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A0010-554A-44C4-924E-39B7D9BF2E7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9DF3F9-3C37-423C-B6EA-C467C336AB4D}"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A0010-554A-44C4-924E-39B7D9BF2E7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79DF3F9-3C37-423C-B6EA-C467C336AB4D}" type="datetimeFigureOut">
              <a:rPr lang="en-US" smtClean="0"/>
              <a:t>10/20/2015</a:t>
            </a:fld>
            <a:endParaRPr lang="en-US"/>
          </a:p>
        </p:txBody>
      </p:sp>
      <p:sp>
        <p:nvSpPr>
          <p:cNvPr id="27" name="Slide Number Placeholder 26"/>
          <p:cNvSpPr>
            <a:spLocks noGrp="1"/>
          </p:cNvSpPr>
          <p:nvPr>
            <p:ph type="sldNum" sz="quarter" idx="11"/>
          </p:nvPr>
        </p:nvSpPr>
        <p:spPr/>
        <p:txBody>
          <a:bodyPr rtlCol="0"/>
          <a:lstStyle/>
          <a:p>
            <a:fld id="{263A0010-554A-44C4-924E-39B7D9BF2E74}"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79DF3F9-3C37-423C-B6EA-C467C336AB4D}" type="datetimeFigureOut">
              <a:rPr lang="en-US" smtClean="0"/>
              <a:t>10/20/2015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63A0010-554A-44C4-924E-39B7D9BF2E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9DF3F9-3C37-423C-B6EA-C467C336AB4D}"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3A0010-554A-44C4-924E-39B7D9BF2E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9DF3F9-3C37-423C-B6EA-C467C336AB4D}"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A0010-554A-44C4-924E-39B7D9BF2E7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79DF3F9-3C37-423C-B6EA-C467C336AB4D}"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A0010-554A-44C4-924E-39B7D9BF2E7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79DF3F9-3C37-423C-B6EA-C467C336AB4D}" type="datetimeFigureOut">
              <a:rPr lang="en-US" smtClean="0"/>
              <a:t>10/20/2015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63A0010-554A-44C4-924E-39B7D9BF2E7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Approved Revisions </a:t>
            </a:r>
            <a:r>
              <a:rPr lang="en-US" sz="4400" dirty="0" smtClean="0"/>
              <a:t>to the Associate of Science Degree</a:t>
            </a:r>
            <a:endParaRPr lang="en-US" sz="4400" dirty="0"/>
          </a:p>
        </p:txBody>
      </p:sp>
      <p:sp>
        <p:nvSpPr>
          <p:cNvPr id="3" name="Subtitle 2"/>
          <p:cNvSpPr>
            <a:spLocks noGrp="1"/>
          </p:cNvSpPr>
          <p:nvPr>
            <p:ph type="subTitle" idx="1"/>
          </p:nvPr>
        </p:nvSpPr>
        <p:spPr>
          <a:xfrm>
            <a:off x="152400" y="4038600"/>
            <a:ext cx="5257800" cy="1752600"/>
          </a:xfrm>
        </p:spPr>
        <p:txBody>
          <a:bodyPr/>
          <a:lstStyle/>
          <a:p>
            <a:pPr algn="ctr"/>
            <a:r>
              <a:rPr lang="en-US" dirty="0"/>
              <a:t>Brian Durham</a:t>
            </a:r>
          </a:p>
          <a:p>
            <a:pPr algn="ctr"/>
            <a:r>
              <a:rPr lang="en-US" dirty="0"/>
              <a:t>Deputy Director for Academic Affairs</a:t>
            </a:r>
          </a:p>
          <a:p>
            <a:pPr algn="ctr"/>
            <a:r>
              <a:rPr lang="en-US" dirty="0"/>
              <a:t>Illinois Community College Board</a:t>
            </a:r>
          </a:p>
          <a:p>
            <a:endParaRPr lang="en-US" dirty="0"/>
          </a:p>
        </p:txBody>
      </p:sp>
    </p:spTree>
    <p:extLst>
      <p:ext uri="{BB962C8B-B14F-4D97-AF65-F5344CB8AC3E}">
        <p14:creationId xmlns:p14="http://schemas.microsoft.com/office/powerpoint/2010/main" val="1295840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a:t>
            </a:r>
            <a:r>
              <a:rPr lang="en-US" dirty="0" smtClean="0"/>
              <a:t>Modifications of Associate </a:t>
            </a:r>
            <a:r>
              <a:rPr lang="en-US" dirty="0"/>
              <a:t>Degree in </a:t>
            </a:r>
            <a:r>
              <a:rPr lang="en-US" dirty="0" smtClean="0"/>
              <a:t>Science</a:t>
            </a:r>
            <a:endParaRPr lang="en-US" dirty="0"/>
          </a:p>
        </p:txBody>
      </p:sp>
      <p:sp>
        <p:nvSpPr>
          <p:cNvPr id="3" name="Content Placeholder 2"/>
          <p:cNvSpPr>
            <a:spLocks noGrp="1"/>
          </p:cNvSpPr>
          <p:nvPr>
            <p:ph idx="1"/>
          </p:nvPr>
        </p:nvSpPr>
        <p:spPr/>
        <p:txBody>
          <a:bodyPr>
            <a:normAutofit fontScale="62500" lnSpcReduction="20000"/>
          </a:bodyPr>
          <a:lstStyle/>
          <a:p>
            <a:pPr lvl="1"/>
            <a:r>
              <a:rPr lang="en-US" b="1" dirty="0"/>
              <a:t>Communication: </a:t>
            </a:r>
            <a:r>
              <a:rPr lang="en-US" dirty="0"/>
              <a:t>9  semester </a:t>
            </a:r>
            <a:r>
              <a:rPr lang="en-US" dirty="0" smtClean="0"/>
              <a:t>hours  </a:t>
            </a:r>
            <a:r>
              <a:rPr lang="en-US" dirty="0"/>
              <a:t>(includes Composition I and II and Speech</a:t>
            </a:r>
            <a:r>
              <a:rPr lang="en-US" dirty="0" smtClean="0"/>
              <a:t>)</a:t>
            </a:r>
          </a:p>
          <a:p>
            <a:endParaRPr lang="en-US" dirty="0"/>
          </a:p>
          <a:p>
            <a:pPr lvl="1"/>
            <a:r>
              <a:rPr lang="en-US" b="1" dirty="0"/>
              <a:t>Social and Behavioral Science: </a:t>
            </a:r>
            <a:r>
              <a:rPr lang="en-US" dirty="0"/>
              <a:t>6 </a:t>
            </a:r>
            <a:r>
              <a:rPr lang="en-US" dirty="0" smtClean="0"/>
              <a:t>semester hours </a:t>
            </a:r>
          </a:p>
          <a:p>
            <a:pPr marL="109728" lvl="0" indent="0">
              <a:buNone/>
            </a:pPr>
            <a:endParaRPr lang="en-US" dirty="0" smtClean="0"/>
          </a:p>
          <a:p>
            <a:pPr lvl="1"/>
            <a:r>
              <a:rPr lang="en-US" b="1" dirty="0" smtClean="0"/>
              <a:t>Humanities </a:t>
            </a:r>
            <a:r>
              <a:rPr lang="en-US" b="1" dirty="0"/>
              <a:t>and Fine Arts:</a:t>
            </a:r>
            <a:r>
              <a:rPr lang="en-US" dirty="0"/>
              <a:t> </a:t>
            </a:r>
            <a:r>
              <a:rPr lang="en-US" b="1" dirty="0"/>
              <a:t> </a:t>
            </a:r>
            <a:r>
              <a:rPr lang="en-US" dirty="0"/>
              <a:t>6 semester hours </a:t>
            </a:r>
            <a:endParaRPr lang="en-US" dirty="0" smtClean="0"/>
          </a:p>
          <a:p>
            <a:endParaRPr lang="en-US" b="1" dirty="0"/>
          </a:p>
          <a:p>
            <a:pPr lvl="1"/>
            <a:r>
              <a:rPr lang="en-US" b="1" dirty="0" smtClean="0"/>
              <a:t>Life </a:t>
            </a:r>
            <a:r>
              <a:rPr lang="en-US" b="1" dirty="0"/>
              <a:t>and Physical Sciences:    </a:t>
            </a:r>
            <a:r>
              <a:rPr lang="en-US" dirty="0"/>
              <a:t>10-11 </a:t>
            </a:r>
            <a:r>
              <a:rPr lang="en-US" dirty="0" smtClean="0"/>
              <a:t>semester</a:t>
            </a:r>
            <a:r>
              <a:rPr lang="en-US" dirty="0"/>
              <a:t> hours </a:t>
            </a:r>
            <a:r>
              <a:rPr lang="en-US" dirty="0" smtClean="0"/>
              <a:t>with </a:t>
            </a:r>
            <a:r>
              <a:rPr lang="en-US" dirty="0"/>
              <a:t>a </a:t>
            </a:r>
            <a:r>
              <a:rPr lang="en-US" dirty="0" smtClean="0"/>
              <a:t>lab</a:t>
            </a:r>
          </a:p>
          <a:p>
            <a:pPr marL="109728" indent="0">
              <a:buNone/>
            </a:pPr>
            <a:endParaRPr lang="en-US" dirty="0"/>
          </a:p>
          <a:p>
            <a:pPr lvl="1"/>
            <a:r>
              <a:rPr lang="en-US" b="1" dirty="0"/>
              <a:t>Mathematics</a:t>
            </a:r>
            <a:r>
              <a:rPr lang="en-US" dirty="0"/>
              <a:t>: 6-9 semester hours</a:t>
            </a:r>
            <a:r>
              <a:rPr lang="en-US" dirty="0" smtClean="0"/>
              <a:t> </a:t>
            </a:r>
            <a:endParaRPr lang="en-US" dirty="0"/>
          </a:p>
          <a:p>
            <a:pPr marL="109728" indent="0">
              <a:buNone/>
            </a:pPr>
            <a:endParaRPr lang="en-US" dirty="0"/>
          </a:p>
          <a:p>
            <a:r>
              <a:rPr lang="en-US" b="1" dirty="0" smtClean="0"/>
              <a:t>Major </a:t>
            </a:r>
            <a:r>
              <a:rPr lang="en-US" b="1" dirty="0"/>
              <a:t>Field and Electives: </a:t>
            </a:r>
            <a:r>
              <a:rPr lang="en-US" dirty="0"/>
              <a:t>10-27 semester hours </a:t>
            </a:r>
            <a:endParaRPr lang="en-US" dirty="0" smtClean="0"/>
          </a:p>
          <a:p>
            <a:pPr marL="109728" lvl="0" indent="0">
              <a:buNone/>
            </a:pPr>
            <a:endParaRPr lang="en-US" dirty="0" smtClean="0"/>
          </a:p>
          <a:p>
            <a:r>
              <a:rPr lang="en-US" b="1" dirty="0" smtClean="0"/>
              <a:t>Additional </a:t>
            </a:r>
            <a:r>
              <a:rPr lang="en-US" b="1" dirty="0"/>
              <a:t>College Requirements:  </a:t>
            </a:r>
            <a:r>
              <a:rPr lang="en-US" dirty="0"/>
              <a:t>0-9 semester hours </a:t>
            </a:r>
            <a:endParaRPr lang="en-US" dirty="0" smtClean="0"/>
          </a:p>
          <a:p>
            <a:pPr marL="109728" lvl="0" indent="0">
              <a:buNone/>
            </a:pPr>
            <a:endParaRPr lang="en-US" dirty="0" smtClean="0"/>
          </a:p>
          <a:p>
            <a:pPr marL="109728" lvl="0" indent="0">
              <a:buNone/>
            </a:pPr>
            <a:r>
              <a:rPr lang="en-US" b="1" dirty="0" smtClean="0"/>
              <a:t>Total</a:t>
            </a:r>
            <a:r>
              <a:rPr lang="en-US" b="1" dirty="0"/>
              <a:t>: between 60 and 64 semester hours</a:t>
            </a:r>
            <a:endParaRPr lang="en-US" dirty="0"/>
          </a:p>
          <a:p>
            <a:pPr marL="109728" indent="0">
              <a:buNone/>
            </a:pPr>
            <a:endParaRPr lang="en-US" dirty="0"/>
          </a:p>
        </p:txBody>
      </p:sp>
    </p:spTree>
    <p:extLst>
      <p:ext uri="{BB962C8B-B14F-4D97-AF65-F5344CB8AC3E}">
        <p14:creationId xmlns:p14="http://schemas.microsoft.com/office/powerpoint/2010/main" val="1388840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a:t>
            </a:r>
            <a:r>
              <a:rPr lang="en-US" dirty="0"/>
              <a:t>Modifications of Associate Degree in </a:t>
            </a:r>
            <a:r>
              <a:rPr lang="en-US" dirty="0" smtClean="0"/>
              <a:t>Science Continued</a:t>
            </a:r>
            <a:endParaRPr lang="en-US" dirty="0"/>
          </a:p>
        </p:txBody>
      </p:sp>
      <p:sp>
        <p:nvSpPr>
          <p:cNvPr id="3" name="Content Placeholder 2"/>
          <p:cNvSpPr>
            <a:spLocks noGrp="1"/>
          </p:cNvSpPr>
          <p:nvPr>
            <p:ph idx="1"/>
          </p:nvPr>
        </p:nvSpPr>
        <p:spPr/>
        <p:txBody>
          <a:bodyPr>
            <a:normAutofit fontScale="92500" lnSpcReduction="20000"/>
          </a:bodyPr>
          <a:lstStyle/>
          <a:p>
            <a:pPr marL="109728" indent="0">
              <a:buNone/>
            </a:pPr>
            <a:r>
              <a:rPr lang="en-US" dirty="0"/>
              <a:t>The revision </a:t>
            </a:r>
            <a:r>
              <a:rPr lang="en-US" dirty="0" smtClean="0"/>
              <a:t>establish </a:t>
            </a:r>
            <a:r>
              <a:rPr lang="en-US" dirty="0"/>
              <a:t>a redistribution of the general education core across all four years of the baccalaureate degree, which allows the student to take more major-level coursework during the first two years of study at the community college.  </a:t>
            </a:r>
          </a:p>
          <a:p>
            <a:pPr marL="109728" indent="0">
              <a:buNone/>
            </a:pPr>
            <a:endParaRPr lang="en-US" dirty="0" smtClean="0"/>
          </a:p>
          <a:p>
            <a:pPr marL="109728" indent="0">
              <a:buNone/>
            </a:pPr>
            <a:r>
              <a:rPr lang="en-US" dirty="0" smtClean="0"/>
              <a:t>The </a:t>
            </a:r>
            <a:r>
              <a:rPr lang="en-US" dirty="0" smtClean="0"/>
              <a:t>old </a:t>
            </a:r>
            <a:r>
              <a:rPr lang="en-US" dirty="0"/>
              <a:t>AS degree structure is far from satisfactory; it’s only apparent advantage seems to be its simplicity.   </a:t>
            </a:r>
            <a:endParaRPr lang="en-US" dirty="0" smtClean="0"/>
          </a:p>
          <a:p>
            <a:pPr marL="109728" indent="0">
              <a:buNone/>
            </a:pPr>
            <a:endParaRPr lang="en-US" dirty="0"/>
          </a:p>
          <a:p>
            <a:pPr marL="109728" indent="0">
              <a:buNone/>
            </a:pPr>
            <a:r>
              <a:rPr lang="en-US" dirty="0" smtClean="0"/>
              <a:t>The </a:t>
            </a:r>
            <a:r>
              <a:rPr lang="en-US" dirty="0" smtClean="0"/>
              <a:t>new AS </a:t>
            </a:r>
            <a:r>
              <a:rPr lang="en-US" dirty="0"/>
              <a:t>described </a:t>
            </a:r>
            <a:r>
              <a:rPr lang="en-US" dirty="0" smtClean="0"/>
              <a:t>not </a:t>
            </a:r>
            <a:r>
              <a:rPr lang="en-US" dirty="0"/>
              <a:t>only offers students a broader set of </a:t>
            </a:r>
            <a:r>
              <a:rPr lang="en-US" dirty="0" smtClean="0"/>
              <a:t>choices, </a:t>
            </a:r>
            <a:r>
              <a:rPr lang="en-US" dirty="0"/>
              <a:t>but also provides smoother pathways to degree completion.     </a:t>
            </a:r>
          </a:p>
          <a:p>
            <a:pPr marL="109728" indent="0">
              <a:buNone/>
            </a:pPr>
            <a:endParaRPr lang="en-US" dirty="0"/>
          </a:p>
        </p:txBody>
      </p:sp>
    </p:spTree>
    <p:extLst>
      <p:ext uri="{BB962C8B-B14F-4D97-AF65-F5344CB8AC3E}">
        <p14:creationId xmlns:p14="http://schemas.microsoft.com/office/powerpoint/2010/main" val="1508755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lstStyle/>
          <a:p>
            <a:r>
              <a:rPr lang="en-US" b="1" dirty="0"/>
              <a:t>ASSOCIATE IN ARTS DEGREE</a:t>
            </a:r>
            <a:endParaRPr lang="en-US" dirty="0"/>
          </a:p>
        </p:txBody>
      </p:sp>
      <p:sp>
        <p:nvSpPr>
          <p:cNvPr id="3" name="Content Placeholder 2"/>
          <p:cNvSpPr>
            <a:spLocks noGrp="1"/>
          </p:cNvSpPr>
          <p:nvPr>
            <p:ph idx="1"/>
          </p:nvPr>
        </p:nvSpPr>
        <p:spPr>
          <a:xfrm>
            <a:off x="457200" y="2133600"/>
            <a:ext cx="8229600" cy="4572000"/>
          </a:xfrm>
        </p:spPr>
        <p:txBody>
          <a:bodyPr>
            <a:normAutofit fontScale="32500" lnSpcReduction="20000"/>
          </a:bodyPr>
          <a:lstStyle/>
          <a:p>
            <a:pPr marL="109728" indent="0">
              <a:buNone/>
            </a:pPr>
            <a:r>
              <a:rPr lang="en-US" sz="3100" dirty="0"/>
              <a:t>The Associate in Arts (AA) Degree is designed to complete the lower-division (freshman and sophomore) portion of a Bachelor of Arts (BA) Degree. The Associate in Arts Degree includes the transferable General Education Core and the lower-division major field core courses recommended by the Illinois Articulation Initiative. The Associate in Arts Degree is ideally suited for students desiring a Bachelor of Arts Degree in areas such as liberal arts and sciences, English, psychology, and many other fields.</a:t>
            </a:r>
          </a:p>
          <a:p>
            <a:pPr marL="109728" indent="0">
              <a:buNone/>
            </a:pPr>
            <a:r>
              <a:rPr lang="en-US" sz="3100" dirty="0"/>
              <a:t> </a:t>
            </a:r>
          </a:p>
          <a:p>
            <a:pPr marL="109728" indent="0">
              <a:buNone/>
            </a:pPr>
            <a:r>
              <a:rPr lang="en-US" sz="3100" b="1" u="sng" dirty="0"/>
              <a:t>General Education Core</a:t>
            </a:r>
            <a:r>
              <a:rPr lang="en-US" sz="3100" b="1" dirty="0"/>
              <a:t> </a:t>
            </a:r>
            <a:r>
              <a:rPr lang="en-US" sz="3100" dirty="0"/>
              <a:t>						37-41 semester credit hours</a:t>
            </a:r>
          </a:p>
          <a:p>
            <a:pPr marL="109728" indent="0">
              <a:buNone/>
            </a:pPr>
            <a:r>
              <a:rPr lang="en-US" sz="3100" dirty="0"/>
              <a:t> </a:t>
            </a:r>
          </a:p>
          <a:p>
            <a:pPr marL="109728" indent="0">
              <a:buNone/>
            </a:pPr>
            <a:r>
              <a:rPr lang="en-US" sz="3100" dirty="0" smtClean="0"/>
              <a:t>	Communications</a:t>
            </a:r>
            <a:r>
              <a:rPr lang="en-US" sz="3100" dirty="0"/>
              <a:t>:</a:t>
            </a:r>
          </a:p>
          <a:p>
            <a:pPr marL="109728" indent="0">
              <a:buNone/>
            </a:pPr>
            <a:r>
              <a:rPr lang="en-US" sz="3100" dirty="0" smtClean="0"/>
              <a:t>	3 </a:t>
            </a:r>
            <a:r>
              <a:rPr lang="en-US" sz="3100" dirty="0"/>
              <a:t>courses (9 semester credits*), including a two-course sequence in writing (6 semester credits) and one course (3 semester </a:t>
            </a:r>
            <a:r>
              <a:rPr lang="en-US" sz="3100" dirty="0" smtClean="0"/>
              <a:t>	credits</a:t>
            </a:r>
            <a:r>
              <a:rPr lang="en-US" sz="3100" dirty="0"/>
              <a:t>) in oral </a:t>
            </a:r>
            <a:r>
              <a:rPr lang="en-US" sz="3100" dirty="0" smtClean="0"/>
              <a:t>communication</a:t>
            </a:r>
            <a:endParaRPr lang="en-US" sz="3100" dirty="0"/>
          </a:p>
          <a:p>
            <a:pPr marL="109728" indent="0">
              <a:buNone/>
            </a:pPr>
            <a:r>
              <a:rPr lang="en-US" sz="3100" dirty="0"/>
              <a:t> </a:t>
            </a:r>
          </a:p>
          <a:p>
            <a:pPr marL="109728" indent="0">
              <a:buNone/>
            </a:pPr>
            <a:r>
              <a:rPr lang="en-US" sz="3100" dirty="0" smtClean="0"/>
              <a:t>	Mathematics</a:t>
            </a:r>
            <a:r>
              <a:rPr lang="en-US" sz="3100" dirty="0"/>
              <a:t>:</a:t>
            </a:r>
          </a:p>
          <a:p>
            <a:pPr marL="109728" indent="0">
              <a:buNone/>
            </a:pPr>
            <a:r>
              <a:rPr lang="en-US" sz="3100" dirty="0" smtClean="0"/>
              <a:t>	1 </a:t>
            </a:r>
            <a:r>
              <a:rPr lang="en-US" sz="3100" dirty="0"/>
              <a:t>to 2 courses (3 to 6 semester credits)</a:t>
            </a:r>
          </a:p>
          <a:p>
            <a:pPr marL="109728" indent="0">
              <a:buNone/>
            </a:pPr>
            <a:r>
              <a:rPr lang="en-US" sz="3100" dirty="0"/>
              <a:t> </a:t>
            </a:r>
          </a:p>
          <a:p>
            <a:pPr marL="109728" indent="0">
              <a:buNone/>
            </a:pPr>
            <a:r>
              <a:rPr lang="en-US" sz="3100" dirty="0" smtClean="0"/>
              <a:t>	Physical </a:t>
            </a:r>
            <a:r>
              <a:rPr lang="en-US" sz="3100" dirty="0"/>
              <a:t>and Life Sciences:</a:t>
            </a:r>
          </a:p>
          <a:p>
            <a:pPr marL="109728" indent="0">
              <a:buNone/>
            </a:pPr>
            <a:r>
              <a:rPr lang="en-US" sz="3100" dirty="0" smtClean="0"/>
              <a:t>	2 </a:t>
            </a:r>
            <a:r>
              <a:rPr lang="en-US" sz="3100" dirty="0"/>
              <a:t>courses (7 to 8 semester credits), with one course selected from the life sciences and one course from the physical sciences </a:t>
            </a:r>
            <a:r>
              <a:rPr lang="en-US" sz="3100" dirty="0" smtClean="0"/>
              <a:t>	and </a:t>
            </a:r>
            <a:r>
              <a:rPr lang="en-US" sz="3100" dirty="0"/>
              <a:t>including at </a:t>
            </a:r>
            <a:r>
              <a:rPr lang="en-US" sz="3100" dirty="0" smtClean="0"/>
              <a:t>least </a:t>
            </a:r>
            <a:r>
              <a:rPr lang="en-US" sz="3100" dirty="0"/>
              <a:t>one laboratory course</a:t>
            </a:r>
          </a:p>
          <a:p>
            <a:pPr marL="109728" indent="0">
              <a:buNone/>
            </a:pPr>
            <a:r>
              <a:rPr lang="en-US" sz="3100" dirty="0"/>
              <a:t> </a:t>
            </a:r>
          </a:p>
          <a:p>
            <a:pPr marL="109728" indent="0">
              <a:buNone/>
            </a:pPr>
            <a:r>
              <a:rPr lang="en-US" sz="3100" dirty="0" smtClean="0"/>
              <a:t>	Humanities </a:t>
            </a:r>
            <a:r>
              <a:rPr lang="en-US" sz="3100" dirty="0"/>
              <a:t>and Fine Arts:</a:t>
            </a:r>
          </a:p>
          <a:p>
            <a:pPr marL="109728" indent="0">
              <a:buNone/>
            </a:pPr>
            <a:r>
              <a:rPr lang="en-US" sz="3100" dirty="0" smtClean="0"/>
              <a:t>	3 </a:t>
            </a:r>
            <a:r>
              <a:rPr lang="en-US" sz="3100" dirty="0"/>
              <a:t>courses (9 semester credits), with at least one course selected from humanities and at least one course from the fine arts</a:t>
            </a:r>
          </a:p>
          <a:p>
            <a:pPr marL="109728" indent="0">
              <a:buNone/>
            </a:pPr>
            <a:r>
              <a:rPr lang="en-US" sz="3100" dirty="0"/>
              <a:t> </a:t>
            </a:r>
          </a:p>
          <a:p>
            <a:pPr marL="109728" indent="0">
              <a:buNone/>
            </a:pPr>
            <a:r>
              <a:rPr lang="en-US" sz="3100" dirty="0" smtClean="0"/>
              <a:t>	Social </a:t>
            </a:r>
            <a:r>
              <a:rPr lang="en-US" sz="3100" dirty="0"/>
              <a:t>and Behavioral Sciences:</a:t>
            </a:r>
          </a:p>
          <a:p>
            <a:pPr marL="109728" indent="0">
              <a:buNone/>
            </a:pPr>
            <a:r>
              <a:rPr lang="en-US" sz="3100" dirty="0" smtClean="0"/>
              <a:t>	3 </a:t>
            </a:r>
            <a:r>
              <a:rPr lang="en-US" sz="3100" dirty="0"/>
              <a:t>courses (9 semester credits), with courses selected from at least two disciplines</a:t>
            </a:r>
          </a:p>
          <a:p>
            <a:pPr marL="109728" indent="0">
              <a:buNone/>
            </a:pPr>
            <a:r>
              <a:rPr lang="en-US" sz="3100" dirty="0"/>
              <a:t> </a:t>
            </a:r>
          </a:p>
          <a:p>
            <a:pPr marL="109728" indent="0">
              <a:buNone/>
            </a:pPr>
            <a:r>
              <a:rPr lang="en-US" sz="3100" b="1" u="sng" dirty="0"/>
              <a:t>Additional College AA Degree Requirements</a:t>
            </a:r>
            <a:r>
              <a:rPr lang="en-US" sz="3100" b="1" dirty="0"/>
              <a:t> </a:t>
            </a:r>
            <a:r>
              <a:rPr lang="en-US" sz="3100" dirty="0"/>
              <a:t>			</a:t>
            </a:r>
            <a:r>
              <a:rPr lang="en-US" sz="3100" dirty="0" smtClean="0"/>
              <a:t>0-9 </a:t>
            </a:r>
            <a:r>
              <a:rPr lang="en-US" sz="3100" dirty="0"/>
              <a:t>semester credit hours</a:t>
            </a:r>
          </a:p>
          <a:p>
            <a:pPr marL="109728" indent="0">
              <a:buNone/>
            </a:pPr>
            <a:r>
              <a:rPr lang="en-US" sz="3100" dirty="0"/>
              <a:t> </a:t>
            </a:r>
          </a:p>
          <a:p>
            <a:pPr marL="109728" indent="0">
              <a:buNone/>
            </a:pPr>
            <a:r>
              <a:rPr lang="en-US" sz="3100" b="1" u="sng" dirty="0"/>
              <a:t>Major Field &amp; Elective Courses</a:t>
            </a:r>
            <a:r>
              <a:rPr lang="en-US" sz="3100" b="1" dirty="0"/>
              <a:t> </a:t>
            </a:r>
            <a:r>
              <a:rPr lang="en-US" sz="3100" dirty="0"/>
              <a:t>				</a:t>
            </a:r>
            <a:r>
              <a:rPr lang="en-US" sz="3100" dirty="0" smtClean="0"/>
              <a:t>10-27 </a:t>
            </a:r>
            <a:r>
              <a:rPr lang="en-US" sz="3100" dirty="0"/>
              <a:t>semester credit hours</a:t>
            </a:r>
          </a:p>
          <a:p>
            <a:pPr marL="109728" indent="0">
              <a:buNone/>
            </a:pPr>
            <a:r>
              <a:rPr lang="en-US" sz="3100" b="1" dirty="0"/>
              <a:t> </a:t>
            </a:r>
          </a:p>
          <a:p>
            <a:pPr marL="109728" indent="0">
              <a:buNone/>
            </a:pPr>
            <a:r>
              <a:rPr lang="en-US" sz="3100" b="1" dirty="0"/>
              <a:t>TOTAL 					</a:t>
            </a:r>
            <a:r>
              <a:rPr lang="en-US" sz="3100" b="1" dirty="0" smtClean="0"/>
              <a:t>	60-64 </a:t>
            </a:r>
            <a:r>
              <a:rPr lang="en-US" sz="3100" b="1" dirty="0"/>
              <a:t>semester credit hours</a:t>
            </a:r>
          </a:p>
          <a:p>
            <a:pPr marL="109728" indent="0">
              <a:buNone/>
            </a:pPr>
            <a:endParaRPr lang="en-US" dirty="0"/>
          </a:p>
        </p:txBody>
      </p:sp>
    </p:spTree>
    <p:extLst>
      <p:ext uri="{BB962C8B-B14F-4D97-AF65-F5344CB8AC3E}">
        <p14:creationId xmlns:p14="http://schemas.microsoft.com/office/powerpoint/2010/main" val="3452068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ASSOCIATE IN SCIENCE DEGREE </a:t>
            </a:r>
            <a:r>
              <a:rPr lang="en-US" b="1" dirty="0" smtClean="0"/>
              <a:t>(Old)</a:t>
            </a:r>
            <a:r>
              <a:rPr lang="en-US" dirty="0"/>
              <a:t/>
            </a:r>
            <a:br>
              <a:rPr lang="en-US" dirty="0"/>
            </a:br>
            <a:endParaRPr lang="en-US" dirty="0"/>
          </a:p>
        </p:txBody>
      </p:sp>
      <p:sp>
        <p:nvSpPr>
          <p:cNvPr id="4" name="Content Placeholder 3"/>
          <p:cNvSpPr>
            <a:spLocks noGrp="1"/>
          </p:cNvSpPr>
          <p:nvPr>
            <p:ph idx="1"/>
          </p:nvPr>
        </p:nvSpPr>
        <p:spPr>
          <a:xfrm>
            <a:off x="457200" y="2133600"/>
            <a:ext cx="8382000" cy="4648200"/>
          </a:xfrm>
        </p:spPr>
        <p:txBody>
          <a:bodyPr>
            <a:normAutofit fontScale="25000" lnSpcReduction="20000"/>
          </a:bodyPr>
          <a:lstStyle/>
          <a:p>
            <a:pPr marL="109728" indent="0">
              <a:buNone/>
            </a:pPr>
            <a:r>
              <a:rPr lang="en-US" dirty="0"/>
              <a:t> </a:t>
            </a:r>
          </a:p>
          <a:p>
            <a:pPr marL="109728" indent="0">
              <a:buNone/>
            </a:pPr>
            <a:r>
              <a:rPr lang="en-US" sz="4000" dirty="0"/>
              <a:t>The Associate in Science (AS) Degree is designed to complete the lower-division (freshman and sophomore) portion of a Bachelor of Science (BS) Degree. The Associate in Science Degree includes the transferable General Education Core Curriculum and the lower–division major field core courses recommended by the Illinois Articulation Initiative. The Associate in Science Degree is ideally suited for students seeking a Bachelor of Science Degree in areas such as biology, business, criminal justice, and many other fields.</a:t>
            </a:r>
          </a:p>
          <a:p>
            <a:pPr marL="109728" indent="0">
              <a:buNone/>
            </a:pPr>
            <a:r>
              <a:rPr lang="en-US" sz="4000" dirty="0"/>
              <a:t> </a:t>
            </a:r>
          </a:p>
          <a:p>
            <a:pPr marL="109728" indent="0">
              <a:buNone/>
            </a:pPr>
            <a:r>
              <a:rPr lang="en-US" sz="4000" b="1" u="sng" dirty="0"/>
              <a:t>General Education Core</a:t>
            </a:r>
            <a:r>
              <a:rPr lang="en-US" sz="4000" b="1" dirty="0"/>
              <a:t> </a:t>
            </a:r>
            <a:r>
              <a:rPr lang="en-US" sz="4000" dirty="0"/>
              <a:t>						37-41 semester credit hours</a:t>
            </a:r>
          </a:p>
          <a:p>
            <a:pPr marL="109728" indent="0">
              <a:buNone/>
            </a:pPr>
            <a:r>
              <a:rPr lang="en-US" sz="4000" dirty="0"/>
              <a:t> </a:t>
            </a:r>
          </a:p>
          <a:p>
            <a:pPr marL="109728" indent="0">
              <a:buNone/>
            </a:pPr>
            <a:r>
              <a:rPr lang="en-US" sz="4000" dirty="0" smtClean="0"/>
              <a:t>	Communications</a:t>
            </a:r>
            <a:r>
              <a:rPr lang="en-US" sz="4000" dirty="0"/>
              <a:t>:</a:t>
            </a:r>
          </a:p>
          <a:p>
            <a:pPr marL="109728" indent="0">
              <a:buNone/>
            </a:pPr>
            <a:r>
              <a:rPr lang="en-US" sz="4000" dirty="0" smtClean="0"/>
              <a:t>	3 </a:t>
            </a:r>
            <a:r>
              <a:rPr lang="en-US" sz="4000" dirty="0"/>
              <a:t>courses (9 semester credits), including a two-course sequence in writing (6 semester credits) and one course (3 semester </a:t>
            </a:r>
            <a:r>
              <a:rPr lang="en-US" sz="4000" dirty="0" smtClean="0"/>
              <a:t>	credits</a:t>
            </a:r>
            <a:r>
              <a:rPr lang="en-US" sz="4000" dirty="0"/>
              <a:t>) in oral </a:t>
            </a:r>
            <a:r>
              <a:rPr lang="en-US" sz="4000" dirty="0" smtClean="0"/>
              <a:t>communication</a:t>
            </a:r>
            <a:endParaRPr lang="en-US" sz="4000" dirty="0"/>
          </a:p>
          <a:p>
            <a:pPr marL="109728" indent="0">
              <a:buNone/>
            </a:pPr>
            <a:r>
              <a:rPr lang="en-US" sz="4000" dirty="0"/>
              <a:t> </a:t>
            </a:r>
          </a:p>
          <a:p>
            <a:pPr marL="109728" indent="0">
              <a:buNone/>
            </a:pPr>
            <a:r>
              <a:rPr lang="en-US" sz="4000" dirty="0" smtClean="0"/>
              <a:t>	Mathematics</a:t>
            </a:r>
            <a:r>
              <a:rPr lang="en-US" sz="4000" dirty="0"/>
              <a:t>:</a:t>
            </a:r>
          </a:p>
          <a:p>
            <a:pPr marL="109728" indent="0">
              <a:buNone/>
            </a:pPr>
            <a:r>
              <a:rPr lang="en-US" sz="4000" dirty="0" smtClean="0"/>
              <a:t>	1 </a:t>
            </a:r>
            <a:r>
              <a:rPr lang="en-US" sz="4000" dirty="0"/>
              <a:t>to 2 courses (3 to 6 semester credits)</a:t>
            </a:r>
          </a:p>
          <a:p>
            <a:pPr marL="109728" indent="0">
              <a:buNone/>
            </a:pPr>
            <a:r>
              <a:rPr lang="en-US" sz="4000" dirty="0"/>
              <a:t> </a:t>
            </a:r>
          </a:p>
          <a:p>
            <a:pPr marL="109728" indent="0">
              <a:buNone/>
            </a:pPr>
            <a:r>
              <a:rPr lang="en-US" sz="4000" dirty="0" smtClean="0"/>
              <a:t>	Physical </a:t>
            </a:r>
            <a:r>
              <a:rPr lang="en-US" sz="4000" dirty="0"/>
              <a:t>and Life Sciences:</a:t>
            </a:r>
          </a:p>
          <a:p>
            <a:pPr marL="109728" indent="0">
              <a:buNone/>
            </a:pPr>
            <a:r>
              <a:rPr lang="en-US" sz="4000" dirty="0" smtClean="0"/>
              <a:t>	2 </a:t>
            </a:r>
            <a:r>
              <a:rPr lang="en-US" sz="4000" dirty="0"/>
              <a:t>courses (7 to 8 semester credits), with one course selected from the life sciences and one course from the physical sciences and </a:t>
            </a:r>
            <a:r>
              <a:rPr lang="en-US" sz="4000" dirty="0" smtClean="0"/>
              <a:t>	including </a:t>
            </a:r>
            <a:r>
              <a:rPr lang="en-US" sz="4000" dirty="0"/>
              <a:t>at </a:t>
            </a:r>
            <a:r>
              <a:rPr lang="en-US" sz="4000" dirty="0" smtClean="0"/>
              <a:t>least </a:t>
            </a:r>
            <a:r>
              <a:rPr lang="en-US" sz="4000" dirty="0"/>
              <a:t>one laboratory course</a:t>
            </a:r>
          </a:p>
          <a:p>
            <a:pPr marL="109728" indent="0">
              <a:buNone/>
            </a:pPr>
            <a:r>
              <a:rPr lang="en-US" sz="4000" dirty="0"/>
              <a:t> </a:t>
            </a:r>
          </a:p>
          <a:p>
            <a:pPr marL="109728" indent="0">
              <a:buNone/>
            </a:pPr>
            <a:r>
              <a:rPr lang="en-US" sz="4000" dirty="0" smtClean="0"/>
              <a:t>	Humanities </a:t>
            </a:r>
            <a:r>
              <a:rPr lang="en-US" sz="4000" dirty="0"/>
              <a:t>and Fine Arts:</a:t>
            </a:r>
          </a:p>
          <a:p>
            <a:pPr marL="109728" indent="0">
              <a:buNone/>
            </a:pPr>
            <a:r>
              <a:rPr lang="en-US" sz="4000" dirty="0" smtClean="0"/>
              <a:t>	3 </a:t>
            </a:r>
            <a:r>
              <a:rPr lang="en-US" sz="4000" dirty="0"/>
              <a:t>courses (9 semester credits), with at least one course selected from humanities and at least one course from the fine arts</a:t>
            </a:r>
          </a:p>
          <a:p>
            <a:pPr marL="109728" indent="0">
              <a:buNone/>
            </a:pPr>
            <a:r>
              <a:rPr lang="en-US" sz="4000" dirty="0"/>
              <a:t> </a:t>
            </a:r>
          </a:p>
          <a:p>
            <a:pPr marL="109728" indent="0">
              <a:buNone/>
            </a:pPr>
            <a:r>
              <a:rPr lang="en-US" sz="4000" dirty="0" smtClean="0"/>
              <a:t>	Social </a:t>
            </a:r>
            <a:r>
              <a:rPr lang="en-US" sz="4000" dirty="0"/>
              <a:t>and Behavioral Sciences:</a:t>
            </a:r>
          </a:p>
          <a:p>
            <a:pPr marL="109728" indent="0">
              <a:buNone/>
            </a:pPr>
            <a:r>
              <a:rPr lang="en-US" sz="4000" dirty="0" smtClean="0"/>
              <a:t>	3 </a:t>
            </a:r>
            <a:r>
              <a:rPr lang="en-US" sz="4000" dirty="0"/>
              <a:t>courses (9 semester credits), with courses selected from at least two disciplines</a:t>
            </a:r>
          </a:p>
          <a:p>
            <a:pPr marL="109728" indent="0">
              <a:buNone/>
            </a:pPr>
            <a:r>
              <a:rPr lang="en-US" sz="4000" dirty="0"/>
              <a:t> </a:t>
            </a:r>
          </a:p>
          <a:p>
            <a:pPr marL="109728" indent="0">
              <a:buNone/>
            </a:pPr>
            <a:r>
              <a:rPr lang="en-US" sz="4000" b="1" u="sng" dirty="0"/>
              <a:t>Additional College AS Degree Requirements</a:t>
            </a:r>
            <a:r>
              <a:rPr lang="en-US" sz="4000" b="1" dirty="0"/>
              <a:t> </a:t>
            </a:r>
            <a:r>
              <a:rPr lang="en-US" sz="4000" dirty="0"/>
              <a:t>			</a:t>
            </a:r>
            <a:r>
              <a:rPr lang="en-US" sz="4000" dirty="0" smtClean="0"/>
              <a:t>0-9 </a:t>
            </a:r>
            <a:r>
              <a:rPr lang="en-US" sz="4000" dirty="0"/>
              <a:t>semester credit hours</a:t>
            </a:r>
          </a:p>
          <a:p>
            <a:pPr marL="109728" indent="0">
              <a:buNone/>
            </a:pPr>
            <a:r>
              <a:rPr lang="en-US" sz="4000" dirty="0"/>
              <a:t> </a:t>
            </a:r>
            <a:endParaRPr lang="en-US" sz="4000" b="1" dirty="0"/>
          </a:p>
          <a:p>
            <a:pPr marL="109728" indent="0">
              <a:buNone/>
            </a:pPr>
            <a:r>
              <a:rPr lang="en-US" sz="4000" b="1" u="sng" dirty="0"/>
              <a:t>Major Field &amp; Elective Courses</a:t>
            </a:r>
            <a:r>
              <a:rPr lang="en-US" sz="4000" b="1" dirty="0"/>
              <a:t> </a:t>
            </a:r>
            <a:r>
              <a:rPr lang="en-US" sz="4000" dirty="0"/>
              <a:t>				</a:t>
            </a:r>
            <a:r>
              <a:rPr lang="en-US" sz="4000" dirty="0" smtClean="0"/>
              <a:t>10-27 </a:t>
            </a:r>
            <a:r>
              <a:rPr lang="en-US" sz="4000" dirty="0"/>
              <a:t>semester credit hours</a:t>
            </a:r>
          </a:p>
          <a:p>
            <a:pPr marL="109728" indent="0">
              <a:buNone/>
            </a:pPr>
            <a:r>
              <a:rPr lang="en-US" sz="4000" dirty="0"/>
              <a:t> </a:t>
            </a:r>
          </a:p>
          <a:p>
            <a:pPr marL="109728" indent="0">
              <a:buNone/>
            </a:pPr>
            <a:r>
              <a:rPr lang="en-US" sz="4000" b="1" dirty="0"/>
              <a:t>TOTAL 	</a:t>
            </a:r>
            <a:r>
              <a:rPr lang="en-US" b="1" dirty="0"/>
              <a:t>			</a:t>
            </a:r>
            <a:r>
              <a:rPr lang="en-US" b="1" dirty="0" smtClean="0"/>
              <a:t>		</a:t>
            </a:r>
            <a:r>
              <a:rPr lang="en-US" sz="4000" b="1" dirty="0" smtClean="0"/>
              <a:t>60-64 </a:t>
            </a:r>
            <a:r>
              <a:rPr lang="en-US" sz="4000" b="1" dirty="0"/>
              <a:t>semester credit hours</a:t>
            </a:r>
          </a:p>
        </p:txBody>
      </p:sp>
    </p:spTree>
    <p:extLst>
      <p:ext uri="{BB962C8B-B14F-4D97-AF65-F5344CB8AC3E}">
        <p14:creationId xmlns:p14="http://schemas.microsoft.com/office/powerpoint/2010/main" val="1549166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normAutofit fontScale="90000"/>
          </a:bodyPr>
          <a:lstStyle/>
          <a:p>
            <a:r>
              <a:rPr lang="en-US" b="1" dirty="0"/>
              <a:t>ASSOCIATE IN SCIENCE DEGREE </a:t>
            </a:r>
            <a:r>
              <a:rPr lang="en-US" b="1" dirty="0" smtClean="0"/>
              <a:t>(New)</a:t>
            </a:r>
            <a:r>
              <a:rPr lang="en-US" dirty="0"/>
              <a:t/>
            </a:r>
            <a:br>
              <a:rPr lang="en-US" dirty="0"/>
            </a:br>
            <a:endParaRPr lang="en-US" dirty="0"/>
          </a:p>
        </p:txBody>
      </p:sp>
      <p:sp>
        <p:nvSpPr>
          <p:cNvPr id="3" name="Content Placeholder 2"/>
          <p:cNvSpPr>
            <a:spLocks noGrp="1"/>
          </p:cNvSpPr>
          <p:nvPr>
            <p:ph idx="1"/>
          </p:nvPr>
        </p:nvSpPr>
        <p:spPr>
          <a:xfrm>
            <a:off x="457200" y="1981200"/>
            <a:ext cx="8382000" cy="4800600"/>
          </a:xfrm>
        </p:spPr>
        <p:txBody>
          <a:bodyPr>
            <a:normAutofit fontScale="25000" lnSpcReduction="20000"/>
          </a:bodyPr>
          <a:lstStyle/>
          <a:p>
            <a:pPr marL="109728" indent="0">
              <a:buNone/>
            </a:pPr>
            <a:r>
              <a:rPr lang="en-US" sz="4000" dirty="0"/>
              <a:t>The Associate in Science (AS) Degree is designed to complete the lower-division (freshman and sophomore) portion of a baccalaureate degree in such disciplines as Chemistry, Biology, Physics, and Mathematics. Baccalaureate science programs are highly structured and require extensive mathematics and science courses at the lower-division level. As a result, the AS Degree does not include the entire General Education Core Curriculum. This means that students who complete the AS Degree may need to complete one additional Humanities or Fine Arts course and one additional Social Science or Behavioral Science course to complete the Illinois Articulation Initiative General Education Core Curriculum as part of the requirements for the baccalaureate degree of the university to which they transfer. The guidelines for the Associate in Science Degree are as follows:</a:t>
            </a:r>
          </a:p>
          <a:p>
            <a:pPr marL="109728" indent="0">
              <a:buNone/>
            </a:pPr>
            <a:r>
              <a:rPr lang="en-US" sz="4000" dirty="0"/>
              <a:t> </a:t>
            </a:r>
          </a:p>
          <a:p>
            <a:pPr marL="109728" indent="0">
              <a:buNone/>
            </a:pPr>
            <a:r>
              <a:rPr lang="en-US" sz="4000" b="1" u="sng" dirty="0"/>
              <a:t>General Education Core</a:t>
            </a:r>
            <a:r>
              <a:rPr lang="en-US" sz="4000" b="1" dirty="0"/>
              <a:t> </a:t>
            </a:r>
            <a:r>
              <a:rPr lang="en-US" sz="4000" dirty="0"/>
              <a:t>						31-35 semester credit hours</a:t>
            </a:r>
          </a:p>
          <a:p>
            <a:pPr marL="109728" indent="0">
              <a:buNone/>
            </a:pPr>
            <a:r>
              <a:rPr lang="en-US" sz="4000" dirty="0"/>
              <a:t> </a:t>
            </a:r>
          </a:p>
          <a:p>
            <a:pPr marL="109728" indent="0">
              <a:buNone/>
            </a:pPr>
            <a:r>
              <a:rPr lang="en-US" sz="4000" dirty="0" smtClean="0"/>
              <a:t>	Communications</a:t>
            </a:r>
            <a:r>
              <a:rPr lang="en-US" sz="4000" dirty="0"/>
              <a:t>:</a:t>
            </a:r>
          </a:p>
          <a:p>
            <a:pPr marL="109728" indent="0">
              <a:buNone/>
            </a:pPr>
            <a:r>
              <a:rPr lang="en-US" sz="4000" dirty="0" smtClean="0"/>
              <a:t>	3 </a:t>
            </a:r>
            <a:r>
              <a:rPr lang="en-US" sz="4000" dirty="0"/>
              <a:t>courses (9 semester credits), including a two-course sequence in writing (6 semester credits) and one course (3 semester </a:t>
            </a:r>
            <a:r>
              <a:rPr lang="en-US" sz="4000" dirty="0" smtClean="0"/>
              <a:t>	credits</a:t>
            </a:r>
            <a:r>
              <a:rPr lang="en-US" sz="4000" dirty="0"/>
              <a:t>) in oral </a:t>
            </a:r>
            <a:r>
              <a:rPr lang="en-US" sz="4000" dirty="0" smtClean="0"/>
              <a:t>communication</a:t>
            </a:r>
            <a:endParaRPr lang="en-US" sz="4000" dirty="0"/>
          </a:p>
          <a:p>
            <a:pPr marL="109728" indent="0">
              <a:buNone/>
            </a:pPr>
            <a:r>
              <a:rPr lang="en-US" sz="4000" dirty="0"/>
              <a:t> </a:t>
            </a:r>
          </a:p>
          <a:p>
            <a:pPr marL="109728" indent="0">
              <a:buNone/>
            </a:pPr>
            <a:r>
              <a:rPr lang="en-US" sz="4000" dirty="0" smtClean="0"/>
              <a:t>	Mathematics</a:t>
            </a:r>
            <a:r>
              <a:rPr lang="en-US" sz="4000" dirty="0"/>
              <a:t>:</a:t>
            </a:r>
          </a:p>
          <a:p>
            <a:pPr marL="109728" indent="0">
              <a:buNone/>
            </a:pPr>
            <a:r>
              <a:rPr lang="en-US" sz="4000" dirty="0" smtClean="0"/>
              <a:t>	2 </a:t>
            </a:r>
            <a:r>
              <a:rPr lang="en-US" sz="4000" dirty="0"/>
              <a:t>to 3 courses (6 to 9 semester credits)</a:t>
            </a:r>
          </a:p>
          <a:p>
            <a:pPr marL="109728" indent="0">
              <a:buNone/>
            </a:pPr>
            <a:r>
              <a:rPr lang="en-US" sz="4000" dirty="0"/>
              <a:t> </a:t>
            </a:r>
          </a:p>
          <a:p>
            <a:pPr marL="109728" indent="0">
              <a:buNone/>
            </a:pPr>
            <a:r>
              <a:rPr lang="en-US" sz="4000" dirty="0" smtClean="0"/>
              <a:t>	Physical </a:t>
            </a:r>
            <a:r>
              <a:rPr lang="en-US" sz="4000" dirty="0"/>
              <a:t>and Life Sciences:</a:t>
            </a:r>
          </a:p>
          <a:p>
            <a:pPr marL="109728" indent="0">
              <a:buNone/>
            </a:pPr>
            <a:r>
              <a:rPr lang="en-US" sz="4000" dirty="0" smtClean="0"/>
              <a:t>	3 </a:t>
            </a:r>
            <a:r>
              <a:rPr lang="en-US" sz="4000" dirty="0"/>
              <a:t>courses (10 to 11 semester credits), with one course selected from the life sciences and one course from the physical sciences </a:t>
            </a:r>
            <a:r>
              <a:rPr lang="en-US" sz="4000" dirty="0" smtClean="0"/>
              <a:t>	and </a:t>
            </a:r>
            <a:r>
              <a:rPr lang="en-US" sz="4000" dirty="0"/>
              <a:t>including </a:t>
            </a:r>
            <a:r>
              <a:rPr lang="en-US" sz="4000" dirty="0" smtClean="0"/>
              <a:t>at </a:t>
            </a:r>
            <a:r>
              <a:rPr lang="en-US" sz="4000" dirty="0"/>
              <a:t>least one laboratory course</a:t>
            </a:r>
          </a:p>
          <a:p>
            <a:pPr marL="109728" indent="0">
              <a:buNone/>
            </a:pPr>
            <a:r>
              <a:rPr lang="en-US" sz="4000" dirty="0"/>
              <a:t> </a:t>
            </a:r>
          </a:p>
          <a:p>
            <a:pPr marL="109728" indent="0">
              <a:buNone/>
            </a:pPr>
            <a:r>
              <a:rPr lang="en-US" sz="4000" dirty="0" smtClean="0"/>
              <a:t>	Humanities </a:t>
            </a:r>
            <a:r>
              <a:rPr lang="en-US" sz="4000" dirty="0"/>
              <a:t>and Fine Arts:</a:t>
            </a:r>
          </a:p>
          <a:p>
            <a:pPr marL="109728" indent="0">
              <a:buNone/>
            </a:pPr>
            <a:r>
              <a:rPr lang="en-US" sz="4000" dirty="0" smtClean="0"/>
              <a:t>	2 </a:t>
            </a:r>
            <a:r>
              <a:rPr lang="en-US" sz="4000" dirty="0"/>
              <a:t>courses (6 semester credits), with one course selected from humanities and one course from the fine arts</a:t>
            </a:r>
          </a:p>
          <a:p>
            <a:pPr marL="109728" indent="0">
              <a:buNone/>
            </a:pPr>
            <a:r>
              <a:rPr lang="en-US" sz="4000" dirty="0"/>
              <a:t> </a:t>
            </a:r>
          </a:p>
          <a:p>
            <a:pPr marL="109728" indent="0">
              <a:buNone/>
            </a:pPr>
            <a:r>
              <a:rPr lang="en-US" sz="4000" dirty="0" smtClean="0"/>
              <a:t>	Social </a:t>
            </a:r>
            <a:r>
              <a:rPr lang="en-US" sz="4000" dirty="0"/>
              <a:t>and Behavioral Sciences:</a:t>
            </a:r>
          </a:p>
          <a:p>
            <a:pPr marL="109728" indent="0">
              <a:buNone/>
            </a:pPr>
            <a:r>
              <a:rPr lang="en-US" sz="4000" dirty="0" smtClean="0"/>
              <a:t>	2 </a:t>
            </a:r>
            <a:r>
              <a:rPr lang="en-US" sz="4000" dirty="0"/>
              <a:t>courses (6 semester credits), with courses selected from at least two disciplines</a:t>
            </a:r>
          </a:p>
          <a:p>
            <a:pPr marL="109728" indent="0">
              <a:buNone/>
            </a:pPr>
            <a:r>
              <a:rPr lang="en-US" sz="4000" dirty="0"/>
              <a:t> </a:t>
            </a:r>
          </a:p>
          <a:p>
            <a:pPr marL="109728" indent="0">
              <a:buNone/>
            </a:pPr>
            <a:r>
              <a:rPr lang="en-US" sz="4000" b="1" u="sng" dirty="0"/>
              <a:t>Additional College AS Degree Requirements</a:t>
            </a:r>
            <a:r>
              <a:rPr lang="en-US" sz="4000" b="1" dirty="0"/>
              <a:t> </a:t>
            </a:r>
            <a:r>
              <a:rPr lang="en-US" sz="4000" dirty="0"/>
              <a:t>			</a:t>
            </a:r>
            <a:r>
              <a:rPr lang="en-US" sz="4000" dirty="0" smtClean="0"/>
              <a:t>0-9 </a:t>
            </a:r>
            <a:r>
              <a:rPr lang="en-US" sz="4000" dirty="0"/>
              <a:t>semester credit hours</a:t>
            </a:r>
          </a:p>
          <a:p>
            <a:pPr marL="109728" indent="0">
              <a:buNone/>
            </a:pPr>
            <a:r>
              <a:rPr lang="en-US" sz="4000" dirty="0"/>
              <a:t> </a:t>
            </a:r>
          </a:p>
          <a:p>
            <a:pPr marL="109728" indent="0">
              <a:buNone/>
            </a:pPr>
            <a:r>
              <a:rPr lang="en-US" sz="4000" b="1" u="sng" dirty="0"/>
              <a:t>Major Field &amp; Elective Courses</a:t>
            </a:r>
            <a:r>
              <a:rPr lang="en-US" sz="4000" b="1" dirty="0"/>
              <a:t> 	</a:t>
            </a:r>
            <a:r>
              <a:rPr lang="en-US" sz="4000" dirty="0"/>
              <a:t>			</a:t>
            </a:r>
            <a:r>
              <a:rPr lang="en-US" sz="4000" dirty="0" smtClean="0"/>
              <a:t>10-27 </a:t>
            </a:r>
            <a:r>
              <a:rPr lang="en-US" sz="4000" dirty="0"/>
              <a:t>semester credit hours</a:t>
            </a:r>
          </a:p>
          <a:p>
            <a:pPr marL="109728" indent="0">
              <a:buNone/>
            </a:pPr>
            <a:r>
              <a:rPr lang="en-US" sz="4000" dirty="0"/>
              <a:t> </a:t>
            </a:r>
          </a:p>
          <a:p>
            <a:pPr marL="109728" indent="0">
              <a:buNone/>
            </a:pPr>
            <a:r>
              <a:rPr lang="en-US" sz="4000" b="1" dirty="0" smtClean="0"/>
              <a:t>TOTAL 				</a:t>
            </a:r>
            <a:r>
              <a:rPr lang="en-US" sz="4000" b="1" dirty="0"/>
              <a:t>	</a:t>
            </a:r>
            <a:r>
              <a:rPr lang="en-US" sz="4000" b="1" dirty="0" smtClean="0"/>
              <a:t>	60-64 </a:t>
            </a:r>
            <a:r>
              <a:rPr lang="en-US" sz="4000" b="1" dirty="0"/>
              <a:t>semester credit hours</a:t>
            </a:r>
          </a:p>
          <a:p>
            <a:pPr marL="109728" indent="0">
              <a:buNone/>
            </a:pPr>
            <a:endParaRPr lang="en-US" dirty="0"/>
          </a:p>
        </p:txBody>
      </p:sp>
    </p:spTree>
    <p:extLst>
      <p:ext uri="{BB962C8B-B14F-4D97-AF65-F5344CB8AC3E}">
        <p14:creationId xmlns:p14="http://schemas.microsoft.com/office/powerpoint/2010/main" val="1147410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p:cNvGraphicFramePr>
            <a:graphicFrameLocks noChangeAspect="1"/>
          </p:cNvGraphicFramePr>
          <p:nvPr>
            <p:extLst>
              <p:ext uri="{D42A27DB-BD31-4B8C-83A1-F6EECF244321}">
                <p14:modId xmlns:p14="http://schemas.microsoft.com/office/powerpoint/2010/main" val="4207531194"/>
              </p:ext>
            </p:extLst>
          </p:nvPr>
        </p:nvGraphicFramePr>
        <p:xfrm>
          <a:off x="1447800" y="1066800"/>
          <a:ext cx="6108700" cy="5400675"/>
        </p:xfrm>
        <a:graphic>
          <a:graphicData uri="http://schemas.openxmlformats.org/presentationml/2006/ole">
            <mc:AlternateContent xmlns:mc="http://schemas.openxmlformats.org/markup-compatibility/2006">
              <mc:Choice xmlns:v="urn:schemas-microsoft-com:vml" Requires="v">
                <p:oleObj spid="_x0000_s1055" name="Document" r:id="rId3" imgW="6109093" imgH="5400111" progId="Word.Document.12">
                  <p:embed/>
                </p:oleObj>
              </mc:Choice>
              <mc:Fallback>
                <p:oleObj name="Document" r:id="rId3" imgW="6109093" imgH="5400111" progId="Word.Document.12">
                  <p:embed/>
                  <p:pic>
                    <p:nvPicPr>
                      <p:cNvPr id="0" name=""/>
                      <p:cNvPicPr/>
                      <p:nvPr/>
                    </p:nvPicPr>
                    <p:blipFill>
                      <a:blip r:embed="rId4"/>
                      <a:stretch>
                        <a:fillRect/>
                      </a:stretch>
                    </p:blipFill>
                    <p:spPr>
                      <a:xfrm>
                        <a:off x="1447800" y="1066800"/>
                        <a:ext cx="6108700" cy="5400675"/>
                      </a:xfrm>
                      <a:prstGeom prst="rect">
                        <a:avLst/>
                      </a:prstGeom>
                    </p:spPr>
                  </p:pic>
                </p:oleObj>
              </mc:Fallback>
            </mc:AlternateContent>
          </a:graphicData>
        </a:graphic>
      </p:graphicFrame>
    </p:spTree>
    <p:extLst>
      <p:ext uri="{BB962C8B-B14F-4D97-AF65-F5344CB8AC3E}">
        <p14:creationId xmlns:p14="http://schemas.microsoft.com/office/powerpoint/2010/main" val="3967188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dirty="0" smtClean="0"/>
              <a:t>Example of a Cross-Walk</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655995"/>
            <a:ext cx="7010400" cy="5141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1928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381000" y="304800"/>
          <a:ext cx="8382002" cy="6324594"/>
        </p:xfrm>
        <a:graphic>
          <a:graphicData uri="http://schemas.openxmlformats.org/drawingml/2006/table">
            <a:tbl>
              <a:tblPr/>
              <a:tblGrid>
                <a:gridCol w="735869"/>
                <a:gridCol w="942831"/>
                <a:gridCol w="1448741"/>
                <a:gridCol w="356436"/>
                <a:gridCol w="735869"/>
                <a:gridCol w="735869"/>
                <a:gridCol w="1218780"/>
                <a:gridCol w="735869"/>
                <a:gridCol w="735869"/>
                <a:gridCol w="735869"/>
              </a:tblGrid>
              <a:tr h="232522">
                <a:tc>
                  <a:txBody>
                    <a:bodyPr/>
                    <a:lstStyle/>
                    <a:p>
                      <a:pPr algn="l" fontAlgn="b"/>
                      <a:endParaRPr lang="en-US" sz="1000" b="0" i="0" u="none" strike="noStrike" dirty="0">
                        <a:solidFill>
                          <a:srgbClr val="000000"/>
                        </a:solidFill>
                        <a:latin typeface="Calibri"/>
                      </a:endParaRPr>
                    </a:p>
                  </a:txBody>
                  <a:tcPr marL="8320" marR="8320" marT="8320" marB="0" anchor="b">
                    <a:lnL>
                      <a:noFill/>
                    </a:lnL>
                    <a:lnR>
                      <a:noFill/>
                    </a:lnR>
                    <a:lnT>
                      <a:noFill/>
                    </a:lnT>
                    <a:lnB>
                      <a:noFill/>
                    </a:lnB>
                    <a:solidFill>
                      <a:srgbClr val="00B0F0"/>
                    </a:solidFill>
                  </a:tcPr>
                </a:tc>
                <a:tc gridSpan="6">
                  <a:txBody>
                    <a:bodyPr/>
                    <a:lstStyle/>
                    <a:p>
                      <a:pPr algn="l" fontAlgn="b"/>
                      <a:r>
                        <a:rPr lang="en-US" sz="1000" b="0" i="0" u="none" strike="noStrike" dirty="0">
                          <a:solidFill>
                            <a:srgbClr val="000000"/>
                          </a:solidFill>
                          <a:latin typeface="Calibri"/>
                        </a:rPr>
                        <a:t>ISU Chemistry Major - first 4 semesters</a:t>
                      </a:r>
                    </a:p>
                  </a:txBody>
                  <a:tcPr marL="8320" marR="8320" marT="8320"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1000" b="0" i="0" u="none" strike="noStrike" dirty="0">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CHE 140</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General Chem</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4</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gridSpan="4">
                  <a:txBody>
                    <a:bodyPr/>
                    <a:lstStyle/>
                    <a:p>
                      <a:pPr algn="l" fontAlgn="b"/>
                      <a:r>
                        <a:rPr lang="en-US" sz="1000" b="0" i="0" u="sng" strike="noStrike">
                          <a:solidFill>
                            <a:srgbClr val="000000"/>
                          </a:solidFill>
                          <a:latin typeface="Calibri"/>
                        </a:rPr>
                        <a:t>GECC</a:t>
                      </a:r>
                    </a:p>
                  </a:txBody>
                  <a:tcPr marL="8320" marR="8320" marT="8320" marB="0" anchor="b">
                    <a:lnL>
                      <a:noFill/>
                    </a:lnL>
                    <a:lnR>
                      <a:noFill/>
                    </a:lnR>
                    <a:lnT>
                      <a:noFill/>
                    </a:lnT>
                    <a:lnB>
                      <a:noFill/>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MAT 145</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Calculus 1</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4</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ENG 101</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Composition </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3</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Comp 1</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ENG 101</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BSC 197</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Molecular Biology</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4</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15</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Comp 2</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 Ed 1</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dirty="0">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Speech</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COM 110</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CHE 141</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General Chem II</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4</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MAT 146</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Calculus II</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4</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Math</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MAT 145</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COM 110</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Speech</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3</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For Lang 112</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Foreign Language</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4</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15</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Physical Science</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CHE 140</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Life Science</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 Ed 2</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CHE 230</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Organic Chem I</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3</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Lab</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CHE 140</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CHE 231</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Org Chem Lab</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1</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PHY 110</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Physics for Science</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4</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SBS 1</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 Ed 3</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 Ed 1</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3</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SBS 2</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 Ed 4</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 Ed 2</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3</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14</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SBS 3</a:t>
                      </a:r>
                    </a:p>
                  </a:txBody>
                  <a:tcPr marL="8320" marR="8320" marT="8320" marB="0" anchor="b">
                    <a:lnL>
                      <a:noFill/>
                    </a:lnL>
                    <a:lnR>
                      <a:noFill/>
                    </a:lnR>
                    <a:lnT>
                      <a:noFill/>
                    </a:lnT>
                    <a:lnB>
                      <a:noFill/>
                    </a:lnB>
                    <a:solidFill>
                      <a:srgbClr val="00B0F0"/>
                    </a:solidFill>
                  </a:tcPr>
                </a:tc>
                <a:tc>
                  <a:txBody>
                    <a:bodyPr/>
                    <a:lstStyle/>
                    <a:p>
                      <a:pPr algn="ctr" fontAlgn="b"/>
                      <a:r>
                        <a:rPr lang="en-US" sz="1000" b="0" i="0" u="none" strike="noStrike">
                          <a:solidFill>
                            <a:srgbClr val="000000"/>
                          </a:solidFill>
                          <a:latin typeface="Calibri"/>
                        </a:rPr>
                        <a:t>?</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ctr"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CHE 232</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Organic Chem II</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3</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HFA 1</a:t>
                      </a:r>
                    </a:p>
                  </a:txBody>
                  <a:tcPr marL="8320" marR="8320" marT="8320" marB="0" anchor="b">
                    <a:lnL>
                      <a:noFill/>
                    </a:lnL>
                    <a:lnR>
                      <a:noFill/>
                    </a:lnR>
                    <a:lnT>
                      <a:noFill/>
                    </a:lnT>
                    <a:lnB>
                      <a:noFill/>
                    </a:lnB>
                    <a:solidFill>
                      <a:srgbClr val="00B0F0"/>
                    </a:solidFill>
                  </a:tcPr>
                </a:tc>
                <a:tc>
                  <a:txBody>
                    <a:bodyPr/>
                    <a:lstStyle/>
                    <a:p>
                      <a:pPr algn="ctr" fontAlgn="b"/>
                      <a:r>
                        <a:rPr lang="en-US" sz="1000" b="0" i="0" u="none" strike="noStrike">
                          <a:solidFill>
                            <a:srgbClr val="000000"/>
                          </a:solidFill>
                          <a:latin typeface="Calibri"/>
                        </a:rPr>
                        <a:t>?</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CHE 233</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Org Chem Lab</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2</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HFA 2</a:t>
                      </a:r>
                    </a:p>
                  </a:txBody>
                  <a:tcPr marL="8320" marR="8320" marT="8320" marB="0" anchor="b">
                    <a:lnL>
                      <a:noFill/>
                    </a:lnL>
                    <a:lnR>
                      <a:noFill/>
                    </a:lnR>
                    <a:lnT>
                      <a:noFill/>
                    </a:lnT>
                    <a:lnB>
                      <a:noFill/>
                    </a:lnB>
                    <a:solidFill>
                      <a:srgbClr val="00B0F0"/>
                    </a:solidFill>
                  </a:tcPr>
                </a:tc>
                <a:tc>
                  <a:txBody>
                    <a:bodyPr/>
                    <a:lstStyle/>
                    <a:p>
                      <a:pPr algn="ctr" fontAlgn="b"/>
                      <a:r>
                        <a:rPr lang="en-US" sz="1000" b="0" i="0" u="none" strike="noStrike">
                          <a:solidFill>
                            <a:srgbClr val="000000"/>
                          </a:solidFill>
                          <a:latin typeface="Calibri"/>
                        </a:rPr>
                        <a:t>?</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PHY 111</a:t>
                      </a: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Physics for Science</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4</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HFA 3</a:t>
                      </a:r>
                    </a:p>
                  </a:txBody>
                  <a:tcPr marL="8320" marR="8320" marT="8320" marB="0" anchor="b">
                    <a:lnL>
                      <a:noFill/>
                    </a:lnL>
                    <a:lnR>
                      <a:noFill/>
                    </a:lnR>
                    <a:lnT>
                      <a:noFill/>
                    </a:lnT>
                    <a:lnB>
                      <a:noFill/>
                    </a:lnB>
                    <a:solidFill>
                      <a:srgbClr val="00B0F0"/>
                    </a:solidFill>
                  </a:tcPr>
                </a:tc>
                <a:tc>
                  <a:txBody>
                    <a:bodyPr/>
                    <a:lstStyle/>
                    <a:p>
                      <a:pPr algn="ctr" fontAlgn="b"/>
                      <a:r>
                        <a:rPr lang="en-US" sz="1000" b="0" i="0" u="none" strike="noStrike">
                          <a:solidFill>
                            <a:srgbClr val="000000"/>
                          </a:solidFill>
                          <a:latin typeface="Calibri"/>
                        </a:rPr>
                        <a:t>?</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44147">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 Ed 3</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3</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44147">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Gen Ed 4</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3</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15</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Missing</a:t>
                      </a:r>
                    </a:p>
                  </a:txBody>
                  <a:tcPr marL="8320" marR="8320" marT="8320" marB="0" anchor="b">
                    <a:lnL>
                      <a:noFill/>
                    </a:lnL>
                    <a:lnR w="12700" cap="flat" cmpd="sng" algn="ctr">
                      <a:solidFill>
                        <a:srgbClr val="000000"/>
                      </a:solidFill>
                      <a:prstDash val="solid"/>
                      <a:round/>
                      <a:headEnd type="none" w="med" len="med"/>
                      <a:tailEnd type="none" w="med" len="med"/>
                    </a:lnR>
                    <a:lnT>
                      <a:noFill/>
                    </a:lnT>
                    <a:lnB>
                      <a:noFill/>
                    </a:lnB>
                    <a:solidFill>
                      <a:srgbClr val="00B0F0"/>
                    </a:solidFill>
                  </a:tcPr>
                </a:tc>
                <a:tc>
                  <a:txBody>
                    <a:bodyPr/>
                    <a:lstStyle/>
                    <a:p>
                      <a:pPr algn="ctr" fontAlgn="b"/>
                      <a:r>
                        <a:rPr lang="en-US" sz="1000" b="0" i="0" u="none" strike="noStrike">
                          <a:solidFill>
                            <a:srgbClr val="000000"/>
                          </a:solidFill>
                          <a:latin typeface="Calibri"/>
                        </a:rPr>
                        <a:t>12 hrs </a:t>
                      </a:r>
                    </a:p>
                  </a:txBody>
                  <a:tcPr marL="8320" marR="8320" marT="83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rgbClr val="000000"/>
                      </a:solidFill>
                      <a:prstDash val="solid"/>
                      <a:round/>
                      <a:headEnd type="none" w="med" len="med"/>
                      <a:tailEnd type="none" w="med" len="med"/>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44147">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r>
              <a:tr h="244147">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w="12700" cap="flat" cmpd="sng" algn="ctr">
                      <a:solidFill>
                        <a:srgbClr val="000000"/>
                      </a:solidFill>
                      <a:prstDash val="solid"/>
                      <a:round/>
                      <a:headEnd type="none" w="med" len="med"/>
                      <a:tailEnd type="none" w="med" len="med"/>
                    </a:lnR>
                    <a:lnT>
                      <a:noFill/>
                    </a:lnT>
                    <a:lnB>
                      <a:noFill/>
                    </a:lnB>
                    <a:solidFill>
                      <a:srgbClr val="00B0F0"/>
                    </a:solidFill>
                  </a:tcPr>
                </a:tc>
                <a:tc>
                  <a:txBody>
                    <a:bodyPr/>
                    <a:lstStyle/>
                    <a:p>
                      <a:pPr algn="r" fontAlgn="b"/>
                      <a:r>
                        <a:rPr lang="en-US" sz="1000" b="0" i="0" u="none" strike="noStrike">
                          <a:solidFill>
                            <a:srgbClr val="000000"/>
                          </a:solidFill>
                          <a:latin typeface="Calibri"/>
                        </a:rPr>
                        <a:t>59</a:t>
                      </a:r>
                    </a:p>
                  </a:txBody>
                  <a:tcPr marL="8320" marR="8320" marT="83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rgbClr val="000000"/>
                      </a:solidFill>
                      <a:prstDash val="solid"/>
                      <a:round/>
                      <a:headEnd type="none" w="med" len="med"/>
                      <a:tailEnd type="none" w="med" len="med"/>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dirty="0">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dirty="0">
                        <a:solidFill>
                          <a:srgbClr val="000000"/>
                        </a:solidFill>
                        <a:latin typeface="Calibri"/>
                      </a:endParaRPr>
                    </a:p>
                  </a:txBody>
                  <a:tcPr marL="8320" marR="8320" marT="8320" marB="0" anchor="b">
                    <a:lnL>
                      <a:noFill/>
                    </a:lnL>
                    <a:lnR>
                      <a:noFill/>
                    </a:lnR>
                    <a:lnT>
                      <a:noFill/>
                    </a:lnT>
                    <a:lnB>
                      <a:noFill/>
                    </a:lnB>
                    <a:solidFill>
                      <a:srgbClr val="00B0F0"/>
                    </a:solidFill>
                  </a:tcPr>
                </a:tc>
              </a:tr>
              <a:tr h="232522">
                <a:tc>
                  <a:txBody>
                    <a:bodyPr/>
                    <a:lstStyle/>
                    <a:p>
                      <a:pPr algn="l" fontAlgn="b"/>
                      <a:r>
                        <a:rPr lang="en-US" sz="1000" b="0" i="0" u="none" strike="noStrike">
                          <a:solidFill>
                            <a:srgbClr val="000000"/>
                          </a:solidFill>
                          <a:latin typeface="Calibri"/>
                        </a:rPr>
                        <a:t>Add'l</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Wellness</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2</a:t>
                      </a:r>
                    </a:p>
                  </a:txBody>
                  <a:tcPr marL="8320" marR="8320" marT="8320" marB="0" anchor="b">
                    <a:lnL>
                      <a:noFill/>
                    </a:lnL>
                    <a:lnR>
                      <a:noFill/>
                    </a:lnR>
                    <a:lnT>
                      <a:noFill/>
                    </a:lnT>
                    <a:lnB>
                      <a:noFill/>
                    </a:lnB>
                    <a:solidFill>
                      <a:srgbClr val="00B0F0"/>
                    </a:solidFill>
                  </a:tcPr>
                </a:tc>
                <a:tc>
                  <a:txBody>
                    <a:bodyPr/>
                    <a:lstStyle/>
                    <a:p>
                      <a:pPr algn="r" fontAlgn="b"/>
                      <a:r>
                        <a:rPr lang="en-US" sz="1000" b="0" i="0" u="none" strike="noStrike">
                          <a:solidFill>
                            <a:srgbClr val="000000"/>
                          </a:solidFill>
                          <a:latin typeface="Calibri"/>
                        </a:rPr>
                        <a:t>61</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r>
                        <a:rPr lang="en-US" sz="1000" b="0" i="0" u="none" strike="noStrike">
                          <a:solidFill>
                            <a:srgbClr val="000000"/>
                          </a:solidFill>
                          <a:latin typeface="Calibri"/>
                        </a:rPr>
                        <a:t>Total combined</a:t>
                      </a:r>
                    </a:p>
                  </a:txBody>
                  <a:tcPr marL="8320" marR="8320" marT="8320" marB="0" anchor="b">
                    <a:lnL>
                      <a:noFill/>
                    </a:lnL>
                    <a:lnR>
                      <a:noFill/>
                    </a:lnR>
                    <a:lnT>
                      <a:noFill/>
                    </a:lnT>
                    <a:lnB>
                      <a:noFill/>
                    </a:lnB>
                    <a:solidFill>
                      <a:srgbClr val="00B0F0"/>
                    </a:solidFill>
                  </a:tcPr>
                </a:tc>
                <a:tc>
                  <a:txBody>
                    <a:bodyPr/>
                    <a:lstStyle/>
                    <a:p>
                      <a:pPr algn="r" fontAlgn="b"/>
                      <a:r>
                        <a:rPr lang="en-US" sz="1000" b="1" i="0" u="none" strike="noStrike" dirty="0">
                          <a:solidFill>
                            <a:srgbClr val="000000"/>
                          </a:solidFill>
                          <a:latin typeface="Calibri"/>
                        </a:rPr>
                        <a:t>73</a:t>
                      </a: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a:solidFill>
                          <a:srgbClr val="000000"/>
                        </a:solidFill>
                        <a:latin typeface="Calibri"/>
                      </a:endParaRPr>
                    </a:p>
                  </a:txBody>
                  <a:tcPr marL="8320" marR="8320" marT="8320" marB="0" anchor="b">
                    <a:lnL>
                      <a:noFill/>
                    </a:lnL>
                    <a:lnR>
                      <a:noFill/>
                    </a:lnR>
                    <a:lnT>
                      <a:noFill/>
                    </a:lnT>
                    <a:lnB>
                      <a:noFill/>
                    </a:lnB>
                    <a:solidFill>
                      <a:srgbClr val="00B0F0"/>
                    </a:solidFill>
                  </a:tcPr>
                </a:tc>
                <a:tc>
                  <a:txBody>
                    <a:bodyPr/>
                    <a:lstStyle/>
                    <a:p>
                      <a:pPr algn="l" fontAlgn="b"/>
                      <a:endParaRPr lang="en-US" sz="1000" b="0" i="0" u="none" strike="noStrike" dirty="0">
                        <a:solidFill>
                          <a:srgbClr val="000000"/>
                        </a:solidFill>
                        <a:latin typeface="Calibri"/>
                      </a:endParaRPr>
                    </a:p>
                  </a:txBody>
                  <a:tcPr marL="8320" marR="8320" marT="8320" marB="0" anchor="b">
                    <a:lnL>
                      <a:noFill/>
                    </a:lnL>
                    <a:lnR>
                      <a:noFill/>
                    </a:lnR>
                    <a:lnT>
                      <a:noFill/>
                    </a:lnT>
                    <a:lnB>
                      <a:noFill/>
                    </a:lnB>
                    <a:solidFill>
                      <a:srgbClr val="00B0F0"/>
                    </a:solidFill>
                  </a:tcPr>
                </a:tc>
              </a:tr>
            </a:tbl>
          </a:graphicData>
        </a:graphic>
      </p:graphicFrame>
    </p:spTree>
    <p:extLst>
      <p:ext uri="{BB962C8B-B14F-4D97-AF65-F5344CB8AC3E}">
        <p14:creationId xmlns:p14="http://schemas.microsoft.com/office/powerpoint/2010/main" val="4006287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710476854"/>
              </p:ext>
            </p:extLst>
          </p:nvPr>
        </p:nvGraphicFramePr>
        <p:xfrm>
          <a:off x="457200" y="381000"/>
          <a:ext cx="8229600" cy="6019792"/>
        </p:xfrm>
        <a:graphic>
          <a:graphicData uri="http://schemas.openxmlformats.org/drawingml/2006/table">
            <a:tbl>
              <a:tblPr/>
              <a:tblGrid>
                <a:gridCol w="685799"/>
                <a:gridCol w="878682"/>
                <a:gridCol w="1350171"/>
                <a:gridCol w="332186"/>
                <a:gridCol w="685799"/>
                <a:gridCol w="685799"/>
                <a:gridCol w="1553767"/>
                <a:gridCol w="685799"/>
                <a:gridCol w="685799"/>
                <a:gridCol w="685799"/>
              </a:tblGrid>
              <a:tr h="221316">
                <a:tc>
                  <a:txBody>
                    <a:bodyPr/>
                    <a:lstStyle/>
                    <a:p>
                      <a:pPr algn="l" fontAlgn="b"/>
                      <a:endParaRPr lang="en-US" sz="900" b="0" i="0" u="none" strike="noStrike" dirty="0">
                        <a:solidFill>
                          <a:srgbClr val="000000"/>
                        </a:solidFill>
                        <a:latin typeface="Calibri"/>
                      </a:endParaRPr>
                    </a:p>
                  </a:txBody>
                  <a:tcPr marL="7471" marR="7471" marT="7471" marB="0" anchor="b">
                    <a:lnL>
                      <a:noFill/>
                    </a:lnL>
                    <a:lnR>
                      <a:noFill/>
                    </a:lnR>
                    <a:lnT>
                      <a:noFill/>
                    </a:lnT>
                    <a:lnB>
                      <a:noFill/>
                    </a:lnB>
                    <a:solidFill>
                      <a:srgbClr val="00B0F0"/>
                    </a:solidFill>
                  </a:tcPr>
                </a:tc>
                <a:tc gridSpan="6">
                  <a:txBody>
                    <a:bodyPr/>
                    <a:lstStyle/>
                    <a:p>
                      <a:pPr algn="l" fontAlgn="b"/>
                      <a:r>
                        <a:rPr lang="en-US" sz="900" b="0" i="0" u="none" strike="noStrike" dirty="0">
                          <a:solidFill>
                            <a:srgbClr val="000000"/>
                          </a:solidFill>
                          <a:latin typeface="Calibri"/>
                        </a:rPr>
                        <a:t>ISU Chemistry Major - first 4 </a:t>
                      </a:r>
                      <a:r>
                        <a:rPr lang="en-US" sz="900" b="0" i="0" u="none" strike="noStrike" dirty="0" smtClean="0">
                          <a:solidFill>
                            <a:srgbClr val="000000"/>
                          </a:solidFill>
                          <a:latin typeface="Calibri"/>
                        </a:rPr>
                        <a:t>semesters PROPOSED</a:t>
                      </a:r>
                      <a:endParaRPr lang="en-US" sz="900" b="0" i="0" u="none" strike="noStrike" dirty="0">
                        <a:solidFill>
                          <a:srgbClr val="000000"/>
                        </a:solidFill>
                        <a:latin typeface="Calibri"/>
                      </a:endParaRPr>
                    </a:p>
                  </a:txBody>
                  <a:tcPr marL="7471" marR="7471" marT="7471"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w="635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CHE 140</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General Chem</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a:noFill/>
                    </a:lnL>
                    <a:lnR>
                      <a:noFill/>
                    </a:lnR>
                    <a:lnT>
                      <a:noFill/>
                    </a:lnT>
                    <a:lnB>
                      <a:noFill/>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MAT 145</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Calculus 1</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ENG 101</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Composition </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3</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Comp 1</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ENG 101</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BSC 197</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Molecular Biology</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4</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15</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Comp 2</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ENG 145</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Speech</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COM 110</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CHE 141</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General </a:t>
                      </a:r>
                      <a:r>
                        <a:rPr lang="en-US" sz="900" b="0" i="0" u="none" strike="noStrike" dirty="0" err="1">
                          <a:solidFill>
                            <a:srgbClr val="000000"/>
                          </a:solidFill>
                          <a:latin typeface="Calibri"/>
                        </a:rPr>
                        <a:t>Chem</a:t>
                      </a:r>
                      <a:r>
                        <a:rPr lang="en-US" sz="900" b="0" i="0" u="none" strike="noStrike" dirty="0">
                          <a:solidFill>
                            <a:srgbClr val="000000"/>
                          </a:solidFill>
                          <a:latin typeface="Calibri"/>
                        </a:rPr>
                        <a:t> II</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MAT 146</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Calculus II</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Math 1</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MAT 145</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COM 110</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Speech</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3</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Math 2</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MAT 146</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ENG 145</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Composition II</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3</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14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Phys Science </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CHE 140</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CHE 230</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Organic Chem I</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3</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Life Science </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Gen Ed 1</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CHE 231</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Org Chem Lab</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1</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PLS </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PHY 110</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PHY 110</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Physics for Science</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Lab</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CHE 140</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Gen Ed 1</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3</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dirty="0">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dirty="0">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Gen Ed 2</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3</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14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dirty="0">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SBS 1</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Gen Ed 2</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SBS 2</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Gen Ed 3</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dirty="0">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CHE 232</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Organic Chem II</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3</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dirty="0">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CHE 233</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Org Chem Lab</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2</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HFA 1</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dirty="0">
                          <a:solidFill>
                            <a:srgbClr val="000000"/>
                          </a:solidFill>
                          <a:latin typeface="Calibri"/>
                        </a:rPr>
                        <a:t>Gen Ed 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PHY 111</a:t>
                      </a: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Physics for Science</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HFA 2</a:t>
                      </a:r>
                    </a:p>
                  </a:txBody>
                  <a:tcPr marL="7471" marR="7471" marT="7471" marB="0" anchor="b">
                    <a:lnL>
                      <a:noFill/>
                    </a:lnL>
                    <a:lnR>
                      <a:noFill/>
                    </a:lnR>
                    <a:lnT>
                      <a:noFill/>
                    </a:lnT>
                    <a:lnB>
                      <a:noFill/>
                    </a:lnB>
                    <a:solidFill>
                      <a:srgbClr val="00B0F0"/>
                    </a:solidFill>
                  </a:tcPr>
                </a:tc>
                <a:tc>
                  <a:txBody>
                    <a:bodyPr/>
                    <a:lstStyle/>
                    <a:p>
                      <a:pPr algn="ctr" fontAlgn="b"/>
                      <a:r>
                        <a:rPr lang="en-US" sz="900" b="0" i="0" u="none" strike="noStrike" dirty="0">
                          <a:solidFill>
                            <a:srgbClr val="000000"/>
                          </a:solidFill>
                          <a:latin typeface="Calibri"/>
                        </a:rPr>
                        <a:t>?</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32381">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Gen Ed 3</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3</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32381">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Gen Ed 4</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3</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15</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Missing</a:t>
                      </a:r>
                    </a:p>
                  </a:txBody>
                  <a:tcPr marL="7471" marR="7471" marT="7471" marB="0" anchor="b">
                    <a:lnL>
                      <a:noFill/>
                    </a:lnL>
                    <a:lnR w="12700" cap="flat" cmpd="sng" algn="ctr">
                      <a:solidFill>
                        <a:srgbClr val="000000"/>
                      </a:solidFill>
                      <a:prstDash val="solid"/>
                      <a:round/>
                      <a:headEnd type="none" w="med" len="med"/>
                      <a:tailEnd type="none" w="med" len="med"/>
                    </a:lnR>
                    <a:lnT>
                      <a:noFill/>
                    </a:lnT>
                    <a:lnB>
                      <a:noFill/>
                    </a:lnB>
                    <a:solidFill>
                      <a:srgbClr val="00B0F0"/>
                    </a:solidFill>
                  </a:tcPr>
                </a:tc>
                <a:tc>
                  <a:txBody>
                    <a:bodyPr/>
                    <a:lstStyle/>
                    <a:p>
                      <a:pPr algn="ctr" fontAlgn="b"/>
                      <a:r>
                        <a:rPr lang="en-US" sz="900" b="0" i="0" u="none" strike="noStrike">
                          <a:solidFill>
                            <a:srgbClr val="000000"/>
                          </a:solidFill>
                          <a:latin typeface="Calibri"/>
                        </a:rPr>
                        <a:t>3 hrs </a:t>
                      </a:r>
                    </a:p>
                  </a:txBody>
                  <a:tcPr marL="7471" marR="7471" marT="74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w="12700" cap="flat" cmpd="sng" algn="ctr">
                      <a:solidFill>
                        <a:srgbClr val="000000"/>
                      </a:solidFill>
                      <a:prstDash val="solid"/>
                      <a:round/>
                      <a:headEnd type="none" w="med" len="med"/>
                      <a:tailEnd type="none" w="med" len="med"/>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32381">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32381">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w="12700" cap="flat" cmpd="sng" algn="ctr">
                      <a:solidFill>
                        <a:srgbClr val="000000"/>
                      </a:solidFill>
                      <a:prstDash val="solid"/>
                      <a:round/>
                      <a:headEnd type="none" w="med" len="med"/>
                      <a:tailEnd type="none" w="med" len="med"/>
                    </a:lnR>
                    <a:lnT>
                      <a:noFill/>
                    </a:lnT>
                    <a:lnB>
                      <a:noFill/>
                    </a:lnB>
                    <a:solidFill>
                      <a:srgbClr val="00B0F0"/>
                    </a:solidFill>
                  </a:tcPr>
                </a:tc>
                <a:tc>
                  <a:txBody>
                    <a:bodyPr/>
                    <a:lstStyle/>
                    <a:p>
                      <a:pPr algn="r" fontAlgn="b"/>
                      <a:r>
                        <a:rPr lang="en-US" sz="900" b="0" i="0" u="none" strike="noStrike">
                          <a:solidFill>
                            <a:srgbClr val="000000"/>
                          </a:solidFill>
                          <a:latin typeface="Calibri"/>
                        </a:rPr>
                        <a:t>58</a:t>
                      </a:r>
                    </a:p>
                  </a:txBody>
                  <a:tcPr marL="7471" marR="7471" marT="74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w="12700" cap="flat" cmpd="sng" algn="ctr">
                      <a:solidFill>
                        <a:srgbClr val="000000"/>
                      </a:solidFill>
                      <a:prstDash val="solid"/>
                      <a:round/>
                      <a:headEnd type="none" w="med" len="med"/>
                      <a:tailEnd type="none" w="med" len="med"/>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dirty="0">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r>
              <a:tr h="221316">
                <a:tc>
                  <a:txBody>
                    <a:bodyPr/>
                    <a:lstStyle/>
                    <a:p>
                      <a:pPr algn="l" fontAlgn="b"/>
                      <a:r>
                        <a:rPr lang="en-US" sz="900" b="0" i="0" u="none" strike="noStrike">
                          <a:solidFill>
                            <a:srgbClr val="000000"/>
                          </a:solidFill>
                          <a:latin typeface="Calibri"/>
                        </a:rPr>
                        <a:t>Add'l</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Wellness</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2</a:t>
                      </a:r>
                    </a:p>
                  </a:txBody>
                  <a:tcPr marL="7471" marR="7471" marT="7471" marB="0" anchor="b">
                    <a:lnL>
                      <a:noFill/>
                    </a:lnL>
                    <a:lnR>
                      <a:noFill/>
                    </a:lnR>
                    <a:lnT>
                      <a:noFill/>
                    </a:lnT>
                    <a:lnB>
                      <a:noFill/>
                    </a:lnB>
                    <a:solidFill>
                      <a:srgbClr val="00B0F0"/>
                    </a:solidFill>
                  </a:tcPr>
                </a:tc>
                <a:tc>
                  <a:txBody>
                    <a:bodyPr/>
                    <a:lstStyle/>
                    <a:p>
                      <a:pPr algn="r" fontAlgn="b"/>
                      <a:r>
                        <a:rPr lang="en-US" sz="900" b="0" i="0" u="none" strike="noStrike">
                          <a:solidFill>
                            <a:srgbClr val="000000"/>
                          </a:solidFill>
                          <a:latin typeface="Calibri"/>
                        </a:rPr>
                        <a:t>60</a:t>
                      </a: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r>
                        <a:rPr lang="en-US" sz="900" b="0" i="0" u="none" strike="noStrike">
                          <a:solidFill>
                            <a:srgbClr val="000000"/>
                          </a:solidFill>
                          <a:latin typeface="Calibri"/>
                        </a:rPr>
                        <a:t>Total combined</a:t>
                      </a:r>
                    </a:p>
                  </a:txBody>
                  <a:tcPr marL="7471" marR="7471" marT="7471" marB="0" anchor="b">
                    <a:lnL>
                      <a:noFill/>
                    </a:lnL>
                    <a:lnR>
                      <a:noFill/>
                    </a:lnR>
                    <a:lnT>
                      <a:noFill/>
                    </a:lnT>
                    <a:lnB>
                      <a:noFill/>
                    </a:lnB>
                    <a:solidFill>
                      <a:srgbClr val="00B0F0"/>
                    </a:solidFill>
                  </a:tcPr>
                </a:tc>
                <a:tc>
                  <a:txBody>
                    <a:bodyPr/>
                    <a:lstStyle/>
                    <a:p>
                      <a:pPr algn="r" fontAlgn="b"/>
                      <a:r>
                        <a:rPr lang="en-US" sz="900" b="1" i="0" u="none" strike="noStrike" dirty="0">
                          <a:solidFill>
                            <a:srgbClr val="000000"/>
                          </a:solidFill>
                          <a:latin typeface="Calibri"/>
                        </a:rPr>
                        <a:t>63</a:t>
                      </a:r>
                    </a:p>
                  </a:txBody>
                  <a:tcPr marL="7471" marR="7471" marT="7471" marB="0" anchor="b">
                    <a:lnL>
                      <a:noFill/>
                    </a:lnL>
                    <a:lnR>
                      <a:noFill/>
                    </a:lnR>
                    <a:lnT>
                      <a:noFill/>
                    </a:lnT>
                    <a:lnB>
                      <a:noFill/>
                    </a:lnB>
                    <a:solidFill>
                      <a:srgbClr val="00B0F0"/>
                    </a:solidFill>
                  </a:tcPr>
                </a:tc>
                <a:tc>
                  <a:txBody>
                    <a:bodyPr/>
                    <a:lstStyle/>
                    <a:p>
                      <a:pPr algn="l" fontAlgn="b"/>
                      <a:endParaRPr lang="en-US" sz="900" b="1" i="0" u="none" strike="noStrike" dirty="0">
                        <a:solidFill>
                          <a:srgbClr val="000000"/>
                        </a:solidFill>
                        <a:latin typeface="Calibri"/>
                      </a:endParaRPr>
                    </a:p>
                  </a:txBody>
                  <a:tcPr marL="7471" marR="7471" marT="7471" marB="0" anchor="b">
                    <a:lnL>
                      <a:noFill/>
                    </a:lnL>
                    <a:lnR>
                      <a:noFill/>
                    </a:lnR>
                    <a:lnT>
                      <a:noFill/>
                    </a:lnT>
                    <a:lnB>
                      <a:noFill/>
                    </a:lnB>
                    <a:solidFill>
                      <a:srgbClr val="00B0F0"/>
                    </a:solidFill>
                  </a:tcPr>
                </a:tc>
                <a:tc>
                  <a:txBody>
                    <a:bodyPr/>
                    <a:lstStyle/>
                    <a:p>
                      <a:pPr algn="l" fontAlgn="b"/>
                      <a:endParaRPr lang="en-US" sz="900" b="0" i="0" u="none" strike="noStrike" dirty="0">
                        <a:solidFill>
                          <a:srgbClr val="000000"/>
                        </a:solidFill>
                        <a:latin typeface="Calibri"/>
                      </a:endParaRPr>
                    </a:p>
                  </a:txBody>
                  <a:tcPr marL="7471" marR="7471" marT="7471" marB="0" anchor="b">
                    <a:lnL>
                      <a:noFill/>
                    </a:lnL>
                    <a:lnR>
                      <a:noFill/>
                    </a:lnR>
                    <a:lnT>
                      <a:noFill/>
                    </a:lnT>
                    <a:lnB>
                      <a:noFill/>
                    </a:lnB>
                    <a:solidFill>
                      <a:srgbClr val="00B0F0"/>
                    </a:solidFill>
                  </a:tcPr>
                </a:tc>
              </a:tr>
            </a:tbl>
          </a:graphicData>
        </a:graphic>
      </p:graphicFrame>
    </p:spTree>
    <p:extLst>
      <p:ext uri="{BB962C8B-B14F-4D97-AF65-F5344CB8AC3E}">
        <p14:creationId xmlns:p14="http://schemas.microsoft.com/office/powerpoint/2010/main" val="37902295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228613"/>
          <a:ext cx="8382002" cy="6400781"/>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fontAlgn="b"/>
                      <a:r>
                        <a:rPr lang="en-US" sz="1000" b="0" i="0" u="none" strike="noStrike" dirty="0">
                          <a:solidFill>
                            <a:srgbClr val="000000"/>
                          </a:solidFill>
                          <a:latin typeface="Calibri"/>
                        </a:rPr>
                        <a:t>ISU Chemistry Major - first 4 semesters</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140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General Chem</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l" fontAlgn="b"/>
                      <a:r>
                        <a:rPr lang="en-US" sz="1000" b="0" i="0" u="sng" strike="noStrike">
                          <a:solidFill>
                            <a:srgbClr val="000000"/>
                          </a:solidFill>
                          <a:latin typeface="Calibri"/>
                        </a:rPr>
                        <a:t>GECC</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MAT 145</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Calculus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ENG 101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Composition </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ENG 101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For</a:t>
                      </a:r>
                      <a:r>
                        <a:rPr lang="en-US" sz="1000" b="0" i="0" u="none" strike="noStrike" baseline="0" dirty="0" smtClean="0">
                          <a:solidFill>
                            <a:srgbClr val="000000"/>
                          </a:solidFill>
                          <a:latin typeface="Calibri"/>
                        </a:rPr>
                        <a:t> </a:t>
                      </a:r>
                      <a:r>
                        <a:rPr lang="en-US" sz="1000" b="0" i="0" u="none" strike="noStrike" baseline="0" dirty="0" err="1" smtClean="0">
                          <a:solidFill>
                            <a:srgbClr val="000000"/>
                          </a:solidFill>
                          <a:latin typeface="Calibri"/>
                        </a:rPr>
                        <a:t>Lan</a:t>
                      </a:r>
                      <a:r>
                        <a:rPr lang="en-US" sz="1000" b="0" i="0" u="none" strike="noStrike" baseline="0" dirty="0" smtClean="0">
                          <a:solidFill>
                            <a:srgbClr val="000000"/>
                          </a:solidFill>
                          <a:latin typeface="Calibri"/>
                        </a:rPr>
                        <a:t> 112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Foreign Language</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15</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 110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141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General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MAT 146</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Calculus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MAT 145</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 110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140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230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140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231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Org Chem 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PHY 110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Physics for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14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SBS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232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Organic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233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Org Chem 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 250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Fund.</a:t>
                      </a:r>
                      <a:r>
                        <a:rPr lang="en-US" sz="1000" b="0" i="0" u="none" strike="noStrike" baseline="0" dirty="0" smtClean="0">
                          <a:solidFill>
                            <a:srgbClr val="000000"/>
                          </a:solidFill>
                          <a:latin typeface="Calibri"/>
                        </a:rPr>
                        <a:t> Of </a:t>
                      </a:r>
                      <a:r>
                        <a:rPr lang="en-US" sz="1000" b="0" i="0" u="none" strike="noStrike" baseline="0" dirty="0" err="1" smtClean="0">
                          <a:solidFill>
                            <a:srgbClr val="000000"/>
                          </a:solidFill>
                          <a:latin typeface="Calibri"/>
                        </a:rPr>
                        <a:t>Inorg</a:t>
                      </a:r>
                      <a:r>
                        <a:rPr lang="en-US" sz="1000" b="0" i="0" u="none" strike="noStrike" baseline="0" dirty="0" smtClean="0">
                          <a:solidFill>
                            <a:srgbClr val="000000"/>
                          </a:solidFill>
                          <a:latin typeface="Calibri"/>
                        </a:rPr>
                        <a:t>. </a:t>
                      </a:r>
                      <a:r>
                        <a:rPr lang="en-US" sz="1000" b="0" i="0" u="none" strike="noStrike" baseline="0" dirty="0" err="1" smtClean="0">
                          <a:solidFill>
                            <a:srgbClr val="000000"/>
                          </a:solidFill>
                          <a:latin typeface="Calibri"/>
                        </a:rPr>
                        <a:t>Chem</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 251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Fund. Of </a:t>
                      </a:r>
                      <a:r>
                        <a:rPr lang="en-US" sz="1000" b="0" i="0" u="none" strike="noStrike" dirty="0" err="1" smtClean="0">
                          <a:solidFill>
                            <a:srgbClr val="000000"/>
                          </a:solidFill>
                          <a:latin typeface="Calibri"/>
                        </a:rPr>
                        <a:t>Inorg</a:t>
                      </a:r>
                      <a:r>
                        <a:rPr lang="en-US" sz="1000" b="0" i="0" u="none" strike="noStrike" dirty="0" smtClean="0">
                          <a:solidFill>
                            <a:srgbClr val="000000"/>
                          </a:solidFill>
                          <a:latin typeface="Calibri"/>
                        </a:rPr>
                        <a:t>.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PHY 111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Physics for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solidFill>
                            <a:srgbClr val="000000"/>
                          </a:solidFill>
                          <a:latin typeface="Calibri"/>
                        </a:rPr>
                        <a:t>12 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59</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1" i="0" u="none" strike="noStrike" dirty="0">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1" i="0" u="none" strike="noStrike" dirty="0" smtClean="0">
                          <a:solidFill>
                            <a:srgbClr val="000000"/>
                          </a:solidFill>
                          <a:latin typeface="Calibri"/>
                        </a:rPr>
                        <a:t>71</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152151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128607009"/>
              </p:ext>
            </p:extLst>
          </p:nvPr>
        </p:nvGraphicFramePr>
        <p:xfrm>
          <a:off x="533400" y="685800"/>
          <a:ext cx="8102600" cy="5804763"/>
        </p:xfrm>
        <a:graphic>
          <a:graphicData uri="http://schemas.openxmlformats.org/presentationml/2006/ole">
            <mc:AlternateContent xmlns:mc="http://schemas.openxmlformats.org/markup-compatibility/2006">
              <mc:Choice xmlns:v="urn:schemas-microsoft-com:vml" Requires="v">
                <p:oleObj spid="_x0000_s3101" name="Document" r:id="rId3" imgW="6093237" imgH="7314173" progId="Word.Document.12">
                  <p:embed/>
                </p:oleObj>
              </mc:Choice>
              <mc:Fallback>
                <p:oleObj name="Document" r:id="rId3" imgW="6093237" imgH="7314173" progId="Word.Document.12">
                  <p:embed/>
                  <p:pic>
                    <p:nvPicPr>
                      <p:cNvPr id="0" name=""/>
                      <p:cNvPicPr/>
                      <p:nvPr/>
                    </p:nvPicPr>
                    <p:blipFill>
                      <a:blip r:embed="rId4"/>
                      <a:stretch>
                        <a:fillRect/>
                      </a:stretch>
                    </p:blipFill>
                    <p:spPr>
                      <a:xfrm>
                        <a:off x="533400" y="685800"/>
                        <a:ext cx="8102600" cy="5804763"/>
                      </a:xfrm>
                      <a:prstGeom prst="rect">
                        <a:avLst/>
                      </a:prstGeom>
                    </p:spPr>
                  </p:pic>
                </p:oleObj>
              </mc:Fallback>
            </mc:AlternateContent>
          </a:graphicData>
        </a:graphic>
      </p:graphicFrame>
    </p:spTree>
    <p:extLst>
      <p:ext uri="{BB962C8B-B14F-4D97-AF65-F5344CB8AC3E}">
        <p14:creationId xmlns:p14="http://schemas.microsoft.com/office/powerpoint/2010/main" val="250356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55427435"/>
              </p:ext>
            </p:extLst>
          </p:nvPr>
        </p:nvGraphicFramePr>
        <p:xfrm>
          <a:off x="381000" y="228613"/>
          <a:ext cx="8382002" cy="6400781"/>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Calibri"/>
                        </a:rPr>
                        <a:t>ISU Chemistry Major - first 4 </a:t>
                      </a:r>
                      <a:r>
                        <a:rPr lang="en-US" sz="1000" b="0" i="0" u="none" strike="noStrike" dirty="0" smtClean="0">
                          <a:solidFill>
                            <a:srgbClr val="000000"/>
                          </a:solidFill>
                          <a:latin typeface="+mn-lt"/>
                        </a:rPr>
                        <a:t>semesters PROPOSED</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140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General Chem</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MAT 145</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Calculus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ENG 101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Composition </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ENG 101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For</a:t>
                      </a:r>
                      <a:r>
                        <a:rPr lang="en-US" sz="1000" b="0" i="0" u="none" strike="noStrike" baseline="0" dirty="0" smtClean="0">
                          <a:solidFill>
                            <a:srgbClr val="000000"/>
                          </a:solidFill>
                          <a:latin typeface="Calibri"/>
                        </a:rPr>
                        <a:t> </a:t>
                      </a:r>
                      <a:r>
                        <a:rPr lang="en-US" sz="1000" b="0" i="0" u="none" strike="noStrike" baseline="0" dirty="0" err="1" smtClean="0">
                          <a:solidFill>
                            <a:srgbClr val="000000"/>
                          </a:solidFill>
                          <a:latin typeface="Calibri"/>
                        </a:rPr>
                        <a:t>Lan</a:t>
                      </a:r>
                      <a:r>
                        <a:rPr lang="en-US" sz="1000" b="0" i="0" u="none" strike="noStrike" baseline="0" dirty="0" smtClean="0">
                          <a:solidFill>
                            <a:srgbClr val="000000"/>
                          </a:solidFill>
                          <a:latin typeface="Calibri"/>
                        </a:rPr>
                        <a:t> 112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Foreign Language</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15</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 110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141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General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MAT 146</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Calculus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MAT 145</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 110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900" b="0" i="0" u="none" strike="noStrike" dirty="0">
                          <a:solidFill>
                            <a:srgbClr val="000000"/>
                          </a:solidFill>
                          <a:latin typeface="Calibri"/>
                        </a:rPr>
                        <a:t>Math 2</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900" b="0" i="0" u="none" strike="noStrike" dirty="0">
                          <a:solidFill>
                            <a:srgbClr val="000000"/>
                          </a:solidFill>
                          <a:latin typeface="Calibri"/>
                        </a:rPr>
                        <a:t>MAT 146</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CHE 140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230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Gen Ed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231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Org Chem 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900" b="0" i="0" u="none" strike="noStrike" dirty="0">
                          <a:solidFill>
                            <a:srgbClr val="000000"/>
                          </a:solidFill>
                          <a:latin typeface="Calibri"/>
                        </a:rPr>
                        <a:t>PLS </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900" b="0" i="0" u="none" strike="noStrike" dirty="0">
                          <a:solidFill>
                            <a:srgbClr val="000000"/>
                          </a:solidFill>
                          <a:latin typeface="Calibri"/>
                        </a:rPr>
                        <a:t>PHY 110</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PHY 110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Physics for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CHE 140</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14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Gen Ed 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232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Organic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CHE 233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Org Chem 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 250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Fund.</a:t>
                      </a:r>
                      <a:r>
                        <a:rPr lang="en-US" sz="1000" b="0" i="0" u="none" strike="noStrike" baseline="0" dirty="0" smtClean="0">
                          <a:solidFill>
                            <a:srgbClr val="000000"/>
                          </a:solidFill>
                          <a:latin typeface="Calibri"/>
                        </a:rPr>
                        <a:t> Of </a:t>
                      </a:r>
                      <a:r>
                        <a:rPr lang="en-US" sz="1000" b="0" i="0" u="none" strike="noStrike" baseline="0" dirty="0" err="1" smtClean="0">
                          <a:solidFill>
                            <a:srgbClr val="000000"/>
                          </a:solidFill>
                          <a:latin typeface="Calibri"/>
                        </a:rPr>
                        <a:t>Inorg</a:t>
                      </a:r>
                      <a:r>
                        <a:rPr lang="en-US" sz="1000" b="0" i="0" u="none" strike="noStrike" baseline="0" dirty="0" smtClean="0">
                          <a:solidFill>
                            <a:srgbClr val="000000"/>
                          </a:solidFill>
                          <a:latin typeface="Calibri"/>
                        </a:rPr>
                        <a:t>. </a:t>
                      </a:r>
                      <a:r>
                        <a:rPr lang="en-US" sz="1000" b="0" i="0" u="none" strike="noStrike" baseline="0" dirty="0" err="1" smtClean="0">
                          <a:solidFill>
                            <a:srgbClr val="000000"/>
                          </a:solidFill>
                          <a:latin typeface="Calibri"/>
                        </a:rPr>
                        <a:t>Chem</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 251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Fund. Of </a:t>
                      </a:r>
                      <a:r>
                        <a:rPr lang="en-US" sz="1000" b="0" i="0" u="none" strike="noStrike" dirty="0" err="1" smtClean="0">
                          <a:solidFill>
                            <a:srgbClr val="000000"/>
                          </a:solidFill>
                          <a:latin typeface="Calibri"/>
                        </a:rPr>
                        <a:t>Inorg</a:t>
                      </a:r>
                      <a:r>
                        <a:rPr lang="en-US" sz="1000" b="0" i="0" u="none" strike="noStrike" dirty="0" smtClean="0">
                          <a:solidFill>
                            <a:srgbClr val="000000"/>
                          </a:solidFill>
                          <a:latin typeface="Calibri"/>
                        </a:rPr>
                        <a:t>.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PHY 111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Physics for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smtClean="0">
                          <a:solidFill>
                            <a:srgbClr val="000000"/>
                          </a:solidFill>
                          <a:latin typeface="Calibri"/>
                        </a:rPr>
                        <a:t>6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59</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1" i="0" u="none" strike="noStrike" dirty="0">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1" i="0" u="none" strike="noStrike" dirty="0" smtClean="0">
                          <a:solidFill>
                            <a:srgbClr val="000000"/>
                          </a:solidFill>
                          <a:latin typeface="Calibri"/>
                        </a:rPr>
                        <a:t>65</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8380649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4184"/>
          <a:ext cx="8382002" cy="638901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fontAlgn="b"/>
                      <a:r>
                        <a:rPr lang="en-US" sz="1000" b="0" i="0" u="none" strike="noStrike" dirty="0" smtClean="0">
                          <a:solidFill>
                            <a:srgbClr val="000000"/>
                          </a:solidFill>
                          <a:latin typeface="Calibri"/>
                        </a:rPr>
                        <a:t>Chicago</a:t>
                      </a:r>
                      <a:r>
                        <a:rPr lang="en-US" sz="1000" b="0" i="0" u="none" strike="noStrike" baseline="0" dirty="0" smtClean="0">
                          <a:solidFill>
                            <a:srgbClr val="000000"/>
                          </a:solidFill>
                          <a:latin typeface="Calibri"/>
                        </a:rPr>
                        <a:t> State</a:t>
                      </a:r>
                      <a:r>
                        <a:rPr lang="en-US" sz="1000" b="0" i="0" u="none" strike="noStrike" dirty="0" smtClean="0">
                          <a:solidFill>
                            <a:srgbClr val="000000"/>
                          </a:solidFill>
                          <a:latin typeface="Calibri"/>
                        </a:rPr>
                        <a:t> </a:t>
                      </a:r>
                      <a:r>
                        <a:rPr lang="en-US" sz="1000" b="0" i="0" u="none" strike="noStrike" dirty="0">
                          <a:solidFill>
                            <a:srgbClr val="000000"/>
                          </a:solidFill>
                          <a:latin typeface="Calibri"/>
                        </a:rPr>
                        <a:t>Chemistry Major - first 4 semesters</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 155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General Chem</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l" fontAlgn="b"/>
                      <a:r>
                        <a:rPr lang="en-US" sz="1000" b="0" i="0" u="sng" strike="noStrike">
                          <a:solidFill>
                            <a:srgbClr val="000000"/>
                          </a:solidFill>
                          <a:latin typeface="Calibri"/>
                        </a:rPr>
                        <a:t>GECC</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120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College</a:t>
                      </a:r>
                      <a:r>
                        <a:rPr lang="en-US" sz="1000" b="0" i="0" u="none" strike="noStrike" baseline="0" dirty="0" smtClean="0">
                          <a:solidFill>
                            <a:srgbClr val="000000"/>
                          </a:solidFill>
                          <a:latin typeface="Calibri"/>
                        </a:rPr>
                        <a:t> Algebra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127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Composition </a:t>
                      </a:r>
                      <a:r>
                        <a:rPr lang="en-US" sz="1000" b="0" i="0" u="none" strike="noStrike"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127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Practical Skills in Sci.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128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 156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General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MAT </a:t>
                      </a:r>
                      <a:r>
                        <a:rPr lang="en-US" sz="1000" b="0" i="0" u="none" strike="noStrike" dirty="0" smtClean="0">
                          <a:solidFill>
                            <a:srgbClr val="000000"/>
                          </a:solidFill>
                          <a:latin typeface="Calibri"/>
                        </a:rPr>
                        <a:t>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121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Col. Algebra and Trig.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128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Composition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 M160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Intro.</a:t>
                      </a:r>
                      <a:r>
                        <a:rPr lang="en-US" sz="1000" b="0" i="0" u="none" strike="noStrike" baseline="0" dirty="0" smtClean="0">
                          <a:solidFill>
                            <a:srgbClr val="000000"/>
                          </a:solidFill>
                          <a:latin typeface="Calibri"/>
                        </a:rPr>
                        <a:t> Chem. Professions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155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155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 250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PHYS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Physics I with Calculus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SBS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 251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Organic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142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222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Physics II with Calculus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a:solidFill>
                            <a:srgbClr val="000000"/>
                          </a:solidFill>
                          <a:latin typeface="Calibri"/>
                        </a:rPr>
                        <a:t>12 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58</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1" i="0" u="none" strike="noStrike" dirty="0">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1" i="0" u="none" strike="noStrike" dirty="0" smtClean="0">
                          <a:solidFill>
                            <a:srgbClr val="000000"/>
                          </a:solidFill>
                          <a:latin typeface="Calibri"/>
                        </a:rPr>
                        <a:t>70</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6854775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83828319"/>
              </p:ext>
            </p:extLst>
          </p:nvPr>
        </p:nvGraphicFramePr>
        <p:xfrm>
          <a:off x="381000" y="164184"/>
          <a:ext cx="8382002" cy="638901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Calibri"/>
                        </a:rPr>
                        <a:t>Chicago</a:t>
                      </a:r>
                      <a:r>
                        <a:rPr lang="en-US" sz="1000" b="0" i="0" u="none" strike="noStrike" baseline="0" dirty="0" smtClean="0">
                          <a:solidFill>
                            <a:srgbClr val="000000"/>
                          </a:solidFill>
                          <a:latin typeface="Calibri"/>
                        </a:rPr>
                        <a:t> State</a:t>
                      </a:r>
                      <a:r>
                        <a:rPr lang="en-US" sz="1000" b="0" i="0" u="none" strike="noStrike" dirty="0" smtClean="0">
                          <a:solidFill>
                            <a:srgbClr val="000000"/>
                          </a:solidFill>
                          <a:latin typeface="Calibri"/>
                        </a:rPr>
                        <a:t> </a:t>
                      </a:r>
                      <a:r>
                        <a:rPr lang="en-US" sz="1000" b="0" i="0" u="none" strike="noStrike" dirty="0">
                          <a:solidFill>
                            <a:srgbClr val="000000"/>
                          </a:solidFill>
                          <a:latin typeface="Calibri"/>
                        </a:rPr>
                        <a:t>Chemistry Major - first 4 </a:t>
                      </a:r>
                      <a:r>
                        <a:rPr lang="en-US" sz="1000" b="0" i="0" u="none" strike="noStrike" dirty="0" smtClean="0">
                          <a:solidFill>
                            <a:srgbClr val="000000"/>
                          </a:solidFill>
                          <a:latin typeface="+mn-lt"/>
                        </a:rPr>
                        <a:t>semesters PROPOSED</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 155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General Chem</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120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College</a:t>
                      </a:r>
                      <a:r>
                        <a:rPr lang="en-US" sz="1000" b="0" i="0" u="none" strike="noStrike" baseline="0" dirty="0" smtClean="0">
                          <a:solidFill>
                            <a:srgbClr val="000000"/>
                          </a:solidFill>
                          <a:latin typeface="Calibri"/>
                        </a:rPr>
                        <a:t> Algebra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127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Composition </a:t>
                      </a:r>
                      <a:r>
                        <a:rPr lang="en-US" sz="1000" b="0" i="0" u="none" strike="noStrike"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127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Practical Skills in Sci.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128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 156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General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121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Col. Algebra and Trig.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142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128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Composition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 M160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Intro.</a:t>
                      </a:r>
                      <a:r>
                        <a:rPr lang="en-US" sz="1000" b="0" i="0" u="none" strike="noStrike" baseline="0" dirty="0" smtClean="0">
                          <a:solidFill>
                            <a:srgbClr val="000000"/>
                          </a:solidFill>
                          <a:latin typeface="Calibri"/>
                        </a:rPr>
                        <a:t> Chem. Professions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155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900" b="0" i="0" u="none" strike="noStrike" dirty="0">
                          <a:solidFill>
                            <a:srgbClr val="000000"/>
                          </a:solidFill>
                          <a:latin typeface="Calibri"/>
                        </a:rPr>
                        <a:t>PLS </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900" b="0" i="0" u="none" strike="noStrike" dirty="0" smtClean="0">
                          <a:solidFill>
                            <a:srgbClr val="000000"/>
                          </a:solidFill>
                          <a:latin typeface="Calibri"/>
                        </a:rPr>
                        <a:t>PHYS</a:t>
                      </a:r>
                      <a:r>
                        <a:rPr lang="en-US" sz="900" b="0" i="0" u="none" strike="noStrike" baseline="0" dirty="0" smtClean="0">
                          <a:solidFill>
                            <a:srgbClr val="000000"/>
                          </a:solidFill>
                          <a:latin typeface="Calibri"/>
                        </a:rPr>
                        <a:t> 211</a:t>
                      </a:r>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 250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155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PHYS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Physics I with Calculus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Gen Ed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a:solidFill>
                            <a:srgbClr val="000000"/>
                          </a:solidFill>
                          <a:latin typeface="Calibri"/>
                        </a:rPr>
                        <a:t>Gen Ed 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CHEM 251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Organic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MATH 142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222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Physics II with Calculus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0" i="0" u="none" strike="noStrike" dirty="0" smtClean="0">
                          <a:solidFill>
                            <a:srgbClr val="000000"/>
                          </a:solidFill>
                          <a:latin typeface="Calibri"/>
                        </a:rPr>
                        <a:t>6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0" i="0" u="none" strike="noStrike" dirty="0" smtClean="0">
                          <a:solidFill>
                            <a:srgbClr val="000000"/>
                          </a:solidFill>
                          <a:latin typeface="Calibri"/>
                        </a:rPr>
                        <a:t>58</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b="1" i="0" u="none" strike="noStrike" dirty="0">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000" b="1" i="0" u="none" strike="noStrike" dirty="0" smtClean="0">
                          <a:solidFill>
                            <a:srgbClr val="000000"/>
                          </a:solidFill>
                          <a:latin typeface="Calibri"/>
                        </a:rPr>
                        <a:t>64</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3062734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4184"/>
          <a:ext cx="8382002" cy="6624803"/>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l" fontAlgn="b"/>
                      <a:r>
                        <a:rPr lang="en-US" sz="1000" b="0" i="0" u="none" strike="noStrike" dirty="0" smtClean="0">
                          <a:solidFill>
                            <a:srgbClr val="000000"/>
                          </a:solidFill>
                          <a:latin typeface="Calibri"/>
                        </a:rPr>
                        <a:t>EIU </a:t>
                      </a:r>
                      <a:r>
                        <a:rPr lang="en-US" sz="1000" b="0" i="0" u="none" strike="noStrike" dirty="0">
                          <a:solidFill>
                            <a:srgbClr val="000000"/>
                          </a:solidFill>
                          <a:latin typeface="Calibri"/>
                        </a:rPr>
                        <a:t>Chemistry Major - first 4 semesters</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1000" b="0" i="0" u="sng" strike="noStrike">
                          <a:solidFill>
                            <a:srgbClr val="000000"/>
                          </a:solidFill>
                          <a:latin typeface="Calibri"/>
                        </a:rPr>
                        <a:t>GECC</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1315G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Lab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 1001G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a:t>
                      </a:r>
                      <a:r>
                        <a:rPr lang="en-US" sz="1000" b="0" i="0" u="none" strike="noStrike" baseline="0" dirty="0" smtClean="0">
                          <a:solidFill>
                            <a:srgbClr val="000000"/>
                          </a:solidFill>
                          <a:latin typeface="Calibri"/>
                        </a:rPr>
                        <a:t> and Lang.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1001G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 1351G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Physics I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1002G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 1352 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Physics I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CMN</a:t>
                      </a:r>
                      <a:r>
                        <a:rPr lang="en-US" sz="1000" b="0" i="0" u="none" strike="noStrike" baseline="0" dirty="0" smtClean="0">
                          <a:solidFill>
                            <a:srgbClr val="000000"/>
                          </a:solidFill>
                          <a:latin typeface="Calibri"/>
                        </a:rPr>
                        <a:t> 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a:t>
                      </a:r>
                      <a:r>
                        <a:rPr lang="en-US" sz="1000" b="0" i="0" u="none" strike="noStrike" baseline="0" dirty="0" smtClean="0">
                          <a:solidFill>
                            <a:srgbClr val="000000"/>
                          </a:solidFill>
                          <a:latin typeface="Calibri"/>
                        </a:rPr>
                        <a:t> 1441G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and Analytic Geo.</a:t>
                      </a:r>
                      <a:r>
                        <a:rPr lang="en-US" sz="1000" b="0" i="0" u="none" strike="noStrike" baseline="0"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61435">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1410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Chem.</a:t>
                      </a:r>
                      <a:r>
                        <a:rPr lang="en-US" sz="1000" b="0" i="0" u="none" strike="noStrike" baseline="0" dirty="0" smtClean="0">
                          <a:solidFill>
                            <a:srgbClr val="000000"/>
                          </a:solidFill>
                          <a:latin typeface="Calibri"/>
                        </a:rPr>
                        <a:t>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MAT </a:t>
                      </a:r>
                      <a:r>
                        <a:rPr lang="en-US" sz="1000" b="0" i="0" u="none" strike="noStrike" dirty="0" smtClean="0">
                          <a:solidFill>
                            <a:srgbClr val="000000"/>
                          </a:solidFill>
                          <a:latin typeface="Calibri"/>
                        </a:rPr>
                        <a:t>1441G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 1415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Chem. Lab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1002G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 and Literature</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a:t>
                      </a:r>
                      <a:r>
                        <a:rPr lang="en-US" sz="1000" b="0" i="0" u="none" strike="noStrike" baseline="0" dirty="0" smtClean="0">
                          <a:solidFill>
                            <a:srgbClr val="000000"/>
                          </a:solidFill>
                          <a:latin typeface="Calibri"/>
                        </a:rPr>
                        <a:t> 1361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Physics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a:t>
                      </a:r>
                      <a:r>
                        <a:rPr lang="en-US" sz="1000" b="0" i="0" u="none" strike="noStrike" baseline="0" dirty="0" smtClean="0">
                          <a:solidFill>
                            <a:srgbClr val="000000"/>
                          </a:solidFill>
                          <a:latin typeface="Calibri"/>
                        </a:rPr>
                        <a:t> 1362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Physics II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 2442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and Analytic Geo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12062">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2440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2445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 Lab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2730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Quantitative Analysis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3500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Intro. To Chem. Research</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CMN 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Intro. To</a:t>
                      </a:r>
                      <a:r>
                        <a:rPr lang="en-US" sz="1000" b="0" i="0" u="none" strike="noStrike" baseline="0" dirty="0" smtClean="0">
                          <a:solidFill>
                            <a:srgbClr val="000000"/>
                          </a:solidFill>
                          <a:latin typeface="Calibri"/>
                        </a:rPr>
                        <a:t> Speech Com.</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1 and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47924">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2310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Inorganic Chemistry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2840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2845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a:t>
                      </a:r>
                      <a:r>
                        <a:rPr lang="en-US" sz="1000" b="0" i="0" u="none" strike="noStrike" baseline="0" dirty="0" smtClean="0">
                          <a:solidFill>
                            <a:srgbClr val="000000"/>
                          </a:solidFill>
                          <a:latin typeface="Calibri"/>
                        </a:rPr>
                        <a:t> Lab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 and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9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62</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dirty="0">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71</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8340479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60208512"/>
              </p:ext>
            </p:extLst>
          </p:nvPr>
        </p:nvGraphicFramePr>
        <p:xfrm>
          <a:off x="381000" y="164184"/>
          <a:ext cx="8382002" cy="6624803"/>
        </p:xfrm>
        <a:graphic>
          <a:graphicData uri="http://schemas.openxmlformats.org/drawingml/2006/table">
            <a:tbl>
              <a:tblPr/>
              <a:tblGrid>
                <a:gridCol w="685800"/>
                <a:gridCol w="992900"/>
                <a:gridCol w="1448741"/>
                <a:gridCol w="356436"/>
                <a:gridCol w="554723"/>
                <a:gridCol w="917015"/>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Calibri"/>
                        </a:rPr>
                        <a:t>EIU </a:t>
                      </a:r>
                      <a:r>
                        <a:rPr lang="en-US" sz="1000" b="0" i="0" u="none" strike="noStrike" dirty="0">
                          <a:solidFill>
                            <a:srgbClr val="000000"/>
                          </a:solidFill>
                          <a:latin typeface="Calibri"/>
                        </a:rPr>
                        <a:t>Chemistry Major - first 4 </a:t>
                      </a:r>
                      <a:r>
                        <a:rPr lang="en-US" sz="1000" b="0" i="0" u="none" strike="noStrike" dirty="0" smtClean="0">
                          <a:solidFill>
                            <a:srgbClr val="000000"/>
                          </a:solidFill>
                          <a:latin typeface="+mn-lt"/>
                        </a:rPr>
                        <a:t>semesters PROPOSED</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1315G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Lab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 1001G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a:t>
                      </a:r>
                      <a:r>
                        <a:rPr lang="en-US" sz="1000" b="0" i="0" u="none" strike="noStrike" baseline="0" dirty="0" smtClean="0">
                          <a:solidFill>
                            <a:srgbClr val="000000"/>
                          </a:solidFill>
                          <a:latin typeface="Calibri"/>
                        </a:rPr>
                        <a:t> and Lang.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1001G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 1351G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Physics I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1002G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 1352 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Physics I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CMN</a:t>
                      </a:r>
                      <a:r>
                        <a:rPr lang="en-US" sz="1000" b="0" i="0" u="none" strike="noStrike" baseline="0" dirty="0" smtClean="0">
                          <a:solidFill>
                            <a:srgbClr val="000000"/>
                          </a:solidFill>
                          <a:latin typeface="Calibri"/>
                        </a:rPr>
                        <a:t> 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a:t>
                      </a:r>
                      <a:r>
                        <a:rPr lang="en-US" sz="1000" b="0" i="0" u="none" strike="noStrike" baseline="0" dirty="0" smtClean="0">
                          <a:solidFill>
                            <a:srgbClr val="000000"/>
                          </a:solidFill>
                          <a:latin typeface="Calibri"/>
                        </a:rPr>
                        <a:t> 1441G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and Analytic Geo.</a:t>
                      </a:r>
                      <a:r>
                        <a:rPr lang="en-US" sz="1000" b="0" i="0" u="none" strike="noStrike" baseline="0"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61435">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1410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Chem.</a:t>
                      </a:r>
                      <a:r>
                        <a:rPr lang="en-US" sz="1000" b="0" i="0" u="none" strike="noStrike" baseline="0" dirty="0" smtClean="0">
                          <a:solidFill>
                            <a:srgbClr val="000000"/>
                          </a:solidFill>
                          <a:latin typeface="Calibri"/>
                        </a:rPr>
                        <a:t>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MAT </a:t>
                      </a:r>
                      <a:r>
                        <a:rPr lang="en-US" sz="1000" b="0" i="0" u="none" strike="noStrike" dirty="0" smtClean="0">
                          <a:solidFill>
                            <a:srgbClr val="000000"/>
                          </a:solidFill>
                          <a:latin typeface="Calibri"/>
                        </a:rPr>
                        <a:t>1441G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 1415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Chem. Lab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 2442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1002G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 and Literature</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a:t>
                      </a:r>
                      <a:r>
                        <a:rPr lang="en-US" sz="1000" b="0" i="0" u="none" strike="noStrike" baseline="0" dirty="0" smtClean="0">
                          <a:solidFill>
                            <a:srgbClr val="000000"/>
                          </a:solidFill>
                          <a:latin typeface="Calibri"/>
                        </a:rPr>
                        <a:t> 1361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Physics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a:t>
                      </a:r>
                      <a:r>
                        <a:rPr lang="en-US" sz="1000" b="0" i="0" u="none" strike="noStrike" baseline="0" dirty="0" smtClean="0">
                          <a:solidFill>
                            <a:srgbClr val="000000"/>
                          </a:solidFill>
                          <a:latin typeface="Calibri"/>
                        </a:rPr>
                        <a:t> 1362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Physics II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 2442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and Analytic Geo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latin typeface="Calibri"/>
                        </a:rPr>
                        <a:t>PLS </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smtClean="0">
                          <a:solidFill>
                            <a:srgbClr val="000000"/>
                          </a:solidFill>
                          <a:latin typeface="Calibri"/>
                        </a:rPr>
                        <a:t>PHYS</a:t>
                      </a:r>
                      <a:r>
                        <a:rPr lang="en-US" sz="900" b="0" i="0" u="none" strike="noStrike" baseline="0" dirty="0" smtClean="0">
                          <a:solidFill>
                            <a:srgbClr val="000000"/>
                          </a:solidFill>
                          <a:latin typeface="Calibri"/>
                        </a:rPr>
                        <a:t> 1361</a:t>
                      </a:r>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12062">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2440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2445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 Lab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2730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Quantitative Analysis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3500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Intro. To Chem. Research</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CMN 1310G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Intro. To</a:t>
                      </a:r>
                      <a:r>
                        <a:rPr lang="en-US" sz="1000" b="0" i="0" u="none" strike="noStrike" baseline="0" dirty="0" smtClean="0">
                          <a:solidFill>
                            <a:srgbClr val="000000"/>
                          </a:solidFill>
                          <a:latin typeface="Calibri"/>
                        </a:rPr>
                        <a:t> Speech Com.</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1 and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HFA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47924">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HFA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smtClean="0">
                          <a:solidFill>
                            <a:srgbClr val="000000"/>
                          </a:solidFill>
                          <a:latin typeface="Calibri"/>
                        </a:rPr>
                        <a:t>?</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2310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Inorganic Chemistry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2840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CHM</a:t>
                      </a:r>
                      <a:r>
                        <a:rPr lang="en-US" sz="1000" b="0" i="0" u="none" strike="noStrike" baseline="0" dirty="0" smtClean="0">
                          <a:solidFill>
                            <a:srgbClr val="000000"/>
                          </a:solidFill>
                          <a:latin typeface="Calibri"/>
                        </a:rPr>
                        <a:t> 2845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a:t>
                      </a:r>
                      <a:r>
                        <a:rPr lang="en-US" sz="1000" b="0" i="0" u="none" strike="noStrike" baseline="0" dirty="0" smtClean="0">
                          <a:solidFill>
                            <a:srgbClr val="000000"/>
                          </a:solidFill>
                          <a:latin typeface="Calibri"/>
                        </a:rPr>
                        <a:t> Lab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smtClean="0">
                          <a:solidFill>
                            <a:srgbClr val="000000"/>
                          </a:solidFill>
                          <a:latin typeface="Calibri"/>
                        </a:rPr>
                        <a:t>Missing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baseline="0" dirty="0" smtClean="0">
                          <a:solidFill>
                            <a:srgbClr val="000000"/>
                          </a:solidFill>
                          <a:latin typeface="Calibri"/>
                        </a:rPr>
                        <a:t> 3 </a:t>
                      </a:r>
                      <a:r>
                        <a:rPr lang="en-US" sz="1000" b="0" i="0" u="none" strike="noStrike" dirty="0" smtClean="0">
                          <a:solidFill>
                            <a:srgbClr val="000000"/>
                          </a:solidFill>
                          <a:latin typeface="Calibri"/>
                        </a:rPr>
                        <a:t>hrs </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 and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smtClean="0">
                          <a:solidFill>
                            <a:srgbClr val="000000"/>
                          </a:solidFill>
                          <a:latin typeface="Calibri"/>
                        </a:rPr>
                        <a:t>Total combined</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65</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62</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8485631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4184"/>
          <a:ext cx="8382002" cy="654973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l" fontAlgn="b"/>
                      <a:r>
                        <a:rPr lang="en-US" sz="1000" b="0" i="0" u="none" strike="noStrike" dirty="0" smtClean="0">
                          <a:solidFill>
                            <a:srgbClr val="000000"/>
                          </a:solidFill>
                          <a:latin typeface="Calibri"/>
                        </a:rPr>
                        <a:t>NIU</a:t>
                      </a:r>
                      <a:r>
                        <a:rPr lang="en-US" sz="1000" b="0" i="0" u="none" strike="noStrike" baseline="0" dirty="0" smtClean="0">
                          <a:solidFill>
                            <a:srgbClr val="000000"/>
                          </a:solidFill>
                          <a:latin typeface="Calibri"/>
                        </a:rPr>
                        <a:t> chemistry</a:t>
                      </a:r>
                      <a:r>
                        <a:rPr lang="en-US" sz="1000" b="0" i="0" u="none" strike="noStrike" dirty="0" smtClean="0">
                          <a:solidFill>
                            <a:srgbClr val="000000"/>
                          </a:solidFill>
                          <a:latin typeface="Calibri"/>
                        </a:rPr>
                        <a:t> </a:t>
                      </a:r>
                      <a:r>
                        <a:rPr lang="en-US" sz="1000" b="0" i="0" u="none" strike="noStrike" dirty="0">
                          <a:solidFill>
                            <a:srgbClr val="000000"/>
                          </a:solidFill>
                          <a:latin typeface="Calibri"/>
                        </a:rPr>
                        <a:t>Major - first 4 semesters</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3389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210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1000" b="0" i="0" u="sng" strike="noStrike">
                          <a:solidFill>
                            <a:srgbClr val="000000"/>
                          </a:solidFill>
                          <a:latin typeface="Calibri"/>
                        </a:rPr>
                        <a:t>GECC</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Lab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229</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103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Rhet. &amp;</a:t>
                      </a:r>
                      <a:r>
                        <a:rPr lang="en-US" sz="1000" b="0" i="0" u="none" strike="noStrike" baseline="0" dirty="0" smtClean="0">
                          <a:solidFill>
                            <a:srgbClr val="000000"/>
                          </a:solidFill>
                          <a:latin typeface="Calibri"/>
                        </a:rPr>
                        <a:t> Comp.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COMS</a:t>
                      </a:r>
                      <a:r>
                        <a:rPr lang="en-US" sz="1000" b="0" i="0" u="none" strike="noStrike" baseline="0" dirty="0" smtClean="0">
                          <a:solidFill>
                            <a:srgbClr val="000000"/>
                          </a:solidFill>
                          <a:latin typeface="Calibri"/>
                        </a:rPr>
                        <a:t> 100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Oral Communication</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COMS</a:t>
                      </a:r>
                      <a:r>
                        <a:rPr lang="en-US" sz="1000" b="0" i="0" u="none" strike="noStrike" baseline="0" dirty="0" smtClean="0">
                          <a:solidFill>
                            <a:srgbClr val="000000"/>
                          </a:solidFill>
                          <a:latin typeface="Calibri"/>
                        </a:rPr>
                        <a:t> 100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229</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Lab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230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104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Rhet. &amp; Comp.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210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336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a:t>
                      </a:r>
                      <a:r>
                        <a:rPr lang="en-US" sz="1000" b="0" i="0" u="none" strike="noStrike" dirty="0" smtClean="0">
                          <a:solidFill>
                            <a:srgbClr val="000000"/>
                          </a:solidFill>
                          <a:latin typeface="Calibri"/>
                        </a:rPr>
                        <a:t>I </a:t>
                      </a:r>
                      <a:r>
                        <a:rPr lang="en-US" sz="1000" b="0" i="0" u="none" strike="noStrike" dirty="0" err="1" smtClean="0">
                          <a:solidFill>
                            <a:srgbClr val="000000"/>
                          </a:solidFill>
                          <a:latin typeface="Calibri"/>
                        </a:rPr>
                        <a:t>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338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a:t>
                      </a:r>
                      <a:r>
                        <a:rPr lang="en-US" sz="1000" b="0" i="0" u="none" strike="noStrike" baseline="0" dirty="0" smtClean="0">
                          <a:solidFill>
                            <a:srgbClr val="000000"/>
                          </a:solidFill>
                          <a:latin typeface="Calibri"/>
                        </a:rPr>
                        <a:t> </a:t>
                      </a:r>
                      <a:r>
                        <a:rPr lang="en-US" sz="1000" b="0" i="0" u="none" strike="noStrike" baseline="0" dirty="0" err="1" smtClean="0">
                          <a:solidFill>
                            <a:srgbClr val="000000"/>
                          </a:solidFill>
                          <a:latin typeface="Calibri"/>
                        </a:rPr>
                        <a:t>Chem</a:t>
                      </a:r>
                      <a:r>
                        <a:rPr lang="en-US" sz="1000" b="0" i="0" u="none" strike="noStrike" baseline="0" dirty="0" smtClean="0">
                          <a:solidFill>
                            <a:srgbClr val="000000"/>
                          </a:solidFill>
                          <a:latin typeface="Calibri"/>
                        </a:rPr>
                        <a:t>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253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Fundamentals of Physics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250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Practical Writing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337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336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Differential Equations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273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Fundamentals of Physics</a:t>
                      </a:r>
                      <a:r>
                        <a:rPr lang="en-US" sz="1000" b="0" i="0" u="none" strike="noStrike" baseline="0" dirty="0" smtClean="0">
                          <a:solidFill>
                            <a:srgbClr val="000000"/>
                          </a:solidFill>
                          <a:latin typeface="Calibri"/>
                        </a:rPr>
                        <a:t>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9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59</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dirty="0">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68</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7238543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24598608"/>
              </p:ext>
            </p:extLst>
          </p:nvPr>
        </p:nvGraphicFramePr>
        <p:xfrm>
          <a:off x="381000" y="164184"/>
          <a:ext cx="8382002" cy="654973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Calibri"/>
                        </a:rPr>
                        <a:t>NIU</a:t>
                      </a:r>
                      <a:r>
                        <a:rPr lang="en-US" sz="1000" b="0" i="0" u="none" strike="noStrike" baseline="0" dirty="0" smtClean="0">
                          <a:solidFill>
                            <a:srgbClr val="000000"/>
                          </a:solidFill>
                          <a:latin typeface="Calibri"/>
                        </a:rPr>
                        <a:t> chemistry</a:t>
                      </a:r>
                      <a:r>
                        <a:rPr lang="en-US" sz="1000" b="0" i="0" u="none" strike="noStrike" dirty="0" smtClean="0">
                          <a:solidFill>
                            <a:srgbClr val="000000"/>
                          </a:solidFill>
                          <a:latin typeface="Calibri"/>
                        </a:rPr>
                        <a:t> </a:t>
                      </a:r>
                      <a:r>
                        <a:rPr lang="en-US" sz="1000" b="0" i="0" u="none" strike="noStrike" dirty="0">
                          <a:solidFill>
                            <a:srgbClr val="000000"/>
                          </a:solidFill>
                          <a:latin typeface="Calibri"/>
                        </a:rPr>
                        <a:t>Major - first 4 </a:t>
                      </a:r>
                      <a:r>
                        <a:rPr lang="en-US" sz="1000" b="0" i="0" u="none" strike="noStrike" dirty="0" smtClean="0">
                          <a:solidFill>
                            <a:srgbClr val="000000"/>
                          </a:solidFill>
                          <a:latin typeface="+mn-lt"/>
                        </a:rPr>
                        <a:t>semesters PROPOSED</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3389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210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Lab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229</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103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Rhet. &amp;</a:t>
                      </a:r>
                      <a:r>
                        <a:rPr lang="en-US" sz="1000" b="0" i="0" u="none" strike="noStrike" baseline="0" dirty="0" smtClean="0">
                          <a:solidFill>
                            <a:srgbClr val="000000"/>
                          </a:solidFill>
                          <a:latin typeface="Calibri"/>
                        </a:rPr>
                        <a:t> Comp.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COMS</a:t>
                      </a:r>
                      <a:r>
                        <a:rPr lang="en-US" sz="1000" b="0" i="0" u="none" strike="noStrike" baseline="0" dirty="0" smtClean="0">
                          <a:solidFill>
                            <a:srgbClr val="000000"/>
                          </a:solidFill>
                          <a:latin typeface="Calibri"/>
                        </a:rPr>
                        <a:t> 100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Oral Communication</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COMS</a:t>
                      </a:r>
                      <a:r>
                        <a:rPr lang="en-US" sz="1000" b="0" i="0" u="none" strike="noStrike" baseline="0" dirty="0" smtClean="0">
                          <a:solidFill>
                            <a:srgbClr val="000000"/>
                          </a:solidFill>
                          <a:latin typeface="Calibri"/>
                        </a:rPr>
                        <a:t> 100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229</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a:t>
                      </a:r>
                      <a:r>
                        <a:rPr lang="en-US" sz="1000" b="0" i="0" u="none" strike="noStrike" dirty="0" err="1" smtClean="0">
                          <a:solidFill>
                            <a:srgbClr val="000000"/>
                          </a:solidFill>
                          <a:latin typeface="Calibri"/>
                        </a:rPr>
                        <a:t>Chem</a:t>
                      </a:r>
                      <a:r>
                        <a:rPr lang="en-US" sz="1000" b="0" i="0" u="none" strike="noStrike" dirty="0" smtClean="0">
                          <a:solidFill>
                            <a:srgbClr val="000000"/>
                          </a:solidFill>
                          <a:latin typeface="Calibri"/>
                        </a:rPr>
                        <a:t> Lab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230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230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104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Rhet. &amp; Comp.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210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latin typeface="Calibri"/>
                        </a:rPr>
                        <a:t>PLS </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smtClean="0">
                          <a:solidFill>
                            <a:srgbClr val="000000"/>
                          </a:solidFill>
                          <a:latin typeface="Calibri"/>
                        </a:rPr>
                        <a:t>PHYS</a:t>
                      </a:r>
                      <a:r>
                        <a:rPr lang="en-US" sz="900" b="0" i="0" u="none" strike="noStrike" baseline="0" dirty="0" smtClean="0">
                          <a:solidFill>
                            <a:srgbClr val="000000"/>
                          </a:solidFill>
                          <a:latin typeface="Calibri"/>
                        </a:rPr>
                        <a:t> 253</a:t>
                      </a:r>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336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a:t>
                      </a:r>
                      <a:r>
                        <a:rPr lang="en-US" sz="1000" b="0" i="0" u="none" strike="noStrike" dirty="0" smtClean="0">
                          <a:solidFill>
                            <a:srgbClr val="000000"/>
                          </a:solidFill>
                          <a:latin typeface="Calibri"/>
                        </a:rPr>
                        <a:t>I </a:t>
                      </a:r>
                      <a:r>
                        <a:rPr lang="en-US" sz="1000" b="0" i="0" u="none" strike="noStrike" dirty="0" err="1" smtClean="0">
                          <a:solidFill>
                            <a:srgbClr val="000000"/>
                          </a:solidFill>
                          <a:latin typeface="Calibri"/>
                        </a:rPr>
                        <a:t>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338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a:t>
                      </a:r>
                      <a:r>
                        <a:rPr lang="en-US" sz="1000" b="0" i="0" u="none" strike="noStrike" baseline="0" dirty="0" smtClean="0">
                          <a:solidFill>
                            <a:srgbClr val="000000"/>
                          </a:solidFill>
                          <a:latin typeface="Calibri"/>
                        </a:rPr>
                        <a:t> </a:t>
                      </a:r>
                      <a:r>
                        <a:rPr lang="en-US" sz="1000" b="0" i="0" u="none" strike="noStrike" baseline="0" dirty="0" err="1" smtClean="0">
                          <a:solidFill>
                            <a:srgbClr val="000000"/>
                          </a:solidFill>
                          <a:latin typeface="Calibri"/>
                        </a:rPr>
                        <a:t>Chem</a:t>
                      </a:r>
                      <a:r>
                        <a:rPr lang="en-US" sz="1000" b="0" i="0" u="none" strike="noStrike" baseline="0" dirty="0" smtClean="0">
                          <a:solidFill>
                            <a:srgbClr val="000000"/>
                          </a:solidFill>
                          <a:latin typeface="Calibri"/>
                        </a:rPr>
                        <a:t>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253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Fundamentals of Physics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250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Practical Writing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Gen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337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336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Differential Equations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273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Fundamentals of Physics</a:t>
                      </a:r>
                      <a:r>
                        <a:rPr lang="en-US" sz="1000" b="0" i="0" u="none" strike="noStrike" baseline="0" dirty="0" smtClean="0">
                          <a:solidFill>
                            <a:srgbClr val="000000"/>
                          </a:solidFill>
                          <a:latin typeface="Calibri"/>
                        </a:rPr>
                        <a:t>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3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59</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dirty="0">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62</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7080074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4184"/>
          <a:ext cx="8382002" cy="638901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l" fontAlgn="b"/>
                      <a:r>
                        <a:rPr lang="en-US" sz="1000" b="0" i="0" u="none" strike="noStrike" dirty="0" smtClean="0">
                          <a:solidFill>
                            <a:srgbClr val="000000"/>
                          </a:solidFill>
                          <a:latin typeface="Calibri"/>
                        </a:rPr>
                        <a:t>SIUC Chemistry </a:t>
                      </a:r>
                      <a:r>
                        <a:rPr lang="en-US" sz="1000" b="0" i="0" u="none" strike="noStrike" dirty="0">
                          <a:solidFill>
                            <a:srgbClr val="000000"/>
                          </a:solidFill>
                          <a:latin typeface="Calibri"/>
                        </a:rPr>
                        <a:t>Major - first 4 semesters</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200/201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a:solidFill>
                            <a:srgbClr val="000000"/>
                          </a:solidFill>
                          <a:latin typeface="Calibri"/>
                        </a:rPr>
                        <a:t>Chem</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1000" b="0" i="0" u="sng" strike="noStrike">
                          <a:solidFill>
                            <a:srgbClr val="000000"/>
                          </a:solidFill>
                          <a:latin typeface="Calibri"/>
                        </a:rPr>
                        <a:t>GECC</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BIOL</a:t>
                      </a:r>
                      <a:r>
                        <a:rPr lang="en-US" sz="1000" b="0" i="0" u="none" strike="noStrike" baseline="0" dirty="0" smtClean="0">
                          <a:solidFill>
                            <a:srgbClr val="000000"/>
                          </a:solidFill>
                          <a:latin typeface="Calibri"/>
                        </a:rPr>
                        <a:t> 200a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Biology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109</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Trigonometry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UCOL 101s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Scientific Inquiry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L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CI</a:t>
                      </a:r>
                      <a:r>
                        <a:rPr lang="en-US" sz="1000" b="0" i="0" u="none" strike="noStrike" baseline="0" dirty="0" smtClean="0">
                          <a:solidFill>
                            <a:srgbClr val="000000"/>
                          </a:solidFill>
                          <a:latin typeface="Calibri"/>
                        </a:rPr>
                        <a:t> 199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Library Info</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210/211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MAT </a:t>
                      </a:r>
                      <a:r>
                        <a:rPr lang="en-US" sz="1000" b="0" i="0" u="none" strike="noStrike" dirty="0" smtClean="0">
                          <a:solidFill>
                            <a:srgbClr val="000000"/>
                          </a:solidFill>
                          <a:latin typeface="Calibri"/>
                        </a:rPr>
                        <a:t>150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BIOL</a:t>
                      </a:r>
                      <a:r>
                        <a:rPr lang="en-US" sz="1000" b="0" i="0" u="none" strike="noStrike" baseline="0" dirty="0" smtClean="0">
                          <a:solidFill>
                            <a:srgbClr val="000000"/>
                          </a:solidFill>
                          <a:latin typeface="Calibri"/>
                        </a:rPr>
                        <a:t> 200b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Biology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150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200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BIOL</a:t>
                      </a:r>
                      <a:r>
                        <a:rPr lang="en-US" sz="1000" b="0" i="0" u="none" strike="noStrike" baseline="0" dirty="0" smtClean="0">
                          <a:solidFill>
                            <a:srgbClr val="000000"/>
                          </a:solidFill>
                          <a:latin typeface="Calibri"/>
                        </a:rPr>
                        <a:t> 200a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330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Quantitative Analysis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340/341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Chemistry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PHIL</a:t>
                      </a:r>
                      <a:r>
                        <a:rPr lang="en-US" sz="1000" b="0" i="0" u="none" strike="noStrike" baseline="0" dirty="0" smtClean="0">
                          <a:solidFill>
                            <a:srgbClr val="000000"/>
                          </a:solidFill>
                          <a:latin typeface="Calibri"/>
                        </a:rPr>
                        <a: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350/351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Biochemistry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442/443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a:t>
                      </a:r>
                      <a:r>
                        <a:rPr lang="en-US" sz="1000" b="0" i="0" u="none" strike="noStrike" baseline="0" dirty="0" smtClean="0">
                          <a:solidFill>
                            <a:srgbClr val="000000"/>
                          </a:solidFill>
                          <a:latin typeface="Calibri"/>
                        </a:rPr>
                        <a:t> Chem.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221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Linear Algebra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PHIL</a:t>
                      </a:r>
                      <a:r>
                        <a:rPr lang="en-US" sz="1000" b="0" i="0" u="none" strike="noStrike" baseline="0" dirty="0" smtClean="0">
                          <a:solidFill>
                            <a:srgbClr val="000000"/>
                          </a:solidFill>
                          <a:latin typeface="Calibri"/>
                        </a:rPr>
                        <a: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Logic</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18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65</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83</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4048343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23479762"/>
              </p:ext>
            </p:extLst>
          </p:nvPr>
        </p:nvGraphicFramePr>
        <p:xfrm>
          <a:off x="381000" y="164184"/>
          <a:ext cx="8382002" cy="638901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Calibri"/>
                        </a:rPr>
                        <a:t>SIUC Chemistry </a:t>
                      </a:r>
                      <a:r>
                        <a:rPr lang="en-US" sz="1000" b="0" i="0" u="none" strike="noStrike" dirty="0">
                          <a:solidFill>
                            <a:srgbClr val="000000"/>
                          </a:solidFill>
                          <a:latin typeface="Calibri"/>
                        </a:rPr>
                        <a:t>Major - first 4 </a:t>
                      </a:r>
                      <a:r>
                        <a:rPr lang="en-US" sz="1000" b="0" i="0" u="none" strike="noStrike" dirty="0" smtClean="0">
                          <a:solidFill>
                            <a:srgbClr val="000000"/>
                          </a:solidFill>
                          <a:latin typeface="+mn-lt"/>
                        </a:rPr>
                        <a:t>semesters PROPOSED</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200/201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a:solidFill>
                            <a:srgbClr val="000000"/>
                          </a:solidFill>
                          <a:latin typeface="Calibri"/>
                        </a:rPr>
                        <a:t>Chem</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BIOL</a:t>
                      </a:r>
                      <a:r>
                        <a:rPr lang="en-US" sz="1000" b="0" i="0" u="none" strike="noStrike" baseline="0" dirty="0" smtClean="0">
                          <a:solidFill>
                            <a:srgbClr val="000000"/>
                          </a:solidFill>
                          <a:latin typeface="Calibri"/>
                        </a:rPr>
                        <a:t> 200a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Biology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109</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Trigonometry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UCOL 101s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Scientific Inquiry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L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CI</a:t>
                      </a:r>
                      <a:r>
                        <a:rPr lang="en-US" sz="1000" b="0" i="0" u="none" strike="noStrike" baseline="0" dirty="0" smtClean="0">
                          <a:solidFill>
                            <a:srgbClr val="000000"/>
                          </a:solidFill>
                          <a:latin typeface="Calibri"/>
                        </a:rPr>
                        <a:t> 199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Library Info</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210/211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MAT </a:t>
                      </a:r>
                      <a:r>
                        <a:rPr lang="en-US" sz="1000" b="0" i="0" u="none" strike="noStrike" dirty="0" smtClean="0">
                          <a:solidFill>
                            <a:srgbClr val="000000"/>
                          </a:solidFill>
                          <a:latin typeface="Calibri"/>
                        </a:rPr>
                        <a:t>150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BIOL</a:t>
                      </a:r>
                      <a:r>
                        <a:rPr lang="en-US" sz="1000" b="0" i="0" u="none" strike="noStrike" baseline="0" dirty="0" smtClean="0">
                          <a:solidFill>
                            <a:srgbClr val="000000"/>
                          </a:solidFill>
                          <a:latin typeface="Calibri"/>
                        </a:rPr>
                        <a:t> 200b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Biology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250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150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a:t>
                      </a:r>
                      <a:r>
                        <a:rPr lang="en-US" sz="1000" b="0" i="0" u="none" strike="noStrike" baseline="0" dirty="0" smtClean="0">
                          <a:solidFill>
                            <a:srgbClr val="000000"/>
                          </a:solidFill>
                          <a:latin typeface="Calibri"/>
                        </a:rPr>
                        <a:t> 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200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BIOL</a:t>
                      </a:r>
                      <a:r>
                        <a:rPr lang="en-US" sz="1000" b="0" i="0" u="none" strike="noStrike" baseline="0" dirty="0" smtClean="0">
                          <a:solidFill>
                            <a:srgbClr val="000000"/>
                          </a:solidFill>
                          <a:latin typeface="Calibri"/>
                        </a:rPr>
                        <a:t> 200a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330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Quantitative Analysis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a:solidFill>
                            <a:srgbClr val="000000"/>
                          </a:solidFill>
                          <a:latin typeface="Calibri"/>
                        </a:rPr>
                        <a:t>PLS </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900" b="0" i="0" u="none" strike="noStrike" dirty="0" smtClean="0">
                          <a:solidFill>
                            <a:srgbClr val="000000"/>
                          </a:solidFill>
                          <a:latin typeface="Calibri"/>
                        </a:rPr>
                        <a:t>BIOL</a:t>
                      </a:r>
                      <a:r>
                        <a:rPr lang="en-US" sz="900" b="0" i="0" u="none" strike="noStrike" baseline="0" dirty="0" smtClean="0">
                          <a:solidFill>
                            <a:srgbClr val="000000"/>
                          </a:solidFill>
                          <a:latin typeface="Calibri"/>
                        </a:rPr>
                        <a:t> 200b</a:t>
                      </a:r>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340/341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Chemistry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ENGL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PHIL</a:t>
                      </a:r>
                      <a:r>
                        <a:rPr lang="en-US" sz="1000" b="0" i="0" u="none" strike="noStrike" baseline="0" dirty="0" smtClean="0">
                          <a:solidFill>
                            <a:srgbClr val="000000"/>
                          </a:solidFill>
                          <a:latin typeface="Calibri"/>
                        </a:rPr>
                        <a: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350/351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Biochemistry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442/443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a:t>
                      </a:r>
                      <a:r>
                        <a:rPr lang="en-US" sz="1000" b="0" i="0" u="none" strike="noStrike" baseline="0" dirty="0" smtClean="0">
                          <a:solidFill>
                            <a:srgbClr val="000000"/>
                          </a:solidFill>
                          <a:latin typeface="Calibri"/>
                        </a:rPr>
                        <a:t> Chem.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221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Linear Algebra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PHIL</a:t>
                      </a:r>
                      <a:r>
                        <a:rPr lang="en-US" sz="1000" b="0" i="0" u="none" strike="noStrike" baseline="0" dirty="0" smtClean="0">
                          <a:solidFill>
                            <a:srgbClr val="000000"/>
                          </a:solidFill>
                          <a:latin typeface="Calibri"/>
                        </a:rPr>
                        <a: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Logic</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12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65</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77</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3620810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4184"/>
          <a:ext cx="8382002" cy="638901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l" fontAlgn="b"/>
                      <a:r>
                        <a:rPr lang="en-US" sz="1000" b="0" i="0" u="none" strike="noStrike" dirty="0" smtClean="0">
                          <a:solidFill>
                            <a:srgbClr val="000000"/>
                          </a:solidFill>
                          <a:latin typeface="Calibri"/>
                        </a:rPr>
                        <a:t>SIUE Chemistry </a:t>
                      </a:r>
                      <a:r>
                        <a:rPr lang="en-US" sz="1000" b="0" i="0" u="none" strike="noStrike" dirty="0">
                          <a:solidFill>
                            <a:srgbClr val="000000"/>
                          </a:solidFill>
                          <a:latin typeface="Calibri"/>
                        </a:rPr>
                        <a:t>Major - first 4 semesters</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121a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smtClean="0">
                          <a:solidFill>
                            <a:srgbClr val="000000"/>
                          </a:solidFill>
                          <a:latin typeface="Calibri"/>
                        </a:rPr>
                        <a:t>Chemistry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1000" b="0" i="0" u="sng" strike="noStrike">
                          <a:solidFill>
                            <a:srgbClr val="000000"/>
                          </a:solidFill>
                          <a:latin typeface="Calibri"/>
                        </a:rPr>
                        <a:t>GECC</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125a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Chemistry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Composition </a:t>
                      </a:r>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SPC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Speech Communication</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SPC</a:t>
                      </a:r>
                      <a:r>
                        <a:rPr lang="en-US" sz="1000" b="0" i="0" u="none" strike="noStrike" baseline="0" dirty="0" smtClean="0">
                          <a:solidFill>
                            <a:srgbClr val="000000"/>
                          </a:solidFill>
                          <a:latin typeface="Calibri"/>
                        </a:rPr>
                        <a: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121b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125b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Chem.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152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121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PHIL</a:t>
                      </a:r>
                      <a:r>
                        <a:rPr lang="en-US" sz="1000" b="0" i="0" u="none" strike="noStrike" baseline="0" dirty="0" smtClean="0">
                          <a:solidFill>
                            <a:srgbClr val="000000"/>
                          </a:solidFill>
                          <a:latin typeface="Calibri"/>
                        </a:rPr>
                        <a:t> 106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Critical Thinking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125a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331/335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Quant. Analytical Chem.</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241a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Chemistry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PHIL</a:t>
                      </a:r>
                      <a:r>
                        <a:rPr lang="en-US" sz="1000" b="0" i="0" u="none" strike="noStrike" baseline="0" dirty="0" smtClean="0">
                          <a:solidFill>
                            <a:srgbClr val="000000"/>
                          </a:solidFill>
                          <a:latin typeface="Calibri"/>
                        </a:rPr>
                        <a:t> 106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151/151L</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241b/245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STAT</a:t>
                      </a:r>
                      <a:r>
                        <a:rPr lang="en-US" sz="1000" b="0" i="0" u="none" strike="noStrike" baseline="0" dirty="0" smtClean="0">
                          <a:solidFill>
                            <a:srgbClr val="000000"/>
                          </a:solidFill>
                          <a:latin typeface="Calibri"/>
                        </a:rPr>
                        <a:t> 244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Statistics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152/152L</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12 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64</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76</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178457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95400"/>
          </a:xfrm>
        </p:spPr>
        <p:txBody>
          <a:bodyPr>
            <a:noAutofit/>
          </a:bodyPr>
          <a:lstStyle/>
          <a:p>
            <a:r>
              <a:rPr lang="en-US" sz="3200" b="1" dirty="0"/>
              <a:t>The </a:t>
            </a:r>
            <a:r>
              <a:rPr lang="en-US" sz="3200" b="1" dirty="0" smtClean="0"/>
              <a:t>Old </a:t>
            </a:r>
            <a:r>
              <a:rPr lang="en-US" sz="3200" b="1" dirty="0" smtClean="0"/>
              <a:t>Associate </a:t>
            </a:r>
            <a:r>
              <a:rPr lang="en-US" sz="3200" b="1" dirty="0"/>
              <a:t>Degree in Science</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92500"/>
          </a:bodyPr>
          <a:lstStyle/>
          <a:p>
            <a:pPr marL="109728" lvl="0" indent="0">
              <a:buNone/>
            </a:pPr>
            <a:r>
              <a:rPr lang="en-US" dirty="0"/>
              <a:t>The </a:t>
            </a:r>
            <a:r>
              <a:rPr lang="en-US" dirty="0" smtClean="0"/>
              <a:t>old structure </a:t>
            </a:r>
            <a:r>
              <a:rPr lang="en-US" dirty="0"/>
              <a:t>of the AA and AS degrees, as defined by the ICCB, is as follows</a:t>
            </a:r>
            <a:r>
              <a:rPr lang="en-US" dirty="0" smtClean="0"/>
              <a:t>:</a:t>
            </a:r>
          </a:p>
          <a:p>
            <a:pPr marL="109728" lvl="0" indent="0">
              <a:buNone/>
            </a:pPr>
            <a:endParaRPr lang="en-US" b="1" dirty="0" smtClean="0"/>
          </a:p>
          <a:p>
            <a:pPr lvl="1"/>
            <a:r>
              <a:rPr lang="en-US" b="1" dirty="0" smtClean="0"/>
              <a:t>Major </a:t>
            </a:r>
            <a:r>
              <a:rPr lang="en-US" b="1" dirty="0"/>
              <a:t>Field and Electives: </a:t>
            </a:r>
            <a:r>
              <a:rPr lang="en-US" dirty="0"/>
              <a:t>10-27 </a:t>
            </a:r>
            <a:r>
              <a:rPr lang="en-US" dirty="0" smtClean="0"/>
              <a:t>semester hours</a:t>
            </a:r>
            <a:endParaRPr lang="en-US" dirty="0"/>
          </a:p>
          <a:p>
            <a:pPr lvl="1"/>
            <a:r>
              <a:rPr lang="en-US" b="1" dirty="0"/>
              <a:t>Additional College Requirements:  </a:t>
            </a:r>
            <a:r>
              <a:rPr lang="en-US" dirty="0"/>
              <a:t>0-9 semester </a:t>
            </a:r>
            <a:r>
              <a:rPr lang="en-US" dirty="0" smtClean="0"/>
              <a:t>hours</a:t>
            </a:r>
          </a:p>
          <a:p>
            <a:pPr marL="411480" lvl="1" indent="0">
              <a:buNone/>
            </a:pPr>
            <a:endParaRPr lang="en-US" dirty="0" smtClean="0"/>
          </a:p>
          <a:p>
            <a:pPr marL="118872" indent="0">
              <a:buNone/>
            </a:pPr>
            <a:r>
              <a:rPr lang="en-US" b="1" dirty="0" smtClean="0"/>
              <a:t>Major </a:t>
            </a:r>
            <a:r>
              <a:rPr lang="en-US" b="1" dirty="0"/>
              <a:t>Field Subtotal: 23-27 semester </a:t>
            </a:r>
            <a:r>
              <a:rPr lang="en-US" b="1" dirty="0" smtClean="0"/>
              <a:t>hours</a:t>
            </a:r>
          </a:p>
          <a:p>
            <a:pPr marL="118872" indent="0">
              <a:buNone/>
            </a:pPr>
            <a:endParaRPr lang="en-US" dirty="0"/>
          </a:p>
          <a:p>
            <a:pPr marL="118872" indent="0">
              <a:buNone/>
            </a:pPr>
            <a:r>
              <a:rPr lang="en-US" b="1" dirty="0"/>
              <a:t>Total: between 60 and 64 semester hours</a:t>
            </a:r>
            <a:endParaRPr lang="en-US" dirty="0"/>
          </a:p>
          <a:p>
            <a:endParaRPr lang="en-US" dirty="0"/>
          </a:p>
        </p:txBody>
      </p:sp>
    </p:spTree>
    <p:extLst>
      <p:ext uri="{BB962C8B-B14F-4D97-AF65-F5344CB8AC3E}">
        <p14:creationId xmlns:p14="http://schemas.microsoft.com/office/powerpoint/2010/main" val="1387527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4969465"/>
              </p:ext>
            </p:extLst>
          </p:nvPr>
        </p:nvGraphicFramePr>
        <p:xfrm>
          <a:off x="381000" y="164184"/>
          <a:ext cx="8382002" cy="638901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Calibri"/>
                        </a:rPr>
                        <a:t>SIUE Chemistry </a:t>
                      </a:r>
                      <a:r>
                        <a:rPr lang="en-US" sz="1000" b="0" i="0" u="none" strike="noStrike" dirty="0">
                          <a:solidFill>
                            <a:srgbClr val="000000"/>
                          </a:solidFill>
                          <a:latin typeface="Calibri"/>
                        </a:rPr>
                        <a:t>Major - first 4 </a:t>
                      </a:r>
                      <a:r>
                        <a:rPr lang="en-US" sz="1000" b="0" i="0" u="none" strike="noStrike" dirty="0" smtClean="0">
                          <a:solidFill>
                            <a:srgbClr val="000000"/>
                          </a:solidFill>
                          <a:latin typeface="+mn-lt"/>
                        </a:rPr>
                        <a:t>semesters PROPOSED</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121a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smtClean="0">
                          <a:solidFill>
                            <a:srgbClr val="000000"/>
                          </a:solidFill>
                          <a:latin typeface="Calibri"/>
                        </a:rPr>
                        <a:t>Chemistry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125a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Chemistry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Composition </a:t>
                      </a:r>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SPC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Speech Communication</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SPC</a:t>
                      </a:r>
                      <a:r>
                        <a:rPr lang="en-US" sz="1000" b="0" i="0" u="none" strike="noStrike" baseline="0" dirty="0" smtClean="0">
                          <a:solidFill>
                            <a:srgbClr val="000000"/>
                          </a:solidFill>
                          <a:latin typeface="Calibri"/>
                        </a:rPr>
                        <a: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121b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General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150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125b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General Chem. Lab</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152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152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121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PHIL</a:t>
                      </a:r>
                      <a:r>
                        <a:rPr lang="en-US" sz="1000" b="0" i="0" u="none" strike="noStrike" baseline="0" dirty="0" smtClean="0">
                          <a:solidFill>
                            <a:srgbClr val="000000"/>
                          </a:solidFill>
                          <a:latin typeface="Calibri"/>
                        </a:rPr>
                        <a:t> 106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Critical Thinking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PLS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151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331/335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Quant. Analytical Chem.</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125a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a:t>
                      </a:r>
                      <a:r>
                        <a:rPr lang="en-US" sz="1000" b="0" i="0" u="none" strike="noStrike" baseline="0" dirty="0" smtClean="0">
                          <a:solidFill>
                            <a:srgbClr val="000000"/>
                          </a:solidFill>
                          <a:latin typeface="Calibri"/>
                        </a:rPr>
                        <a:t> 241a</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Chemistry</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151/151L</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PHIL</a:t>
                      </a:r>
                      <a:r>
                        <a:rPr lang="en-US" sz="1000" b="0" i="0" u="none" strike="noStrike" baseline="0" dirty="0" smtClean="0">
                          <a:solidFill>
                            <a:srgbClr val="000000"/>
                          </a:solidFill>
                          <a:latin typeface="Calibri"/>
                        </a:rPr>
                        <a:t> 106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241b/245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STAT</a:t>
                      </a:r>
                      <a:r>
                        <a:rPr lang="en-US" sz="1000" b="0" i="0" u="none" strike="noStrike" baseline="0" dirty="0" smtClean="0">
                          <a:solidFill>
                            <a:srgbClr val="000000"/>
                          </a:solidFill>
                          <a:latin typeface="Calibri"/>
                        </a:rPr>
                        <a:t> 244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Statistics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152/152L</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6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64</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70</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688929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4184"/>
          <a:ext cx="8382002" cy="6624339"/>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l" fontAlgn="b"/>
                      <a:r>
                        <a:rPr lang="en-US" sz="1000" b="0" i="0" u="none" strike="noStrike" dirty="0" smtClean="0">
                          <a:solidFill>
                            <a:srgbClr val="000000"/>
                          </a:solidFill>
                          <a:latin typeface="Calibri"/>
                        </a:rPr>
                        <a:t>UIUC</a:t>
                      </a:r>
                      <a:r>
                        <a:rPr lang="en-US" sz="1000" b="0" i="0" u="none" strike="noStrike" baseline="0" dirty="0" smtClean="0">
                          <a:solidFill>
                            <a:srgbClr val="000000"/>
                          </a:solidFill>
                          <a:latin typeface="Calibri"/>
                        </a:rPr>
                        <a:t> </a:t>
                      </a:r>
                      <a:r>
                        <a:rPr lang="en-US" sz="1000" b="0" i="0" u="none" strike="noStrike" dirty="0" smtClean="0">
                          <a:solidFill>
                            <a:srgbClr val="000000"/>
                          </a:solidFill>
                          <a:latin typeface="Calibri"/>
                        </a:rPr>
                        <a:t>Chemistry </a:t>
                      </a:r>
                      <a:r>
                        <a:rPr lang="en-US" sz="1000" b="0" i="0" u="none" strike="noStrike" dirty="0">
                          <a:solidFill>
                            <a:srgbClr val="000000"/>
                          </a:solidFill>
                          <a:latin typeface="Calibri"/>
                        </a:rPr>
                        <a:t>Major - first 4 semesters</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202/203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Accelerated Chemistry</a:t>
                      </a:r>
                      <a:r>
                        <a:rPr lang="en-US" sz="1000" b="0" i="0" u="none" strike="noStrike" baseline="0"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1000" b="0" i="0" u="sng" strike="noStrike">
                          <a:solidFill>
                            <a:srgbClr val="000000"/>
                          </a:solidFill>
                          <a:latin typeface="Calibri"/>
                        </a:rPr>
                        <a:t>GECC</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endParaRPr lang="en-US" sz="1000" dirty="0"/>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dirty="0" smtClean="0"/>
                        <a:t>MATH 220</a:t>
                      </a:r>
                      <a:endParaRPr lang="en-US" sz="1000" dirty="0"/>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RHET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Principles of Comp.</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RHET</a:t>
                      </a:r>
                      <a:r>
                        <a:rPr lang="en-US" sz="1000" b="0" i="0" u="none" strike="noStrike" baseline="0" dirty="0" smtClean="0">
                          <a:solidFill>
                            <a:srgbClr val="000000"/>
                          </a:solidFill>
                          <a:latin typeface="Calibri"/>
                        </a:rPr>
                        <a: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Accelerated Chemistry</a:t>
                      </a:r>
                      <a:r>
                        <a:rPr lang="en-US" sz="1000" b="0" i="0" u="none" strike="noStrike" baseline="0" dirty="0" smtClean="0">
                          <a:solidFill>
                            <a:srgbClr val="000000"/>
                          </a:solidFill>
                          <a:latin typeface="Calibri"/>
                        </a:rPr>
                        <a:t>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220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231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202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203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236/237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Fund. Organic Chemistry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a:t>
                      </a:r>
                      <a:r>
                        <a:rPr lang="en-US" sz="1000" b="0" i="0" u="none" strike="noStrike" baseline="0" dirty="0" smtClean="0">
                          <a:solidFill>
                            <a:srgbClr val="000000"/>
                          </a:solidFill>
                          <a:latin typeface="Calibri"/>
                        </a:rPr>
                        <a:t> Physics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436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Organic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285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Intro.</a:t>
                      </a:r>
                      <a:r>
                        <a:rPr lang="en-US" sz="1000" b="0" i="0" u="none" strike="noStrike" baseline="0" dirty="0" smtClean="0">
                          <a:solidFill>
                            <a:srgbClr val="000000"/>
                          </a:solidFill>
                          <a:latin typeface="Calibri"/>
                        </a:rPr>
                        <a:t> To Differential Eq.</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 III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Electives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9</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15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67</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dirty="0">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82</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gridSpan="10">
                  <a:txBody>
                    <a:bodyPr/>
                    <a:lstStyle/>
                    <a:p>
                      <a:pPr algn="l" fontAlgn="b"/>
                      <a:r>
                        <a:rPr lang="en-US" sz="1000" b="0" i="0" u="none" strike="noStrike" dirty="0" smtClean="0">
                          <a:solidFill>
                            <a:srgbClr val="000000"/>
                          </a:solidFill>
                          <a:latin typeface="Calibri"/>
                        </a:rPr>
                        <a:t>The electives may include general education courses or technical elective courses.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r" fontAlgn="b"/>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spTree>
    <p:extLst>
      <p:ext uri="{BB962C8B-B14F-4D97-AF65-F5344CB8AC3E}">
        <p14:creationId xmlns:p14="http://schemas.microsoft.com/office/powerpoint/2010/main" val="25215959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61196553"/>
              </p:ext>
            </p:extLst>
          </p:nvPr>
        </p:nvGraphicFramePr>
        <p:xfrm>
          <a:off x="381000" y="164184"/>
          <a:ext cx="8382002" cy="6624339"/>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Calibri"/>
                        </a:rPr>
                        <a:t>UIUC</a:t>
                      </a:r>
                      <a:r>
                        <a:rPr lang="en-US" sz="1000" b="0" i="0" u="none" strike="noStrike" baseline="0" dirty="0" smtClean="0">
                          <a:solidFill>
                            <a:srgbClr val="000000"/>
                          </a:solidFill>
                          <a:latin typeface="Calibri"/>
                        </a:rPr>
                        <a:t> </a:t>
                      </a:r>
                      <a:r>
                        <a:rPr lang="en-US" sz="1000" b="0" i="0" u="none" strike="noStrike" dirty="0" smtClean="0">
                          <a:solidFill>
                            <a:srgbClr val="000000"/>
                          </a:solidFill>
                          <a:latin typeface="Calibri"/>
                        </a:rPr>
                        <a:t>Chemistry </a:t>
                      </a:r>
                      <a:r>
                        <a:rPr lang="en-US" sz="1000" b="0" i="0" u="none" strike="noStrike" dirty="0">
                          <a:solidFill>
                            <a:srgbClr val="000000"/>
                          </a:solidFill>
                          <a:latin typeface="Calibri"/>
                        </a:rPr>
                        <a:t>Major - first 4 </a:t>
                      </a:r>
                      <a:r>
                        <a:rPr lang="en-US" sz="1000" b="0" i="0" u="none" strike="noStrike" dirty="0" smtClean="0">
                          <a:solidFill>
                            <a:srgbClr val="000000"/>
                          </a:solidFill>
                          <a:latin typeface="+mn-lt"/>
                        </a:rPr>
                        <a:t>semesters PROPOSED</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202/203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Accelerated Chemistry</a:t>
                      </a:r>
                      <a:r>
                        <a:rPr lang="en-US" sz="1000" b="0" i="0" u="none" strike="noStrike" baseline="0"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endParaRPr lang="en-US" sz="1000" dirty="0"/>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dirty="0" smtClean="0"/>
                        <a:t>MATH 220</a:t>
                      </a:r>
                      <a:endParaRPr lang="en-US" sz="1000" dirty="0"/>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RHET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Principles of Comp.</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RHET</a:t>
                      </a:r>
                      <a:r>
                        <a:rPr lang="en-US" sz="1000" b="0" i="0" u="none" strike="noStrike" baseline="0" dirty="0" smtClean="0">
                          <a:solidFill>
                            <a:srgbClr val="000000"/>
                          </a:solidFill>
                          <a:latin typeface="Calibri"/>
                        </a:rPr>
                        <a:t> 105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Accelerated Chemistry</a:t>
                      </a:r>
                      <a:r>
                        <a:rPr lang="en-US" sz="1000" b="0" i="0" u="none" strike="noStrike" baseline="0" dirty="0" smtClean="0">
                          <a:solidFill>
                            <a:srgbClr val="000000"/>
                          </a:solidFill>
                          <a:latin typeface="Calibri"/>
                        </a:rPr>
                        <a:t>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220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231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231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202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PLS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236/237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Fund. Organic Chemistry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203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a:t>
                      </a:r>
                      <a:r>
                        <a:rPr lang="en-US" sz="1000" b="0" i="0" u="none" strike="noStrike" baseline="0" dirty="0" smtClean="0">
                          <a:solidFill>
                            <a:srgbClr val="000000"/>
                          </a:solidFill>
                          <a:latin typeface="Calibri"/>
                        </a:rPr>
                        <a:t> Physics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436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Organic Chem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285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Intro.</a:t>
                      </a:r>
                      <a:r>
                        <a:rPr lang="en-US" sz="1000" b="0" i="0" u="none" strike="noStrike" baseline="0" dirty="0" smtClean="0">
                          <a:solidFill>
                            <a:srgbClr val="000000"/>
                          </a:solidFill>
                          <a:latin typeface="Calibri"/>
                        </a:rPr>
                        <a:t> To Differential Eq.</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 III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Electives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9</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9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67</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dirty="0">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76</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gridSpan="10">
                  <a:txBody>
                    <a:bodyPr/>
                    <a:lstStyle/>
                    <a:p>
                      <a:pPr algn="l" fontAlgn="b"/>
                      <a:r>
                        <a:rPr lang="en-US" sz="1000" b="0" i="0" u="none" strike="noStrike" dirty="0" smtClean="0">
                          <a:solidFill>
                            <a:srgbClr val="000000"/>
                          </a:solidFill>
                          <a:latin typeface="Calibri"/>
                        </a:rPr>
                        <a:t>The electives may include general education courses or technical elective courses.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r" fontAlgn="b"/>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spTree>
    <p:extLst>
      <p:ext uri="{BB962C8B-B14F-4D97-AF65-F5344CB8AC3E}">
        <p14:creationId xmlns:p14="http://schemas.microsoft.com/office/powerpoint/2010/main" val="28860255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4184"/>
          <a:ext cx="8382002" cy="638901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l" fontAlgn="b"/>
                      <a:r>
                        <a:rPr lang="en-US" sz="1000" b="0" i="0" u="none" strike="noStrike" dirty="0" smtClean="0">
                          <a:solidFill>
                            <a:srgbClr val="000000"/>
                          </a:solidFill>
                          <a:latin typeface="Calibri"/>
                        </a:rPr>
                        <a:t>UIS Chemistry </a:t>
                      </a:r>
                      <a:r>
                        <a:rPr lang="en-US" sz="1000" b="0" i="0" u="none" strike="noStrike" dirty="0">
                          <a:solidFill>
                            <a:srgbClr val="000000"/>
                          </a:solidFill>
                          <a:latin typeface="Calibri"/>
                        </a:rPr>
                        <a:t>Major - first 4 semesters</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a:t>
                      </a:r>
                      <a:r>
                        <a:rPr lang="en-US" sz="1000" b="0" i="0" u="none" strike="noStrike" baseline="0" dirty="0" smtClean="0">
                          <a:solidFill>
                            <a:srgbClr val="000000"/>
                          </a:solidFill>
                          <a:latin typeface="Calibri"/>
                        </a:rPr>
                        <a:t> 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Principles of Chemistry</a:t>
                      </a:r>
                      <a:r>
                        <a:rPr lang="en-US" sz="1000" b="0" i="0" u="none" strike="noStrike" baseline="0"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1000" b="0" i="0" u="sng" strike="noStrike">
                          <a:solidFill>
                            <a:srgbClr val="000000"/>
                          </a:solidFill>
                          <a:latin typeface="Calibri"/>
                        </a:rPr>
                        <a:t>GECC</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a:t>
                      </a:r>
                      <a:r>
                        <a:rPr lang="en-US" sz="1000" b="0" i="0" u="none" strike="noStrike" baseline="0" dirty="0" smtClean="0">
                          <a:solidFill>
                            <a:srgbClr val="000000"/>
                          </a:solidFill>
                          <a:latin typeface="Calibri"/>
                        </a:rPr>
                        <a:t> 115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Composition </a:t>
                      </a:r>
                      <a:r>
                        <a:rPr lang="en-US" sz="1000" b="0" i="0" u="none" strike="noStrike"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a:t>
                      </a:r>
                      <a:r>
                        <a:rPr lang="en-US" sz="1000" b="0" i="0" u="none" strike="noStrike" baseline="0" dirty="0" smtClean="0">
                          <a:solidFill>
                            <a:srgbClr val="000000"/>
                          </a:solidFill>
                          <a:latin typeface="Calibri"/>
                        </a:rPr>
                        <a:t> 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a:t>
                      </a:r>
                      <a:r>
                        <a:rPr lang="en-US" sz="1000" b="0" i="0" u="none" strike="noStrike" baseline="0" dirty="0" smtClean="0">
                          <a:solidFill>
                            <a:srgbClr val="000000"/>
                          </a:solidFill>
                          <a:latin typeface="Calibri"/>
                        </a:rPr>
                        <a:t> </a:t>
                      </a:r>
                      <a:r>
                        <a:rPr lang="en-US" sz="1000" b="0" i="0" u="none" strike="noStrike" dirty="0" smtClean="0">
                          <a:solidFill>
                            <a:srgbClr val="000000"/>
                          </a:solidFill>
                          <a:latin typeface="Calibri"/>
                        </a:rPr>
                        <a:t>142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Principles</a:t>
                      </a:r>
                      <a:r>
                        <a:rPr lang="en-US" sz="1000" b="0" i="0" u="none" strike="noStrike" baseline="0" dirty="0" smtClean="0">
                          <a:solidFill>
                            <a:srgbClr val="000000"/>
                          </a:solidFill>
                          <a:latin typeface="Calibri"/>
                        </a:rPr>
                        <a:t> of Chemistry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MAT </a:t>
                      </a:r>
                      <a:r>
                        <a:rPr lang="en-US" sz="1000" b="0" i="0" u="none" strike="noStrike" dirty="0" smtClean="0">
                          <a:solidFill>
                            <a:srgbClr val="000000"/>
                          </a:solidFill>
                          <a:latin typeface="Calibri"/>
                        </a:rPr>
                        <a:t>115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 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 267/268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a:t>
                      </a:r>
                      <a:r>
                        <a:rPr lang="en-US" sz="1000" b="0" i="0" u="none" strike="noStrike" baseline="0" dirty="0" smtClean="0">
                          <a:solidFill>
                            <a:srgbClr val="000000"/>
                          </a:solidFill>
                          <a:latin typeface="Calibri"/>
                        </a:rPr>
                        <a:t> 141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Unity of Living Org.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ASP 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Physics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 269/271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ASP</a:t>
                      </a:r>
                      <a:r>
                        <a:rPr lang="en-US" sz="1000" b="0" i="0" u="none" strike="noStrike" baseline="0" dirty="0" smtClean="0">
                          <a:solidFill>
                            <a:srgbClr val="000000"/>
                          </a:solidFill>
                          <a:latin typeface="Calibri"/>
                        </a:rPr>
                        <a:t> 202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Physics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 112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Oral Communications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6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59</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65</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8609645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86699066"/>
              </p:ext>
            </p:extLst>
          </p:nvPr>
        </p:nvGraphicFramePr>
        <p:xfrm>
          <a:off x="381000" y="164184"/>
          <a:ext cx="8382002" cy="6389016"/>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Calibri"/>
                        </a:rPr>
                        <a:t>UIS Chemistry </a:t>
                      </a:r>
                      <a:r>
                        <a:rPr lang="en-US" sz="1000" b="0" i="0" u="none" strike="noStrike" dirty="0">
                          <a:solidFill>
                            <a:srgbClr val="000000"/>
                          </a:solidFill>
                          <a:latin typeface="Calibri"/>
                        </a:rPr>
                        <a:t>Major - first 4 </a:t>
                      </a:r>
                      <a:r>
                        <a:rPr lang="en-US" sz="1000" b="0" i="0" u="none" strike="noStrike" dirty="0" smtClean="0">
                          <a:solidFill>
                            <a:srgbClr val="000000"/>
                          </a:solidFill>
                          <a:latin typeface="+mn-lt"/>
                        </a:rPr>
                        <a:t>semesters PROPOSED</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a:t>
                      </a:r>
                      <a:r>
                        <a:rPr lang="en-US" sz="1000" b="0" i="0" u="none" strike="noStrike" baseline="0" dirty="0" smtClean="0">
                          <a:solidFill>
                            <a:srgbClr val="000000"/>
                          </a:solidFill>
                          <a:latin typeface="Calibri"/>
                        </a:rPr>
                        <a:t> 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Principles of Chemistry</a:t>
                      </a:r>
                      <a:r>
                        <a:rPr lang="en-US" sz="1000" b="0" i="0" u="none" strike="noStrike" baseline="0"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a:t>
                      </a:r>
                      <a:r>
                        <a:rPr lang="en-US" sz="1000" b="0" i="0" u="none" strike="noStrike" baseline="0" dirty="0" smtClean="0">
                          <a:solidFill>
                            <a:srgbClr val="000000"/>
                          </a:solidFill>
                          <a:latin typeface="Calibri"/>
                        </a:rPr>
                        <a:t> 115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Composition </a:t>
                      </a:r>
                      <a:r>
                        <a:rPr lang="en-US" sz="1000" b="0" i="0" u="none" strike="noStrike" dirty="0" smtClean="0">
                          <a:solidFill>
                            <a:srgbClr val="000000"/>
                          </a:solidFill>
                          <a:latin typeface="Calibri"/>
                        </a:rPr>
                        <a:t>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a:t>
                      </a:r>
                      <a:r>
                        <a:rPr lang="en-US" sz="1000" b="0" i="0" u="none" strike="noStrike" baseline="0" dirty="0" smtClean="0">
                          <a:solidFill>
                            <a:srgbClr val="000000"/>
                          </a:solidFill>
                          <a:latin typeface="Calibri"/>
                        </a:rPr>
                        <a:t> 101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a:t>
                      </a:r>
                      <a:r>
                        <a:rPr lang="en-US" sz="1000" b="0" i="0" u="none" strike="noStrike" baseline="0" dirty="0" smtClean="0">
                          <a:solidFill>
                            <a:srgbClr val="000000"/>
                          </a:solidFill>
                          <a:latin typeface="Calibri"/>
                        </a:rPr>
                        <a:t> </a:t>
                      </a:r>
                      <a:r>
                        <a:rPr lang="en-US" sz="1000" b="0" i="0" u="none" strike="noStrike" dirty="0" smtClean="0">
                          <a:solidFill>
                            <a:srgbClr val="000000"/>
                          </a:solidFill>
                          <a:latin typeface="Calibri"/>
                        </a:rPr>
                        <a:t>142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Principles</a:t>
                      </a:r>
                      <a:r>
                        <a:rPr lang="en-US" sz="1000" b="0" i="0" u="none" strike="noStrike" baseline="0" dirty="0" smtClean="0">
                          <a:solidFill>
                            <a:srgbClr val="000000"/>
                          </a:solidFill>
                          <a:latin typeface="Calibri"/>
                        </a:rPr>
                        <a:t> of Chemistry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MAT </a:t>
                      </a:r>
                      <a:r>
                        <a:rPr lang="en-US" sz="1000" b="0" i="0" u="none" strike="noStrike" dirty="0" smtClean="0">
                          <a:solidFill>
                            <a:srgbClr val="000000"/>
                          </a:solidFill>
                          <a:latin typeface="Calibri"/>
                        </a:rPr>
                        <a:t>115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 116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a:t>
                      </a:r>
                      <a:r>
                        <a:rPr lang="en-US" sz="1000" b="0" i="0" u="none" strike="noStrike" baseline="0" dirty="0" smtClean="0">
                          <a:solidFill>
                            <a:srgbClr val="000000"/>
                          </a:solidFill>
                          <a:latin typeface="Calibri"/>
                        </a:rPr>
                        <a:t>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a:t>
                      </a:r>
                      <a:r>
                        <a:rPr lang="en-US" sz="1000" b="0" i="0" u="none" strike="noStrike" baseline="0" dirty="0" smtClean="0">
                          <a:solidFill>
                            <a:srgbClr val="000000"/>
                          </a:solidFill>
                          <a:latin typeface="Calibri"/>
                        </a:rPr>
                        <a:t> 116</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102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Composition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 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PLS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ASP 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 267/268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141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BIO</a:t>
                      </a:r>
                      <a:r>
                        <a:rPr lang="en-US" sz="1000" b="0" i="0" u="none" strike="noStrike" baseline="0" dirty="0" smtClean="0">
                          <a:solidFill>
                            <a:srgbClr val="000000"/>
                          </a:solidFill>
                          <a:latin typeface="Calibri"/>
                        </a:rPr>
                        <a:t> 141 </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Unity of Living Org.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ASP 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Physics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 269/271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Organic </a:t>
                      </a:r>
                      <a:r>
                        <a:rPr lang="en-US" sz="1000" b="0" i="0" u="none" strike="noStrike" dirty="0" err="1">
                          <a:solidFill>
                            <a:srgbClr val="000000"/>
                          </a:solidFill>
                          <a:latin typeface="Calibri"/>
                        </a:rPr>
                        <a:t>Chem</a:t>
                      </a:r>
                      <a:r>
                        <a:rPr lang="en-US" sz="1000" b="0" i="0" u="none" strike="noStrike" dirty="0">
                          <a:solidFill>
                            <a:srgbClr val="000000"/>
                          </a:solidFill>
                          <a:latin typeface="Calibri"/>
                        </a:rPr>
                        <a:t> II</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ASP</a:t>
                      </a:r>
                      <a:r>
                        <a:rPr lang="en-US" sz="1000" b="0" i="0" u="none" strike="noStrike" baseline="0" dirty="0" smtClean="0">
                          <a:solidFill>
                            <a:srgbClr val="000000"/>
                          </a:solidFill>
                          <a:latin typeface="Calibri"/>
                        </a:rPr>
                        <a:t> 202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Physics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COM 112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Oral Communications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0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59</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59</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6234059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4184"/>
          <a:ext cx="8382002" cy="6466813"/>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l" fontAlgn="b"/>
                      <a:r>
                        <a:rPr lang="en-US" sz="1000" b="0" i="0" u="none" strike="noStrike" dirty="0" smtClean="0">
                          <a:solidFill>
                            <a:srgbClr val="000000"/>
                          </a:solidFill>
                          <a:latin typeface="Calibri"/>
                        </a:rPr>
                        <a:t>WIU </a:t>
                      </a:r>
                      <a:r>
                        <a:rPr lang="en-US" sz="1000" b="0" i="0" u="none" strike="noStrike" dirty="0">
                          <a:solidFill>
                            <a:srgbClr val="000000"/>
                          </a:solidFill>
                          <a:latin typeface="Calibri"/>
                        </a:rPr>
                        <a:t>Chemistry Major - first 4 semesters</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Inorganic</a:t>
                      </a:r>
                      <a:r>
                        <a:rPr lang="en-US" sz="1000" b="0" i="0" u="none" strike="noStrike" baseline="0" dirty="0" smtClean="0">
                          <a:solidFill>
                            <a:srgbClr val="000000"/>
                          </a:solidFill>
                          <a:latin typeface="Calibri"/>
                        </a:rPr>
                        <a:t> Chemistry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1000" b="0" i="0" u="sng" strike="noStrike">
                          <a:solidFill>
                            <a:srgbClr val="000000"/>
                          </a:solidFill>
                          <a:latin typeface="Calibri"/>
                        </a:rPr>
                        <a:t>GECC</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133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w/ Analytic Geo.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180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College Writing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180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Human Well Being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280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16-18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Inorganic</a:t>
                      </a:r>
                      <a:r>
                        <a:rPr lang="en-US" sz="1000" b="0" i="0" u="none" strike="noStrike" baseline="0" dirty="0" smtClean="0">
                          <a:solidFill>
                            <a:srgbClr val="000000"/>
                          </a:solidFill>
                          <a:latin typeface="Calibri"/>
                        </a:rPr>
                        <a:t> Chemistry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MAT </a:t>
                      </a:r>
                      <a:r>
                        <a:rPr lang="en-US" sz="1000" b="0" i="0" u="none" strike="noStrike" dirty="0" smtClean="0">
                          <a:solidFill>
                            <a:srgbClr val="000000"/>
                          </a:solidFill>
                          <a:latin typeface="Calibri"/>
                        </a:rPr>
                        <a:t>133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134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w/ Analytic Geo.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Human Well</a:t>
                      </a:r>
                      <a:r>
                        <a:rPr lang="en-US" sz="1000" b="0" i="0" u="none" strike="noStrike" baseline="0" dirty="0" smtClean="0">
                          <a:solidFill>
                            <a:srgbClr val="000000"/>
                          </a:solidFill>
                          <a:latin typeface="Calibri"/>
                        </a:rPr>
                        <a:t> Being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Gen Ed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331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Chemistry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231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mn-lt"/>
                        </a:rPr>
                        <a:t>Calculus w/ Analytic Geo. II</a:t>
                      </a:r>
                      <a:r>
                        <a:rPr lang="en-US" sz="1000" b="0" i="0" u="none" strike="noStrike" dirty="0">
                          <a:solidFill>
                            <a:srgbClr val="000000"/>
                          </a:solidFill>
                          <a:latin typeface="Calibri"/>
                        </a:rPr>
                        <a:t>I</a:t>
                      </a:r>
                      <a:endParaRPr lang="en-US" sz="1000" b="0" i="0" u="none" strike="noStrike" dirty="0" smtClean="0">
                        <a:solidFill>
                          <a:srgbClr val="000000"/>
                        </a:solidFill>
                        <a:latin typeface="+mn-lt"/>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Gen Ed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Gen Ed 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332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Chemistry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 280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College Writing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213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 III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Minor</a:t>
                      </a:r>
                      <a:r>
                        <a:rPr lang="en-US" sz="1000" b="0" i="0" u="none" strike="noStrike" baseline="0" dirty="0" smtClean="0">
                          <a:solidFill>
                            <a:srgbClr val="000000"/>
                          </a:solidFill>
                          <a:latin typeface="Calibri"/>
                        </a:rPr>
                        <a:t> elective</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latin typeface="Calibri"/>
                        </a:rPr>
                        <a:t>12 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60-64</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72-76</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4117311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52012556"/>
              </p:ext>
            </p:extLst>
          </p:nvPr>
        </p:nvGraphicFramePr>
        <p:xfrm>
          <a:off x="381000" y="164184"/>
          <a:ext cx="8382002" cy="6466813"/>
        </p:xfrm>
        <a:graphic>
          <a:graphicData uri="http://schemas.openxmlformats.org/drawingml/2006/table">
            <a:tbl>
              <a:tblPr/>
              <a:tblGrid>
                <a:gridCol w="685800"/>
                <a:gridCol w="992900"/>
                <a:gridCol w="1448741"/>
                <a:gridCol w="356436"/>
                <a:gridCol w="735869"/>
                <a:gridCol w="735869"/>
                <a:gridCol w="1218780"/>
                <a:gridCol w="735869"/>
                <a:gridCol w="735869"/>
                <a:gridCol w="735869"/>
              </a:tblGrid>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Calibri"/>
                        </a:rPr>
                        <a:t>WIU </a:t>
                      </a:r>
                      <a:r>
                        <a:rPr lang="en-US" sz="1000" b="0" i="0" u="none" strike="noStrike" dirty="0">
                          <a:solidFill>
                            <a:srgbClr val="000000"/>
                          </a:solidFill>
                          <a:latin typeface="Calibri"/>
                        </a:rPr>
                        <a:t>Chemistry Major - first 4 </a:t>
                      </a:r>
                      <a:r>
                        <a:rPr lang="en-US" sz="1000" b="0" i="0" u="none" strike="noStrike" dirty="0" smtClean="0">
                          <a:solidFill>
                            <a:srgbClr val="000000"/>
                          </a:solidFill>
                          <a:latin typeface="+mn-lt"/>
                        </a:rPr>
                        <a:t>semesters PROPOSED</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Inorganic</a:t>
                      </a:r>
                      <a:r>
                        <a:rPr lang="en-US" sz="1000" b="0" i="0" u="none" strike="noStrike" baseline="0" dirty="0" smtClean="0">
                          <a:solidFill>
                            <a:srgbClr val="000000"/>
                          </a:solidFill>
                          <a:latin typeface="Calibri"/>
                        </a:rPr>
                        <a:t> Chemistry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900" b="0" i="0" u="none" strike="noStrike" dirty="0">
                        <a:solidFill>
                          <a:srgbClr val="000000"/>
                        </a:solidFill>
                        <a:latin typeface="Calibri"/>
                      </a:endParaRP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l" fontAlgn="b"/>
                      <a:r>
                        <a:rPr lang="en-US" sz="900" b="0" i="0" u="sng" strike="noStrike" dirty="0">
                          <a:solidFill>
                            <a:srgbClr val="000000"/>
                          </a:solidFill>
                          <a:latin typeface="Calibri"/>
                        </a:rPr>
                        <a:t>Proposed Gen Ed Component</a:t>
                      </a:r>
                    </a:p>
                  </a:txBody>
                  <a:tcPr marL="7471" marR="7471" marT="747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133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w/ Analytic Geo.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180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College Writing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ENG </a:t>
                      </a:r>
                      <a:r>
                        <a:rPr lang="en-US" sz="1000" b="0" i="0" u="none" strike="noStrike" dirty="0" smtClean="0">
                          <a:solidFill>
                            <a:srgbClr val="000000"/>
                          </a:solidFill>
                          <a:latin typeface="Calibri"/>
                        </a:rPr>
                        <a:t>180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Human Well Being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Comp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a:t>
                      </a:r>
                      <a:r>
                        <a:rPr lang="en-US" sz="1000" b="0" i="0" u="none" strike="noStrike" baseline="0" dirty="0" smtClean="0">
                          <a:solidFill>
                            <a:srgbClr val="000000"/>
                          </a:solidFill>
                          <a:latin typeface="Calibri"/>
                        </a:rPr>
                        <a:t> 280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16-18</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Speech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202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Inorganic</a:t>
                      </a:r>
                      <a:r>
                        <a:rPr lang="en-US" sz="1000" b="0" i="0" u="none" strike="noStrike" baseline="0" dirty="0" smtClean="0">
                          <a:solidFill>
                            <a:srgbClr val="000000"/>
                          </a:solidFill>
                          <a:latin typeface="Calibri"/>
                        </a:rPr>
                        <a:t> Chemistry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a:solidFill>
                            <a:srgbClr val="000000"/>
                          </a:solidFill>
                          <a:latin typeface="Calibri"/>
                        </a:rPr>
                        <a:t>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Math</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MAT </a:t>
                      </a:r>
                      <a:r>
                        <a:rPr lang="en-US" sz="1000" b="0" i="0" u="none" strike="noStrike" dirty="0" smtClean="0">
                          <a:solidFill>
                            <a:srgbClr val="000000"/>
                          </a:solidFill>
                          <a:latin typeface="Calibri"/>
                        </a:rPr>
                        <a:t>133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134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Calculus w/ Analytic Geo.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134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Human Well</a:t>
                      </a:r>
                      <a:r>
                        <a:rPr lang="en-US" sz="1000" b="0" i="0" u="none" strike="noStrike" baseline="0" dirty="0" smtClean="0">
                          <a:solidFill>
                            <a:srgbClr val="000000"/>
                          </a:solidFill>
                          <a:latin typeface="Calibri"/>
                        </a:rPr>
                        <a:t> Being</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 Ed 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Physical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Gen</a:t>
                      </a:r>
                      <a:r>
                        <a:rPr lang="en-US" sz="1000" b="0" i="0" u="none" strike="noStrike" baseline="0" dirty="0" smtClean="0">
                          <a:solidFill>
                            <a:srgbClr val="000000"/>
                          </a:solidFill>
                          <a:latin typeface="Calibri"/>
                        </a:rPr>
                        <a:t> Ed 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15-17</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Life Science</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Gen Ed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PLS</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331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Chemistry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Lab</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CHE </a:t>
                      </a:r>
                      <a:r>
                        <a:rPr lang="en-US" sz="1000" b="0" i="0" u="none" strike="noStrike" dirty="0" smtClean="0">
                          <a:solidFill>
                            <a:srgbClr val="000000"/>
                          </a:solidFill>
                          <a:latin typeface="Calibri"/>
                        </a:rPr>
                        <a:t>201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MATH 231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mn-lt"/>
                        </a:rPr>
                        <a:t>Calculus w/ Analytic Geo. II</a:t>
                      </a:r>
                      <a:r>
                        <a:rPr lang="en-US" sz="1000" b="0" i="0" u="none" strike="noStrike" dirty="0">
                          <a:solidFill>
                            <a:srgbClr val="000000"/>
                          </a:solidFill>
                          <a:latin typeface="Calibri"/>
                        </a:rPr>
                        <a:t>I</a:t>
                      </a:r>
                      <a:endParaRPr lang="en-US" sz="1000" b="0" i="0" u="none" strike="noStrike" dirty="0" smtClean="0">
                        <a:solidFill>
                          <a:srgbClr val="000000"/>
                        </a:solidFill>
                        <a:latin typeface="+mn-lt"/>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 211</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 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SBS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Gen Ed 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a:t>
                      </a:r>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a:solidFill>
                            <a:srgbClr val="000000"/>
                          </a:solidFill>
                          <a:latin typeface="Calibri"/>
                        </a:rPr>
                        <a:t>3</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SBS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latin typeface="Calibri"/>
                        </a:rPr>
                        <a:t>Gen Ed 4</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CHEM 332</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Organic Chemistry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1</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ENG 280</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College Writing 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HFA 2</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latin typeface="Calibri"/>
                        </a:rPr>
                        <a:t>?</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PHYS</a:t>
                      </a:r>
                      <a:r>
                        <a:rPr lang="en-US" sz="1000" b="0" i="0" u="none" strike="noStrike" baseline="0" dirty="0" smtClean="0">
                          <a:solidFill>
                            <a:srgbClr val="000000"/>
                          </a:solidFill>
                          <a:latin typeface="Calibri"/>
                        </a:rPr>
                        <a:t> 213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University Physics III</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rgbClr val="000000"/>
                          </a:solidFill>
                          <a:latin typeface="Calibri"/>
                        </a:rPr>
                        <a:t>Minor</a:t>
                      </a:r>
                      <a:r>
                        <a:rPr lang="en-US" sz="1000" b="0" i="0" u="none" strike="noStrike" baseline="0" dirty="0" smtClean="0">
                          <a:solidFill>
                            <a:srgbClr val="000000"/>
                          </a:solidFill>
                          <a:latin typeface="Calibri"/>
                        </a:rPr>
                        <a:t> elective</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3</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14</a:t>
                      </a:r>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a:solidFill>
                            <a:srgbClr val="000000"/>
                          </a:solidFill>
                          <a:latin typeface="Calibri"/>
                        </a:rPr>
                        <a:t>Missing</a:t>
                      </a: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latin typeface="Calibri"/>
                        </a:rPr>
                        <a:t>6 </a:t>
                      </a:r>
                      <a:r>
                        <a:rPr lang="en-US" sz="1000" b="0" i="0" u="none" strike="noStrike" dirty="0">
                          <a:solidFill>
                            <a:srgbClr val="000000"/>
                          </a:solidFill>
                          <a:latin typeface="Calibri"/>
                        </a:rPr>
                        <a:t>hrs </a:t>
                      </a: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7088">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0" i="0" u="none" strike="noStrike" dirty="0" smtClean="0">
                          <a:solidFill>
                            <a:srgbClr val="000000"/>
                          </a:solidFill>
                          <a:latin typeface="Calibri"/>
                        </a:rPr>
                        <a:t>60-64</a:t>
                      </a:r>
                      <a:endParaRPr lang="en-US" sz="1000" b="0" i="0" u="none" strike="noStrike" dirty="0">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5323">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1" i="0" u="none" strike="noStrike">
                          <a:solidFill>
                            <a:srgbClr val="000000"/>
                          </a:solidFill>
                          <a:latin typeface="Calibri"/>
                        </a:rPr>
                        <a:t>Total combined</a:t>
                      </a: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000" b="1" i="0" u="none" strike="noStrike" dirty="0" smtClean="0">
                          <a:solidFill>
                            <a:srgbClr val="000000"/>
                          </a:solidFill>
                          <a:latin typeface="Calibri"/>
                        </a:rPr>
                        <a:t>66-70</a:t>
                      </a:r>
                      <a:endParaRPr lang="en-US" sz="1000" b="1"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0" i="0" u="none" strike="noStrike" dirty="0">
                        <a:solidFill>
                          <a:srgbClr val="000000"/>
                        </a:solidFill>
                        <a:latin typeface="Calibri"/>
                      </a:endParaRPr>
                    </a:p>
                  </a:txBody>
                  <a:tcPr marL="8320" marR="8320" marT="832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3323450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of Credit Hours: Current and Proposed AS Model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7648965"/>
              </p:ext>
            </p:extLst>
          </p:nvPr>
        </p:nvGraphicFramePr>
        <p:xfrm>
          <a:off x="457200" y="1600200"/>
          <a:ext cx="8229600" cy="424688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r>
                        <a:rPr lang="en-US" dirty="0" smtClean="0"/>
                        <a:t>School</a:t>
                      </a:r>
                      <a:endParaRPr lang="en-US" dirty="0"/>
                    </a:p>
                  </a:txBody>
                  <a:tcPr/>
                </a:tc>
                <a:tc>
                  <a:txBody>
                    <a:bodyPr/>
                    <a:lstStyle/>
                    <a:p>
                      <a:r>
                        <a:rPr lang="en-US" dirty="0" smtClean="0"/>
                        <a:t>1</a:t>
                      </a:r>
                      <a:r>
                        <a:rPr lang="en-US" baseline="30000" dirty="0" smtClean="0"/>
                        <a:t>st</a:t>
                      </a:r>
                      <a:r>
                        <a:rPr lang="en-US" dirty="0" smtClean="0"/>
                        <a:t> 2 years</a:t>
                      </a:r>
                      <a:endParaRPr lang="en-US" dirty="0"/>
                    </a:p>
                  </a:txBody>
                  <a:tcPr/>
                </a:tc>
                <a:tc>
                  <a:txBody>
                    <a:bodyPr/>
                    <a:lstStyle/>
                    <a:p>
                      <a:r>
                        <a:rPr lang="en-US" dirty="0" smtClean="0"/>
                        <a:t>Current AS</a:t>
                      </a:r>
                      <a:r>
                        <a:rPr lang="en-US" baseline="0" dirty="0" smtClean="0"/>
                        <a:t> Model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Gap</a:t>
                      </a:r>
                    </a:p>
                    <a:p>
                      <a:endParaRPr lang="en-US" dirty="0"/>
                    </a:p>
                  </a:txBody>
                  <a:tcPr/>
                </a:tc>
                <a:tc>
                  <a:txBody>
                    <a:bodyPr/>
                    <a:lstStyle/>
                    <a:p>
                      <a:r>
                        <a:rPr lang="en-US" dirty="0" smtClean="0"/>
                        <a:t>Proposed AS Model</a:t>
                      </a:r>
                      <a:endParaRPr lang="en-US" dirty="0"/>
                    </a:p>
                  </a:txBody>
                  <a:tcPr/>
                </a:tc>
                <a:tc>
                  <a:txBody>
                    <a:bodyPr/>
                    <a:lstStyle/>
                    <a:p>
                      <a:r>
                        <a:rPr lang="en-US" dirty="0" smtClean="0"/>
                        <a:t>Gap</a:t>
                      </a:r>
                      <a:endParaRPr lang="en-US" dirty="0"/>
                    </a:p>
                  </a:txBody>
                  <a:tcPr/>
                </a:tc>
              </a:tr>
              <a:tr h="391160">
                <a:tc>
                  <a:txBody>
                    <a:bodyPr/>
                    <a:lstStyle/>
                    <a:p>
                      <a:r>
                        <a:rPr lang="en-US" dirty="0" smtClean="0"/>
                        <a:t>Chicago State</a:t>
                      </a:r>
                      <a:endParaRPr lang="en-US" dirty="0"/>
                    </a:p>
                  </a:txBody>
                  <a:tcPr/>
                </a:tc>
                <a:tc>
                  <a:txBody>
                    <a:bodyPr/>
                    <a:lstStyle/>
                    <a:p>
                      <a:r>
                        <a:rPr lang="en-US" dirty="0" smtClean="0"/>
                        <a:t>58 </a:t>
                      </a:r>
                      <a:endParaRPr lang="en-US" dirty="0"/>
                    </a:p>
                  </a:txBody>
                  <a:tcPr/>
                </a:tc>
                <a:tc>
                  <a:txBody>
                    <a:bodyPr/>
                    <a:lstStyle/>
                    <a:p>
                      <a:r>
                        <a:rPr lang="en-US" dirty="0" smtClean="0"/>
                        <a:t>70</a:t>
                      </a:r>
                      <a:endParaRPr lang="en-US" dirty="0"/>
                    </a:p>
                  </a:txBody>
                  <a:tcPr/>
                </a:tc>
                <a:tc>
                  <a:txBody>
                    <a:bodyPr/>
                    <a:lstStyle/>
                    <a:p>
                      <a:r>
                        <a:rPr lang="en-US" dirty="0" smtClean="0"/>
                        <a:t>12</a:t>
                      </a:r>
                      <a:endParaRPr lang="en-US" dirty="0"/>
                    </a:p>
                  </a:txBody>
                  <a:tcPr/>
                </a:tc>
                <a:tc>
                  <a:txBody>
                    <a:bodyPr/>
                    <a:lstStyle/>
                    <a:p>
                      <a:r>
                        <a:rPr lang="en-US" dirty="0" smtClean="0"/>
                        <a:t>64</a:t>
                      </a:r>
                      <a:endParaRPr lang="en-US" dirty="0"/>
                    </a:p>
                  </a:txBody>
                  <a:tcPr/>
                </a:tc>
                <a:tc>
                  <a:txBody>
                    <a:bodyPr/>
                    <a:lstStyle/>
                    <a:p>
                      <a:r>
                        <a:rPr lang="en-US" dirty="0" smtClean="0"/>
                        <a:t>6</a:t>
                      </a:r>
                      <a:endParaRPr lang="en-US" dirty="0"/>
                    </a:p>
                  </a:txBody>
                  <a:tcPr/>
                </a:tc>
              </a:tr>
              <a:tr h="370840">
                <a:tc>
                  <a:txBody>
                    <a:bodyPr/>
                    <a:lstStyle/>
                    <a:p>
                      <a:r>
                        <a:rPr lang="en-US" dirty="0" smtClean="0"/>
                        <a:t>EIU</a:t>
                      </a:r>
                      <a:endParaRPr lang="en-US" dirty="0"/>
                    </a:p>
                  </a:txBody>
                  <a:tcPr/>
                </a:tc>
                <a:tc>
                  <a:txBody>
                    <a:bodyPr/>
                    <a:lstStyle/>
                    <a:p>
                      <a:r>
                        <a:rPr lang="en-US" dirty="0" smtClean="0"/>
                        <a:t>62</a:t>
                      </a:r>
                      <a:endParaRPr lang="en-US" dirty="0"/>
                    </a:p>
                  </a:txBody>
                  <a:tcPr/>
                </a:tc>
                <a:tc>
                  <a:txBody>
                    <a:bodyPr/>
                    <a:lstStyle/>
                    <a:p>
                      <a:r>
                        <a:rPr lang="en-US" dirty="0" smtClean="0"/>
                        <a:t>71</a:t>
                      </a:r>
                      <a:endParaRPr lang="en-US" dirty="0"/>
                    </a:p>
                  </a:txBody>
                  <a:tcPr/>
                </a:tc>
                <a:tc>
                  <a:txBody>
                    <a:bodyPr/>
                    <a:lstStyle/>
                    <a:p>
                      <a:r>
                        <a:rPr lang="en-US" dirty="0" smtClean="0"/>
                        <a:t>9</a:t>
                      </a:r>
                      <a:endParaRPr lang="en-US" dirty="0"/>
                    </a:p>
                  </a:txBody>
                  <a:tcPr/>
                </a:tc>
                <a:tc>
                  <a:txBody>
                    <a:bodyPr/>
                    <a:lstStyle/>
                    <a:p>
                      <a:r>
                        <a:rPr lang="en-US" dirty="0" smtClean="0"/>
                        <a:t>65</a:t>
                      </a:r>
                      <a:endParaRPr lang="en-US" dirty="0"/>
                    </a:p>
                  </a:txBody>
                  <a:tcPr/>
                </a:tc>
                <a:tc>
                  <a:txBody>
                    <a:bodyPr/>
                    <a:lstStyle/>
                    <a:p>
                      <a:r>
                        <a:rPr lang="en-US" dirty="0" smtClean="0"/>
                        <a:t>3</a:t>
                      </a:r>
                      <a:endParaRPr lang="en-US" dirty="0"/>
                    </a:p>
                  </a:txBody>
                  <a:tcPr/>
                </a:tc>
              </a:tr>
              <a:tr h="370840">
                <a:tc>
                  <a:txBody>
                    <a:bodyPr/>
                    <a:lstStyle/>
                    <a:p>
                      <a:r>
                        <a:rPr lang="en-US" dirty="0" smtClean="0"/>
                        <a:t>ISU</a:t>
                      </a:r>
                      <a:endParaRPr lang="en-US" dirty="0"/>
                    </a:p>
                  </a:txBody>
                  <a:tcPr/>
                </a:tc>
                <a:tc>
                  <a:txBody>
                    <a:bodyPr/>
                    <a:lstStyle/>
                    <a:p>
                      <a:r>
                        <a:rPr lang="en-US" dirty="0" smtClean="0"/>
                        <a:t>59</a:t>
                      </a:r>
                      <a:endParaRPr lang="en-US" dirty="0"/>
                    </a:p>
                  </a:txBody>
                  <a:tcPr/>
                </a:tc>
                <a:tc>
                  <a:txBody>
                    <a:bodyPr/>
                    <a:lstStyle/>
                    <a:p>
                      <a:r>
                        <a:rPr lang="en-US" dirty="0" smtClean="0"/>
                        <a:t>71</a:t>
                      </a:r>
                      <a:endParaRPr lang="en-US" dirty="0"/>
                    </a:p>
                  </a:txBody>
                  <a:tcPr/>
                </a:tc>
                <a:tc>
                  <a:txBody>
                    <a:bodyPr/>
                    <a:lstStyle/>
                    <a:p>
                      <a:r>
                        <a:rPr lang="en-US" dirty="0" smtClean="0"/>
                        <a:t>12</a:t>
                      </a:r>
                      <a:endParaRPr lang="en-US" dirty="0"/>
                    </a:p>
                  </a:txBody>
                  <a:tcPr/>
                </a:tc>
                <a:tc>
                  <a:txBody>
                    <a:bodyPr/>
                    <a:lstStyle/>
                    <a:p>
                      <a:r>
                        <a:rPr lang="en-US" dirty="0" smtClean="0"/>
                        <a:t>65</a:t>
                      </a:r>
                      <a:endParaRPr lang="en-US" dirty="0"/>
                    </a:p>
                  </a:txBody>
                  <a:tcPr/>
                </a:tc>
                <a:tc>
                  <a:txBody>
                    <a:bodyPr/>
                    <a:lstStyle/>
                    <a:p>
                      <a:r>
                        <a:rPr lang="en-US" dirty="0" smtClean="0"/>
                        <a:t>6</a:t>
                      </a:r>
                      <a:endParaRPr lang="en-US" dirty="0"/>
                    </a:p>
                  </a:txBody>
                  <a:tcPr/>
                </a:tc>
              </a:tr>
              <a:tr h="370840">
                <a:tc>
                  <a:txBody>
                    <a:bodyPr/>
                    <a:lstStyle/>
                    <a:p>
                      <a:r>
                        <a:rPr lang="en-US" dirty="0" smtClean="0"/>
                        <a:t>NIU</a:t>
                      </a:r>
                      <a:endParaRPr lang="en-US" dirty="0"/>
                    </a:p>
                  </a:txBody>
                  <a:tcPr/>
                </a:tc>
                <a:tc>
                  <a:txBody>
                    <a:bodyPr/>
                    <a:lstStyle/>
                    <a:p>
                      <a:r>
                        <a:rPr lang="en-US" dirty="0" smtClean="0"/>
                        <a:t>59</a:t>
                      </a:r>
                      <a:endParaRPr lang="en-US" dirty="0"/>
                    </a:p>
                  </a:txBody>
                  <a:tcPr/>
                </a:tc>
                <a:tc>
                  <a:txBody>
                    <a:bodyPr/>
                    <a:lstStyle/>
                    <a:p>
                      <a:r>
                        <a:rPr lang="en-US" dirty="0" smtClean="0"/>
                        <a:t>68</a:t>
                      </a:r>
                      <a:endParaRPr lang="en-US" dirty="0"/>
                    </a:p>
                  </a:txBody>
                  <a:tcPr/>
                </a:tc>
                <a:tc>
                  <a:txBody>
                    <a:bodyPr/>
                    <a:lstStyle/>
                    <a:p>
                      <a:r>
                        <a:rPr lang="en-US" dirty="0" smtClean="0"/>
                        <a:t>9</a:t>
                      </a:r>
                      <a:endParaRPr lang="en-US" dirty="0"/>
                    </a:p>
                  </a:txBody>
                  <a:tcPr/>
                </a:tc>
                <a:tc>
                  <a:txBody>
                    <a:bodyPr/>
                    <a:lstStyle/>
                    <a:p>
                      <a:r>
                        <a:rPr lang="en-US" dirty="0" smtClean="0"/>
                        <a:t>62</a:t>
                      </a:r>
                      <a:endParaRPr lang="en-US" dirty="0"/>
                    </a:p>
                  </a:txBody>
                  <a:tcPr/>
                </a:tc>
                <a:tc>
                  <a:txBody>
                    <a:bodyPr/>
                    <a:lstStyle/>
                    <a:p>
                      <a:r>
                        <a:rPr lang="en-US" dirty="0" smtClean="0"/>
                        <a:t>3</a:t>
                      </a:r>
                      <a:endParaRPr lang="en-US" dirty="0"/>
                    </a:p>
                  </a:txBody>
                  <a:tcPr/>
                </a:tc>
              </a:tr>
              <a:tr h="370840">
                <a:tc>
                  <a:txBody>
                    <a:bodyPr/>
                    <a:lstStyle/>
                    <a:p>
                      <a:r>
                        <a:rPr lang="en-US" dirty="0" smtClean="0"/>
                        <a:t>SIUC</a:t>
                      </a:r>
                      <a:endParaRPr lang="en-US" dirty="0"/>
                    </a:p>
                  </a:txBody>
                  <a:tcPr/>
                </a:tc>
                <a:tc>
                  <a:txBody>
                    <a:bodyPr/>
                    <a:lstStyle/>
                    <a:p>
                      <a:r>
                        <a:rPr lang="en-US" dirty="0" smtClean="0"/>
                        <a:t>65</a:t>
                      </a:r>
                      <a:endParaRPr lang="en-US" dirty="0"/>
                    </a:p>
                  </a:txBody>
                  <a:tcPr/>
                </a:tc>
                <a:tc>
                  <a:txBody>
                    <a:bodyPr/>
                    <a:lstStyle/>
                    <a:p>
                      <a:r>
                        <a:rPr lang="en-US" dirty="0" smtClean="0"/>
                        <a:t>83</a:t>
                      </a:r>
                      <a:endParaRPr lang="en-US" dirty="0"/>
                    </a:p>
                  </a:txBody>
                  <a:tcPr/>
                </a:tc>
                <a:tc>
                  <a:txBody>
                    <a:bodyPr/>
                    <a:lstStyle/>
                    <a:p>
                      <a:r>
                        <a:rPr lang="en-US" dirty="0" smtClean="0"/>
                        <a:t>18</a:t>
                      </a:r>
                      <a:endParaRPr lang="en-US" dirty="0"/>
                    </a:p>
                  </a:txBody>
                  <a:tcPr/>
                </a:tc>
                <a:tc>
                  <a:txBody>
                    <a:bodyPr/>
                    <a:lstStyle/>
                    <a:p>
                      <a:r>
                        <a:rPr lang="en-US" dirty="0" smtClean="0"/>
                        <a:t>77</a:t>
                      </a:r>
                      <a:endParaRPr lang="en-US" dirty="0"/>
                    </a:p>
                  </a:txBody>
                  <a:tcPr/>
                </a:tc>
                <a:tc>
                  <a:txBody>
                    <a:bodyPr/>
                    <a:lstStyle/>
                    <a:p>
                      <a:r>
                        <a:rPr lang="en-US" dirty="0" smtClean="0"/>
                        <a:t>12</a:t>
                      </a:r>
                      <a:endParaRPr lang="en-US" dirty="0"/>
                    </a:p>
                  </a:txBody>
                  <a:tcPr/>
                </a:tc>
              </a:tr>
              <a:tr h="370840">
                <a:tc>
                  <a:txBody>
                    <a:bodyPr/>
                    <a:lstStyle/>
                    <a:p>
                      <a:r>
                        <a:rPr lang="en-US" dirty="0" smtClean="0"/>
                        <a:t>SIUE</a:t>
                      </a:r>
                      <a:endParaRPr lang="en-US" dirty="0"/>
                    </a:p>
                  </a:txBody>
                  <a:tcPr/>
                </a:tc>
                <a:tc>
                  <a:txBody>
                    <a:bodyPr/>
                    <a:lstStyle/>
                    <a:p>
                      <a:r>
                        <a:rPr lang="en-US" dirty="0" smtClean="0"/>
                        <a:t>64</a:t>
                      </a:r>
                      <a:endParaRPr lang="en-US" dirty="0"/>
                    </a:p>
                  </a:txBody>
                  <a:tcPr/>
                </a:tc>
                <a:tc>
                  <a:txBody>
                    <a:bodyPr/>
                    <a:lstStyle/>
                    <a:p>
                      <a:r>
                        <a:rPr lang="en-US" dirty="0" smtClean="0"/>
                        <a:t>76</a:t>
                      </a:r>
                      <a:endParaRPr lang="en-US" dirty="0"/>
                    </a:p>
                  </a:txBody>
                  <a:tcPr/>
                </a:tc>
                <a:tc>
                  <a:txBody>
                    <a:bodyPr/>
                    <a:lstStyle/>
                    <a:p>
                      <a:r>
                        <a:rPr lang="en-US" dirty="0" smtClean="0"/>
                        <a:t>12</a:t>
                      </a:r>
                      <a:endParaRPr lang="en-US" dirty="0"/>
                    </a:p>
                  </a:txBody>
                  <a:tcPr/>
                </a:tc>
                <a:tc>
                  <a:txBody>
                    <a:bodyPr/>
                    <a:lstStyle/>
                    <a:p>
                      <a:r>
                        <a:rPr lang="en-US" dirty="0" smtClean="0"/>
                        <a:t>70</a:t>
                      </a:r>
                      <a:endParaRPr lang="en-US" dirty="0"/>
                    </a:p>
                  </a:txBody>
                  <a:tcPr/>
                </a:tc>
                <a:tc>
                  <a:txBody>
                    <a:bodyPr/>
                    <a:lstStyle/>
                    <a:p>
                      <a:r>
                        <a:rPr lang="en-US" dirty="0" smtClean="0"/>
                        <a:t>6</a:t>
                      </a:r>
                      <a:endParaRPr lang="en-US" dirty="0"/>
                    </a:p>
                  </a:txBody>
                  <a:tcPr/>
                </a:tc>
              </a:tr>
              <a:tr h="370840">
                <a:tc>
                  <a:txBody>
                    <a:bodyPr/>
                    <a:lstStyle/>
                    <a:p>
                      <a:r>
                        <a:rPr lang="en-US" dirty="0" smtClean="0"/>
                        <a:t>UIUC</a:t>
                      </a:r>
                      <a:endParaRPr lang="en-US" dirty="0"/>
                    </a:p>
                  </a:txBody>
                  <a:tcPr/>
                </a:tc>
                <a:tc>
                  <a:txBody>
                    <a:bodyPr/>
                    <a:lstStyle/>
                    <a:p>
                      <a:r>
                        <a:rPr lang="en-US" dirty="0" smtClean="0"/>
                        <a:t>67</a:t>
                      </a:r>
                      <a:endParaRPr lang="en-US" dirty="0"/>
                    </a:p>
                  </a:txBody>
                  <a:tcPr/>
                </a:tc>
                <a:tc>
                  <a:txBody>
                    <a:bodyPr/>
                    <a:lstStyle/>
                    <a:p>
                      <a:r>
                        <a:rPr lang="en-US" dirty="0" smtClean="0"/>
                        <a:t>82</a:t>
                      </a:r>
                      <a:endParaRPr lang="en-US" dirty="0"/>
                    </a:p>
                  </a:txBody>
                  <a:tcPr/>
                </a:tc>
                <a:tc>
                  <a:txBody>
                    <a:bodyPr/>
                    <a:lstStyle/>
                    <a:p>
                      <a:r>
                        <a:rPr lang="en-US" dirty="0" smtClean="0"/>
                        <a:t>15</a:t>
                      </a:r>
                      <a:endParaRPr lang="en-US" dirty="0"/>
                    </a:p>
                  </a:txBody>
                  <a:tcPr/>
                </a:tc>
                <a:tc>
                  <a:txBody>
                    <a:bodyPr/>
                    <a:lstStyle/>
                    <a:p>
                      <a:r>
                        <a:rPr lang="en-US" dirty="0" smtClean="0"/>
                        <a:t>76</a:t>
                      </a:r>
                      <a:endParaRPr lang="en-US" dirty="0"/>
                    </a:p>
                  </a:txBody>
                  <a:tcPr/>
                </a:tc>
                <a:tc>
                  <a:txBody>
                    <a:bodyPr/>
                    <a:lstStyle/>
                    <a:p>
                      <a:r>
                        <a:rPr lang="en-US" dirty="0" smtClean="0"/>
                        <a:t>9</a:t>
                      </a:r>
                      <a:endParaRPr lang="en-US" dirty="0"/>
                    </a:p>
                  </a:txBody>
                  <a:tcPr/>
                </a:tc>
              </a:tr>
              <a:tr h="370840">
                <a:tc>
                  <a:txBody>
                    <a:bodyPr/>
                    <a:lstStyle/>
                    <a:p>
                      <a:r>
                        <a:rPr lang="en-US" dirty="0" smtClean="0"/>
                        <a:t>UIS</a:t>
                      </a:r>
                      <a:endParaRPr lang="en-US" dirty="0"/>
                    </a:p>
                  </a:txBody>
                  <a:tcPr/>
                </a:tc>
                <a:tc>
                  <a:txBody>
                    <a:bodyPr/>
                    <a:lstStyle/>
                    <a:p>
                      <a:r>
                        <a:rPr lang="en-US" dirty="0" smtClean="0"/>
                        <a:t>59</a:t>
                      </a:r>
                      <a:endParaRPr lang="en-US" dirty="0"/>
                    </a:p>
                  </a:txBody>
                  <a:tcPr/>
                </a:tc>
                <a:tc>
                  <a:txBody>
                    <a:bodyPr/>
                    <a:lstStyle/>
                    <a:p>
                      <a:r>
                        <a:rPr lang="en-US" dirty="0" smtClean="0"/>
                        <a:t>65</a:t>
                      </a:r>
                      <a:endParaRPr lang="en-US" dirty="0"/>
                    </a:p>
                  </a:txBody>
                  <a:tcPr/>
                </a:tc>
                <a:tc>
                  <a:txBody>
                    <a:bodyPr/>
                    <a:lstStyle/>
                    <a:p>
                      <a:r>
                        <a:rPr lang="en-US" dirty="0" smtClean="0"/>
                        <a:t>6</a:t>
                      </a:r>
                      <a:endParaRPr lang="en-US" dirty="0"/>
                    </a:p>
                  </a:txBody>
                  <a:tcPr/>
                </a:tc>
                <a:tc>
                  <a:txBody>
                    <a:bodyPr/>
                    <a:lstStyle/>
                    <a:p>
                      <a:r>
                        <a:rPr lang="en-US" dirty="0" smtClean="0"/>
                        <a:t>59</a:t>
                      </a:r>
                      <a:endParaRPr lang="en-US" dirty="0"/>
                    </a:p>
                  </a:txBody>
                  <a:tcPr/>
                </a:tc>
                <a:tc>
                  <a:txBody>
                    <a:bodyPr/>
                    <a:lstStyle/>
                    <a:p>
                      <a:r>
                        <a:rPr lang="en-US" dirty="0" smtClean="0"/>
                        <a:t>0</a:t>
                      </a:r>
                      <a:endParaRPr lang="en-US" dirty="0"/>
                    </a:p>
                  </a:txBody>
                  <a:tcPr/>
                </a:tc>
              </a:tr>
              <a:tr h="370840">
                <a:tc>
                  <a:txBody>
                    <a:bodyPr/>
                    <a:lstStyle/>
                    <a:p>
                      <a:r>
                        <a:rPr lang="en-US" dirty="0" smtClean="0"/>
                        <a:t>WIU</a:t>
                      </a:r>
                      <a:endParaRPr lang="en-US" dirty="0"/>
                    </a:p>
                  </a:txBody>
                  <a:tcPr/>
                </a:tc>
                <a:tc>
                  <a:txBody>
                    <a:bodyPr/>
                    <a:lstStyle/>
                    <a:p>
                      <a:r>
                        <a:rPr lang="en-US" dirty="0" smtClean="0"/>
                        <a:t>60-64</a:t>
                      </a:r>
                      <a:endParaRPr lang="en-US" dirty="0"/>
                    </a:p>
                  </a:txBody>
                  <a:tcPr/>
                </a:tc>
                <a:tc>
                  <a:txBody>
                    <a:bodyPr/>
                    <a:lstStyle/>
                    <a:p>
                      <a:r>
                        <a:rPr lang="en-US" dirty="0" smtClean="0"/>
                        <a:t>72-76</a:t>
                      </a:r>
                      <a:endParaRPr lang="en-US" dirty="0"/>
                    </a:p>
                  </a:txBody>
                  <a:tcPr/>
                </a:tc>
                <a:tc>
                  <a:txBody>
                    <a:bodyPr/>
                    <a:lstStyle/>
                    <a:p>
                      <a:r>
                        <a:rPr lang="en-US" dirty="0" smtClean="0"/>
                        <a:t>12</a:t>
                      </a:r>
                      <a:endParaRPr lang="en-US" dirty="0"/>
                    </a:p>
                  </a:txBody>
                  <a:tcPr/>
                </a:tc>
                <a:tc>
                  <a:txBody>
                    <a:bodyPr/>
                    <a:lstStyle/>
                    <a:p>
                      <a:r>
                        <a:rPr lang="en-US" dirty="0" smtClean="0"/>
                        <a:t>66-70</a:t>
                      </a:r>
                      <a:endParaRPr lang="en-US" dirty="0"/>
                    </a:p>
                  </a:txBody>
                  <a:tcPr/>
                </a:tc>
                <a:tc>
                  <a:txBody>
                    <a:bodyPr/>
                    <a:lstStyle/>
                    <a:p>
                      <a:r>
                        <a:rPr lang="en-US" dirty="0" smtClean="0"/>
                        <a:t>6</a:t>
                      </a:r>
                      <a:endParaRPr lang="en-US" dirty="0"/>
                    </a:p>
                  </a:txBody>
                  <a:tcPr/>
                </a:tc>
              </a:tr>
            </a:tbl>
          </a:graphicData>
        </a:graphic>
      </p:graphicFrame>
    </p:spTree>
    <p:extLst>
      <p:ext uri="{BB962C8B-B14F-4D97-AF65-F5344CB8AC3E}">
        <p14:creationId xmlns:p14="http://schemas.microsoft.com/office/powerpoint/2010/main" val="42710164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Frequently Asked Questions </a:t>
            </a:r>
            <a:endParaRPr lang="en-US" dirty="0"/>
          </a:p>
        </p:txBody>
      </p:sp>
      <p:sp>
        <p:nvSpPr>
          <p:cNvPr id="3" name="Content Placeholder 2"/>
          <p:cNvSpPr>
            <a:spLocks noGrp="1"/>
          </p:cNvSpPr>
          <p:nvPr>
            <p:ph idx="1"/>
          </p:nvPr>
        </p:nvSpPr>
        <p:spPr/>
        <p:txBody>
          <a:bodyPr>
            <a:normAutofit/>
          </a:bodyPr>
          <a:lstStyle/>
          <a:p>
            <a:r>
              <a:rPr lang="en-US" sz="2000" dirty="0"/>
              <a:t>Proposed revisions would benefit only those students whose goals include a baccalaureate degree in majors related to biology, chemistry, or physics, which is a much smaller population in comparison to the large number of students served by the current AS </a:t>
            </a:r>
            <a:r>
              <a:rPr lang="en-US" sz="2000" dirty="0" smtClean="0"/>
              <a:t>degree.</a:t>
            </a:r>
          </a:p>
          <a:p>
            <a:endParaRPr lang="en-US" sz="2000" dirty="0"/>
          </a:p>
          <a:p>
            <a:pPr marL="676656" lvl="2" indent="0">
              <a:buNone/>
            </a:pPr>
            <a:r>
              <a:rPr lang="en-US" sz="1600" i="1" dirty="0" smtClean="0"/>
              <a:t>The </a:t>
            </a:r>
            <a:r>
              <a:rPr lang="en-US" sz="1600" i="1" dirty="0"/>
              <a:t>intent is to provide students with a meaningful first two years of a baccalaureate program. The primary focus of any program of study should be to prepare the student for transfer. Therefore, if the student is best served by a program that fits the AS model, they should be pursuing the AS. If they are best served by pursuing the AA model, they should be pursing the AA model. There's no magic percentage that should be in one or the other model. </a:t>
            </a:r>
            <a:endParaRPr lang="en-US" sz="1600" dirty="0"/>
          </a:p>
          <a:p>
            <a:endParaRPr lang="en-US" sz="2000" dirty="0"/>
          </a:p>
        </p:txBody>
      </p:sp>
    </p:spTree>
    <p:extLst>
      <p:ext uri="{BB962C8B-B14F-4D97-AF65-F5344CB8AC3E}">
        <p14:creationId xmlns:p14="http://schemas.microsoft.com/office/powerpoint/2010/main" val="35051145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Frequently Asked Questions </a:t>
            </a:r>
            <a:endParaRPr lang="en-US" dirty="0"/>
          </a:p>
        </p:txBody>
      </p:sp>
      <p:sp>
        <p:nvSpPr>
          <p:cNvPr id="3" name="Content Placeholder 2"/>
          <p:cNvSpPr>
            <a:spLocks noGrp="1"/>
          </p:cNvSpPr>
          <p:nvPr>
            <p:ph idx="1"/>
          </p:nvPr>
        </p:nvSpPr>
        <p:spPr/>
        <p:txBody>
          <a:bodyPr>
            <a:normAutofit/>
          </a:bodyPr>
          <a:lstStyle/>
          <a:p>
            <a:pPr lvl="0"/>
            <a:r>
              <a:rPr lang="en-US" sz="2000" dirty="0"/>
              <a:t>The majority of students complete an AS or an AA degree.  Very few complete the state’s specialized degrees (e.g. AFA, AES and AAT).  The revisions to the newly proposed AS degree may create yet another specialized degree that perhaps few students will wish to complete.   </a:t>
            </a:r>
          </a:p>
          <a:p>
            <a:endParaRPr lang="en-US" sz="2000" i="1" dirty="0" smtClean="0"/>
          </a:p>
          <a:p>
            <a:pPr marL="704088" lvl="2" indent="0">
              <a:buNone/>
            </a:pPr>
            <a:r>
              <a:rPr lang="en-US" sz="1600" i="1" dirty="0" smtClean="0"/>
              <a:t>The </a:t>
            </a:r>
            <a:r>
              <a:rPr lang="en-US" sz="1600" i="1" dirty="0"/>
              <a:t>AS is not a specialized degree. Rather, it is one of the two standard degrees most often used in preparation for transfer to a baccalaureate program. The proposed revisions align the AS model more closely with the course-taking pattern of native students in a BS degree.</a:t>
            </a:r>
            <a:endParaRPr lang="en-US" sz="1600" dirty="0"/>
          </a:p>
          <a:p>
            <a:endParaRPr lang="en-US" dirty="0"/>
          </a:p>
        </p:txBody>
      </p:sp>
    </p:spTree>
    <p:extLst>
      <p:ext uri="{BB962C8B-B14F-4D97-AF65-F5344CB8AC3E}">
        <p14:creationId xmlns:p14="http://schemas.microsoft.com/office/powerpoint/2010/main" val="204415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a:t>
            </a:r>
            <a:r>
              <a:rPr lang="en-US" b="1" dirty="0" smtClean="0"/>
              <a:t>Old </a:t>
            </a:r>
            <a:r>
              <a:rPr lang="en-US" b="1" dirty="0"/>
              <a:t>Associate Degree in </a:t>
            </a:r>
            <a:r>
              <a:rPr lang="en-US" b="1" dirty="0" smtClean="0"/>
              <a:t>Science Continued</a:t>
            </a:r>
            <a:endParaRPr lang="en-US" dirty="0"/>
          </a:p>
        </p:txBody>
      </p:sp>
      <p:sp>
        <p:nvSpPr>
          <p:cNvPr id="3" name="Content Placeholder 2"/>
          <p:cNvSpPr>
            <a:spLocks noGrp="1"/>
          </p:cNvSpPr>
          <p:nvPr>
            <p:ph idx="1"/>
          </p:nvPr>
        </p:nvSpPr>
        <p:spPr/>
        <p:txBody>
          <a:bodyPr>
            <a:normAutofit fontScale="92500"/>
          </a:bodyPr>
          <a:lstStyle/>
          <a:p>
            <a:pPr marL="109728" indent="0">
              <a:buNone/>
            </a:pPr>
            <a:r>
              <a:rPr lang="en-US" dirty="0" smtClean="0"/>
              <a:t>The </a:t>
            </a:r>
            <a:r>
              <a:rPr lang="en-US" dirty="0" smtClean="0"/>
              <a:t>old </a:t>
            </a:r>
            <a:r>
              <a:rPr lang="en-US" dirty="0" smtClean="0"/>
              <a:t>AS degree is identical to the AA degree model.  </a:t>
            </a:r>
          </a:p>
          <a:p>
            <a:pPr marL="109728" indent="0">
              <a:buNone/>
            </a:pPr>
            <a:endParaRPr lang="en-US" dirty="0" smtClean="0"/>
          </a:p>
          <a:p>
            <a:pPr lvl="1"/>
            <a:r>
              <a:rPr lang="en-US" sz="2400" dirty="0" smtClean="0"/>
              <a:t>Students follow the same course-taking patterns, no matter what their intended major course of study, and no matter what </a:t>
            </a:r>
            <a:r>
              <a:rPr lang="en-US" sz="2400" dirty="0"/>
              <a:t>baccalaureate institution the </a:t>
            </a:r>
            <a:r>
              <a:rPr lang="en-US" sz="2400" dirty="0" smtClean="0"/>
              <a:t>student wishes to transfer to.</a:t>
            </a:r>
          </a:p>
          <a:p>
            <a:pPr marL="411480" lvl="1" indent="0">
              <a:buNone/>
            </a:pPr>
            <a:endParaRPr lang="en-US" sz="2400" dirty="0"/>
          </a:p>
          <a:p>
            <a:pPr lvl="1"/>
            <a:r>
              <a:rPr lang="en-US" sz="2400" dirty="0" smtClean="0"/>
              <a:t>Community Colleges across Illinois have reported that students often transfer before finishing the associate’s degree and students sometimes report to advisors that the associate degree is not useful to them.</a:t>
            </a:r>
            <a:endParaRPr lang="en-US" sz="2400" dirty="0"/>
          </a:p>
        </p:txBody>
      </p:sp>
    </p:spTree>
    <p:extLst>
      <p:ext uri="{BB962C8B-B14F-4D97-AF65-F5344CB8AC3E}">
        <p14:creationId xmlns:p14="http://schemas.microsoft.com/office/powerpoint/2010/main" val="13950476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Frequently Asked Questions </a:t>
            </a:r>
            <a:endParaRPr lang="en-US" dirty="0"/>
          </a:p>
        </p:txBody>
      </p:sp>
      <p:sp>
        <p:nvSpPr>
          <p:cNvPr id="3" name="Content Placeholder 2"/>
          <p:cNvSpPr>
            <a:spLocks noGrp="1"/>
          </p:cNvSpPr>
          <p:nvPr>
            <p:ph idx="1"/>
          </p:nvPr>
        </p:nvSpPr>
        <p:spPr/>
        <p:txBody>
          <a:bodyPr>
            <a:normAutofit/>
          </a:bodyPr>
          <a:lstStyle/>
          <a:p>
            <a:pPr lvl="0"/>
            <a:r>
              <a:rPr lang="en-US" sz="2400" dirty="0"/>
              <a:t>The revised degree would neither fall under the Compact Agreement nor include the entire IAI GECC.  </a:t>
            </a:r>
          </a:p>
          <a:p>
            <a:endParaRPr lang="en-US" dirty="0" smtClean="0"/>
          </a:p>
          <a:p>
            <a:pPr marL="667512" lvl="2" indent="0">
              <a:buNone/>
            </a:pPr>
            <a:r>
              <a:rPr lang="en-US" sz="1600" i="1" dirty="0" smtClean="0"/>
              <a:t>This </a:t>
            </a:r>
            <a:r>
              <a:rPr lang="en-US" sz="1600" i="1" dirty="0"/>
              <a:t>is correct. Students who pursue the new AS degree may be required by the baccalaureate granting institution to complete the IAI GECC package after they transfer. This change will need to be thoroughly communicated to students as it is a dramatic shift. However, the reality is that native students at baccalaureate institutions routinely spread their general education coursework over all four years of their studies. </a:t>
            </a:r>
            <a:endParaRPr lang="en-US" sz="1600" dirty="0"/>
          </a:p>
          <a:p>
            <a:pPr marL="109728" indent="0">
              <a:buNone/>
            </a:pPr>
            <a:endParaRPr lang="en-US" dirty="0"/>
          </a:p>
        </p:txBody>
      </p:sp>
    </p:spTree>
    <p:extLst>
      <p:ext uri="{BB962C8B-B14F-4D97-AF65-F5344CB8AC3E}">
        <p14:creationId xmlns:p14="http://schemas.microsoft.com/office/powerpoint/2010/main" val="30257639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Frequently Asked Questions </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2600" dirty="0"/>
              <a:t>A revised AS degree would dictate that the AA degree become the one size fits all for all of the other BS and BA degree related majors (business, elementary education, early childhood education, psychology, sociology, geology, English, math, economics, philosophy, history, special education…..).  </a:t>
            </a:r>
          </a:p>
          <a:p>
            <a:endParaRPr lang="en-US" dirty="0" smtClean="0"/>
          </a:p>
          <a:p>
            <a:pPr marL="667512" lvl="2" indent="0">
              <a:buNone/>
            </a:pPr>
            <a:r>
              <a:rPr lang="en-US" sz="2200" i="1" dirty="0"/>
              <a:t>Since the current AA and AS models are identical and are usually only distinguished at the institutional level by one course, it is clear that the choice between the AA and AS for a student preparing to transfer has little to do with the type of degree offered in their major field of study by the baccalaureate institution. Students will follow the plan of study that best prepares them for transfer. The choice of an AA or AS would depend upon which degree best fits their plan of study. It is also not necessary that a student intending to pursue a BS degree complete an AS degree. Everything depends on what courses they've taken, not what type of degree they have. Also, it is not clear why such fields of study as business, education, psychology, sociology, etc. would be associated with a science degree any more than they would be with an art degree. The absolute key is the courses the student takes in preparation for transfer.</a:t>
            </a:r>
            <a:endParaRPr lang="en-US" sz="2200" dirty="0"/>
          </a:p>
          <a:p>
            <a:pPr marL="109728" indent="0">
              <a:buNone/>
            </a:pPr>
            <a:endParaRPr lang="en-US" dirty="0"/>
          </a:p>
        </p:txBody>
      </p:sp>
    </p:spTree>
    <p:extLst>
      <p:ext uri="{BB962C8B-B14F-4D97-AF65-F5344CB8AC3E}">
        <p14:creationId xmlns:p14="http://schemas.microsoft.com/office/powerpoint/2010/main" val="41587450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4059936"/>
          </a:xfrm>
        </p:spPr>
        <p:txBody>
          <a:bodyPr>
            <a:normAutofit/>
          </a:bodyPr>
          <a:lstStyle/>
          <a:p>
            <a:pPr marL="109728" indent="0" algn="ctr">
              <a:buNone/>
            </a:pPr>
            <a:r>
              <a:rPr lang="en-US" sz="7200" dirty="0" smtClean="0"/>
              <a:t>Questions?</a:t>
            </a:r>
            <a:endParaRPr lang="en-US" sz="7200" dirty="0"/>
          </a:p>
        </p:txBody>
      </p:sp>
    </p:spTree>
    <p:extLst>
      <p:ext uri="{BB962C8B-B14F-4D97-AF65-F5344CB8AC3E}">
        <p14:creationId xmlns:p14="http://schemas.microsoft.com/office/powerpoint/2010/main" val="397100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Illinois Community College Board</a:t>
            </a:r>
            <a:endParaRPr lang="en-US" dirty="0"/>
          </a:p>
        </p:txBody>
      </p:sp>
      <p:sp>
        <p:nvSpPr>
          <p:cNvPr id="3" name="Content Placeholder 2"/>
          <p:cNvSpPr>
            <a:spLocks noGrp="1"/>
          </p:cNvSpPr>
          <p:nvPr>
            <p:ph idx="1"/>
          </p:nvPr>
        </p:nvSpPr>
        <p:spPr/>
        <p:txBody>
          <a:bodyPr>
            <a:normAutofit fontScale="77500" lnSpcReduction="20000"/>
          </a:bodyPr>
          <a:lstStyle/>
          <a:p>
            <a:pPr marL="109728" indent="0">
              <a:buNone/>
            </a:pPr>
            <a:r>
              <a:rPr lang="en-US" dirty="0"/>
              <a:t>The Illinois system recognizes three specialized degrees (AFA, AAT and AES) that were created to accommodate curricula (fine arts, teaching, and engineering) for which the current AA/AS degree structure </a:t>
            </a:r>
            <a:r>
              <a:rPr lang="en-US" dirty="0" smtClean="0"/>
              <a:t>does not </a:t>
            </a:r>
            <a:r>
              <a:rPr lang="en-US" dirty="0"/>
              <a:t>work</a:t>
            </a:r>
            <a:r>
              <a:rPr lang="en-US" dirty="0" smtClean="0"/>
              <a:t>.</a:t>
            </a:r>
          </a:p>
          <a:p>
            <a:pPr marL="109728" indent="0">
              <a:buNone/>
            </a:pPr>
            <a:endParaRPr lang="en-US" dirty="0" smtClean="0"/>
          </a:p>
          <a:p>
            <a:pPr lvl="1"/>
            <a:r>
              <a:rPr lang="en-US" dirty="0"/>
              <a:t>The problem </a:t>
            </a:r>
            <a:r>
              <a:rPr lang="en-US" dirty="0" smtClean="0"/>
              <a:t>the </a:t>
            </a:r>
            <a:r>
              <a:rPr lang="en-US" dirty="0"/>
              <a:t>AFA and AES degrees </a:t>
            </a:r>
            <a:r>
              <a:rPr lang="en-US" dirty="0" smtClean="0"/>
              <a:t>in particular were designed </a:t>
            </a:r>
            <a:r>
              <a:rPr lang="en-US" dirty="0"/>
              <a:t>to address is that native university students spread general education coursework over the entire four years of undergraduate study, in order to include majors-level studies in their first two years. </a:t>
            </a:r>
            <a:endParaRPr lang="en-US" dirty="0" smtClean="0"/>
          </a:p>
          <a:p>
            <a:pPr lvl="1"/>
            <a:endParaRPr lang="en-US" dirty="0" smtClean="0"/>
          </a:p>
          <a:p>
            <a:pPr lvl="1"/>
            <a:r>
              <a:rPr lang="en-US" dirty="0" smtClean="0"/>
              <a:t>Unfortunately</a:t>
            </a:r>
            <a:r>
              <a:rPr lang="en-US" dirty="0"/>
              <a:t>, this problem is not limited to art and engineering; it is well known that the same complication arises with the AS degree in certain other disciplines, such as physics, chemistry and biology.</a:t>
            </a:r>
          </a:p>
        </p:txBody>
      </p:sp>
    </p:spTree>
    <p:extLst>
      <p:ext uri="{BB962C8B-B14F-4D97-AF65-F5344CB8AC3E}">
        <p14:creationId xmlns:p14="http://schemas.microsoft.com/office/powerpoint/2010/main" val="741047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New </a:t>
            </a:r>
            <a:r>
              <a:rPr lang="en-US" dirty="0" smtClean="0"/>
              <a:t>Associate Degree in Science</a:t>
            </a:r>
            <a:endParaRPr lang="en-US" dirty="0"/>
          </a:p>
        </p:txBody>
      </p:sp>
      <p:sp>
        <p:nvSpPr>
          <p:cNvPr id="3" name="Content Placeholder 2"/>
          <p:cNvSpPr>
            <a:spLocks noGrp="1"/>
          </p:cNvSpPr>
          <p:nvPr>
            <p:ph idx="1"/>
          </p:nvPr>
        </p:nvSpPr>
        <p:spPr/>
        <p:txBody>
          <a:bodyPr/>
          <a:lstStyle/>
          <a:p>
            <a:pPr marL="109728" indent="0">
              <a:buNone/>
            </a:pPr>
            <a:r>
              <a:rPr lang="en-US" dirty="0" smtClean="0"/>
              <a:t>The </a:t>
            </a:r>
            <a:r>
              <a:rPr lang="en-US" dirty="0" smtClean="0"/>
              <a:t>new design </a:t>
            </a:r>
            <a:r>
              <a:rPr lang="en-US" dirty="0"/>
              <a:t>associate’s degree </a:t>
            </a:r>
            <a:r>
              <a:rPr lang="en-US" dirty="0" smtClean="0"/>
              <a:t>would </a:t>
            </a:r>
            <a:r>
              <a:rPr lang="en-US" dirty="0"/>
              <a:t>allow a student to replicate, as closely as possible, the first two years of undergraduate study in the student’s chosen major field of study</a:t>
            </a:r>
            <a:r>
              <a:rPr lang="en-US" dirty="0" smtClean="0"/>
              <a:t>.</a:t>
            </a:r>
          </a:p>
          <a:p>
            <a:pPr marL="109728" indent="0">
              <a:buNone/>
            </a:pPr>
            <a:endParaRPr lang="en-US" dirty="0" smtClean="0"/>
          </a:p>
          <a:p>
            <a:pPr marL="109728" indent="0">
              <a:buNone/>
            </a:pPr>
            <a:r>
              <a:rPr lang="en-US" dirty="0" smtClean="0"/>
              <a:t>In return, </a:t>
            </a:r>
            <a:r>
              <a:rPr lang="en-US" dirty="0"/>
              <a:t>s</a:t>
            </a:r>
            <a:r>
              <a:rPr lang="en-US" dirty="0" smtClean="0"/>
              <a:t>tudents </a:t>
            </a:r>
            <a:r>
              <a:rPr lang="en-US" dirty="0"/>
              <a:t>should be able, with reasonable confidence, </a:t>
            </a:r>
            <a:r>
              <a:rPr lang="en-US" dirty="0" smtClean="0"/>
              <a:t>to </a:t>
            </a:r>
            <a:r>
              <a:rPr lang="en-US" dirty="0"/>
              <a:t>achieve junior status upon transfer. </a:t>
            </a:r>
          </a:p>
        </p:txBody>
      </p:sp>
    </p:spTree>
    <p:extLst>
      <p:ext uri="{BB962C8B-B14F-4D97-AF65-F5344CB8AC3E}">
        <p14:creationId xmlns:p14="http://schemas.microsoft.com/office/powerpoint/2010/main" val="3820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a:t>
            </a:r>
            <a:r>
              <a:rPr lang="en-US" dirty="0"/>
              <a:t>Associate Degree in </a:t>
            </a:r>
            <a:r>
              <a:rPr lang="en-US" dirty="0" smtClean="0"/>
              <a:t>Science Continued</a:t>
            </a:r>
            <a:endParaRPr lang="en-US" dirty="0"/>
          </a:p>
        </p:txBody>
      </p:sp>
      <p:sp>
        <p:nvSpPr>
          <p:cNvPr id="3" name="Content Placeholder 2"/>
          <p:cNvSpPr>
            <a:spLocks noGrp="1"/>
          </p:cNvSpPr>
          <p:nvPr>
            <p:ph idx="1"/>
          </p:nvPr>
        </p:nvSpPr>
        <p:spPr/>
        <p:txBody>
          <a:bodyPr>
            <a:normAutofit fontScale="62500" lnSpcReduction="20000"/>
          </a:bodyPr>
          <a:lstStyle/>
          <a:p>
            <a:pPr marL="109728" indent="0">
              <a:buNone/>
            </a:pPr>
            <a:r>
              <a:rPr lang="en-US" dirty="0"/>
              <a:t>Students who satisfactorily achieve the above goal in 60-64 community college semester hours deserve an associate’s degree.  </a:t>
            </a:r>
            <a:endParaRPr lang="en-US" dirty="0" smtClean="0"/>
          </a:p>
          <a:p>
            <a:pPr marL="109728" indent="0">
              <a:buNone/>
            </a:pPr>
            <a:endParaRPr lang="en-US" dirty="0" smtClean="0"/>
          </a:p>
          <a:p>
            <a:pPr marL="109728" lvl="1" indent="0">
              <a:buClr>
                <a:schemeClr val="accent3"/>
              </a:buClr>
              <a:buNone/>
            </a:pPr>
            <a:r>
              <a:rPr lang="en-US" dirty="0" smtClean="0">
                <a:solidFill>
                  <a:schemeClr val="tx1"/>
                </a:solidFill>
              </a:rPr>
              <a:t>Under </a:t>
            </a:r>
            <a:r>
              <a:rPr lang="en-US" dirty="0">
                <a:solidFill>
                  <a:schemeClr val="tx1"/>
                </a:solidFill>
              </a:rPr>
              <a:t>the </a:t>
            </a:r>
            <a:r>
              <a:rPr lang="en-US" dirty="0" smtClean="0">
                <a:solidFill>
                  <a:schemeClr val="tx1"/>
                </a:solidFill>
              </a:rPr>
              <a:t>old </a:t>
            </a:r>
            <a:r>
              <a:rPr lang="en-US" dirty="0">
                <a:solidFill>
                  <a:schemeClr val="tx1"/>
                </a:solidFill>
              </a:rPr>
              <a:t>AS degree structure, however, this is simply impossible for certain major fields of </a:t>
            </a:r>
            <a:r>
              <a:rPr lang="en-US" dirty="0" smtClean="0">
                <a:solidFill>
                  <a:schemeClr val="tx1"/>
                </a:solidFill>
              </a:rPr>
              <a:t>study, </a:t>
            </a:r>
            <a:r>
              <a:rPr lang="en-US" dirty="0">
                <a:solidFill>
                  <a:schemeClr val="tx1"/>
                </a:solidFill>
              </a:rPr>
              <a:t>such as physics, chemistry and biology</a:t>
            </a:r>
            <a:r>
              <a:rPr lang="en-US" dirty="0" smtClean="0">
                <a:solidFill>
                  <a:schemeClr val="tx1"/>
                </a:solidFill>
              </a:rPr>
              <a:t>.</a:t>
            </a:r>
            <a:endParaRPr lang="en-US" dirty="0" smtClean="0"/>
          </a:p>
          <a:p>
            <a:pPr marL="109728" indent="0">
              <a:buNone/>
            </a:pPr>
            <a:endParaRPr lang="en-US" dirty="0" smtClean="0"/>
          </a:p>
          <a:p>
            <a:pPr lvl="1"/>
            <a:r>
              <a:rPr lang="en-US" dirty="0"/>
              <a:t>This is because the amount of university majors-required coursework combined with the GECC requirements exceeds the credit totals in the current AS degree model.  </a:t>
            </a:r>
            <a:endParaRPr lang="en-US" dirty="0" smtClean="0"/>
          </a:p>
          <a:p>
            <a:pPr marL="411480" lvl="1" indent="0">
              <a:buNone/>
            </a:pPr>
            <a:endParaRPr lang="en-US" dirty="0" smtClean="0"/>
          </a:p>
          <a:p>
            <a:pPr lvl="1"/>
            <a:r>
              <a:rPr lang="en-US" dirty="0" smtClean="0"/>
              <a:t>Many </a:t>
            </a:r>
            <a:r>
              <a:rPr lang="en-US" dirty="0"/>
              <a:t>community college students face this choice: either complete the associate’s degree and transfer short of junior status in their chosen major, or replicate the first two years of university study and skip the associate’s degree. </a:t>
            </a:r>
            <a:endParaRPr lang="en-US" dirty="0" smtClean="0"/>
          </a:p>
          <a:p>
            <a:pPr lvl="1"/>
            <a:endParaRPr lang="en-US" dirty="0"/>
          </a:p>
          <a:p>
            <a:pPr lvl="1"/>
            <a:r>
              <a:rPr lang="en-US" dirty="0"/>
              <a:t>In the first case, the student may well be faced with a fifth year of undergraduate study; in the second, the community college may be unable to award that student a degree at all.  </a:t>
            </a:r>
          </a:p>
          <a:p>
            <a:pPr marL="411480" lvl="1" indent="0">
              <a:buNone/>
            </a:pPr>
            <a:endParaRPr lang="en-US" dirty="0"/>
          </a:p>
        </p:txBody>
      </p:sp>
    </p:spTree>
    <p:extLst>
      <p:ext uri="{BB962C8B-B14F-4D97-AF65-F5344CB8AC3E}">
        <p14:creationId xmlns:p14="http://schemas.microsoft.com/office/powerpoint/2010/main" val="248103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a:t>
            </a:r>
            <a:r>
              <a:rPr lang="en-US" dirty="0"/>
              <a:t>Associate Degree in Science Continued</a:t>
            </a:r>
          </a:p>
        </p:txBody>
      </p:sp>
      <p:sp>
        <p:nvSpPr>
          <p:cNvPr id="3" name="Content Placeholder 2"/>
          <p:cNvSpPr>
            <a:spLocks noGrp="1"/>
          </p:cNvSpPr>
          <p:nvPr>
            <p:ph idx="1"/>
          </p:nvPr>
        </p:nvSpPr>
        <p:spPr/>
        <p:txBody>
          <a:bodyPr>
            <a:normAutofit fontScale="92500" lnSpcReduction="20000"/>
          </a:bodyPr>
          <a:lstStyle/>
          <a:p>
            <a:pPr marL="109728" lvl="0" indent="0">
              <a:buNone/>
            </a:pPr>
            <a:r>
              <a:rPr lang="en-US" sz="2400" dirty="0"/>
              <a:t>Given the growing emphasis on improving college graduation rates, </a:t>
            </a:r>
            <a:r>
              <a:rPr lang="en-US" sz="2400" dirty="0" smtClean="0"/>
              <a:t>the ICCB, in partnership with community colleges, </a:t>
            </a:r>
            <a:r>
              <a:rPr lang="en-US" sz="2400" dirty="0"/>
              <a:t>should strive to remove artificial barriers to graduation whenever possible and appropriate</a:t>
            </a:r>
            <a:r>
              <a:rPr lang="en-US" sz="2400" dirty="0" smtClean="0"/>
              <a:t>.</a:t>
            </a:r>
          </a:p>
          <a:p>
            <a:pPr marL="109728" lvl="0" indent="0">
              <a:buNone/>
            </a:pPr>
            <a:endParaRPr lang="en-US" sz="2400" dirty="0" smtClean="0"/>
          </a:p>
          <a:p>
            <a:pPr lvl="1"/>
            <a:r>
              <a:rPr lang="en-US" sz="2200" dirty="0" smtClean="0"/>
              <a:t> </a:t>
            </a:r>
            <a:r>
              <a:rPr lang="en-US" sz="2200" i="1" dirty="0" smtClean="0"/>
              <a:t>If </a:t>
            </a:r>
            <a:r>
              <a:rPr lang="en-US" sz="2200" i="1" dirty="0"/>
              <a:t>an existing degree structure increases the likelihood that students will be forced to take more than four years to complete their undergraduate studies, then that structure should be revised, providing academic standards are not sacrificed. </a:t>
            </a:r>
            <a:r>
              <a:rPr lang="en-US" sz="2200" dirty="0"/>
              <a:t> </a:t>
            </a:r>
            <a:endParaRPr lang="en-US" sz="2200" dirty="0" smtClean="0"/>
          </a:p>
          <a:p>
            <a:pPr lvl="1"/>
            <a:endParaRPr lang="en-US" sz="2200" dirty="0"/>
          </a:p>
          <a:p>
            <a:pPr marL="118872" indent="0">
              <a:buNone/>
            </a:pPr>
            <a:r>
              <a:rPr lang="en-US" sz="2400" dirty="0"/>
              <a:t>Recent discussions </a:t>
            </a:r>
            <a:r>
              <a:rPr lang="en-US" sz="2400" dirty="0" smtClean="0"/>
              <a:t>with community colleges, related </a:t>
            </a:r>
            <a:r>
              <a:rPr lang="en-US" sz="2400" dirty="0"/>
              <a:t>to the content of the AS degree have centered on the fact that, for such majors as mentioned above, the AS degree simply fails to accomplish the purposes suggested herein. </a:t>
            </a:r>
          </a:p>
          <a:p>
            <a:pPr marL="109728" indent="0">
              <a:buNone/>
            </a:pPr>
            <a:endParaRPr lang="en-US" dirty="0"/>
          </a:p>
        </p:txBody>
      </p:sp>
    </p:spTree>
    <p:extLst>
      <p:ext uri="{BB962C8B-B14F-4D97-AF65-F5344CB8AC3E}">
        <p14:creationId xmlns:p14="http://schemas.microsoft.com/office/powerpoint/2010/main" val="268415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a:t>
            </a:r>
            <a:r>
              <a:rPr lang="en-US" dirty="0"/>
              <a:t>Associate Degree in Science Continued</a:t>
            </a:r>
          </a:p>
        </p:txBody>
      </p:sp>
      <p:sp>
        <p:nvSpPr>
          <p:cNvPr id="3" name="Content Placeholder 2"/>
          <p:cNvSpPr>
            <a:spLocks noGrp="1"/>
          </p:cNvSpPr>
          <p:nvPr>
            <p:ph idx="1"/>
          </p:nvPr>
        </p:nvSpPr>
        <p:spPr>
          <a:xfrm>
            <a:off x="457200" y="2249424"/>
            <a:ext cx="8382000" cy="4532376"/>
          </a:xfrm>
        </p:spPr>
        <p:txBody>
          <a:bodyPr>
            <a:normAutofit fontScale="25000" lnSpcReduction="20000"/>
          </a:bodyPr>
          <a:lstStyle/>
          <a:p>
            <a:pPr marL="109728" indent="0">
              <a:buNone/>
            </a:pPr>
            <a:r>
              <a:rPr lang="en-US" sz="6800" i="1" dirty="0"/>
              <a:t>Modify the General Education Component of the AS Degree without compromising the integrity of the </a:t>
            </a:r>
            <a:r>
              <a:rPr lang="en-US" sz="6800" i="1" dirty="0" smtClean="0"/>
              <a:t>GECC</a:t>
            </a:r>
            <a:r>
              <a:rPr lang="en-US" sz="6800" dirty="0" smtClean="0"/>
              <a:t>:</a:t>
            </a:r>
          </a:p>
          <a:p>
            <a:pPr marL="109728" indent="0">
              <a:buNone/>
            </a:pPr>
            <a:endParaRPr lang="en-US" sz="6800" dirty="0" smtClean="0"/>
          </a:p>
          <a:p>
            <a:pPr lvl="1"/>
            <a:r>
              <a:rPr lang="en-US" sz="6800" dirty="0"/>
              <a:t>The </a:t>
            </a:r>
            <a:r>
              <a:rPr lang="en-US" sz="6800" dirty="0" smtClean="0"/>
              <a:t>revisions are </a:t>
            </a:r>
            <a:r>
              <a:rPr lang="en-US" sz="6800" dirty="0"/>
              <a:t>designed to address </a:t>
            </a:r>
            <a:r>
              <a:rPr lang="en-US" sz="6800" i="1" dirty="0"/>
              <a:t>t</a:t>
            </a:r>
            <a:r>
              <a:rPr lang="en-US" sz="6800" i="1" dirty="0" smtClean="0"/>
              <a:t>he </a:t>
            </a:r>
            <a:r>
              <a:rPr lang="en-US" sz="6800" i="1" dirty="0"/>
              <a:t>present degree </a:t>
            </a:r>
            <a:r>
              <a:rPr lang="en-US" sz="6800" i="1" dirty="0" smtClean="0"/>
              <a:t>structure, which requires </a:t>
            </a:r>
            <a:r>
              <a:rPr lang="en-US" sz="6800" i="1" dirty="0"/>
              <a:t>a completed IAI GECC package as part of the AS degree. </a:t>
            </a:r>
            <a:endParaRPr lang="en-US" sz="6800" i="1" dirty="0" smtClean="0"/>
          </a:p>
          <a:p>
            <a:pPr lvl="1"/>
            <a:endParaRPr lang="en-US" sz="6800" i="1" dirty="0" smtClean="0"/>
          </a:p>
          <a:p>
            <a:pPr lvl="1"/>
            <a:r>
              <a:rPr lang="en-US" sz="6800" i="1" dirty="0" smtClean="0"/>
              <a:t>This</a:t>
            </a:r>
            <a:r>
              <a:rPr lang="en-US" sz="6800" i="1" dirty="0"/>
              <a:t>, in turn, poses a challenge to students pursuing certain science curricula.  In particular, it may require the student to postpone some necessary major-level course work until after transfer.  </a:t>
            </a:r>
            <a:endParaRPr lang="en-US" sz="6800" i="1" dirty="0" smtClean="0"/>
          </a:p>
          <a:p>
            <a:pPr lvl="1"/>
            <a:endParaRPr lang="en-US" sz="6800" i="1" dirty="0" smtClean="0"/>
          </a:p>
          <a:p>
            <a:pPr lvl="1"/>
            <a:r>
              <a:rPr lang="en-US" sz="6800" i="1" dirty="0" smtClean="0"/>
              <a:t>This </a:t>
            </a:r>
            <a:r>
              <a:rPr lang="en-US" sz="6800" i="1" dirty="0"/>
              <a:t>may lead to the student’s transferring with the associate’s </a:t>
            </a:r>
            <a:r>
              <a:rPr lang="en-US" sz="6800" i="1" dirty="0" smtClean="0"/>
              <a:t>degree, but </a:t>
            </a:r>
            <a:r>
              <a:rPr lang="en-US" sz="6800" i="1" dirty="0"/>
              <a:t>without having achieved junior standing. </a:t>
            </a:r>
            <a:endParaRPr lang="en-US" sz="6800" i="1" dirty="0" smtClean="0"/>
          </a:p>
          <a:p>
            <a:pPr lvl="1"/>
            <a:endParaRPr lang="en-US" sz="6800" i="1" dirty="0" smtClean="0"/>
          </a:p>
          <a:p>
            <a:pPr lvl="1"/>
            <a:r>
              <a:rPr lang="en-US" sz="6800" i="1" dirty="0" smtClean="0"/>
              <a:t>As </a:t>
            </a:r>
            <a:r>
              <a:rPr lang="en-US" sz="6800" i="1" dirty="0"/>
              <a:t>a result the student may be unable to graduate on time. </a:t>
            </a:r>
            <a:endParaRPr lang="en-US" sz="6800" i="1" dirty="0" smtClean="0"/>
          </a:p>
          <a:p>
            <a:pPr lvl="1"/>
            <a:endParaRPr lang="en-US" sz="6800" i="1" dirty="0" smtClean="0"/>
          </a:p>
          <a:p>
            <a:pPr marL="118872" indent="0">
              <a:buNone/>
            </a:pPr>
            <a:r>
              <a:rPr lang="en-US" sz="6800" dirty="0"/>
              <a:t>This problem can be solved merely by allowing for the AS degree to be awarded without a completed GECC package, as is done with the AES and AFA degrees. The package could then be completed post-transfer, again as is currently done under the AES and AFA degree models.</a:t>
            </a:r>
          </a:p>
          <a:p>
            <a:pPr marL="118872" indent="0">
              <a:buNone/>
            </a:pPr>
            <a:endParaRPr lang="en-US" dirty="0"/>
          </a:p>
          <a:p>
            <a:pPr marL="109728" indent="0">
              <a:buNone/>
            </a:pPr>
            <a:endParaRPr lang="en-US" i="1" dirty="0" smtClean="0"/>
          </a:p>
        </p:txBody>
      </p:sp>
    </p:spTree>
    <p:extLst>
      <p:ext uri="{BB962C8B-B14F-4D97-AF65-F5344CB8AC3E}">
        <p14:creationId xmlns:p14="http://schemas.microsoft.com/office/powerpoint/2010/main" val="9544559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116</TotalTime>
  <Words>5350</Words>
  <Application>Microsoft Office PowerPoint</Application>
  <PresentationFormat>On-screen Show (4:3)</PresentationFormat>
  <Paragraphs>2010</Paragraphs>
  <Slides>42</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45" baseType="lpstr">
      <vt:lpstr>Urban</vt:lpstr>
      <vt:lpstr>Microsoft Word Document</vt:lpstr>
      <vt:lpstr>Document</vt:lpstr>
      <vt:lpstr>Approved Revisions to the Associate of Science Degree</vt:lpstr>
      <vt:lpstr>PowerPoint Presentation</vt:lpstr>
      <vt:lpstr>The Old Associate Degree in Science </vt:lpstr>
      <vt:lpstr>The Old Associate Degree in Science Continued</vt:lpstr>
      <vt:lpstr>Illinois Community College Board</vt:lpstr>
      <vt:lpstr>New Associate Degree in Science</vt:lpstr>
      <vt:lpstr>New Associate Degree in Science Continued</vt:lpstr>
      <vt:lpstr>New Associate Degree in Science Continued</vt:lpstr>
      <vt:lpstr>New Associate Degree in Science Continued</vt:lpstr>
      <vt:lpstr>New Modifications of Associate Degree in Science</vt:lpstr>
      <vt:lpstr>New Modifications of Associate Degree in Science Continued</vt:lpstr>
      <vt:lpstr>ASSOCIATE IN ARTS DEGREE</vt:lpstr>
      <vt:lpstr>ASSOCIATE IN SCIENCE DEGREE (Old) </vt:lpstr>
      <vt:lpstr>ASSOCIATE IN SCIENCE DEGREE (New) </vt:lpstr>
      <vt:lpstr>PowerPoint Presentation</vt:lpstr>
      <vt:lpstr>Example of a Cross-Walk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Comparison of Credit Hours: Current and Proposed AS Model </vt:lpstr>
      <vt:lpstr>Frequently Asked Questions </vt:lpstr>
      <vt:lpstr>Frequently Asked Questions </vt:lpstr>
      <vt:lpstr>Frequently Asked Questions </vt:lpstr>
      <vt:lpstr>Frequently Asked Questions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becker</dc:creator>
  <cp:lastModifiedBy>ashley becker</cp:lastModifiedBy>
  <cp:revision>17</cp:revision>
  <dcterms:created xsi:type="dcterms:W3CDTF">2015-04-28T16:09:54Z</dcterms:created>
  <dcterms:modified xsi:type="dcterms:W3CDTF">2015-10-20T20:53:16Z</dcterms:modified>
</cp:coreProperties>
</file>