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341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49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51560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FY28 AREA PLANNING COUNCIL (APC) PLAN</a:t>
            </a:r>
          </a:p>
          <a:p>
            <a:pPr>
              <a:defRPr sz="2400">
                <a:solidFill>
                  <a:srgbClr val="D7E8F2"/>
                </a:solidFill>
              </a:defRPr>
            </a:pPr>
            <a:r>
              <a:t>Updates, Expectations, and Planning for FY28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4389120"/>
            <a:ext cx="6842451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FFFFFF"/>
                </a:solidFill>
              </a:defRPr>
            </a:pPr>
            <a:r>
              <a:rPr dirty="0"/>
              <a:t>Illinois Community College Board • Adult Education and Literacy</a:t>
            </a:r>
            <a:endParaRPr lang="en-US" dirty="0"/>
          </a:p>
          <a:p>
            <a:pPr>
              <a:defRPr sz="2000">
                <a:solidFill>
                  <a:srgbClr val="FFFFFF"/>
                </a:solidFill>
              </a:defRPr>
            </a:pPr>
            <a:r>
              <a:rPr lang="en-US" dirty="0"/>
              <a:t>Presenter: Rupa Sameer, Director for AEL</a:t>
            </a:r>
            <a:endParaRPr dirty="0"/>
          </a:p>
          <a:p>
            <a:pPr>
              <a:defRPr sz="1600">
                <a:solidFill>
                  <a:srgbClr val="D7E8F2"/>
                </a:solidFill>
              </a:defRPr>
            </a:pPr>
            <a:r>
              <a:rPr dirty="0"/>
              <a:t>Webinar </a:t>
            </a:r>
            <a:r>
              <a:rPr lang="en-US" dirty="0"/>
              <a:t>: 10/14/2026 at 10:00am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49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Today’s Webinar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Review the purpose of the Area Planning Council and the FY28 planning cycle</a:t>
            </a:r>
          </a:p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Highlight what is new or strengthened in the FY28 APC Plan</a:t>
            </a:r>
          </a:p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Explain expectations for each major section</a:t>
            </a:r>
          </a:p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Discuss how data, partnerships, student needs, and prior-year results should inform planning</a:t>
            </a:r>
          </a:p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Review submission requirements and next steps</a:t>
            </a:r>
          </a:p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Answer questions from the field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46520"/>
            <a:ext cx="11155680" cy="18288"/>
          </a:xfrm>
          <a:prstGeom prst="rect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9224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9737D"/>
                </a:solidFill>
              </a:defRPr>
            </a:pPr>
            <a:r>
              <a:t>Source: FY28 APC Plan, October 2026, Table of Contents and Instructions, pp. 1–7.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49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Why the APC Plan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Each community college district has an Area Planning Council, and each approved adult education provider is required to participate.</a:t>
            </a:r>
          </a:p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The annual Area Adult Education Plan is designed to support development and coordination of adult education services within the area.</a:t>
            </a:r>
          </a:p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The plan must align with WIOA Title II, the State Unified Plan, local workforce boards, and one-stop activities.</a:t>
            </a:r>
          </a:p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ICCB approval of the Area Plan is required prior to funding being made available to an APC district.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46520"/>
            <a:ext cx="11155680" cy="18288"/>
          </a:xfrm>
          <a:prstGeom prst="rect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9224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9737D"/>
                </a:solidFill>
              </a:defRPr>
            </a:pPr>
            <a:r>
              <a:t>Source: FY28 APC Plan, Adult Education Act, p. 2.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49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FY28 Planning 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6809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69737D"/>
                </a:solidFill>
              </a:defRPr>
            </a:pPr>
            <a:r>
              <a:t>The plan is intended to move beyond completing a form toward purposeful regional planning.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474720" cy="1234440"/>
          </a:xfrm>
          <a:prstGeom prst="roundRect">
            <a:avLst/>
          </a:prstGeom>
          <a:solidFill>
            <a:srgbClr val="EFF5F9"/>
          </a:solidFill>
          <a:ln>
            <a:solidFill>
              <a:srgbClr val="B9C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>
              <a:defRPr sz="1700" b="1">
                <a:solidFill>
                  <a:srgbClr val="12496E"/>
                </a:solidFill>
              </a:defRPr>
            </a:pPr>
            <a:r>
              <a:t>Reflect</a:t>
            </a:r>
          </a:p>
          <a:p>
            <a:pPr>
              <a:defRPr sz="1500">
                <a:solidFill>
                  <a:srgbClr val="232D37"/>
                </a:solidFill>
              </a:defRPr>
            </a:pPr>
            <a:r>
              <a:t>Use prior-year results and lessons learned to shape FY28 decisions.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43400" y="1417320"/>
            <a:ext cx="3474720" cy="1234440"/>
          </a:xfrm>
          <a:prstGeom prst="roundRect">
            <a:avLst/>
          </a:prstGeom>
          <a:solidFill>
            <a:srgbClr val="EFF5F9"/>
          </a:solidFill>
          <a:ln>
            <a:solidFill>
              <a:srgbClr val="B9C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>
              <a:defRPr sz="1700" b="1">
                <a:solidFill>
                  <a:srgbClr val="12496E"/>
                </a:solidFill>
              </a:defRPr>
            </a:pPr>
            <a:r>
              <a:t>Analyze</a:t>
            </a:r>
          </a:p>
          <a:p>
            <a:pPr>
              <a:defRPr sz="1500">
                <a:solidFill>
                  <a:srgbClr val="232D37"/>
                </a:solidFill>
              </a:defRPr>
            </a:pPr>
            <a:r>
              <a:t>Use the Index of Need, service data, and local context to identify gaps and priorities.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46720" y="1417320"/>
            <a:ext cx="3474720" cy="1234440"/>
          </a:xfrm>
          <a:prstGeom prst="roundRect">
            <a:avLst/>
          </a:prstGeom>
          <a:solidFill>
            <a:srgbClr val="EFF5F9"/>
          </a:solidFill>
          <a:ln>
            <a:solidFill>
              <a:srgbClr val="B9C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>
              <a:defRPr sz="1700" b="1">
                <a:solidFill>
                  <a:srgbClr val="12496E"/>
                </a:solidFill>
              </a:defRPr>
            </a:pPr>
            <a:r>
              <a:t>Coordinate</a:t>
            </a:r>
          </a:p>
          <a:p>
            <a:pPr>
              <a:defRPr sz="1500">
                <a:solidFill>
                  <a:srgbClr val="232D37"/>
                </a:solidFill>
              </a:defRPr>
            </a:pPr>
            <a:r>
              <a:t>Strengthen WIOA, postsecondary, employer, and community partnerships.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514600" y="3246120"/>
            <a:ext cx="7132320" cy="1417320"/>
          </a:xfrm>
          <a:prstGeom prst="roundRect">
            <a:avLst/>
          </a:prstGeom>
          <a:solidFill>
            <a:srgbClr val="EFF5F9"/>
          </a:solidFill>
          <a:ln>
            <a:solidFill>
              <a:srgbClr val="B9C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>
              <a:defRPr sz="1700" b="1">
                <a:solidFill>
                  <a:srgbClr val="12496E"/>
                </a:solidFill>
              </a:defRPr>
            </a:pPr>
            <a:r>
              <a:t>Act</a:t>
            </a:r>
          </a:p>
          <a:p>
            <a:pPr>
              <a:defRPr sz="1500">
                <a:solidFill>
                  <a:srgbClr val="232D37"/>
                </a:solidFill>
              </a:defRPr>
            </a:pPr>
            <a:r>
              <a:t>Plan concrete strategies for access, persistence, transitions, staff capacity, and continuity of services.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6446520"/>
            <a:ext cx="11155680" cy="18288"/>
          </a:xfrm>
          <a:prstGeom prst="rect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48640" y="649224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9737D"/>
                </a:solidFill>
              </a:defRPr>
            </a:pPr>
            <a:r>
              <a:t>Source: FY28 APC Plan, Instructions and revised planning sections, pp. 5–17.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49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New Emphasis: Reflection on the FY27 APC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</a:defRPr>
            </a:pPr>
            <a:r>
              <a:t>Begin FY28 planning by looking back at implementation of the FY27 plan.</a:t>
            </a:r>
          </a:p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</a:defRPr>
            </a:pPr>
            <a:r>
              <a:t>Address progress toward FY27 goals and key accomplishments or outcomes.</a:t>
            </a:r>
          </a:p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</a:defRPr>
            </a:pPr>
            <a:r>
              <a:t>Identify goals that were not fully achieved and the barriers that affected progress.</a:t>
            </a:r>
          </a:p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</a:defRPr>
            </a:pPr>
            <a:r>
              <a:t>Explain how lessons learned will shape the FY28 APC Plan.</a:t>
            </a:r>
          </a:p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</a:defRPr>
            </a:pPr>
            <a:r>
              <a:t>Identify support or technical assistance needed from ICCB.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46520"/>
            <a:ext cx="11155680" cy="18288"/>
          </a:xfrm>
          <a:prstGeom prst="rect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9224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9737D"/>
                </a:solidFill>
              </a:defRPr>
            </a:pPr>
            <a:r>
              <a:t>Source: FY28 APC Plan, Reflection on FY27’s APC Plan, p. 8.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49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Area Planning Data: What to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Complete the SIUE Census Data Planning Chart using the Index of Need.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Carry forward FY25, FY26, and FY27 information as directed in the plan and enter the fall 2026 SIUE projection for FY28.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Complete Current Adult Education Service Data for individuals served with ICCB AEL funds and with other funds.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For multiple-provider APCs, tally data across individual programs.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Include individuals served by providers in the APC that do not receive ICCB AEL funds, where applicable.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46520"/>
            <a:ext cx="11155680" cy="18288"/>
          </a:xfrm>
          <a:prstGeom prst="rect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9224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9737D"/>
                </a:solidFill>
              </a:defRPr>
            </a:pPr>
            <a:r>
              <a:t>Source: FY28 APC Plan, Instructions and Area Planning Data, pp. 5 and 10.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49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Area Planning Strategy: Expanded for FY28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3520440" cy="1234440"/>
          </a:xfrm>
          <a:prstGeom prst="roundRect">
            <a:avLst/>
          </a:prstGeom>
          <a:solidFill>
            <a:srgbClr val="EFF5F9"/>
          </a:solidFill>
          <a:ln>
            <a:solidFill>
              <a:srgbClr val="B9C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>
              <a:defRPr sz="1700" b="1">
                <a:solidFill>
                  <a:srgbClr val="12496E"/>
                </a:solidFill>
              </a:defRPr>
            </a:pPr>
            <a:r>
              <a:t>Data-Informed Improvement</a:t>
            </a:r>
          </a:p>
          <a:p>
            <a:pPr>
              <a:defRPr sz="1500">
                <a:solidFill>
                  <a:srgbClr val="232D37"/>
                </a:solidFill>
              </a:defRPr>
            </a:pPr>
            <a:r>
              <a:t>Identify one or two areas needing improvement and explain how data will guide action.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43400" y="1234440"/>
            <a:ext cx="3520440" cy="1234440"/>
          </a:xfrm>
          <a:prstGeom prst="roundRect">
            <a:avLst/>
          </a:prstGeom>
          <a:solidFill>
            <a:srgbClr val="EFF5F9"/>
          </a:solidFill>
          <a:ln>
            <a:solidFill>
              <a:srgbClr val="B9C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>
              <a:defRPr sz="1700" b="1">
                <a:solidFill>
                  <a:srgbClr val="12496E"/>
                </a:solidFill>
              </a:defRPr>
            </a:pPr>
            <a:r>
              <a:t>Underserved Populations</a:t>
            </a:r>
          </a:p>
          <a:p>
            <a:pPr>
              <a:defRPr sz="1500">
                <a:solidFill>
                  <a:srgbClr val="232D37"/>
                </a:solidFill>
              </a:defRPr>
            </a:pPr>
            <a:r>
              <a:t>Identify populations that remain underserved and strategies/partnerships to improve access.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92440" y="1234440"/>
            <a:ext cx="3520440" cy="1234440"/>
          </a:xfrm>
          <a:prstGeom prst="roundRect">
            <a:avLst/>
          </a:prstGeom>
          <a:solidFill>
            <a:srgbClr val="EFF5F9"/>
          </a:solidFill>
          <a:ln>
            <a:solidFill>
              <a:srgbClr val="B9C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>
              <a:defRPr sz="1700" b="1">
                <a:solidFill>
                  <a:srgbClr val="12496E"/>
                </a:solidFill>
              </a:defRPr>
            </a:pPr>
            <a:r>
              <a:t>Student Voice</a:t>
            </a:r>
          </a:p>
          <a:p>
            <a:pPr>
              <a:defRPr sz="1500">
                <a:solidFill>
                  <a:srgbClr val="232D37"/>
                </a:solidFill>
              </a:defRPr>
            </a:pPr>
            <a:r>
              <a:t>Show how learner feedback is gathered and used to improve services or remove barriers.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3063240"/>
            <a:ext cx="3520440" cy="1417320"/>
          </a:xfrm>
          <a:prstGeom prst="roundRect">
            <a:avLst/>
          </a:prstGeom>
          <a:solidFill>
            <a:srgbClr val="EFF5F9"/>
          </a:solidFill>
          <a:ln>
            <a:solidFill>
              <a:srgbClr val="B9C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>
              <a:defRPr sz="1700" b="1">
                <a:solidFill>
                  <a:srgbClr val="12496E"/>
                </a:solidFill>
              </a:defRPr>
            </a:pPr>
            <a:r>
              <a:t>Geographic Access</a:t>
            </a:r>
          </a:p>
          <a:p>
            <a:pPr>
              <a:defRPr sz="1500">
                <a:solidFill>
                  <a:srgbClr val="232D37"/>
                </a:solidFill>
              </a:defRPr>
            </a:pPr>
            <a:r>
              <a:t>Identify geographic gaps and how in-person, virtual, hybrid, mobile, or partner-based services will respond.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3063240"/>
            <a:ext cx="3520440" cy="1417320"/>
          </a:xfrm>
          <a:prstGeom prst="roundRect">
            <a:avLst/>
          </a:prstGeom>
          <a:solidFill>
            <a:srgbClr val="EFF5F9"/>
          </a:solidFill>
          <a:ln>
            <a:solidFill>
              <a:srgbClr val="B9C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>
              <a:defRPr sz="1700" b="1">
                <a:solidFill>
                  <a:srgbClr val="12496E"/>
                </a:solidFill>
              </a:defRPr>
            </a:pPr>
            <a:r>
              <a:t>Persistence &amp; Re-engagement</a:t>
            </a:r>
          </a:p>
          <a:p>
            <a:pPr>
              <a:defRPr sz="1500">
                <a:solidFill>
                  <a:srgbClr val="232D37"/>
                </a:solidFill>
              </a:defRPr>
            </a:pPr>
            <a:r>
              <a:t>Describe strategies to improve persistence and reconnect learners who stop participating.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92440" y="3063240"/>
            <a:ext cx="3520440" cy="1417320"/>
          </a:xfrm>
          <a:prstGeom prst="roundRect">
            <a:avLst/>
          </a:prstGeom>
          <a:solidFill>
            <a:srgbClr val="EFF5F9"/>
          </a:solidFill>
          <a:ln>
            <a:solidFill>
              <a:srgbClr val="B9C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>
              <a:defRPr sz="1700" b="1">
                <a:solidFill>
                  <a:srgbClr val="12496E"/>
                </a:solidFill>
              </a:defRPr>
            </a:pPr>
            <a:r>
              <a:t>Digital Literacy &amp; AI</a:t>
            </a:r>
          </a:p>
          <a:p>
            <a:pPr>
              <a:defRPr sz="1500">
                <a:solidFill>
                  <a:srgbClr val="232D37"/>
                </a:solidFill>
              </a:defRPr>
            </a:pPr>
            <a:r>
              <a:t>Address digital literacy, technology access, and responsible use of emerging technology, including AI where appropriate.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6446520"/>
            <a:ext cx="11155680" cy="18288"/>
          </a:xfrm>
          <a:prstGeom prst="rect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48640" y="649224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9737D"/>
                </a:solidFill>
              </a:defRPr>
            </a:pPr>
            <a:r>
              <a:t>Source: FY28 APC Plan, Area Planning Strategy, p. 11.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49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Partnership Effectiveness: Show the Results of Collaboration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All APCs must address the partnership and transition sections.</a:t>
            </a:r>
          </a:p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Identify WIOA Core partnerships that have strengthened access, referrals, supportive services, transitions, or employment opportunities.</a:t>
            </a:r>
          </a:p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Briefly describe results and how the partnership improved coordination of services.</a:t>
            </a:r>
          </a:p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If partnerships are not yet effective, describe what has been attempted, barriers encountered, lessons learned, and what successful coordination could look like.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46520"/>
            <a:ext cx="11155680" cy="18288"/>
          </a:xfrm>
          <a:prstGeom prst="rect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9224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9737D"/>
                </a:solidFill>
              </a:defRPr>
            </a:pPr>
            <a:r>
              <a:t>Source: FY28 APC Plan, APC/LWIB Partnerships and Transitions, Section 1, p. 13.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49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Postsecondary and Workforce Transitions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Identify the primary education and workforce pathways available to adult learners.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Explain coordination among adult education, postsecondary institutions, workforce partners, and employers.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Describe meaningful employer or industry engagement and how it benefits adult learners.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Explain how Barriers to Employment are used to identify needed support services.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Discuss services for individuals with disabilities and the sustainability of pathways.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Identify barriers to quality Bridge/ICAPS programming and strategies to address them.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46520"/>
            <a:ext cx="11155680" cy="18288"/>
          </a:xfrm>
          <a:prstGeom prst="rect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9224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9737D"/>
                </a:solidFill>
              </a:defRPr>
            </a:pPr>
            <a:r>
              <a:t>Source: FY28 APC Plan, APC/LWIB Partnerships and Transitions, Section 2, p. 14.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49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IELCE: Regional Alignment for Multilingual Learners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This section applies to APCs with funded IELCE providers.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Describe how IELCE priorities are integrated into regional coordination of services.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Explain how IELCE expands access to career-focused pathways for English Language Learners.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Address alignment among adult education, workforce partners, postsecondary institutions, and employers.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Explain how workplace literacy, Bridge, and ICAPS opportunities respond to multilingual learners and local labor-market demand.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Identify gaps, challenges, and possible system or partnership improvements for FY28.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46520"/>
            <a:ext cx="11155680" cy="18288"/>
          </a:xfrm>
          <a:prstGeom prst="rect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9224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9737D"/>
                </a:solidFill>
              </a:defRPr>
            </a:pPr>
            <a:r>
              <a:t>Source: FY28 APC Plan, Integrated English Language and Civics Education, p. 15.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49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Professional Development &amp; Staff Capacity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</a:defRPr>
            </a:pPr>
            <a:r>
              <a:t>Identify professional development or capacity-building needs that may affect delivery of adult education services.</a:t>
            </a:r>
          </a:p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</a:defRPr>
            </a:pPr>
            <a:r>
              <a:t>Consider needs across providers within the APC—not only within one program.</a:t>
            </a:r>
          </a:p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</a:defRPr>
            </a:pPr>
            <a:r>
              <a:t>Describe opportunities to collaborate on professional development, instructional resources, or staff training.</a:t>
            </a:r>
          </a:p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</a:defRPr>
            </a:pPr>
            <a:r>
              <a:t>Use this section to connect staff capacity needs to the service and partnership priorities identified elsewhere in the plan.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46520"/>
            <a:ext cx="11155680" cy="18288"/>
          </a:xfrm>
          <a:prstGeom prst="rect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9224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9737D"/>
                </a:solidFill>
              </a:defRPr>
            </a:pPr>
            <a:r>
              <a:t>Source: FY28 APC Plan, Professional Development and Staff Capacity, p. 16.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49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APC Collaboration &amp; Effectiveness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</a:defRPr>
            </a:pPr>
            <a:r>
              <a:t>Identify one area where greater coordination among APC members is needed during FY28.</a:t>
            </a:r>
          </a:p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</a:defRPr>
            </a:pPr>
            <a:r>
              <a:t>Describe the action the APC will take to strengthen collaboration.</a:t>
            </a:r>
          </a:p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</a:defRPr>
            </a:pPr>
            <a:r>
              <a:t>Focus on reducing duplication or closing gaps in services.</a:t>
            </a:r>
          </a:p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</a:defRPr>
            </a:pPr>
            <a:r>
              <a:t>Think regionally: What can APC members accomplish together that individual providers cannot accomplish as effectively alone?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46520"/>
            <a:ext cx="11155680" cy="18288"/>
          </a:xfrm>
          <a:prstGeom prst="rect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9224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9737D"/>
                </a:solidFill>
              </a:defRPr>
            </a:pPr>
            <a:r>
              <a:t>Source: FY28 APC Plan, APC Collaboration and Effectiveness, p. 16.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49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Continuity of Services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</a:defRPr>
            </a:pPr>
            <a:r>
              <a:t>Describe how adult education services can continue when normal service delivery is disrupted.</a:t>
            </a:r>
          </a:p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</a:defRPr>
            </a:pPr>
            <a:r>
              <a:t>Consider alternative service locations.</a:t>
            </a:r>
          </a:p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</a:defRPr>
            </a:pPr>
            <a:r>
              <a:t>Consider remote instruction and technology.</a:t>
            </a:r>
          </a:p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</a:defRPr>
            </a:pPr>
            <a:r>
              <a:t>Consider partner resources that can help maintain access and instruction.</a:t>
            </a:r>
          </a:p>
          <a:p>
            <a:pPr>
              <a:spcAft>
                <a:spcPts val="1000"/>
              </a:spcAft>
              <a:defRPr sz="2000">
                <a:solidFill>
                  <a:srgbClr val="232D37"/>
                </a:solidFill>
              </a:defRPr>
            </a:pPr>
            <a:r>
              <a:t>The goal is to demonstrate how the APC can preserve service continuity when circumstances change.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46520"/>
            <a:ext cx="11155680" cy="18288"/>
          </a:xfrm>
          <a:prstGeom prst="rect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9224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9737D"/>
                </a:solidFill>
              </a:defRPr>
            </a:pPr>
            <a:r>
              <a:t>Source: FY28 APC Plan, Continuity of Services, p. 17.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49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Sites, Services &amp; One-Stop Coordination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Submit the Sites and Services document as part of the APC Plan.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Include agencies providing adult education services within APC boundaries and projected students/services at each site.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Include sub-grantees and identify whether sites are supported by AEL dollars or other funding sources.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Submit the Comprehensive One-Stop Service Coordination Plan.</a:t>
            </a:r>
          </a:p>
          <a:p>
            <a:pPr>
              <a:spcAft>
                <a:spcPts val="1000"/>
              </a:spcAft>
              <a:defRPr sz="1800">
                <a:solidFill>
                  <a:srgbClr val="232D37"/>
                </a:solidFill>
              </a:defRPr>
            </a:pPr>
            <a:r>
              <a:t>The One-Stop section addresses Title II representation, services at the local One-Stop, direct linkage, and infrastructure cost information.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46520"/>
            <a:ext cx="11155680" cy="18288"/>
          </a:xfrm>
          <a:prstGeom prst="rect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9224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9737D"/>
                </a:solidFill>
              </a:defRPr>
            </a:pPr>
            <a:r>
              <a:t>Source: FY28 APC Plan, Instructions, pp. 6–7 and Sites/One-Stop requirements.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49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Submission Requirements &amp; Timeline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417320"/>
            <a:ext cx="3291840" cy="1234440"/>
          </a:xfrm>
          <a:prstGeom prst="roundRect">
            <a:avLst/>
          </a:prstGeom>
          <a:solidFill>
            <a:srgbClr val="EFF5F9"/>
          </a:solidFill>
          <a:ln>
            <a:solidFill>
              <a:srgbClr val="B9C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>
              <a:defRPr sz="1700" b="1">
                <a:solidFill>
                  <a:srgbClr val="12496E"/>
                </a:solidFill>
              </a:defRPr>
            </a:pPr>
            <a:r>
              <a:t>FY28 APC Plan Due</a:t>
            </a:r>
          </a:p>
          <a:p>
            <a:pPr>
              <a:defRPr sz="1500">
                <a:solidFill>
                  <a:srgbClr val="232D37"/>
                </a:solidFill>
              </a:defRPr>
            </a:pPr>
            <a:r>
              <a:t>February 1, 2027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34840" y="1417320"/>
            <a:ext cx="3749039" cy="1234440"/>
          </a:xfrm>
          <a:prstGeom prst="roundRect">
            <a:avLst/>
          </a:prstGeom>
          <a:solidFill>
            <a:srgbClr val="EFF5F9"/>
          </a:solidFill>
          <a:ln>
            <a:solidFill>
              <a:srgbClr val="B9C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>
              <a:defRPr sz="1700" b="1">
                <a:solidFill>
                  <a:srgbClr val="12496E"/>
                </a:solidFill>
              </a:defRPr>
            </a:pPr>
            <a:r>
              <a:t>Submit Electronically</a:t>
            </a:r>
          </a:p>
          <a:p>
            <a:pPr>
              <a:defRPr sz="1500">
                <a:solidFill>
                  <a:srgbClr val="232D37"/>
                </a:solidFill>
              </a:defRPr>
            </a:pPr>
            <a:r>
              <a:t>ICCB.ael.compliance@illinois.gov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503920" y="1417320"/>
            <a:ext cx="2834640" cy="1234440"/>
          </a:xfrm>
          <a:prstGeom prst="roundRect">
            <a:avLst/>
          </a:prstGeom>
          <a:solidFill>
            <a:srgbClr val="EFF5F9"/>
          </a:solidFill>
          <a:ln>
            <a:solidFill>
              <a:srgbClr val="B9C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>
              <a:defRPr sz="1700" b="1">
                <a:solidFill>
                  <a:srgbClr val="12496E"/>
                </a:solidFill>
              </a:defRPr>
            </a:pPr>
            <a:r>
              <a:t>Signed Original</a:t>
            </a:r>
          </a:p>
          <a:p>
            <a:pPr>
              <a:defRPr sz="1500">
                <a:solidFill>
                  <a:srgbClr val="232D37"/>
                </a:solidFill>
              </a:defRPr>
            </a:pPr>
            <a:r>
              <a:t>Keep the original signed Area Plan on file with the APC Chairperson and/or Secretary.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246120"/>
            <a:ext cx="102412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Ensure appropriate APC Chairperson signature(s) are included.</a:t>
            </a:r>
          </a:p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Review all applicable sections before submission, including IELCE when applicable.</a:t>
            </a:r>
          </a:p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Use the webinar and ICCB technical assistance to clarify questions before the deadline.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6446520"/>
            <a:ext cx="11155680" cy="18288"/>
          </a:xfrm>
          <a:prstGeom prst="rect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48640" y="649224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9737D"/>
                </a:solidFill>
              </a:defRPr>
            </a:pPr>
            <a:r>
              <a:t>Source: FY28 APC Plan, Signatures and Directions, p. 3.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49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Key Takeaways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78992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Start with reflection: FY28 planning should build from what happened in FY27.</a:t>
            </a:r>
          </a:p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Use data and local context to identify real service gaps and priorities.</a:t>
            </a:r>
          </a:p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Strengthen student voice, access, persistence, digital literacy, and re-engagement strategies.</a:t>
            </a:r>
          </a:p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Show the effectiveness of partnerships—not simply that partnerships exist.</a:t>
            </a:r>
          </a:p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Connect adult education more intentionally to postsecondary, workforce, employers, and regional needs.</a:t>
            </a:r>
          </a:p>
          <a:p>
            <a:pPr>
              <a:spcAft>
                <a:spcPts val="1000"/>
              </a:spcAft>
              <a:defRPr sz="1900">
                <a:solidFill>
                  <a:srgbClr val="232D37"/>
                </a:solidFill>
              </a:defRPr>
            </a:pPr>
            <a:r>
              <a:t>Use the APC as a forum for shared planning, staff capacity, coordination, and continuity of services.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46520"/>
            <a:ext cx="11155680" cy="18288"/>
          </a:xfrm>
          <a:prstGeom prst="rect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49224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9737D"/>
                </a:solidFill>
              </a:defRPr>
            </a:pPr>
            <a:r>
              <a:t>Source: FY28 APC Plan, October 2026.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249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Questions &amp; Discussion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97280" y="1600200"/>
            <a:ext cx="9966960" cy="1325880"/>
          </a:xfrm>
          <a:prstGeom prst="roundRect">
            <a:avLst/>
          </a:prstGeom>
          <a:solidFill>
            <a:srgbClr val="EFF5F9"/>
          </a:solidFill>
          <a:ln>
            <a:solidFill>
              <a:srgbClr val="B9C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>
              <a:defRPr sz="1600">
                <a:solidFill>
                  <a:srgbClr val="232D37"/>
                </a:solidFill>
              </a:defRPr>
            </a:pPr>
            <a:r>
              <a:t>What questions do you have about the FY28 APC Plan or the revised sections?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560320" y="3657600"/>
            <a:ext cx="7040880" cy="1188720"/>
          </a:xfrm>
          <a:prstGeom prst="roundRect">
            <a:avLst/>
          </a:prstGeom>
          <a:solidFill>
            <a:srgbClr val="EFF5F9"/>
          </a:solidFill>
          <a:ln>
            <a:solidFill>
              <a:srgbClr val="B9CD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rIns="164592" rtlCol="0" anchor="ctr"/>
          <a:lstStyle/>
          <a:p>
            <a:pPr algn="ctr">
              <a:defRPr sz="1600">
                <a:solidFill>
                  <a:srgbClr val="232D37"/>
                </a:solidFill>
              </a:defRPr>
            </a:pPr>
            <a:r>
              <a:t>ICCB Adult Education and Literacy</a:t>
            </a:r>
            <a:br/>
            <a:r>
              <a:t>FY28 APC Plan due February 1, 2027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446520"/>
            <a:ext cx="11155680" cy="18288"/>
          </a:xfrm>
          <a:prstGeom prst="rect">
            <a:avLst/>
          </a:prstGeom>
          <a:solidFill>
            <a:srgbClr val="D2D7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48640" y="6492240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69737D"/>
                </a:solidFill>
              </a:defRPr>
            </a:pPr>
            <a:r>
              <a:t>Source: FY28 APC Plan, October 2026.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1502</Words>
  <Application>Microsoft Office PowerPoint</Application>
  <PresentationFormat>Widescreen</PresentationFormat>
  <Paragraphs>129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Sameer, Rupa</cp:lastModifiedBy>
  <cp:revision>2</cp:revision>
  <dcterms:created xsi:type="dcterms:W3CDTF">2013-01-27T09:14:16Z</dcterms:created>
  <dcterms:modified xsi:type="dcterms:W3CDTF">2026-10-14T00:28:06Z</dcterms:modified>
  <cp:category/>
</cp:coreProperties>
</file>