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9" r:id="rId5"/>
    <p:sldId id="260" r:id="rId6"/>
    <p:sldId id="262" r:id="rId7"/>
    <p:sldId id="271" r:id="rId8"/>
    <p:sldId id="263" r:id="rId9"/>
    <p:sldId id="265" r:id="rId10"/>
    <p:sldId id="266" r:id="rId11"/>
    <p:sldId id="272" r:id="rId12"/>
    <p:sldId id="268" r:id="rId13"/>
    <p:sldId id="273" r:id="rId14"/>
    <p:sldId id="274" r:id="rId15"/>
    <p:sldId id="269" r:id="rId16"/>
    <p:sldId id="270" r:id="rId17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Century Gothic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  <a:srgbClr val="000000"/>
    <a:srgbClr val="66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49" d="100"/>
          <a:sy n="49" d="100"/>
        </p:scale>
        <p:origin x="-936" y="-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37F60F-0143-4DDE-9E50-541129230F7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74825A-043F-44AC-AEF0-956997CFBA0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2A5B36B-AEE2-4C05-B3A0-1C1FF255D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AA144-03D0-495C-B03C-4E72E8E4868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850153-7E6C-4F1B-B7D6-1CFD12D82F0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9F8137-061D-4FD0-AD0C-EACA1B9161C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B30715-F73F-4DE3-85CC-9F51916B5A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104776-09B3-4AFF-9FFF-C3B62A626D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31ED05-7162-442D-80A9-226CC9C6EE6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75BFD2-BDAD-487B-BFAA-34A43D8CD9F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D0BB17-C80F-4543-A713-FAEA389A55E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F004EB-A00D-4C60-B90C-ECEE8286DF4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 Basics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38862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Now let’s try our previous example from meters to kilometers:</a:t>
            </a:r>
          </a:p>
          <a:p>
            <a:pPr lvl="1">
              <a:buFontTx/>
              <a:buNone/>
            </a:pPr>
            <a:r>
              <a:rPr lang="en-US">
                <a:solidFill>
                  <a:srgbClr val="6600FF"/>
                </a:solidFill>
              </a:rPr>
              <a:t>16093 meters = 1609.3 decameters = 160.93 hectometers = 16.093 kilometers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So for every “step” from the base unit to kilo, we moved the decimal 1 place to the left </a:t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(</a:t>
            </a:r>
            <a:r>
              <a:rPr lang="en-US" sz="2800">
                <a:solidFill>
                  <a:srgbClr val="6600FF"/>
                </a:solidFill>
              </a:rPr>
              <a:t>the same direction as in the diagram below</a:t>
            </a:r>
            <a:r>
              <a:rPr lang="en-US" sz="2800">
                <a:solidFill>
                  <a:schemeClr val="bg1"/>
                </a:solidFill>
              </a:rPr>
              <a:t>)</a:t>
            </a:r>
          </a:p>
        </p:txBody>
      </p:sp>
      <p:graphicFrame>
        <p:nvGraphicFramePr>
          <p:cNvPr id="13316" name="Group 4"/>
          <p:cNvGraphicFramePr>
            <a:graphicFrameLocks noGrp="1"/>
          </p:cNvGraphicFramePr>
          <p:nvPr/>
        </p:nvGraphicFramePr>
        <p:xfrm>
          <a:off x="457200" y="5638800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337" name="AutoShape 25"/>
          <p:cNvSpPr>
            <a:spLocks noChangeArrowheads="1"/>
          </p:cNvSpPr>
          <p:nvPr/>
        </p:nvSpPr>
        <p:spPr bwMode="auto">
          <a:xfrm>
            <a:off x="14478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8" name="AutoShape 26"/>
          <p:cNvSpPr>
            <a:spLocks noChangeArrowheads="1"/>
          </p:cNvSpPr>
          <p:nvPr/>
        </p:nvSpPr>
        <p:spPr bwMode="auto">
          <a:xfrm>
            <a:off x="26670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339" name="AutoShape 27"/>
          <p:cNvSpPr>
            <a:spLocks noChangeArrowheads="1"/>
          </p:cNvSpPr>
          <p:nvPr/>
        </p:nvSpPr>
        <p:spPr bwMode="auto">
          <a:xfrm>
            <a:off x="38862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38862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If you move to the </a:t>
            </a:r>
            <a:r>
              <a:rPr lang="en-US">
                <a:solidFill>
                  <a:srgbClr val="6600FF"/>
                </a:solidFill>
              </a:rPr>
              <a:t>left</a:t>
            </a:r>
            <a:r>
              <a:rPr lang="en-US">
                <a:solidFill>
                  <a:schemeClr val="bg1"/>
                </a:solidFill>
              </a:rPr>
              <a:t> in the diagram, move the decimal to the </a:t>
            </a:r>
            <a:r>
              <a:rPr lang="en-US">
                <a:solidFill>
                  <a:srgbClr val="6600FF"/>
                </a:solidFill>
              </a:rPr>
              <a:t>left</a:t>
            </a:r>
          </a:p>
          <a:p>
            <a:pPr>
              <a:buFontTx/>
              <a:buNone/>
            </a:pPr>
            <a:endParaRPr lang="en-US">
              <a:solidFill>
                <a:srgbClr val="6600FF"/>
              </a:solidFill>
            </a:endParaRPr>
          </a:p>
          <a:p>
            <a:r>
              <a:rPr lang="en-US">
                <a:solidFill>
                  <a:schemeClr val="bg1"/>
                </a:solidFill>
              </a:rPr>
              <a:t>If you move to the </a:t>
            </a:r>
            <a:r>
              <a:rPr lang="en-US">
                <a:solidFill>
                  <a:srgbClr val="CC0066"/>
                </a:solidFill>
              </a:rPr>
              <a:t>right</a:t>
            </a:r>
            <a:r>
              <a:rPr lang="en-US">
                <a:solidFill>
                  <a:schemeClr val="bg1"/>
                </a:solidFill>
              </a:rPr>
              <a:t> in the diagram, move the decimal to the </a:t>
            </a:r>
            <a:r>
              <a:rPr lang="en-US">
                <a:solidFill>
                  <a:srgbClr val="CC0066"/>
                </a:solidFill>
              </a:rPr>
              <a:t>right</a:t>
            </a:r>
          </a:p>
        </p:txBody>
      </p:sp>
      <p:graphicFrame>
        <p:nvGraphicFramePr>
          <p:cNvPr id="19460" name="Group 4"/>
          <p:cNvGraphicFramePr>
            <a:graphicFrameLocks noGrp="1"/>
          </p:cNvGraphicFramePr>
          <p:nvPr/>
        </p:nvGraphicFramePr>
        <p:xfrm>
          <a:off x="457200" y="5638800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78" name="AutoShape 22"/>
          <p:cNvSpPr>
            <a:spLocks noChangeArrowheads="1"/>
          </p:cNvSpPr>
          <p:nvPr/>
        </p:nvSpPr>
        <p:spPr bwMode="auto">
          <a:xfrm>
            <a:off x="1447800" y="5791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79" name="AutoShape 23"/>
          <p:cNvSpPr>
            <a:spLocks noChangeArrowheads="1"/>
          </p:cNvSpPr>
          <p:nvPr/>
        </p:nvSpPr>
        <p:spPr bwMode="auto">
          <a:xfrm>
            <a:off x="2667000" y="5791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0" name="AutoShape 24"/>
          <p:cNvSpPr>
            <a:spLocks noChangeArrowheads="1"/>
          </p:cNvSpPr>
          <p:nvPr/>
        </p:nvSpPr>
        <p:spPr bwMode="auto">
          <a:xfrm>
            <a:off x="3886200" y="5791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1" name="AutoShape 25"/>
          <p:cNvSpPr>
            <a:spLocks noChangeArrowheads="1"/>
          </p:cNvSpPr>
          <p:nvPr/>
        </p:nvSpPr>
        <p:spPr bwMode="auto">
          <a:xfrm>
            <a:off x="5029200" y="5791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2" name="AutoShape 26"/>
          <p:cNvSpPr>
            <a:spLocks noChangeArrowheads="1"/>
          </p:cNvSpPr>
          <p:nvPr/>
        </p:nvSpPr>
        <p:spPr bwMode="auto">
          <a:xfrm>
            <a:off x="7467600" y="5791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3" name="AutoShape 27"/>
          <p:cNvSpPr>
            <a:spLocks noChangeArrowheads="1"/>
          </p:cNvSpPr>
          <p:nvPr/>
        </p:nvSpPr>
        <p:spPr bwMode="auto">
          <a:xfrm>
            <a:off x="6248400" y="5791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4" name="AutoShape 28"/>
          <p:cNvSpPr>
            <a:spLocks noChangeArrowheads="1"/>
          </p:cNvSpPr>
          <p:nvPr/>
        </p:nvSpPr>
        <p:spPr bwMode="auto">
          <a:xfrm rot="-10800000">
            <a:off x="1524000" y="62484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5" name="AutoShape 29"/>
          <p:cNvSpPr>
            <a:spLocks noChangeArrowheads="1"/>
          </p:cNvSpPr>
          <p:nvPr/>
        </p:nvSpPr>
        <p:spPr bwMode="auto">
          <a:xfrm rot="-10800000">
            <a:off x="2667000" y="62484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6" name="AutoShape 30"/>
          <p:cNvSpPr>
            <a:spLocks noChangeArrowheads="1"/>
          </p:cNvSpPr>
          <p:nvPr/>
        </p:nvSpPr>
        <p:spPr bwMode="auto">
          <a:xfrm rot="-10800000">
            <a:off x="3886200" y="62484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7" name="AutoShape 31"/>
          <p:cNvSpPr>
            <a:spLocks noChangeArrowheads="1"/>
          </p:cNvSpPr>
          <p:nvPr/>
        </p:nvSpPr>
        <p:spPr bwMode="auto">
          <a:xfrm rot="-10800000">
            <a:off x="5029200" y="62484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8" name="AutoShape 32"/>
          <p:cNvSpPr>
            <a:spLocks noChangeArrowheads="1"/>
          </p:cNvSpPr>
          <p:nvPr/>
        </p:nvSpPr>
        <p:spPr bwMode="auto">
          <a:xfrm rot="-10800000">
            <a:off x="6248400" y="62484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489" name="AutoShape 33"/>
          <p:cNvSpPr>
            <a:spLocks noChangeArrowheads="1"/>
          </p:cNvSpPr>
          <p:nvPr/>
        </p:nvSpPr>
        <p:spPr bwMode="auto">
          <a:xfrm rot="-10800000">
            <a:off x="7467600" y="62484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38862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Now let’s start from centimeters and convert to kilometers</a:t>
            </a:r>
          </a:p>
          <a:p>
            <a:pPr lvl="1"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 lvl="1"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400000 centimeters = 4 kilometers</a:t>
            </a:r>
          </a:p>
          <a:p>
            <a:pPr lvl="1"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 lvl="1"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400000 centimeters = 4.00000 kilometers</a:t>
            </a:r>
          </a:p>
          <a:p>
            <a:pPr lvl="1">
              <a:buFontTx/>
              <a:buNone/>
            </a:pPr>
            <a:endParaRPr lang="en-US" sz="2400">
              <a:solidFill>
                <a:schemeClr val="bg1"/>
              </a:solidFill>
            </a:endParaRPr>
          </a:p>
        </p:txBody>
      </p:sp>
      <p:graphicFrame>
        <p:nvGraphicFramePr>
          <p:cNvPr id="15364" name="Group 4"/>
          <p:cNvGraphicFramePr>
            <a:graphicFrameLocks noGrp="1"/>
          </p:cNvGraphicFramePr>
          <p:nvPr/>
        </p:nvGraphicFramePr>
        <p:xfrm>
          <a:off x="457200" y="5638800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5382" name="AutoShape 22"/>
          <p:cNvSpPr>
            <a:spLocks noChangeArrowheads="1"/>
          </p:cNvSpPr>
          <p:nvPr/>
        </p:nvSpPr>
        <p:spPr bwMode="auto">
          <a:xfrm>
            <a:off x="38862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AutoShape 23"/>
          <p:cNvSpPr>
            <a:spLocks noChangeArrowheads="1"/>
          </p:cNvSpPr>
          <p:nvPr/>
        </p:nvSpPr>
        <p:spPr bwMode="auto">
          <a:xfrm>
            <a:off x="26670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AutoShape 24"/>
          <p:cNvSpPr>
            <a:spLocks noChangeArrowheads="1"/>
          </p:cNvSpPr>
          <p:nvPr/>
        </p:nvSpPr>
        <p:spPr bwMode="auto">
          <a:xfrm>
            <a:off x="14478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AutoShape 26"/>
          <p:cNvSpPr>
            <a:spLocks noChangeArrowheads="1"/>
          </p:cNvSpPr>
          <p:nvPr/>
        </p:nvSpPr>
        <p:spPr bwMode="auto">
          <a:xfrm>
            <a:off x="51054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AutoShape 27"/>
          <p:cNvSpPr>
            <a:spLocks noChangeArrowheads="1"/>
          </p:cNvSpPr>
          <p:nvPr/>
        </p:nvSpPr>
        <p:spPr bwMode="auto">
          <a:xfrm>
            <a:off x="62484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3" name="Freeform 43"/>
          <p:cNvSpPr>
            <a:spLocks/>
          </p:cNvSpPr>
          <p:nvPr/>
        </p:nvSpPr>
        <p:spPr bwMode="auto">
          <a:xfrm>
            <a:off x="4648200" y="4191000"/>
            <a:ext cx="914400" cy="76200"/>
          </a:xfrm>
          <a:custGeom>
            <a:avLst/>
            <a:gdLst/>
            <a:ahLst/>
            <a:cxnLst>
              <a:cxn ang="0">
                <a:pos x="576" y="0"/>
              </a:cxn>
              <a:cxn ang="0">
                <a:pos x="528" y="48"/>
              </a:cxn>
              <a:cxn ang="0">
                <a:pos x="432" y="0"/>
              </a:cxn>
              <a:cxn ang="0">
                <a:pos x="384" y="48"/>
              </a:cxn>
              <a:cxn ang="0">
                <a:pos x="336" y="0"/>
              </a:cxn>
              <a:cxn ang="0">
                <a:pos x="288" y="48"/>
              </a:cxn>
              <a:cxn ang="0">
                <a:pos x="240" y="0"/>
              </a:cxn>
              <a:cxn ang="0">
                <a:pos x="192" y="48"/>
              </a:cxn>
              <a:cxn ang="0">
                <a:pos x="144" y="0"/>
              </a:cxn>
              <a:cxn ang="0">
                <a:pos x="96" y="48"/>
              </a:cxn>
              <a:cxn ang="0">
                <a:pos x="0" y="0"/>
              </a:cxn>
            </a:cxnLst>
            <a:rect l="0" t="0" r="r" b="b"/>
            <a:pathLst>
              <a:path w="576" h="48">
                <a:moveTo>
                  <a:pt x="576" y="0"/>
                </a:moveTo>
                <a:cubicBezTo>
                  <a:pt x="564" y="24"/>
                  <a:pt x="552" y="48"/>
                  <a:pt x="528" y="48"/>
                </a:cubicBezTo>
                <a:cubicBezTo>
                  <a:pt x="504" y="48"/>
                  <a:pt x="456" y="0"/>
                  <a:pt x="432" y="0"/>
                </a:cubicBezTo>
                <a:cubicBezTo>
                  <a:pt x="408" y="0"/>
                  <a:pt x="400" y="48"/>
                  <a:pt x="384" y="48"/>
                </a:cubicBezTo>
                <a:cubicBezTo>
                  <a:pt x="368" y="48"/>
                  <a:pt x="352" y="0"/>
                  <a:pt x="336" y="0"/>
                </a:cubicBezTo>
                <a:cubicBezTo>
                  <a:pt x="320" y="0"/>
                  <a:pt x="304" y="48"/>
                  <a:pt x="288" y="48"/>
                </a:cubicBezTo>
                <a:cubicBezTo>
                  <a:pt x="272" y="48"/>
                  <a:pt x="256" y="0"/>
                  <a:pt x="240" y="0"/>
                </a:cubicBezTo>
                <a:cubicBezTo>
                  <a:pt x="224" y="0"/>
                  <a:pt x="208" y="48"/>
                  <a:pt x="192" y="48"/>
                </a:cubicBezTo>
                <a:cubicBezTo>
                  <a:pt x="176" y="48"/>
                  <a:pt x="160" y="0"/>
                  <a:pt x="144" y="0"/>
                </a:cubicBezTo>
                <a:cubicBezTo>
                  <a:pt x="128" y="0"/>
                  <a:pt x="120" y="48"/>
                  <a:pt x="96" y="48"/>
                </a:cubicBezTo>
                <a:cubicBezTo>
                  <a:pt x="72" y="48"/>
                  <a:pt x="36" y="24"/>
                  <a:pt x="0" y="0"/>
                </a:cubicBezTo>
              </a:path>
            </a:pathLst>
          </a:custGeom>
          <a:noFill/>
          <a:ln w="1905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1600200"/>
          </a:xfrm>
        </p:spPr>
        <p:txBody>
          <a:bodyPr/>
          <a:lstStyle/>
          <a:p>
            <a:r>
              <a:rPr lang="en-US" sz="2400">
                <a:solidFill>
                  <a:schemeClr val="bg1"/>
                </a:solidFill>
              </a:rPr>
              <a:t>Now let’s start from meters and convert to kilometers</a:t>
            </a:r>
          </a:p>
          <a:p>
            <a:pPr lvl="1"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			</a:t>
            </a:r>
          </a:p>
          <a:p>
            <a:pPr lvl="1"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			4000 meters = 4 kilometers</a:t>
            </a:r>
          </a:p>
        </p:txBody>
      </p:sp>
      <p:graphicFrame>
        <p:nvGraphicFramePr>
          <p:cNvPr id="20484" name="Group 4"/>
          <p:cNvGraphicFramePr>
            <a:graphicFrameLocks noGrp="1"/>
          </p:cNvGraphicFramePr>
          <p:nvPr/>
        </p:nvGraphicFramePr>
        <p:xfrm>
          <a:off x="457200" y="2936875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02" name="AutoShape 22"/>
          <p:cNvSpPr>
            <a:spLocks noChangeArrowheads="1"/>
          </p:cNvSpPr>
          <p:nvPr/>
        </p:nvSpPr>
        <p:spPr bwMode="auto">
          <a:xfrm>
            <a:off x="3886200" y="3317875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3" name="AutoShape 23"/>
          <p:cNvSpPr>
            <a:spLocks noChangeArrowheads="1"/>
          </p:cNvSpPr>
          <p:nvPr/>
        </p:nvSpPr>
        <p:spPr bwMode="auto">
          <a:xfrm>
            <a:off x="2667000" y="3317875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04" name="AutoShape 24"/>
          <p:cNvSpPr>
            <a:spLocks noChangeArrowheads="1"/>
          </p:cNvSpPr>
          <p:nvPr/>
        </p:nvSpPr>
        <p:spPr bwMode="auto">
          <a:xfrm>
            <a:off x="1447800" y="3317875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0509" name="Group 29"/>
          <p:cNvGraphicFramePr>
            <a:graphicFrameLocks noGrp="1"/>
          </p:cNvGraphicFramePr>
          <p:nvPr/>
        </p:nvGraphicFramePr>
        <p:xfrm>
          <a:off x="457200" y="5756275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527" name="AutoShape 47"/>
          <p:cNvSpPr>
            <a:spLocks noChangeArrowheads="1"/>
          </p:cNvSpPr>
          <p:nvPr/>
        </p:nvSpPr>
        <p:spPr bwMode="auto">
          <a:xfrm>
            <a:off x="5105400" y="6137275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28" name="AutoShape 48"/>
          <p:cNvSpPr>
            <a:spLocks noChangeArrowheads="1"/>
          </p:cNvSpPr>
          <p:nvPr/>
        </p:nvSpPr>
        <p:spPr bwMode="auto">
          <a:xfrm>
            <a:off x="6248400" y="6137275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6600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0530" name="Rectangle 50"/>
          <p:cNvSpPr>
            <a:spLocks noChangeArrowheads="1"/>
          </p:cNvSpPr>
          <p:nvPr/>
        </p:nvSpPr>
        <p:spPr bwMode="auto">
          <a:xfrm>
            <a:off x="685800" y="44958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Now let’s start from centimeters and convert to meters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000">
                <a:solidFill>
                  <a:schemeClr val="bg1"/>
                </a:solidFill>
              </a:rPr>
              <a:t>			4000 centimeters = 40 meters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1600200"/>
          </a:xfrm>
        </p:spPr>
        <p:txBody>
          <a:bodyPr/>
          <a:lstStyle/>
          <a:p>
            <a:r>
              <a:rPr lang="en-US" sz="2400">
                <a:solidFill>
                  <a:schemeClr val="bg1"/>
                </a:solidFill>
              </a:rPr>
              <a:t>Now let’s start from meters and convert to centimeters</a:t>
            </a:r>
          </a:p>
          <a:p>
            <a:pPr lvl="1"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			</a:t>
            </a:r>
          </a:p>
          <a:p>
            <a:pPr lvl="1">
              <a:buFontTx/>
              <a:buNone/>
            </a:pPr>
            <a:r>
              <a:rPr lang="en-US" sz="2000">
                <a:solidFill>
                  <a:schemeClr val="bg1"/>
                </a:solidFill>
              </a:rPr>
              <a:t>			5 meters = 500 centimeters</a:t>
            </a: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/>
        </p:nvGraphicFramePr>
        <p:xfrm>
          <a:off x="457200" y="2936875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1529" name="Group 25"/>
          <p:cNvGraphicFramePr>
            <a:graphicFrameLocks noGrp="1"/>
          </p:cNvGraphicFramePr>
          <p:nvPr/>
        </p:nvGraphicFramePr>
        <p:xfrm>
          <a:off x="457200" y="5756275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49" name="Rectangle 45"/>
          <p:cNvSpPr>
            <a:spLocks noChangeArrowheads="1"/>
          </p:cNvSpPr>
          <p:nvPr/>
        </p:nvSpPr>
        <p:spPr bwMode="auto">
          <a:xfrm>
            <a:off x="685800" y="4495800"/>
            <a:ext cx="84582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>
              <a:spcBef>
                <a:spcPct val="20000"/>
              </a:spcBef>
              <a:buFontTx/>
              <a:buChar char="•"/>
            </a:pPr>
            <a:r>
              <a:rPr lang="en-US">
                <a:solidFill>
                  <a:schemeClr val="bg1"/>
                </a:solidFill>
              </a:rPr>
              <a:t>Now let’s start from kilometers and convert to meters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000">
                <a:solidFill>
                  <a:schemeClr val="bg1"/>
                </a:solidFill>
              </a:rPr>
              <a:t>			</a:t>
            </a:r>
          </a:p>
          <a:p>
            <a:pPr marL="742950" lvl="1" indent="-285750" algn="l">
              <a:spcBef>
                <a:spcPct val="20000"/>
              </a:spcBef>
            </a:pPr>
            <a:r>
              <a:rPr lang="en-US" sz="2000">
                <a:solidFill>
                  <a:schemeClr val="bg1"/>
                </a:solidFill>
              </a:rPr>
              <a:t>			.3 kilometers = 300 meters</a:t>
            </a:r>
          </a:p>
        </p:txBody>
      </p:sp>
      <p:sp>
        <p:nvSpPr>
          <p:cNvPr id="21550" name="AutoShape 46"/>
          <p:cNvSpPr>
            <a:spLocks noChangeArrowheads="1"/>
          </p:cNvSpPr>
          <p:nvPr/>
        </p:nvSpPr>
        <p:spPr bwMode="auto">
          <a:xfrm rot="-10800000">
            <a:off x="5029200" y="3352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1" name="AutoShape 47"/>
          <p:cNvSpPr>
            <a:spLocks noChangeArrowheads="1"/>
          </p:cNvSpPr>
          <p:nvPr/>
        </p:nvSpPr>
        <p:spPr bwMode="auto">
          <a:xfrm rot="-10800000">
            <a:off x="6248400" y="3352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2" name="AutoShape 48"/>
          <p:cNvSpPr>
            <a:spLocks noChangeArrowheads="1"/>
          </p:cNvSpPr>
          <p:nvPr/>
        </p:nvSpPr>
        <p:spPr bwMode="auto">
          <a:xfrm rot="-10800000">
            <a:off x="1447800" y="6172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3" name="AutoShape 49"/>
          <p:cNvSpPr>
            <a:spLocks noChangeArrowheads="1"/>
          </p:cNvSpPr>
          <p:nvPr/>
        </p:nvSpPr>
        <p:spPr bwMode="auto">
          <a:xfrm rot="-10800000">
            <a:off x="2667000" y="6172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1554" name="AutoShape 50"/>
          <p:cNvSpPr>
            <a:spLocks noChangeArrowheads="1"/>
          </p:cNvSpPr>
          <p:nvPr/>
        </p:nvSpPr>
        <p:spPr bwMode="auto">
          <a:xfrm rot="-10800000">
            <a:off x="3886200" y="61722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9933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35814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Now let’s start from kilometers and convert to millimeters</a:t>
            </a:r>
          </a:p>
          <a:p>
            <a:pPr lvl="1"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 lvl="1"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4 kilometers = 4000000 millimeters</a:t>
            </a:r>
          </a:p>
          <a:p>
            <a:pPr lvl="1"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				or</a:t>
            </a:r>
          </a:p>
          <a:p>
            <a:pPr lvl="1"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4 kilometers = 40 hectometers = 400 decameters </a:t>
            </a:r>
          </a:p>
          <a:p>
            <a:pPr lvl="1"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		= 4000 meters = 40000 decimeters </a:t>
            </a:r>
          </a:p>
          <a:p>
            <a:pPr lvl="1"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		    = 400000 centimeters = 4000000 millimeters</a:t>
            </a:r>
          </a:p>
        </p:txBody>
      </p:sp>
      <p:graphicFrame>
        <p:nvGraphicFramePr>
          <p:cNvPr id="16388" name="Group 4"/>
          <p:cNvGraphicFramePr>
            <a:graphicFrameLocks noGrp="1"/>
          </p:cNvGraphicFramePr>
          <p:nvPr/>
        </p:nvGraphicFramePr>
        <p:xfrm>
          <a:off x="457200" y="5638800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8" name="AutoShape 24"/>
          <p:cNvSpPr>
            <a:spLocks noChangeArrowheads="1"/>
          </p:cNvSpPr>
          <p:nvPr/>
        </p:nvSpPr>
        <p:spPr bwMode="auto">
          <a:xfrm rot="-10800000">
            <a:off x="14478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2" name="AutoShape 28"/>
          <p:cNvSpPr>
            <a:spLocks noChangeArrowheads="1"/>
          </p:cNvSpPr>
          <p:nvPr/>
        </p:nvSpPr>
        <p:spPr bwMode="auto">
          <a:xfrm rot="-10800000">
            <a:off x="38862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3" name="AutoShape 29"/>
          <p:cNvSpPr>
            <a:spLocks noChangeArrowheads="1"/>
          </p:cNvSpPr>
          <p:nvPr/>
        </p:nvSpPr>
        <p:spPr bwMode="auto">
          <a:xfrm rot="-10800000">
            <a:off x="51054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4" name="AutoShape 30"/>
          <p:cNvSpPr>
            <a:spLocks noChangeArrowheads="1"/>
          </p:cNvSpPr>
          <p:nvPr/>
        </p:nvSpPr>
        <p:spPr bwMode="auto">
          <a:xfrm rot="-10800000">
            <a:off x="62484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5" name="AutoShape 31"/>
          <p:cNvSpPr>
            <a:spLocks noChangeArrowheads="1"/>
          </p:cNvSpPr>
          <p:nvPr/>
        </p:nvSpPr>
        <p:spPr bwMode="auto">
          <a:xfrm rot="-10800000">
            <a:off x="74676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6416" name="AutoShape 32"/>
          <p:cNvSpPr>
            <a:spLocks noChangeArrowheads="1"/>
          </p:cNvSpPr>
          <p:nvPr/>
        </p:nvSpPr>
        <p:spPr bwMode="auto">
          <a:xfrm rot="-10800000">
            <a:off x="26670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35814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Summary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Base units in the metric system are meter, liter, gram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Metric system is based on powers of 10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For conversions within the metric system, each “step” is 1 decimal place to the right or left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Using the diagram below, converting to the right, moves the decimal to the right and vice versa</a:t>
            </a:r>
          </a:p>
        </p:txBody>
      </p:sp>
      <p:graphicFrame>
        <p:nvGraphicFramePr>
          <p:cNvPr id="17412" name="Group 4"/>
          <p:cNvGraphicFramePr>
            <a:graphicFrameLocks noGrp="1"/>
          </p:cNvGraphicFramePr>
          <p:nvPr/>
        </p:nvGraphicFramePr>
        <p:xfrm>
          <a:off x="457200" y="5638800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9530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The metric system is based on a base unit that corresponds to a certain kind of measurement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Length = meter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Volume = liter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Weight (Mass) = gram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Prefixes plus base units make up the metric system </a:t>
            </a:r>
          </a:p>
          <a:p>
            <a:pPr lvl="1"/>
            <a:r>
              <a:rPr lang="en-US" sz="2400">
                <a:solidFill>
                  <a:schemeClr val="bg1"/>
                </a:solidFill>
              </a:rPr>
              <a:t>Example: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Centi + meter = Centimeter</a:t>
            </a:r>
          </a:p>
          <a:p>
            <a:pPr lvl="2"/>
            <a:r>
              <a:rPr lang="en-US" sz="2000">
                <a:solidFill>
                  <a:schemeClr val="bg1"/>
                </a:solidFill>
              </a:rPr>
              <a:t>Kilo + liter = Kiloliter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27432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The three prefixes that we will use the most are: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kilo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centi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milli</a:t>
            </a:r>
          </a:p>
        </p:txBody>
      </p:sp>
      <p:graphicFrame>
        <p:nvGraphicFramePr>
          <p:cNvPr id="8359" name="Group 167"/>
          <p:cNvGraphicFramePr>
            <a:graphicFrameLocks noGrp="1"/>
          </p:cNvGraphicFramePr>
          <p:nvPr/>
        </p:nvGraphicFramePr>
        <p:xfrm>
          <a:off x="152400" y="4648200"/>
          <a:ext cx="8915400" cy="1371600"/>
        </p:xfrm>
        <a:graphic>
          <a:graphicData uri="http://schemas.openxmlformats.org/drawingml/2006/table">
            <a:tbl>
              <a:tblPr/>
              <a:tblGrid>
                <a:gridCol w="1274763"/>
                <a:gridCol w="1271587"/>
                <a:gridCol w="1274763"/>
                <a:gridCol w="1273175"/>
                <a:gridCol w="1274762"/>
                <a:gridCol w="1271588"/>
                <a:gridCol w="1274762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Base Units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So if you needed to measure length you would choose </a:t>
            </a:r>
            <a:r>
              <a:rPr lang="en-US">
                <a:solidFill>
                  <a:srgbClr val="6600FF"/>
                </a:solidFill>
              </a:rPr>
              <a:t>meter</a:t>
            </a:r>
            <a:r>
              <a:rPr lang="en-US">
                <a:solidFill>
                  <a:schemeClr val="bg1"/>
                </a:solidFill>
              </a:rPr>
              <a:t> as your base unit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Length of a tree branch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1.5 meters 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Length of a room 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5 meters </a:t>
            </a:r>
          </a:p>
          <a:p>
            <a:pPr lvl="1"/>
            <a:r>
              <a:rPr lang="en-US">
                <a:solidFill>
                  <a:schemeClr val="bg1"/>
                </a:solidFill>
              </a:rPr>
              <a:t>Length of a ball of twine stretched out</a:t>
            </a:r>
          </a:p>
          <a:p>
            <a:pPr lvl="2"/>
            <a:r>
              <a:rPr lang="en-US">
                <a:solidFill>
                  <a:schemeClr val="bg1"/>
                </a:solidFill>
              </a:rPr>
              <a:t>25 meters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848600" cy="5257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>
                <a:solidFill>
                  <a:schemeClr val="bg1"/>
                </a:solidFill>
              </a:rPr>
              <a:t>But what if you need to measure a longer distance, like from your house to school?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>
                <a:solidFill>
                  <a:schemeClr val="bg1"/>
                </a:solidFill>
              </a:rPr>
              <a:t>Let’s say you live approximately 10 miles from school</a:t>
            </a:r>
          </a:p>
          <a:p>
            <a:pPr lvl="2">
              <a:lnSpc>
                <a:spcPct val="90000"/>
              </a:lnSpc>
              <a:spcBef>
                <a:spcPct val="40000"/>
              </a:spcBef>
            </a:pPr>
            <a:r>
              <a:rPr lang="en-US">
                <a:solidFill>
                  <a:schemeClr val="bg1"/>
                </a:solidFill>
              </a:rPr>
              <a:t>10 miles = 16093 meters 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>
                <a:solidFill>
                  <a:schemeClr val="bg1"/>
                </a:solidFill>
              </a:rPr>
              <a:t>16093 is a big number, but what if you could add a </a:t>
            </a:r>
            <a:r>
              <a:rPr lang="en-US">
                <a:solidFill>
                  <a:srgbClr val="6600FF"/>
                </a:solidFill>
              </a:rPr>
              <a:t>prefix </a:t>
            </a:r>
            <a:r>
              <a:rPr lang="en-US">
                <a:solidFill>
                  <a:schemeClr val="bg1"/>
                </a:solidFill>
              </a:rPr>
              <a:t>onto the base unit to make it easier to manage:</a:t>
            </a:r>
          </a:p>
          <a:p>
            <a:pPr lvl="2">
              <a:lnSpc>
                <a:spcPct val="90000"/>
              </a:lnSpc>
              <a:spcBef>
                <a:spcPct val="40000"/>
              </a:spcBef>
            </a:pPr>
            <a:r>
              <a:rPr lang="en-US">
                <a:solidFill>
                  <a:schemeClr val="bg1"/>
                </a:solidFill>
              </a:rPr>
              <a:t>16093 meters = 16.093 kilometers (or 16.1 if rounded to 1 decimal place)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These prefixes are based on powers of 10. What does this mean?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2400">
                <a:solidFill>
                  <a:schemeClr val="bg1"/>
                </a:solidFill>
              </a:rPr>
              <a:t>From each prefix every “step” is either: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10 times larger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sz="1800">
                <a:solidFill>
                  <a:schemeClr val="bg1"/>
                </a:solidFill>
              </a:rPr>
              <a:t>   or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10 times smaller</a:t>
            </a:r>
          </a:p>
          <a:p>
            <a:pPr lvl="1">
              <a:lnSpc>
                <a:spcPct val="90000"/>
              </a:lnSpc>
              <a:spcBef>
                <a:spcPct val="40000"/>
              </a:spcBef>
            </a:pPr>
            <a:r>
              <a:rPr lang="en-US" sz="2400">
                <a:solidFill>
                  <a:schemeClr val="bg1"/>
                </a:solidFill>
              </a:rPr>
              <a:t>For example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Centimeters are 10 times larger than millimeters</a:t>
            </a:r>
          </a:p>
          <a:p>
            <a:pPr lvl="2">
              <a:lnSpc>
                <a:spcPct val="90000"/>
              </a:lnSpc>
            </a:pPr>
            <a:r>
              <a:rPr lang="en-US" sz="2000">
                <a:solidFill>
                  <a:schemeClr val="bg1"/>
                </a:solidFill>
              </a:rPr>
              <a:t>1 centimeter = 10 millimeters </a:t>
            </a:r>
          </a:p>
        </p:txBody>
      </p:sp>
      <p:graphicFrame>
        <p:nvGraphicFramePr>
          <p:cNvPr id="9220" name="Group 4"/>
          <p:cNvGraphicFramePr>
            <a:graphicFrameLocks noGrp="1"/>
          </p:cNvGraphicFramePr>
          <p:nvPr/>
        </p:nvGraphicFramePr>
        <p:xfrm>
          <a:off x="152400" y="5257800"/>
          <a:ext cx="8915400" cy="1371600"/>
        </p:xfrm>
        <a:graphic>
          <a:graphicData uri="http://schemas.openxmlformats.org/drawingml/2006/table">
            <a:tbl>
              <a:tblPr/>
              <a:tblGrid>
                <a:gridCol w="1274763"/>
                <a:gridCol w="1271587"/>
                <a:gridCol w="1274763"/>
                <a:gridCol w="1273175"/>
                <a:gridCol w="1274762"/>
                <a:gridCol w="1271588"/>
                <a:gridCol w="1274762"/>
              </a:tblGrid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Base Units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95600" y="1752600"/>
            <a:ext cx="5943600" cy="2971800"/>
          </a:xfrm>
        </p:spPr>
        <p:txBody>
          <a:bodyPr/>
          <a:lstStyle/>
          <a:p>
            <a:pPr lvl="1">
              <a:spcBef>
                <a:spcPct val="40000"/>
              </a:spcBef>
            </a:pPr>
            <a:r>
              <a:rPr lang="en-US">
                <a:solidFill>
                  <a:schemeClr val="bg1"/>
                </a:solidFill>
              </a:rPr>
              <a:t>Centimeters are 10 times larger than millimeters so it takes </a:t>
            </a:r>
            <a:r>
              <a:rPr lang="en-US">
                <a:solidFill>
                  <a:srgbClr val="6600FF"/>
                </a:solidFill>
              </a:rPr>
              <a:t>more</a:t>
            </a:r>
            <a:r>
              <a:rPr lang="en-US">
                <a:solidFill>
                  <a:schemeClr val="bg1"/>
                </a:solidFill>
              </a:rPr>
              <a:t> millimeters for the same length </a:t>
            </a:r>
          </a:p>
          <a:p>
            <a:pPr lvl="2">
              <a:buFontTx/>
              <a:buNone/>
            </a:pPr>
            <a:r>
              <a:rPr lang="en-US">
                <a:solidFill>
                  <a:schemeClr val="bg1"/>
                </a:solidFill>
              </a:rPr>
              <a:t>	1 centimeter = 10 millimeters</a:t>
            </a:r>
          </a:p>
          <a:p>
            <a:pPr lvl="2">
              <a:buFontTx/>
              <a:buNone/>
            </a:pPr>
            <a:r>
              <a:rPr lang="en-US" sz="1600" i="1">
                <a:solidFill>
                  <a:schemeClr val="bg1"/>
                </a:solidFill>
              </a:rPr>
              <a:t>		Example not to scale</a:t>
            </a:r>
            <a:r>
              <a:rPr lang="en-US">
                <a:solidFill>
                  <a:schemeClr val="bg1"/>
                </a:solidFill>
              </a:rPr>
              <a:t> </a:t>
            </a:r>
          </a:p>
        </p:txBody>
      </p:sp>
      <p:graphicFrame>
        <p:nvGraphicFramePr>
          <p:cNvPr id="18810" name="Group 378"/>
          <p:cNvGraphicFramePr>
            <a:graphicFrameLocks noGrp="1"/>
          </p:cNvGraphicFramePr>
          <p:nvPr/>
        </p:nvGraphicFramePr>
        <p:xfrm>
          <a:off x="1524000" y="5213350"/>
          <a:ext cx="6248400" cy="273050"/>
        </p:xfrm>
        <a:graphic>
          <a:graphicData uri="http://schemas.openxmlformats.org/drawingml/2006/table">
            <a:tbl>
              <a:tblPr/>
              <a:tblGrid>
                <a:gridCol w="625475"/>
                <a:gridCol w="623888"/>
                <a:gridCol w="625475"/>
                <a:gridCol w="623887"/>
                <a:gridCol w="625475"/>
                <a:gridCol w="625475"/>
                <a:gridCol w="623888"/>
                <a:gridCol w="625475"/>
                <a:gridCol w="623887"/>
                <a:gridCol w="6254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1 mm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8654" name="Rectangle 222"/>
          <p:cNvSpPr>
            <a:spLocks noChangeArrowheads="1"/>
          </p:cNvSpPr>
          <p:nvPr/>
        </p:nvSpPr>
        <p:spPr bwMode="auto">
          <a:xfrm>
            <a:off x="1524000" y="5975350"/>
            <a:ext cx="6248400" cy="27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spcBef>
                <a:spcPct val="20000"/>
              </a:spcBef>
            </a:pPr>
            <a:r>
              <a:rPr lang="en-US" sz="1200" b="1">
                <a:solidFill>
                  <a:schemeClr val="bg1"/>
                </a:solidFill>
              </a:rPr>
              <a:t>1 cm</a:t>
            </a:r>
          </a:p>
        </p:txBody>
      </p:sp>
      <p:sp>
        <p:nvSpPr>
          <p:cNvPr id="18656" name="Line 224"/>
          <p:cNvSpPr>
            <a:spLocks noChangeShapeType="1"/>
          </p:cNvSpPr>
          <p:nvPr/>
        </p:nvSpPr>
        <p:spPr bwMode="auto">
          <a:xfrm>
            <a:off x="1524000" y="5975350"/>
            <a:ext cx="6248400" cy="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57" name="Line 225"/>
          <p:cNvSpPr>
            <a:spLocks noChangeShapeType="1"/>
          </p:cNvSpPr>
          <p:nvPr/>
        </p:nvSpPr>
        <p:spPr bwMode="auto">
          <a:xfrm>
            <a:off x="1524000" y="6248400"/>
            <a:ext cx="6248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58" name="Line 226"/>
          <p:cNvSpPr>
            <a:spLocks noChangeShapeType="1"/>
          </p:cNvSpPr>
          <p:nvPr/>
        </p:nvSpPr>
        <p:spPr bwMode="auto">
          <a:xfrm>
            <a:off x="1524000" y="5975350"/>
            <a:ext cx="0" cy="2730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668" name="Line 236"/>
          <p:cNvSpPr>
            <a:spLocks noChangeShapeType="1"/>
          </p:cNvSpPr>
          <p:nvPr/>
        </p:nvSpPr>
        <p:spPr bwMode="auto">
          <a:xfrm>
            <a:off x="7772400" y="5975350"/>
            <a:ext cx="0" cy="273050"/>
          </a:xfrm>
          <a:prstGeom prst="line">
            <a:avLst/>
          </a:prstGeom>
          <a:noFill/>
          <a:ln w="12700">
            <a:solidFill>
              <a:schemeClr val="bg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8802" name="Picture 370" descr="E:\My Pictures\m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2598738"/>
            <a:ext cx="3040063" cy="1439862"/>
          </a:xfrm>
          <a:prstGeom prst="rect">
            <a:avLst/>
          </a:prstGeom>
          <a:noFill/>
        </p:spPr>
      </p:pic>
      <p:sp>
        <p:nvSpPr>
          <p:cNvPr id="18803" name="Text Box 371"/>
          <p:cNvSpPr txBox="1">
            <a:spLocks noChangeArrowheads="1"/>
          </p:cNvSpPr>
          <p:nvPr/>
        </p:nvSpPr>
        <p:spPr bwMode="auto">
          <a:xfrm>
            <a:off x="1295400" y="49228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bg1"/>
                </a:solidFill>
              </a:rPr>
              <a:t>40</a:t>
            </a:r>
          </a:p>
        </p:txBody>
      </p:sp>
      <p:sp>
        <p:nvSpPr>
          <p:cNvPr id="18804" name="Text Box 372"/>
          <p:cNvSpPr txBox="1">
            <a:spLocks noChangeArrowheads="1"/>
          </p:cNvSpPr>
          <p:nvPr/>
        </p:nvSpPr>
        <p:spPr bwMode="auto">
          <a:xfrm>
            <a:off x="7543800" y="56848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bg1"/>
                </a:solidFill>
              </a:rPr>
              <a:t>41</a:t>
            </a:r>
          </a:p>
        </p:txBody>
      </p:sp>
      <p:sp>
        <p:nvSpPr>
          <p:cNvPr id="18805" name="Text Box 373"/>
          <p:cNvSpPr txBox="1">
            <a:spLocks noChangeArrowheads="1"/>
          </p:cNvSpPr>
          <p:nvPr/>
        </p:nvSpPr>
        <p:spPr bwMode="auto">
          <a:xfrm>
            <a:off x="7543800" y="49228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bg1"/>
                </a:solidFill>
              </a:rPr>
              <a:t>41</a:t>
            </a:r>
          </a:p>
        </p:txBody>
      </p:sp>
      <p:sp>
        <p:nvSpPr>
          <p:cNvPr id="18806" name="Text Box 374"/>
          <p:cNvSpPr txBox="1">
            <a:spLocks noChangeArrowheads="1"/>
          </p:cNvSpPr>
          <p:nvPr/>
        </p:nvSpPr>
        <p:spPr bwMode="auto">
          <a:xfrm>
            <a:off x="1295400" y="5684838"/>
            <a:ext cx="4572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/>
            <a:r>
              <a:rPr lang="en-US" sz="1800">
                <a:solidFill>
                  <a:schemeClr val="bg1"/>
                </a:solidFill>
              </a:rPr>
              <a:t>40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458200" cy="3276600"/>
          </a:xfrm>
        </p:spPr>
        <p:txBody>
          <a:bodyPr/>
          <a:lstStyle/>
          <a:p>
            <a:r>
              <a:rPr lang="en-US" sz="2800">
                <a:solidFill>
                  <a:schemeClr val="bg1"/>
                </a:solidFill>
              </a:rPr>
              <a:t>For each “step” to right, </a:t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			you are multiplying by 10</a:t>
            </a:r>
          </a:p>
          <a:p>
            <a:pPr>
              <a:spcBef>
                <a:spcPct val="40000"/>
              </a:spcBef>
            </a:pPr>
            <a:r>
              <a:rPr lang="en-US" sz="2800">
                <a:solidFill>
                  <a:schemeClr val="bg1"/>
                </a:solidFill>
              </a:rPr>
              <a:t>For example, let’s go from a base unit to centi</a:t>
            </a:r>
          </a:p>
          <a:p>
            <a:pPr lvl="1">
              <a:spcBef>
                <a:spcPct val="70000"/>
              </a:spcBef>
              <a:buFontTx/>
              <a:buNone/>
            </a:pPr>
            <a:r>
              <a:rPr lang="en-US">
                <a:solidFill>
                  <a:schemeClr val="bg1"/>
                </a:solidFill>
              </a:rPr>
              <a:t>1 liter =  10 deciliters = 100 centiliters</a:t>
            </a:r>
          </a:p>
          <a:p>
            <a:pPr lvl="1">
              <a:spcBef>
                <a:spcPct val="70000"/>
              </a:spcBef>
              <a:buFontTx/>
              <a:buNone/>
            </a:pPr>
            <a:endParaRPr lang="en-US" sz="1600">
              <a:solidFill>
                <a:schemeClr val="bg1"/>
              </a:solidFill>
            </a:endParaRPr>
          </a:p>
          <a:p>
            <a:pPr lvl="1">
              <a:buFontTx/>
              <a:buNone/>
            </a:pPr>
            <a:r>
              <a:rPr lang="en-US">
                <a:solidFill>
                  <a:schemeClr val="bg1"/>
                </a:solidFill>
              </a:rPr>
              <a:t>2 grams = 20 decigrams = 200 centigrams</a:t>
            </a:r>
            <a:endParaRPr lang="en-US" sz="1600">
              <a:solidFill>
                <a:schemeClr val="bg1"/>
              </a:solidFill>
            </a:endParaRPr>
          </a:p>
        </p:txBody>
      </p:sp>
      <p:graphicFrame>
        <p:nvGraphicFramePr>
          <p:cNvPr id="10266" name="Group 26"/>
          <p:cNvGraphicFramePr>
            <a:graphicFrameLocks noGrp="1"/>
          </p:cNvGraphicFramePr>
          <p:nvPr/>
        </p:nvGraphicFramePr>
        <p:xfrm>
          <a:off x="457200" y="5638800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7" name="Text Box 27"/>
          <p:cNvSpPr txBox="1">
            <a:spLocks noChangeArrowheads="1"/>
          </p:cNvSpPr>
          <p:nvPr/>
        </p:nvSpPr>
        <p:spPr bwMode="auto">
          <a:xfrm>
            <a:off x="2976563" y="3733800"/>
            <a:ext cx="3821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( 1 x 10 = 10)     =    (10 x 10 = 100)</a:t>
            </a:r>
          </a:p>
        </p:txBody>
      </p:sp>
      <p:sp>
        <p:nvSpPr>
          <p:cNvPr id="10268" name="Text Box 28"/>
          <p:cNvSpPr txBox="1">
            <a:spLocks noChangeArrowheads="1"/>
          </p:cNvSpPr>
          <p:nvPr/>
        </p:nvSpPr>
        <p:spPr bwMode="auto">
          <a:xfrm>
            <a:off x="3363913" y="4724400"/>
            <a:ext cx="432911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(2 x 10 = 20)           =       (20 x 10 = 200)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bg1"/>
                </a:solidFill>
              </a:rPr>
              <a:t>Metric System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8305800" cy="35052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>
                <a:solidFill>
                  <a:schemeClr val="bg1"/>
                </a:solidFill>
              </a:rPr>
              <a:t>An easy way to move within the metric system is by moving the decimal point one place for each “step” desired</a:t>
            </a:r>
          </a:p>
          <a:p>
            <a:pPr lvl="1">
              <a:lnSpc>
                <a:spcPct val="90000"/>
              </a:lnSpc>
              <a:spcBef>
                <a:spcPct val="10000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Example: change meters to centimeters</a:t>
            </a:r>
          </a:p>
          <a:p>
            <a:pPr lvl="1">
              <a:lnSpc>
                <a:spcPct val="90000"/>
              </a:lnSpc>
              <a:spcBef>
                <a:spcPct val="100000"/>
              </a:spcBef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	1 meter =  10 decimeters = 100 centimeters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				or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sz="2400">
                <a:solidFill>
                  <a:schemeClr val="bg1"/>
                </a:solidFill>
              </a:rPr>
              <a:t>	1.00 meter = 10.0 decimeters = 100. centimeters</a:t>
            </a:r>
          </a:p>
        </p:txBody>
      </p:sp>
      <p:graphicFrame>
        <p:nvGraphicFramePr>
          <p:cNvPr id="12292" name="Group 4"/>
          <p:cNvGraphicFramePr>
            <a:graphicFrameLocks noGrp="1"/>
          </p:cNvGraphicFramePr>
          <p:nvPr/>
        </p:nvGraphicFramePr>
        <p:xfrm>
          <a:off x="457200" y="5638800"/>
          <a:ext cx="8382000" cy="1025525"/>
        </p:xfrm>
        <a:graphic>
          <a:graphicData uri="http://schemas.openxmlformats.org/drawingml/2006/table">
            <a:tbl>
              <a:tblPr/>
              <a:tblGrid>
                <a:gridCol w="1198563"/>
                <a:gridCol w="1195387"/>
                <a:gridCol w="1200150"/>
                <a:gridCol w="1193800"/>
                <a:gridCol w="1200150"/>
                <a:gridCol w="1195388"/>
                <a:gridCol w="1198562"/>
              </a:tblGrid>
              <a:tr h="6096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kilo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hecto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meter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liter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gram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deci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centi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entury Gothic" pitchFamily="34" charset="0"/>
                        </a:rPr>
                        <a:t>milli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11" name="AutoShape 23"/>
          <p:cNvSpPr>
            <a:spLocks noChangeArrowheads="1"/>
          </p:cNvSpPr>
          <p:nvPr/>
        </p:nvSpPr>
        <p:spPr bwMode="auto">
          <a:xfrm rot="-10800000">
            <a:off x="50292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AutoShape 24"/>
          <p:cNvSpPr>
            <a:spLocks noChangeArrowheads="1"/>
          </p:cNvSpPr>
          <p:nvPr/>
        </p:nvSpPr>
        <p:spPr bwMode="auto">
          <a:xfrm rot="-10800000">
            <a:off x="6248400" y="6019800"/>
            <a:ext cx="381000" cy="304800"/>
          </a:xfrm>
          <a:prstGeom prst="leftArrow">
            <a:avLst>
              <a:gd name="adj1" fmla="val 50000"/>
              <a:gd name="adj2" fmla="val 31250"/>
            </a:avLst>
          </a:prstGeom>
          <a:solidFill>
            <a:srgbClr val="CC006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6600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entury Gothic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688</Words>
  <Application>Microsoft Office PowerPoint</Application>
  <PresentationFormat>On-screen Show (4:3)</PresentationFormat>
  <Paragraphs>231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Century Gothic</vt:lpstr>
      <vt:lpstr>Default Design</vt:lpstr>
      <vt:lpstr>Metric System Basics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  <vt:lpstr>Metric System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Metric System Basics</dc:title>
  <dc:creator>ar</dc:creator>
  <cp:lastModifiedBy>Sarah R Goldammer</cp:lastModifiedBy>
  <cp:revision>36</cp:revision>
  <dcterms:created xsi:type="dcterms:W3CDTF">2003-11-30T17:37:18Z</dcterms:created>
  <dcterms:modified xsi:type="dcterms:W3CDTF">2011-07-08T16:36:12Z</dcterms:modified>
</cp:coreProperties>
</file>