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87" r:id="rId4"/>
    <p:sldId id="259" r:id="rId5"/>
    <p:sldId id="266" r:id="rId6"/>
    <p:sldId id="267" r:id="rId7"/>
    <p:sldId id="270" r:id="rId8"/>
    <p:sldId id="268" r:id="rId9"/>
    <p:sldId id="271" r:id="rId10"/>
    <p:sldId id="272" r:id="rId11"/>
    <p:sldId id="273" r:id="rId12"/>
    <p:sldId id="274" r:id="rId13"/>
    <p:sldId id="275" r:id="rId14"/>
    <p:sldId id="269" r:id="rId15"/>
    <p:sldId id="260" r:id="rId16"/>
    <p:sldId id="261" r:id="rId17"/>
    <p:sldId id="262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49" d="100"/>
          <a:sy n="49" d="100"/>
        </p:scale>
        <p:origin x="-936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13315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effectLst/>
              </a:endParaRPr>
            </a:p>
          </p:txBody>
        </p:sp>
      </p:grpSp>
      <p:grpSp>
        <p:nvGrpSpPr>
          <p:cNvPr id="13317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13318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9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320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3321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2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323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3324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5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26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81200"/>
            <a:ext cx="7772400" cy="1143000"/>
          </a:xfrm>
        </p:spPr>
        <p:txBody>
          <a:bodyPr anchor="ctr"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3327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3328" name="Rectangle 16"/>
          <p:cNvSpPr>
            <a:spLocks noGrp="1" noChangeArrowheads="1"/>
          </p:cNvSpPr>
          <p:nvPr>
            <p:ph type="dt" sz="quarter" idx="2"/>
          </p:nvPr>
        </p:nvSpPr>
        <p:spPr>
          <a:xfrm>
            <a:off x="439738" y="5989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3329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3135313" y="60023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3330" name="Rectangle 1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00850" y="5978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7B76CDF-8FFD-47DB-BE0A-E7AE93E0D0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CEED7-BB47-4A7C-AF9E-D3DBFD30198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768DB-ED80-4B85-8DAD-18AA58D9ED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E1300F-6AA2-4F0A-A973-EF7365A28F2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B6A93-B64D-4405-92EC-6E33838E950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6CB55-8FC6-4D8D-9615-9F05154B1B4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D0ADD-C7C6-4279-9180-30DC47D285C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9A5F3-388A-4A3D-9506-FBF8EE2DFF8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1AC47F-D35D-4E88-8C2B-3A2601AD1C4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F6855-B9F3-43E9-A45A-7D82DAB0954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0CA5C8-8CB3-4D26-B2FC-822F729C162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12291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2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effectLst/>
              </a:endParaRPr>
            </a:p>
          </p:txBody>
        </p:sp>
      </p:grpSp>
      <p:grpSp>
        <p:nvGrpSpPr>
          <p:cNvPr id="12293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5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296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299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2300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1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302" name="Group 14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5" y="111"/>
            <a:chExt cx="5509" cy="102"/>
          </a:xfrm>
        </p:grpSpPr>
        <p:sp>
          <p:nvSpPr>
            <p:cNvPr id="12303" name="Rectangle 15"/>
            <p:cNvSpPr>
              <a:spLocks noChangeArrowheads="1"/>
            </p:cNvSpPr>
            <p:nvPr/>
          </p:nvSpPr>
          <p:spPr bwMode="auto">
            <a:xfrm rot="5400000" flipV="1">
              <a:off x="2850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4" name="Rectangle 16"/>
            <p:cNvSpPr>
              <a:spLocks noChangeArrowheads="1"/>
            </p:cNvSpPr>
            <p:nvPr/>
          </p:nvSpPr>
          <p:spPr bwMode="auto">
            <a:xfrm rot="5400000" flipV="1">
              <a:off x="2781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0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2306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230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endParaRPr lang="en-GB"/>
          </a:p>
        </p:txBody>
      </p:sp>
      <p:sp>
        <p:nvSpPr>
          <p:cNvPr id="1230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endParaRPr lang="en-GB"/>
          </a:p>
        </p:txBody>
      </p:sp>
      <p:sp>
        <p:nvSpPr>
          <p:cNvPr id="1230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fld id="{055D5D54-EE8A-4C19-9637-55430974FF84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1752600" y="2286000"/>
            <a:ext cx="57912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Converting Units</a:t>
            </a: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 rot="-354651">
            <a:off x="5334000" y="5334000"/>
            <a:ext cx="2971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2306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354651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kilograms</a:t>
            </a:r>
          </a:p>
        </p:txBody>
      </p:sp>
      <p:sp>
        <p:nvSpPr>
          <p:cNvPr id="2054" name="WordArt 6" descr="Narrow vertical"/>
          <p:cNvSpPr>
            <a:spLocks noChangeArrowheads="1" noChangeShapeType="1" noTextEdit="1"/>
          </p:cNvSpPr>
          <p:nvPr/>
        </p:nvSpPr>
        <p:spPr bwMode="auto">
          <a:xfrm>
            <a:off x="6781800" y="838200"/>
            <a:ext cx="1600200" cy="13716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grams</a:t>
            </a:r>
          </a:p>
        </p:txBody>
      </p:sp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 rot="1604396">
            <a:off x="838200" y="4953000"/>
            <a:ext cx="2066925" cy="6985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3795604" scaled="1"/>
                </a:gradFill>
                <a:effectLst/>
                <a:latin typeface="Times New Roman"/>
                <a:cs typeface="Times New Roman"/>
              </a:rPr>
              <a:t>centimetres</a:t>
            </a:r>
          </a:p>
        </p:txBody>
      </p:sp>
      <p:sp>
        <p:nvSpPr>
          <p:cNvPr id="2056" name="WordArt 8"/>
          <p:cNvSpPr>
            <a:spLocks noChangeArrowheads="1" noChangeShapeType="1" noTextEdit="1"/>
          </p:cNvSpPr>
          <p:nvPr/>
        </p:nvSpPr>
        <p:spPr bwMode="auto">
          <a:xfrm rot="1304995">
            <a:off x="762000" y="1066800"/>
            <a:ext cx="1285875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litres</a:t>
            </a:r>
          </a:p>
        </p:txBody>
      </p:sp>
      <p:sp>
        <p:nvSpPr>
          <p:cNvPr id="2057" name="WordArt 9"/>
          <p:cNvSpPr>
            <a:spLocks noChangeArrowheads="1" noChangeShapeType="1" noTextEdit="1"/>
          </p:cNvSpPr>
          <p:nvPr/>
        </p:nvSpPr>
        <p:spPr bwMode="auto">
          <a:xfrm>
            <a:off x="3048000" y="4419600"/>
            <a:ext cx="2057400" cy="657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kilometres</a:t>
            </a:r>
          </a:p>
        </p:txBody>
      </p:sp>
      <p:sp>
        <p:nvSpPr>
          <p:cNvPr id="2058" name="WordArt 10"/>
          <p:cNvSpPr>
            <a:spLocks noChangeArrowheads="1" noChangeShapeType="1" noTextEdit="1"/>
          </p:cNvSpPr>
          <p:nvPr/>
        </p:nvSpPr>
        <p:spPr bwMode="auto">
          <a:xfrm>
            <a:off x="3200400" y="609600"/>
            <a:ext cx="2514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metres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5867400" y="6719888"/>
            <a:ext cx="3276600" cy="2746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GB" sz="1200">
                <a:effectLst/>
              </a:rPr>
              <a:t>Joanne Smithies   Our Lady &amp; St. Gerards RCP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/>
      <p:bldP spid="2052" grpId="0" animBg="1"/>
      <p:bldP spid="2054" grpId="0" animBg="1"/>
      <p:bldP spid="2055" grpId="0" animBg="1"/>
      <p:bldP spid="2056" grpId="0" animBg="1"/>
      <p:bldP spid="2057" grpId="0" animBg="1"/>
      <p:bldP spid="205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  <a:effectLst/>
                <a:latin typeface="Arial Black" pitchFamily="34" charset="0"/>
              </a:rPr>
              <a:t>There are 100 centimetres in 1 metre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533400" y="7620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effectLst/>
                <a:latin typeface="Arial" charset="0"/>
              </a:rPr>
              <a:t>When we change from cm to m we divide by:-</a:t>
            </a:r>
          </a:p>
        </p:txBody>
      </p:sp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2971800" y="1219200"/>
            <a:ext cx="2667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100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457200" y="1981200"/>
            <a:ext cx="80772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>
                <a:effectLst/>
                <a:latin typeface="Arial Black" pitchFamily="34" charset="0"/>
              </a:rPr>
              <a:t>Remember!</a:t>
            </a:r>
          </a:p>
          <a:p>
            <a:pPr>
              <a:spcBef>
                <a:spcPct val="50000"/>
              </a:spcBef>
            </a:pPr>
            <a:r>
              <a:rPr lang="en-GB">
                <a:effectLst/>
                <a:latin typeface="Arial" charset="0"/>
              </a:rPr>
              <a:t>When we divide by 100 the units move two places to the right.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012825" y="47164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/>
            </a:endParaRPr>
          </a:p>
        </p:txBody>
      </p:sp>
      <p:graphicFrame>
        <p:nvGraphicFramePr>
          <p:cNvPr id="19463" name="Group 7"/>
          <p:cNvGraphicFramePr>
            <a:graphicFrameLocks noGrp="1"/>
          </p:cNvGraphicFramePr>
          <p:nvPr/>
        </p:nvGraphicFramePr>
        <p:xfrm>
          <a:off x="533400" y="4724400"/>
          <a:ext cx="6019800" cy="1615440"/>
        </p:xfrm>
        <a:graphic>
          <a:graphicData uri="http://schemas.openxmlformats.org/drawingml/2006/table">
            <a:tbl>
              <a:tblPr/>
              <a:tblGrid>
                <a:gridCol w="1003300"/>
                <a:gridCol w="1003300"/>
                <a:gridCol w="1003300"/>
                <a:gridCol w="1003300"/>
                <a:gridCol w="1003300"/>
                <a:gridCol w="1003300"/>
              </a:tblGrid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86" name="Oval 30"/>
          <p:cNvSpPr>
            <a:spLocks noChangeArrowheads="1"/>
          </p:cNvSpPr>
          <p:nvPr/>
        </p:nvSpPr>
        <p:spPr bwMode="auto">
          <a:xfrm>
            <a:off x="3429000" y="5638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  <a:effectLst/>
            </a:endParaRP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6705600" y="5029200"/>
            <a:ext cx="1981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effectLst/>
                <a:latin typeface="Tahoma" pitchFamily="34" charset="0"/>
                <a:cs typeface="Times New Roman" pitchFamily="18" charset="0"/>
              </a:rPr>
              <a:t>÷100</a:t>
            </a:r>
            <a:endParaRPr lang="en-GB" sz="6000">
              <a:effectLst/>
              <a:latin typeface="Tahoma" pitchFamily="34" charset="0"/>
            </a:endParaRPr>
          </a:p>
        </p:txBody>
      </p:sp>
      <p:sp>
        <p:nvSpPr>
          <p:cNvPr id="19488" name="Text Box 32"/>
          <p:cNvSpPr txBox="1">
            <a:spLocks noChangeArrowheads="1"/>
          </p:cNvSpPr>
          <p:nvPr/>
        </p:nvSpPr>
        <p:spPr bwMode="auto">
          <a:xfrm>
            <a:off x="533400" y="38100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effectLst/>
                <a:latin typeface="Tahoma" pitchFamily="34" charset="0"/>
              </a:rPr>
              <a:t>This is how we change 427cm into metres:-</a:t>
            </a:r>
          </a:p>
        </p:txBody>
      </p:sp>
      <p:sp>
        <p:nvSpPr>
          <p:cNvPr id="19489" name="Oval 33"/>
          <p:cNvSpPr>
            <a:spLocks noChangeArrowheads="1"/>
          </p:cNvSpPr>
          <p:nvPr/>
        </p:nvSpPr>
        <p:spPr bwMode="auto">
          <a:xfrm>
            <a:off x="3429000" y="4876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  <a:effectLst/>
            </a:endParaRPr>
          </a:p>
        </p:txBody>
      </p:sp>
      <p:sp>
        <p:nvSpPr>
          <p:cNvPr id="19490" name="AutoShape 34"/>
          <p:cNvSpPr>
            <a:spLocks noChangeArrowheads="1"/>
          </p:cNvSpPr>
          <p:nvPr/>
        </p:nvSpPr>
        <p:spPr bwMode="auto">
          <a:xfrm>
            <a:off x="3124200" y="4876800"/>
            <a:ext cx="1143000" cy="457200"/>
          </a:xfrm>
          <a:prstGeom prst="curvedDownArrow">
            <a:avLst>
              <a:gd name="adj1" fmla="val 50000"/>
              <a:gd name="adj2" fmla="val 10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  <a:effectLst/>
                <a:latin typeface="Arial Black" pitchFamily="34" charset="0"/>
              </a:rPr>
              <a:t>There are 100 centimetres in 1 metre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533400" y="7620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effectLst/>
                <a:latin typeface="Arial" charset="0"/>
              </a:rPr>
              <a:t>When we change from cm to m we divide by:-</a:t>
            </a: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2971800" y="1219200"/>
            <a:ext cx="2667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100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57200" y="1981200"/>
            <a:ext cx="80772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>
                <a:effectLst/>
                <a:latin typeface="Arial Black" pitchFamily="34" charset="0"/>
              </a:rPr>
              <a:t>Remember!</a:t>
            </a:r>
          </a:p>
          <a:p>
            <a:pPr>
              <a:spcBef>
                <a:spcPct val="50000"/>
              </a:spcBef>
            </a:pPr>
            <a:r>
              <a:rPr lang="en-GB">
                <a:effectLst/>
                <a:latin typeface="Arial" charset="0"/>
              </a:rPr>
              <a:t>When we divide by 100 the units move two places to the right.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012825" y="47164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/>
            </a:endParaRPr>
          </a:p>
        </p:txBody>
      </p:sp>
      <p:graphicFrame>
        <p:nvGraphicFramePr>
          <p:cNvPr id="20487" name="Group 7"/>
          <p:cNvGraphicFramePr>
            <a:graphicFrameLocks noGrp="1"/>
          </p:cNvGraphicFramePr>
          <p:nvPr/>
        </p:nvGraphicFramePr>
        <p:xfrm>
          <a:off x="533400" y="4724400"/>
          <a:ext cx="6019800" cy="1615440"/>
        </p:xfrm>
        <a:graphic>
          <a:graphicData uri="http://schemas.openxmlformats.org/drawingml/2006/table">
            <a:tbl>
              <a:tblPr/>
              <a:tblGrid>
                <a:gridCol w="1003300"/>
                <a:gridCol w="1003300"/>
                <a:gridCol w="1003300"/>
                <a:gridCol w="1003300"/>
                <a:gridCol w="1003300"/>
                <a:gridCol w="1003300"/>
              </a:tblGrid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10" name="Oval 30"/>
          <p:cNvSpPr>
            <a:spLocks noChangeArrowheads="1"/>
          </p:cNvSpPr>
          <p:nvPr/>
        </p:nvSpPr>
        <p:spPr bwMode="auto">
          <a:xfrm>
            <a:off x="3429000" y="5638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  <a:effectLst/>
            </a:endParaRPr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6705600" y="5029200"/>
            <a:ext cx="1981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effectLst/>
                <a:latin typeface="Tahoma" pitchFamily="34" charset="0"/>
                <a:cs typeface="Times New Roman" pitchFamily="18" charset="0"/>
              </a:rPr>
              <a:t>÷100</a:t>
            </a:r>
            <a:endParaRPr lang="en-GB" sz="6000">
              <a:effectLst/>
              <a:latin typeface="Tahoma" pitchFamily="34" charset="0"/>
            </a:endParaRP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533400" y="38100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effectLst/>
                <a:latin typeface="Tahoma" pitchFamily="34" charset="0"/>
              </a:rPr>
              <a:t>This is how we change 427cm into metres:-</a:t>
            </a:r>
          </a:p>
        </p:txBody>
      </p:sp>
      <p:sp>
        <p:nvSpPr>
          <p:cNvPr id="20513" name="Oval 33"/>
          <p:cNvSpPr>
            <a:spLocks noChangeArrowheads="1"/>
          </p:cNvSpPr>
          <p:nvPr/>
        </p:nvSpPr>
        <p:spPr bwMode="auto">
          <a:xfrm>
            <a:off x="3429000" y="4876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  <a:effectLst/>
            </a:endParaRPr>
          </a:p>
        </p:txBody>
      </p:sp>
      <p:sp>
        <p:nvSpPr>
          <p:cNvPr id="20514" name="AutoShape 34"/>
          <p:cNvSpPr>
            <a:spLocks noChangeArrowheads="1"/>
          </p:cNvSpPr>
          <p:nvPr/>
        </p:nvSpPr>
        <p:spPr bwMode="auto">
          <a:xfrm>
            <a:off x="990600" y="4876800"/>
            <a:ext cx="1143000" cy="457200"/>
          </a:xfrm>
          <a:prstGeom prst="curvedDownArrow">
            <a:avLst>
              <a:gd name="adj1" fmla="val 50000"/>
              <a:gd name="adj2" fmla="val 10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  <a:effectLst/>
                <a:latin typeface="Arial Black" pitchFamily="34" charset="0"/>
              </a:rPr>
              <a:t>There are 100 centimetres in 1 metre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533400" y="7620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effectLst/>
                <a:latin typeface="Arial" charset="0"/>
              </a:rPr>
              <a:t>When we change from cm to m we divide by:-</a:t>
            </a:r>
          </a:p>
        </p:txBody>
      </p:sp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>
            <a:off x="2971800" y="1219200"/>
            <a:ext cx="2667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100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57200" y="1981200"/>
            <a:ext cx="80772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>
                <a:effectLst/>
                <a:latin typeface="Arial Black" pitchFamily="34" charset="0"/>
              </a:rPr>
              <a:t>Remember!</a:t>
            </a:r>
          </a:p>
          <a:p>
            <a:pPr>
              <a:spcBef>
                <a:spcPct val="50000"/>
              </a:spcBef>
            </a:pPr>
            <a:r>
              <a:rPr lang="en-GB">
                <a:effectLst/>
                <a:latin typeface="Arial" charset="0"/>
              </a:rPr>
              <a:t>When we divide by 100 the units move two places to the right.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012825" y="47164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/>
            </a:endParaRPr>
          </a:p>
        </p:txBody>
      </p:sp>
      <p:graphicFrame>
        <p:nvGraphicFramePr>
          <p:cNvPr id="21511" name="Group 7"/>
          <p:cNvGraphicFramePr>
            <a:graphicFrameLocks noGrp="1"/>
          </p:cNvGraphicFramePr>
          <p:nvPr/>
        </p:nvGraphicFramePr>
        <p:xfrm>
          <a:off x="533400" y="4724400"/>
          <a:ext cx="6019800" cy="1615440"/>
        </p:xfrm>
        <a:graphic>
          <a:graphicData uri="http://schemas.openxmlformats.org/drawingml/2006/table">
            <a:tbl>
              <a:tblPr/>
              <a:tblGrid>
                <a:gridCol w="1003300"/>
                <a:gridCol w="1003300"/>
                <a:gridCol w="1003300"/>
                <a:gridCol w="1003300"/>
                <a:gridCol w="1003300"/>
                <a:gridCol w="1003300"/>
              </a:tblGrid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34" name="Oval 30"/>
          <p:cNvSpPr>
            <a:spLocks noChangeArrowheads="1"/>
          </p:cNvSpPr>
          <p:nvPr/>
        </p:nvSpPr>
        <p:spPr bwMode="auto">
          <a:xfrm>
            <a:off x="3429000" y="5638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  <a:effectLst/>
            </a:endParaRPr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6705600" y="5029200"/>
            <a:ext cx="1981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effectLst/>
                <a:latin typeface="Tahoma" pitchFamily="34" charset="0"/>
                <a:cs typeface="Times New Roman" pitchFamily="18" charset="0"/>
              </a:rPr>
              <a:t>÷100</a:t>
            </a:r>
            <a:endParaRPr lang="en-GB" sz="6000">
              <a:effectLst/>
              <a:latin typeface="Tahoma" pitchFamily="34" charset="0"/>
            </a:endParaRP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533400" y="38100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effectLst/>
                <a:latin typeface="Tahoma" pitchFamily="34" charset="0"/>
              </a:rPr>
              <a:t>This is how we change 427cm into metres:-</a:t>
            </a:r>
          </a:p>
        </p:txBody>
      </p:sp>
      <p:sp>
        <p:nvSpPr>
          <p:cNvPr id="21537" name="Oval 33"/>
          <p:cNvSpPr>
            <a:spLocks noChangeArrowheads="1"/>
          </p:cNvSpPr>
          <p:nvPr/>
        </p:nvSpPr>
        <p:spPr bwMode="auto">
          <a:xfrm>
            <a:off x="3429000" y="4876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  <a:effectLst/>
            </a:endParaRPr>
          </a:p>
        </p:txBody>
      </p:sp>
      <p:sp>
        <p:nvSpPr>
          <p:cNvPr id="21538" name="AutoShape 34"/>
          <p:cNvSpPr>
            <a:spLocks noChangeArrowheads="1"/>
          </p:cNvSpPr>
          <p:nvPr/>
        </p:nvSpPr>
        <p:spPr bwMode="auto">
          <a:xfrm>
            <a:off x="1905000" y="4876800"/>
            <a:ext cx="1143000" cy="457200"/>
          </a:xfrm>
          <a:prstGeom prst="curvedDownArrow">
            <a:avLst>
              <a:gd name="adj1" fmla="val 50000"/>
              <a:gd name="adj2" fmla="val 10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  <a:effectLst/>
                <a:latin typeface="Arial Black" pitchFamily="34" charset="0"/>
              </a:rPr>
              <a:t>There are 100 centimetres in 1 metre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533400" y="7620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effectLst/>
                <a:latin typeface="Arial" charset="0"/>
              </a:rPr>
              <a:t>When we change from cm to m we divide by:-</a:t>
            </a:r>
          </a:p>
        </p:txBody>
      </p:sp>
      <p:sp>
        <p:nvSpPr>
          <p:cNvPr id="22532" name="WordArt 4"/>
          <p:cNvSpPr>
            <a:spLocks noChangeArrowheads="1" noChangeShapeType="1" noTextEdit="1"/>
          </p:cNvSpPr>
          <p:nvPr/>
        </p:nvSpPr>
        <p:spPr bwMode="auto">
          <a:xfrm>
            <a:off x="2971800" y="1219200"/>
            <a:ext cx="2667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100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57200" y="1981200"/>
            <a:ext cx="80772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>
                <a:effectLst/>
                <a:latin typeface="Arial Black" pitchFamily="34" charset="0"/>
              </a:rPr>
              <a:t>Remember!</a:t>
            </a:r>
          </a:p>
          <a:p>
            <a:pPr>
              <a:spcBef>
                <a:spcPct val="50000"/>
              </a:spcBef>
            </a:pPr>
            <a:r>
              <a:rPr lang="en-GB">
                <a:effectLst/>
                <a:latin typeface="Arial" charset="0"/>
              </a:rPr>
              <a:t>When we divide by 100 the units move two places to the right.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012825" y="47164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/>
            </a:endParaRPr>
          </a:p>
        </p:txBody>
      </p:sp>
      <p:graphicFrame>
        <p:nvGraphicFramePr>
          <p:cNvPr id="22535" name="Group 7"/>
          <p:cNvGraphicFramePr>
            <a:graphicFrameLocks noGrp="1"/>
          </p:cNvGraphicFramePr>
          <p:nvPr/>
        </p:nvGraphicFramePr>
        <p:xfrm>
          <a:off x="533400" y="4724400"/>
          <a:ext cx="6019800" cy="1615440"/>
        </p:xfrm>
        <a:graphic>
          <a:graphicData uri="http://schemas.openxmlformats.org/drawingml/2006/table">
            <a:tbl>
              <a:tblPr/>
              <a:tblGrid>
                <a:gridCol w="1003300"/>
                <a:gridCol w="1003300"/>
                <a:gridCol w="1003300"/>
                <a:gridCol w="1003300"/>
                <a:gridCol w="1003300"/>
                <a:gridCol w="1003300"/>
              </a:tblGrid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58" name="Oval 30"/>
          <p:cNvSpPr>
            <a:spLocks noChangeArrowheads="1"/>
          </p:cNvSpPr>
          <p:nvPr/>
        </p:nvSpPr>
        <p:spPr bwMode="auto">
          <a:xfrm>
            <a:off x="3429000" y="5638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  <a:effectLst/>
            </a:endParaRP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6705600" y="5029200"/>
            <a:ext cx="1981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effectLst/>
                <a:latin typeface="Tahoma" pitchFamily="34" charset="0"/>
                <a:cs typeface="Times New Roman" pitchFamily="18" charset="0"/>
              </a:rPr>
              <a:t>÷100</a:t>
            </a:r>
            <a:endParaRPr lang="en-GB" sz="6000">
              <a:effectLst/>
              <a:latin typeface="Tahoma" pitchFamily="34" charset="0"/>
            </a:endParaRPr>
          </a:p>
        </p:txBody>
      </p:sp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533400" y="38100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effectLst/>
                <a:latin typeface="Tahoma" pitchFamily="34" charset="0"/>
              </a:rPr>
              <a:t>This is how we change 427cm into metres:-</a:t>
            </a:r>
          </a:p>
        </p:txBody>
      </p:sp>
      <p:sp>
        <p:nvSpPr>
          <p:cNvPr id="22561" name="Oval 33"/>
          <p:cNvSpPr>
            <a:spLocks noChangeArrowheads="1"/>
          </p:cNvSpPr>
          <p:nvPr/>
        </p:nvSpPr>
        <p:spPr bwMode="auto">
          <a:xfrm>
            <a:off x="3429000" y="4876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  <a:effectLst/>
            </a:endParaRPr>
          </a:p>
        </p:txBody>
      </p:sp>
      <p:sp>
        <p:nvSpPr>
          <p:cNvPr id="22562" name="AutoShape 34"/>
          <p:cNvSpPr>
            <a:spLocks noChangeArrowheads="1"/>
          </p:cNvSpPr>
          <p:nvPr/>
        </p:nvSpPr>
        <p:spPr bwMode="auto">
          <a:xfrm>
            <a:off x="1905000" y="4876800"/>
            <a:ext cx="1143000" cy="457200"/>
          </a:xfrm>
          <a:prstGeom prst="curvedDownArrow">
            <a:avLst>
              <a:gd name="adj1" fmla="val 50000"/>
              <a:gd name="adj2" fmla="val 10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  <a:effectLst/>
                <a:latin typeface="Arial Black" pitchFamily="34" charset="0"/>
              </a:rPr>
              <a:t>There are 100 centimetres in 1 metre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33400" y="7620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effectLst/>
                <a:latin typeface="Arial" charset="0"/>
              </a:rPr>
              <a:t>When we change from cm to m we divide by:-</a:t>
            </a:r>
          </a:p>
        </p:txBody>
      </p:sp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2971800" y="1219200"/>
            <a:ext cx="2667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100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57200" y="1981200"/>
            <a:ext cx="80772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>
                <a:effectLst/>
                <a:latin typeface="Arial Black" pitchFamily="34" charset="0"/>
              </a:rPr>
              <a:t>Remember!</a:t>
            </a:r>
          </a:p>
          <a:p>
            <a:pPr>
              <a:spcBef>
                <a:spcPct val="50000"/>
              </a:spcBef>
            </a:pPr>
            <a:r>
              <a:rPr lang="en-GB">
                <a:effectLst/>
                <a:latin typeface="Arial" charset="0"/>
              </a:rPr>
              <a:t>When we divide by 100 the units move two places to the right.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12825" y="47164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/>
            </a:endParaRPr>
          </a:p>
        </p:txBody>
      </p:sp>
      <p:graphicFrame>
        <p:nvGraphicFramePr>
          <p:cNvPr id="16391" name="Group 7"/>
          <p:cNvGraphicFramePr>
            <a:graphicFrameLocks noGrp="1"/>
          </p:cNvGraphicFramePr>
          <p:nvPr/>
        </p:nvGraphicFramePr>
        <p:xfrm>
          <a:off x="533400" y="4724400"/>
          <a:ext cx="6019800" cy="1615440"/>
        </p:xfrm>
        <a:graphic>
          <a:graphicData uri="http://schemas.openxmlformats.org/drawingml/2006/table">
            <a:tbl>
              <a:tblPr/>
              <a:tblGrid>
                <a:gridCol w="1003300"/>
                <a:gridCol w="1003300"/>
                <a:gridCol w="1003300"/>
                <a:gridCol w="1003300"/>
                <a:gridCol w="1003300"/>
                <a:gridCol w="1003300"/>
              </a:tblGrid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4" name="Oval 30"/>
          <p:cNvSpPr>
            <a:spLocks noChangeArrowheads="1"/>
          </p:cNvSpPr>
          <p:nvPr/>
        </p:nvSpPr>
        <p:spPr bwMode="auto">
          <a:xfrm>
            <a:off x="3429000" y="5638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  <a:effectLst/>
            </a:endParaRP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6705600" y="5029200"/>
            <a:ext cx="1981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effectLst/>
                <a:latin typeface="Tahoma" pitchFamily="34" charset="0"/>
                <a:cs typeface="Times New Roman" pitchFamily="18" charset="0"/>
              </a:rPr>
              <a:t>÷100</a:t>
            </a:r>
            <a:endParaRPr lang="en-GB" sz="6000">
              <a:effectLst/>
              <a:latin typeface="Tahoma" pitchFamily="34" charset="0"/>
            </a:endParaRP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533400" y="38100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effectLst/>
                <a:latin typeface="Tahoma" pitchFamily="34" charset="0"/>
              </a:rPr>
              <a:t>This is how we change 427cm into metres:-</a:t>
            </a:r>
          </a:p>
        </p:txBody>
      </p:sp>
      <p:sp>
        <p:nvSpPr>
          <p:cNvPr id="16417" name="Oval 33"/>
          <p:cNvSpPr>
            <a:spLocks noChangeArrowheads="1"/>
          </p:cNvSpPr>
          <p:nvPr/>
        </p:nvSpPr>
        <p:spPr bwMode="auto">
          <a:xfrm>
            <a:off x="3429000" y="4876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  <a:effectLst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1000" y="762000"/>
            <a:ext cx="7543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 b="1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Therefore:-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81000" y="1295400"/>
            <a:ext cx="83058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6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427cm = 4.27m</a:t>
            </a:r>
          </a:p>
        </p:txBody>
      </p:sp>
      <p:graphicFrame>
        <p:nvGraphicFramePr>
          <p:cNvPr id="6336" name="Group 192"/>
          <p:cNvGraphicFramePr>
            <a:graphicFrameLocks noGrp="1"/>
          </p:cNvGraphicFramePr>
          <p:nvPr/>
        </p:nvGraphicFramePr>
        <p:xfrm>
          <a:off x="609600" y="2743200"/>
          <a:ext cx="2667000" cy="932180"/>
        </p:xfrm>
        <a:graphic>
          <a:graphicData uri="http://schemas.openxmlformats.org/drawingml/2006/table">
            <a:tbl>
              <a:tblPr/>
              <a:tblGrid>
                <a:gridCol w="444500"/>
                <a:gridCol w="444500"/>
                <a:gridCol w="444500"/>
                <a:gridCol w="444500"/>
                <a:gridCol w="444500"/>
                <a:gridCol w="4445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5" name="Oval 41"/>
          <p:cNvSpPr>
            <a:spLocks noChangeArrowheads="1"/>
          </p:cNvSpPr>
          <p:nvPr/>
        </p:nvSpPr>
        <p:spPr bwMode="auto">
          <a:xfrm>
            <a:off x="1905000" y="3276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204" name="Group 60"/>
          <p:cNvGraphicFramePr>
            <a:graphicFrameLocks noGrp="1"/>
          </p:cNvGraphicFramePr>
          <p:nvPr/>
        </p:nvGraphicFramePr>
        <p:xfrm>
          <a:off x="5638800" y="2667000"/>
          <a:ext cx="2667000" cy="977900"/>
        </p:xfrm>
        <a:graphic>
          <a:graphicData uri="http://schemas.openxmlformats.org/drawingml/2006/table">
            <a:tbl>
              <a:tblPr/>
              <a:tblGrid>
                <a:gridCol w="444500"/>
                <a:gridCol w="444500"/>
                <a:gridCol w="444500"/>
                <a:gridCol w="444500"/>
                <a:gridCol w="444500"/>
                <a:gridCol w="4445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27" name="Oval 83"/>
          <p:cNvSpPr>
            <a:spLocks noChangeArrowheads="1"/>
          </p:cNvSpPr>
          <p:nvPr/>
        </p:nvSpPr>
        <p:spPr bwMode="auto">
          <a:xfrm>
            <a:off x="6934200" y="3276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229" name="Group 85"/>
          <p:cNvGraphicFramePr>
            <a:graphicFrameLocks noGrp="1"/>
          </p:cNvGraphicFramePr>
          <p:nvPr/>
        </p:nvGraphicFramePr>
        <p:xfrm>
          <a:off x="609600" y="3810000"/>
          <a:ext cx="2667000" cy="977900"/>
        </p:xfrm>
        <a:graphic>
          <a:graphicData uri="http://schemas.openxmlformats.org/drawingml/2006/table">
            <a:tbl>
              <a:tblPr/>
              <a:tblGrid>
                <a:gridCol w="444500"/>
                <a:gridCol w="444500"/>
                <a:gridCol w="444500"/>
                <a:gridCol w="444500"/>
                <a:gridCol w="444500"/>
                <a:gridCol w="4445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252" name="Group 108"/>
          <p:cNvGraphicFramePr>
            <a:graphicFrameLocks noGrp="1"/>
          </p:cNvGraphicFramePr>
          <p:nvPr/>
        </p:nvGraphicFramePr>
        <p:xfrm>
          <a:off x="609600" y="4953000"/>
          <a:ext cx="2667000" cy="977900"/>
        </p:xfrm>
        <a:graphic>
          <a:graphicData uri="http://schemas.openxmlformats.org/drawingml/2006/table">
            <a:tbl>
              <a:tblPr/>
              <a:tblGrid>
                <a:gridCol w="444500"/>
                <a:gridCol w="444500"/>
                <a:gridCol w="444500"/>
                <a:gridCol w="444500"/>
                <a:gridCol w="444500"/>
                <a:gridCol w="4445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275" name="Group 131"/>
          <p:cNvGraphicFramePr>
            <a:graphicFrameLocks noGrp="1"/>
          </p:cNvGraphicFramePr>
          <p:nvPr/>
        </p:nvGraphicFramePr>
        <p:xfrm>
          <a:off x="5638800" y="3810000"/>
          <a:ext cx="2667000" cy="977900"/>
        </p:xfrm>
        <a:graphic>
          <a:graphicData uri="http://schemas.openxmlformats.org/drawingml/2006/table">
            <a:tbl>
              <a:tblPr/>
              <a:tblGrid>
                <a:gridCol w="444500"/>
                <a:gridCol w="444500"/>
                <a:gridCol w="444500"/>
                <a:gridCol w="444500"/>
                <a:gridCol w="444500"/>
                <a:gridCol w="4445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330" name="Group 186"/>
          <p:cNvGraphicFramePr>
            <a:graphicFrameLocks noGrp="1"/>
          </p:cNvGraphicFramePr>
          <p:nvPr/>
        </p:nvGraphicFramePr>
        <p:xfrm>
          <a:off x="5638800" y="4953000"/>
          <a:ext cx="2667000" cy="977900"/>
        </p:xfrm>
        <a:graphic>
          <a:graphicData uri="http://schemas.openxmlformats.org/drawingml/2006/table">
            <a:tbl>
              <a:tblPr/>
              <a:tblGrid>
                <a:gridCol w="444500"/>
                <a:gridCol w="444500"/>
                <a:gridCol w="444500"/>
                <a:gridCol w="444500"/>
                <a:gridCol w="444500"/>
                <a:gridCol w="4445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321" name="Oval 177"/>
          <p:cNvSpPr>
            <a:spLocks noChangeArrowheads="1"/>
          </p:cNvSpPr>
          <p:nvPr/>
        </p:nvSpPr>
        <p:spPr bwMode="auto">
          <a:xfrm>
            <a:off x="6934200" y="5562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22" name="Oval 178"/>
          <p:cNvSpPr>
            <a:spLocks noChangeArrowheads="1"/>
          </p:cNvSpPr>
          <p:nvPr/>
        </p:nvSpPr>
        <p:spPr bwMode="auto">
          <a:xfrm>
            <a:off x="6934200" y="4419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23" name="Oval 179"/>
          <p:cNvSpPr>
            <a:spLocks noChangeArrowheads="1"/>
          </p:cNvSpPr>
          <p:nvPr/>
        </p:nvSpPr>
        <p:spPr bwMode="auto">
          <a:xfrm>
            <a:off x="1905000" y="5562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24" name="Oval 180"/>
          <p:cNvSpPr>
            <a:spLocks noChangeArrowheads="1"/>
          </p:cNvSpPr>
          <p:nvPr/>
        </p:nvSpPr>
        <p:spPr bwMode="auto">
          <a:xfrm>
            <a:off x="1905000" y="4419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31" name="Text Box 187"/>
          <p:cNvSpPr txBox="1">
            <a:spLocks noChangeArrowheads="1"/>
          </p:cNvSpPr>
          <p:nvPr/>
        </p:nvSpPr>
        <p:spPr bwMode="auto">
          <a:xfrm>
            <a:off x="3505200" y="28194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  <a:cs typeface="Times New Roman" pitchFamily="18" charset="0"/>
              </a:rPr>
              <a:t>÷100</a:t>
            </a:r>
            <a:endParaRPr lang="en-GB" sz="2800">
              <a:effectLst>
                <a:outerShdw blurRad="38100" dist="38100" dir="2700000" algn="tl">
                  <a:srgbClr val="808080"/>
                </a:outerShdw>
              </a:effectLst>
              <a:latin typeface="Tahoma" pitchFamily="34" charset="0"/>
            </a:endParaRPr>
          </a:p>
        </p:txBody>
      </p:sp>
      <p:sp>
        <p:nvSpPr>
          <p:cNvPr id="6332" name="Text Box 188"/>
          <p:cNvSpPr txBox="1">
            <a:spLocks noChangeArrowheads="1"/>
          </p:cNvSpPr>
          <p:nvPr/>
        </p:nvSpPr>
        <p:spPr bwMode="auto">
          <a:xfrm>
            <a:off x="3505200" y="40386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  <a:cs typeface="Times New Roman" pitchFamily="18" charset="0"/>
              </a:rPr>
              <a:t>÷100</a:t>
            </a:r>
            <a:endParaRPr lang="en-GB" sz="2800">
              <a:effectLst>
                <a:outerShdw blurRad="38100" dist="38100" dir="2700000" algn="tl">
                  <a:srgbClr val="808080"/>
                </a:outerShdw>
              </a:effectLst>
              <a:latin typeface="Tahoma" pitchFamily="34" charset="0"/>
            </a:endParaRPr>
          </a:p>
        </p:txBody>
      </p:sp>
      <p:sp>
        <p:nvSpPr>
          <p:cNvPr id="6333" name="Text Box 189"/>
          <p:cNvSpPr txBox="1">
            <a:spLocks noChangeArrowheads="1"/>
          </p:cNvSpPr>
          <p:nvPr/>
        </p:nvSpPr>
        <p:spPr bwMode="auto">
          <a:xfrm>
            <a:off x="3505200" y="51816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  <a:cs typeface="Times New Roman" pitchFamily="18" charset="0"/>
              </a:rPr>
              <a:t>÷100</a:t>
            </a:r>
            <a:endParaRPr lang="en-GB" sz="2800">
              <a:effectLst>
                <a:outerShdw blurRad="38100" dist="38100" dir="2700000" algn="tl">
                  <a:srgbClr val="808080"/>
                </a:outerShdw>
              </a:effectLst>
              <a:latin typeface="Tahoma" pitchFamily="34" charset="0"/>
            </a:endParaRPr>
          </a:p>
        </p:txBody>
      </p:sp>
      <p:sp>
        <p:nvSpPr>
          <p:cNvPr id="6334" name="Text Box 190"/>
          <p:cNvSpPr txBox="1">
            <a:spLocks noChangeArrowheads="1"/>
          </p:cNvSpPr>
          <p:nvPr/>
        </p:nvSpPr>
        <p:spPr bwMode="auto">
          <a:xfrm>
            <a:off x="609600" y="22098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cm</a:t>
            </a:r>
          </a:p>
        </p:txBody>
      </p:sp>
      <p:sp>
        <p:nvSpPr>
          <p:cNvPr id="6335" name="Text Box 191"/>
          <p:cNvSpPr txBox="1">
            <a:spLocks noChangeArrowheads="1"/>
          </p:cNvSpPr>
          <p:nvPr/>
        </p:nvSpPr>
        <p:spPr bwMode="auto">
          <a:xfrm>
            <a:off x="5638800" y="2286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2209800" cy="49704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354cm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15.4cm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779cm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52.4cm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939cm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395cm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25.8cm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6324600" y="990600"/>
            <a:ext cx="2209800" cy="49704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3.54m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0.154m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7.79m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0.524m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9.39m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3.95m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0.258m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581400" y="2743200"/>
            <a:ext cx="2209800" cy="1006475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÷100</a:t>
            </a:r>
            <a:endParaRPr lang="en-GB" sz="600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Convert from centimetres to metres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533400" y="533400"/>
            <a:ext cx="8077200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To change from metres to centimetres we MULTIPLY BY 100.</a:t>
            </a:r>
          </a:p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REMEMBER</a:t>
            </a:r>
          </a:p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When we multiply by 100 we move each digit two places to the left:-</a:t>
            </a:r>
          </a:p>
        </p:txBody>
      </p:sp>
      <p:graphicFrame>
        <p:nvGraphicFramePr>
          <p:cNvPr id="8221" name="Group 29"/>
          <p:cNvGraphicFramePr>
            <a:graphicFrameLocks noGrp="1"/>
          </p:cNvGraphicFramePr>
          <p:nvPr/>
        </p:nvGraphicFramePr>
        <p:xfrm>
          <a:off x="1371600" y="4800600"/>
          <a:ext cx="6096000" cy="130556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1295400" y="3733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1752600" y="3581400"/>
            <a:ext cx="3276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3.51m = </a:t>
            </a:r>
          </a:p>
        </p:txBody>
      </p:sp>
      <p:sp>
        <p:nvSpPr>
          <p:cNvPr id="8225" name="Oval 33"/>
          <p:cNvSpPr>
            <a:spLocks noChangeArrowheads="1"/>
          </p:cNvSpPr>
          <p:nvPr/>
        </p:nvSpPr>
        <p:spPr bwMode="auto">
          <a:xfrm>
            <a:off x="4267200" y="5562600"/>
            <a:ext cx="3048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533400" y="533400"/>
            <a:ext cx="8077200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To change from metres to centimetres we MULTIPLY BY 100.</a:t>
            </a:r>
          </a:p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REMEMBER</a:t>
            </a:r>
          </a:p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When we multiply by 100 we move each digit two places to the left:-</a:t>
            </a:r>
          </a:p>
        </p:txBody>
      </p:sp>
      <p:graphicFrame>
        <p:nvGraphicFramePr>
          <p:cNvPr id="23555" name="Group 3"/>
          <p:cNvGraphicFramePr>
            <a:graphicFrameLocks noGrp="1"/>
          </p:cNvGraphicFramePr>
          <p:nvPr/>
        </p:nvGraphicFramePr>
        <p:xfrm>
          <a:off x="1371600" y="4800600"/>
          <a:ext cx="6096000" cy="130556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1295400" y="3733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1752600" y="3581400"/>
            <a:ext cx="3276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3.51m = </a:t>
            </a:r>
          </a:p>
        </p:txBody>
      </p:sp>
      <p:sp>
        <p:nvSpPr>
          <p:cNvPr id="23581" name="Oval 29"/>
          <p:cNvSpPr>
            <a:spLocks noChangeArrowheads="1"/>
          </p:cNvSpPr>
          <p:nvPr/>
        </p:nvSpPr>
        <p:spPr bwMode="auto">
          <a:xfrm>
            <a:off x="4267200" y="5562600"/>
            <a:ext cx="3048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AutoShape 30"/>
          <p:cNvSpPr>
            <a:spLocks noChangeArrowheads="1"/>
          </p:cNvSpPr>
          <p:nvPr/>
        </p:nvSpPr>
        <p:spPr bwMode="auto">
          <a:xfrm rot="-16332398">
            <a:off x="3236119" y="4687094"/>
            <a:ext cx="458788" cy="990600"/>
          </a:xfrm>
          <a:prstGeom prst="curvedRightArrow">
            <a:avLst>
              <a:gd name="adj1" fmla="val 43183"/>
              <a:gd name="adj2" fmla="val 86367"/>
              <a:gd name="adj3" fmla="val 29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533400" y="533400"/>
            <a:ext cx="8077200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To change from metres to centimetres we MULTIPLY BY 100.</a:t>
            </a:r>
          </a:p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REMEMBER</a:t>
            </a:r>
          </a:p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When we multiply by 100 we move each digit two places to the left:-</a:t>
            </a:r>
          </a:p>
        </p:txBody>
      </p:sp>
      <p:graphicFrame>
        <p:nvGraphicFramePr>
          <p:cNvPr id="24579" name="Group 3"/>
          <p:cNvGraphicFramePr>
            <a:graphicFrameLocks noGrp="1"/>
          </p:cNvGraphicFramePr>
          <p:nvPr/>
        </p:nvGraphicFramePr>
        <p:xfrm>
          <a:off x="1371600" y="4800600"/>
          <a:ext cx="6096000" cy="130556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1295400" y="3733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1752600" y="3581400"/>
            <a:ext cx="3276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3.51m = </a:t>
            </a:r>
          </a:p>
        </p:txBody>
      </p:sp>
      <p:sp>
        <p:nvSpPr>
          <p:cNvPr id="24605" name="Oval 29"/>
          <p:cNvSpPr>
            <a:spLocks noChangeArrowheads="1"/>
          </p:cNvSpPr>
          <p:nvPr/>
        </p:nvSpPr>
        <p:spPr bwMode="auto">
          <a:xfrm>
            <a:off x="4267200" y="5562600"/>
            <a:ext cx="3048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AutoShape 30"/>
          <p:cNvSpPr>
            <a:spLocks noChangeArrowheads="1"/>
          </p:cNvSpPr>
          <p:nvPr/>
        </p:nvSpPr>
        <p:spPr bwMode="auto">
          <a:xfrm rot="-16332398">
            <a:off x="2170906" y="4687094"/>
            <a:ext cx="458788" cy="990600"/>
          </a:xfrm>
          <a:prstGeom prst="curvedRightArrow">
            <a:avLst>
              <a:gd name="adj1" fmla="val 43183"/>
              <a:gd name="adj2" fmla="val 86367"/>
              <a:gd name="adj3" fmla="val 29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838200" y="457200"/>
            <a:ext cx="7391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effectLst/>
                <a:latin typeface="Arial Black" pitchFamily="34" charset="0"/>
              </a:rPr>
              <a:t>We use different metric units to measure :-</a:t>
            </a:r>
          </a:p>
        </p:txBody>
      </p:sp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685800" y="1828800"/>
            <a:ext cx="242887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Distance</a:t>
            </a:r>
          </a:p>
        </p:txBody>
      </p:sp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2209800" y="3352800"/>
            <a:ext cx="2181225" cy="952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Weight</a:t>
            </a:r>
          </a:p>
        </p:txBody>
      </p:sp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5638800" y="2667000"/>
            <a:ext cx="2190750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Capacity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85800" y="4800600"/>
            <a:ext cx="7772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effectLst/>
                <a:latin typeface="Arial Black" pitchFamily="34" charset="0"/>
              </a:rPr>
              <a:t>We can use our knowledge of multiplying and dividing by 10, 100 or 1000 to change or convert measurements in one unit to  measurements in another unit.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00" grpId="0" animBg="1"/>
      <p:bldP spid="4101" grpId="0" animBg="1"/>
      <p:bldP spid="4102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533400" y="533400"/>
            <a:ext cx="8077200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To change from metres to centimetres we MULTIPLY BY 100.</a:t>
            </a:r>
          </a:p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REMEMBER</a:t>
            </a:r>
          </a:p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When we multiply by 100 we move each digit two places to the left:-</a:t>
            </a:r>
          </a:p>
        </p:txBody>
      </p:sp>
      <p:graphicFrame>
        <p:nvGraphicFramePr>
          <p:cNvPr id="25603" name="Group 3"/>
          <p:cNvGraphicFramePr>
            <a:graphicFrameLocks noGrp="1"/>
          </p:cNvGraphicFramePr>
          <p:nvPr/>
        </p:nvGraphicFramePr>
        <p:xfrm>
          <a:off x="1371600" y="4800600"/>
          <a:ext cx="6096000" cy="130556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1295400" y="3733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1752600" y="3581400"/>
            <a:ext cx="3276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3.51m = </a:t>
            </a:r>
          </a:p>
        </p:txBody>
      </p:sp>
      <p:sp>
        <p:nvSpPr>
          <p:cNvPr id="25629" name="Oval 29"/>
          <p:cNvSpPr>
            <a:spLocks noChangeArrowheads="1"/>
          </p:cNvSpPr>
          <p:nvPr/>
        </p:nvSpPr>
        <p:spPr bwMode="auto">
          <a:xfrm>
            <a:off x="4267200" y="5562600"/>
            <a:ext cx="3048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30" name="AutoShape 30"/>
          <p:cNvSpPr>
            <a:spLocks noChangeArrowheads="1"/>
          </p:cNvSpPr>
          <p:nvPr/>
        </p:nvSpPr>
        <p:spPr bwMode="auto">
          <a:xfrm rot="-16332398">
            <a:off x="2170906" y="4687094"/>
            <a:ext cx="458788" cy="990600"/>
          </a:xfrm>
          <a:prstGeom prst="curvedRightArrow">
            <a:avLst>
              <a:gd name="adj1" fmla="val 43183"/>
              <a:gd name="adj2" fmla="val 86367"/>
              <a:gd name="adj3" fmla="val 29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33400" y="533400"/>
            <a:ext cx="8077200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To change from metres to centimetres we MULTIPLY BY 100.</a:t>
            </a:r>
          </a:p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REMEMBER</a:t>
            </a:r>
          </a:p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When we multiply by 100 we move each digit two places to the left:-</a:t>
            </a:r>
          </a:p>
        </p:txBody>
      </p:sp>
      <p:graphicFrame>
        <p:nvGraphicFramePr>
          <p:cNvPr id="26627" name="Group 3"/>
          <p:cNvGraphicFramePr>
            <a:graphicFrameLocks noGrp="1"/>
          </p:cNvGraphicFramePr>
          <p:nvPr/>
        </p:nvGraphicFramePr>
        <p:xfrm>
          <a:off x="1371600" y="4800600"/>
          <a:ext cx="6096000" cy="130556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1295400" y="3733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1752600" y="3581400"/>
            <a:ext cx="3276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3.51m = </a:t>
            </a:r>
          </a:p>
        </p:txBody>
      </p:sp>
      <p:sp>
        <p:nvSpPr>
          <p:cNvPr id="26653" name="Oval 29"/>
          <p:cNvSpPr>
            <a:spLocks noChangeArrowheads="1"/>
          </p:cNvSpPr>
          <p:nvPr/>
        </p:nvSpPr>
        <p:spPr bwMode="auto">
          <a:xfrm>
            <a:off x="4267200" y="5562600"/>
            <a:ext cx="3048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54" name="AutoShape 30"/>
          <p:cNvSpPr>
            <a:spLocks noChangeArrowheads="1"/>
          </p:cNvSpPr>
          <p:nvPr/>
        </p:nvSpPr>
        <p:spPr bwMode="auto">
          <a:xfrm rot="-16332398">
            <a:off x="4228306" y="4687094"/>
            <a:ext cx="458788" cy="990600"/>
          </a:xfrm>
          <a:prstGeom prst="curvedRightArrow">
            <a:avLst>
              <a:gd name="adj1" fmla="val 43183"/>
              <a:gd name="adj2" fmla="val 86367"/>
              <a:gd name="adj3" fmla="val 29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533400" y="533400"/>
            <a:ext cx="8077200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To change from metres to centimetres we MULTIPLY BY 100.</a:t>
            </a:r>
          </a:p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REMEMBER</a:t>
            </a:r>
          </a:p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When we multiply by 100 we move each digit two places to the left:-</a:t>
            </a:r>
          </a:p>
        </p:txBody>
      </p:sp>
      <p:graphicFrame>
        <p:nvGraphicFramePr>
          <p:cNvPr id="27651" name="Group 3"/>
          <p:cNvGraphicFramePr>
            <a:graphicFrameLocks noGrp="1"/>
          </p:cNvGraphicFramePr>
          <p:nvPr/>
        </p:nvGraphicFramePr>
        <p:xfrm>
          <a:off x="1371600" y="4800600"/>
          <a:ext cx="6096000" cy="130556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1295400" y="3733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1752600" y="3581400"/>
            <a:ext cx="3276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3.51m = </a:t>
            </a:r>
          </a:p>
        </p:txBody>
      </p:sp>
      <p:sp>
        <p:nvSpPr>
          <p:cNvPr id="27677" name="Oval 29"/>
          <p:cNvSpPr>
            <a:spLocks noChangeArrowheads="1"/>
          </p:cNvSpPr>
          <p:nvPr/>
        </p:nvSpPr>
        <p:spPr bwMode="auto">
          <a:xfrm>
            <a:off x="4267200" y="5562600"/>
            <a:ext cx="3048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78" name="AutoShape 30"/>
          <p:cNvSpPr>
            <a:spLocks noChangeArrowheads="1"/>
          </p:cNvSpPr>
          <p:nvPr/>
        </p:nvSpPr>
        <p:spPr bwMode="auto">
          <a:xfrm rot="-16332398">
            <a:off x="3161506" y="4687094"/>
            <a:ext cx="458788" cy="990600"/>
          </a:xfrm>
          <a:prstGeom prst="curvedRightArrow">
            <a:avLst>
              <a:gd name="adj1" fmla="val 43183"/>
              <a:gd name="adj2" fmla="val 86367"/>
              <a:gd name="adj3" fmla="val 29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533400" y="533400"/>
            <a:ext cx="8077200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To change from metres to centimetres we MULTIPLY BY 100.</a:t>
            </a:r>
          </a:p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REMEMBER</a:t>
            </a:r>
          </a:p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When we multiply by 100 we move each digit two places to the left:-</a:t>
            </a:r>
          </a:p>
        </p:txBody>
      </p:sp>
      <p:graphicFrame>
        <p:nvGraphicFramePr>
          <p:cNvPr id="28675" name="Group 3"/>
          <p:cNvGraphicFramePr>
            <a:graphicFrameLocks noGrp="1"/>
          </p:cNvGraphicFramePr>
          <p:nvPr/>
        </p:nvGraphicFramePr>
        <p:xfrm>
          <a:off x="1371600" y="4800600"/>
          <a:ext cx="6096000" cy="130556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1295400" y="3733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1752600" y="3581400"/>
            <a:ext cx="3276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3.51m = </a:t>
            </a:r>
          </a:p>
        </p:txBody>
      </p:sp>
      <p:sp>
        <p:nvSpPr>
          <p:cNvPr id="28701" name="Oval 29"/>
          <p:cNvSpPr>
            <a:spLocks noChangeArrowheads="1"/>
          </p:cNvSpPr>
          <p:nvPr/>
        </p:nvSpPr>
        <p:spPr bwMode="auto">
          <a:xfrm>
            <a:off x="4267200" y="5562600"/>
            <a:ext cx="3048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2" name="AutoShape 30"/>
          <p:cNvSpPr>
            <a:spLocks noChangeArrowheads="1"/>
          </p:cNvSpPr>
          <p:nvPr/>
        </p:nvSpPr>
        <p:spPr bwMode="auto">
          <a:xfrm rot="-16332398">
            <a:off x="3161506" y="4687094"/>
            <a:ext cx="458788" cy="990600"/>
          </a:xfrm>
          <a:prstGeom prst="curvedRightArrow">
            <a:avLst>
              <a:gd name="adj1" fmla="val 43183"/>
              <a:gd name="adj2" fmla="val 86367"/>
              <a:gd name="adj3" fmla="val 29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533400" y="533400"/>
            <a:ext cx="8077200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To change from metres to centimetres we MULTIPLY BY 100.</a:t>
            </a:r>
          </a:p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REMEMBER</a:t>
            </a:r>
          </a:p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When we multiply by 100 we move each digit two places to the left:-</a:t>
            </a:r>
          </a:p>
        </p:txBody>
      </p:sp>
      <p:graphicFrame>
        <p:nvGraphicFramePr>
          <p:cNvPr id="29699" name="Group 3"/>
          <p:cNvGraphicFramePr>
            <a:graphicFrameLocks noGrp="1"/>
          </p:cNvGraphicFramePr>
          <p:nvPr/>
        </p:nvGraphicFramePr>
        <p:xfrm>
          <a:off x="1371600" y="4800600"/>
          <a:ext cx="6096000" cy="130556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1295400" y="3733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1752600" y="3581400"/>
            <a:ext cx="3276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3.51m = </a:t>
            </a:r>
          </a:p>
        </p:txBody>
      </p:sp>
      <p:sp>
        <p:nvSpPr>
          <p:cNvPr id="29725" name="Oval 29"/>
          <p:cNvSpPr>
            <a:spLocks noChangeArrowheads="1"/>
          </p:cNvSpPr>
          <p:nvPr/>
        </p:nvSpPr>
        <p:spPr bwMode="auto">
          <a:xfrm>
            <a:off x="4267200" y="5562600"/>
            <a:ext cx="3048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6" name="AutoShape 30"/>
          <p:cNvSpPr>
            <a:spLocks noChangeArrowheads="1"/>
          </p:cNvSpPr>
          <p:nvPr/>
        </p:nvSpPr>
        <p:spPr bwMode="auto">
          <a:xfrm rot="-16332398">
            <a:off x="5295106" y="4687094"/>
            <a:ext cx="458788" cy="990600"/>
          </a:xfrm>
          <a:prstGeom prst="curvedRightArrow">
            <a:avLst>
              <a:gd name="adj1" fmla="val 43183"/>
              <a:gd name="adj2" fmla="val 86367"/>
              <a:gd name="adj3" fmla="val 29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533400" y="533400"/>
            <a:ext cx="8077200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To change from metres to centimetres we MULTIPLY BY 100.</a:t>
            </a:r>
          </a:p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REMEMBER</a:t>
            </a:r>
          </a:p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When we multiply by 100 we move each digit two places to the left:-</a:t>
            </a:r>
          </a:p>
        </p:txBody>
      </p:sp>
      <p:graphicFrame>
        <p:nvGraphicFramePr>
          <p:cNvPr id="30723" name="Group 3"/>
          <p:cNvGraphicFramePr>
            <a:graphicFrameLocks noGrp="1"/>
          </p:cNvGraphicFramePr>
          <p:nvPr/>
        </p:nvGraphicFramePr>
        <p:xfrm>
          <a:off x="1371600" y="4800600"/>
          <a:ext cx="6096000" cy="130556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1295400" y="3733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  <p:sp>
        <p:nvSpPr>
          <p:cNvPr id="30748" name="Text Box 28"/>
          <p:cNvSpPr txBox="1">
            <a:spLocks noChangeArrowheads="1"/>
          </p:cNvSpPr>
          <p:nvPr/>
        </p:nvSpPr>
        <p:spPr bwMode="auto">
          <a:xfrm>
            <a:off x="1752600" y="3581400"/>
            <a:ext cx="3276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3.51m = </a:t>
            </a:r>
          </a:p>
        </p:txBody>
      </p:sp>
      <p:sp>
        <p:nvSpPr>
          <p:cNvPr id="30749" name="Oval 29"/>
          <p:cNvSpPr>
            <a:spLocks noChangeArrowheads="1"/>
          </p:cNvSpPr>
          <p:nvPr/>
        </p:nvSpPr>
        <p:spPr bwMode="auto">
          <a:xfrm>
            <a:off x="4267200" y="5562600"/>
            <a:ext cx="3048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0" name="AutoShape 30"/>
          <p:cNvSpPr>
            <a:spLocks noChangeArrowheads="1"/>
          </p:cNvSpPr>
          <p:nvPr/>
        </p:nvSpPr>
        <p:spPr bwMode="auto">
          <a:xfrm rot="-16332398">
            <a:off x="4228306" y="4687094"/>
            <a:ext cx="458788" cy="990600"/>
          </a:xfrm>
          <a:prstGeom prst="curvedRightArrow">
            <a:avLst>
              <a:gd name="adj1" fmla="val 43183"/>
              <a:gd name="adj2" fmla="val 86367"/>
              <a:gd name="adj3" fmla="val 29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533400" y="533400"/>
            <a:ext cx="8077200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To change from metres to centimetres we MULTIPLY BY 100.</a:t>
            </a:r>
          </a:p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REMEMBER</a:t>
            </a:r>
          </a:p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When we multiply by 100 we move each digit two places to the left:-</a:t>
            </a:r>
          </a:p>
        </p:txBody>
      </p:sp>
      <p:graphicFrame>
        <p:nvGraphicFramePr>
          <p:cNvPr id="31747" name="Group 3"/>
          <p:cNvGraphicFramePr>
            <a:graphicFrameLocks noGrp="1"/>
          </p:cNvGraphicFramePr>
          <p:nvPr/>
        </p:nvGraphicFramePr>
        <p:xfrm>
          <a:off x="1371600" y="4800600"/>
          <a:ext cx="6096000" cy="130556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1295400" y="3733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1752600" y="3581400"/>
            <a:ext cx="3276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3.51m = </a:t>
            </a:r>
          </a:p>
        </p:txBody>
      </p:sp>
      <p:sp>
        <p:nvSpPr>
          <p:cNvPr id="31773" name="Oval 29"/>
          <p:cNvSpPr>
            <a:spLocks noChangeArrowheads="1"/>
          </p:cNvSpPr>
          <p:nvPr/>
        </p:nvSpPr>
        <p:spPr bwMode="auto">
          <a:xfrm>
            <a:off x="4267200" y="5562600"/>
            <a:ext cx="3048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74" name="AutoShape 30"/>
          <p:cNvSpPr>
            <a:spLocks noChangeArrowheads="1"/>
          </p:cNvSpPr>
          <p:nvPr/>
        </p:nvSpPr>
        <p:spPr bwMode="auto">
          <a:xfrm rot="-16332398">
            <a:off x="4228306" y="4687094"/>
            <a:ext cx="458788" cy="990600"/>
          </a:xfrm>
          <a:prstGeom prst="curvedRightArrow">
            <a:avLst>
              <a:gd name="adj1" fmla="val 43183"/>
              <a:gd name="adj2" fmla="val 86367"/>
              <a:gd name="adj3" fmla="val 29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533400" y="533400"/>
            <a:ext cx="8077200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To change from metres to centimetres we MULTIPLY BY 100.</a:t>
            </a:r>
          </a:p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REMEMBER</a:t>
            </a:r>
          </a:p>
          <a:p>
            <a:pPr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When we multiply by 100 we move each digit two places to the left:-</a:t>
            </a:r>
          </a:p>
        </p:txBody>
      </p:sp>
      <p:graphicFrame>
        <p:nvGraphicFramePr>
          <p:cNvPr id="32771" name="Group 3"/>
          <p:cNvGraphicFramePr>
            <a:graphicFrameLocks noGrp="1"/>
          </p:cNvGraphicFramePr>
          <p:nvPr/>
        </p:nvGraphicFramePr>
        <p:xfrm>
          <a:off x="1371600" y="4800600"/>
          <a:ext cx="6096000" cy="1305560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1295400" y="3733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1752600" y="3581400"/>
            <a:ext cx="5486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4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3.51m = 351cm</a:t>
            </a:r>
          </a:p>
        </p:txBody>
      </p:sp>
      <p:sp>
        <p:nvSpPr>
          <p:cNvPr id="32797" name="Oval 29"/>
          <p:cNvSpPr>
            <a:spLocks noChangeArrowheads="1"/>
          </p:cNvSpPr>
          <p:nvPr/>
        </p:nvSpPr>
        <p:spPr bwMode="auto">
          <a:xfrm>
            <a:off x="4267200" y="5562600"/>
            <a:ext cx="3048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838200" y="1219200"/>
            <a:ext cx="2209800" cy="49704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5.4m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6.2m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12.7m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3m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7.6m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0.54m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0.3m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6324600" y="1143000"/>
            <a:ext cx="2209800" cy="49704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540cm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620cm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1270cm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300cm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760cm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54cm</a:t>
            </a:r>
          </a:p>
          <a:p>
            <a:pPr algn="ctr">
              <a:spcBef>
                <a:spcPct val="50000"/>
              </a:spcBef>
            </a:pPr>
            <a:r>
              <a:rPr lang="en-GB" sz="32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30cm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3581400" y="2743200"/>
            <a:ext cx="2209800" cy="1006475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x100</a:t>
            </a:r>
            <a:endParaRPr lang="en-GB" sz="600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304800" y="3810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Try changing these measurements in metres into centimetres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914400" y="2590800"/>
            <a:ext cx="71628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ffectLst>
                  <a:outerShdw blurRad="38100" dist="38100" dir="2700000" algn="tl">
                    <a:srgbClr val="808080"/>
                  </a:outerShdw>
                </a:effectLst>
                <a:latin typeface="Tahoma" pitchFamily="34" charset="0"/>
              </a:rPr>
              <a:t>We are going to use our knowledge about multiplying and dividing by 100 to convert centimetres to metres and to convert metres to centimetres.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  <a:effectLst/>
                <a:latin typeface="Arial Black" pitchFamily="34" charset="0"/>
              </a:rPr>
              <a:t>There are 100 centimetres in 1 metre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33400" y="7620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effectLst/>
                <a:latin typeface="Arial" charset="0"/>
              </a:rPr>
              <a:t>When we change from cm to m we divide by:-</a:t>
            </a:r>
          </a:p>
        </p:txBody>
      </p:sp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>
            <a:off x="2971800" y="1219200"/>
            <a:ext cx="2667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100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57200" y="1981200"/>
            <a:ext cx="80772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>
                <a:effectLst/>
                <a:latin typeface="Arial Black" pitchFamily="34" charset="0"/>
              </a:rPr>
              <a:t>Remember!</a:t>
            </a:r>
          </a:p>
          <a:p>
            <a:pPr>
              <a:spcBef>
                <a:spcPct val="50000"/>
              </a:spcBef>
            </a:pPr>
            <a:r>
              <a:rPr lang="en-GB">
                <a:effectLst/>
                <a:latin typeface="Arial" charset="0"/>
              </a:rPr>
              <a:t>When we divide by 100 the units move two places to the right.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012825" y="47164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/>
            </a:endParaRPr>
          </a:p>
        </p:txBody>
      </p:sp>
      <p:graphicFrame>
        <p:nvGraphicFramePr>
          <p:cNvPr id="5190" name="Group 70"/>
          <p:cNvGraphicFramePr>
            <a:graphicFrameLocks noGrp="1"/>
          </p:cNvGraphicFramePr>
          <p:nvPr/>
        </p:nvGraphicFramePr>
        <p:xfrm>
          <a:off x="533400" y="4724400"/>
          <a:ext cx="6019800" cy="1615440"/>
        </p:xfrm>
        <a:graphic>
          <a:graphicData uri="http://schemas.openxmlformats.org/drawingml/2006/table">
            <a:tbl>
              <a:tblPr/>
              <a:tblGrid>
                <a:gridCol w="1003300"/>
                <a:gridCol w="1003300"/>
                <a:gridCol w="1003300"/>
                <a:gridCol w="1003300"/>
                <a:gridCol w="1003300"/>
                <a:gridCol w="1003300"/>
              </a:tblGrid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88" name="Oval 68"/>
          <p:cNvSpPr>
            <a:spLocks noChangeArrowheads="1"/>
          </p:cNvSpPr>
          <p:nvPr/>
        </p:nvSpPr>
        <p:spPr bwMode="auto">
          <a:xfrm>
            <a:off x="3429000" y="5638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  <a:effectLst/>
            </a:endParaRPr>
          </a:p>
        </p:txBody>
      </p:sp>
      <p:sp>
        <p:nvSpPr>
          <p:cNvPr id="5191" name="Text Box 71"/>
          <p:cNvSpPr txBox="1">
            <a:spLocks noChangeArrowheads="1"/>
          </p:cNvSpPr>
          <p:nvPr/>
        </p:nvSpPr>
        <p:spPr bwMode="auto">
          <a:xfrm>
            <a:off x="6705600" y="5029200"/>
            <a:ext cx="1981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effectLst/>
                <a:latin typeface="Tahoma" pitchFamily="34" charset="0"/>
                <a:cs typeface="Times New Roman" pitchFamily="18" charset="0"/>
              </a:rPr>
              <a:t>÷100</a:t>
            </a:r>
            <a:endParaRPr lang="en-GB" sz="6000">
              <a:effectLst/>
              <a:latin typeface="Tahoma" pitchFamily="34" charset="0"/>
            </a:endParaRPr>
          </a:p>
        </p:txBody>
      </p:sp>
      <p:sp>
        <p:nvSpPr>
          <p:cNvPr id="5192" name="Text Box 72"/>
          <p:cNvSpPr txBox="1">
            <a:spLocks noChangeArrowheads="1"/>
          </p:cNvSpPr>
          <p:nvPr/>
        </p:nvSpPr>
        <p:spPr bwMode="auto">
          <a:xfrm>
            <a:off x="533400" y="38100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effectLst/>
                <a:latin typeface="Tahoma" pitchFamily="34" charset="0"/>
              </a:rPr>
              <a:t>This is how we change 427cm into metres:-</a:t>
            </a:r>
          </a:p>
        </p:txBody>
      </p:sp>
      <p:sp>
        <p:nvSpPr>
          <p:cNvPr id="5193" name="Oval 73"/>
          <p:cNvSpPr>
            <a:spLocks noChangeArrowheads="1"/>
          </p:cNvSpPr>
          <p:nvPr/>
        </p:nvSpPr>
        <p:spPr bwMode="auto">
          <a:xfrm>
            <a:off x="3429000" y="4876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  <a:effectLst/>
                <a:latin typeface="Arial Black" pitchFamily="34" charset="0"/>
              </a:rPr>
              <a:t>There are 100 centimetres in 1 metre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533400" y="7620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effectLst/>
                <a:latin typeface="Arial" charset="0"/>
              </a:rPr>
              <a:t>When we change from cm to m we divide by:-</a:t>
            </a:r>
          </a:p>
        </p:txBody>
      </p:sp>
      <p:sp>
        <p:nvSpPr>
          <p:cNvPr id="1028" name="WordArt 4"/>
          <p:cNvSpPr>
            <a:spLocks noChangeArrowheads="1" noChangeShapeType="1" noTextEdit="1"/>
          </p:cNvSpPr>
          <p:nvPr/>
        </p:nvSpPr>
        <p:spPr bwMode="auto">
          <a:xfrm>
            <a:off x="2971800" y="1219200"/>
            <a:ext cx="2667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100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457200" y="1981200"/>
            <a:ext cx="80772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>
                <a:effectLst/>
                <a:latin typeface="Arial Black" pitchFamily="34" charset="0"/>
              </a:rPr>
              <a:t>Remember!</a:t>
            </a:r>
          </a:p>
          <a:p>
            <a:pPr>
              <a:spcBef>
                <a:spcPct val="50000"/>
              </a:spcBef>
            </a:pPr>
            <a:r>
              <a:rPr lang="en-GB">
                <a:effectLst/>
                <a:latin typeface="Arial" charset="0"/>
              </a:rPr>
              <a:t>When we divide by 100 the units move two places to the right.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1012825" y="47164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/>
            </a:endParaRPr>
          </a:p>
        </p:txBody>
      </p:sp>
      <p:graphicFrame>
        <p:nvGraphicFramePr>
          <p:cNvPr id="1031" name="Group 7"/>
          <p:cNvGraphicFramePr>
            <a:graphicFrameLocks noGrp="1"/>
          </p:cNvGraphicFramePr>
          <p:nvPr/>
        </p:nvGraphicFramePr>
        <p:xfrm>
          <a:off x="533400" y="4724400"/>
          <a:ext cx="6019800" cy="1615440"/>
        </p:xfrm>
        <a:graphic>
          <a:graphicData uri="http://schemas.openxmlformats.org/drawingml/2006/table">
            <a:tbl>
              <a:tblPr/>
              <a:tblGrid>
                <a:gridCol w="1003300"/>
                <a:gridCol w="1003300"/>
                <a:gridCol w="1003300"/>
                <a:gridCol w="1003300"/>
                <a:gridCol w="1003300"/>
                <a:gridCol w="1003300"/>
              </a:tblGrid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54" name="Oval 30"/>
          <p:cNvSpPr>
            <a:spLocks noChangeArrowheads="1"/>
          </p:cNvSpPr>
          <p:nvPr/>
        </p:nvSpPr>
        <p:spPr bwMode="auto">
          <a:xfrm>
            <a:off x="3429000" y="5638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  <a:effectLst/>
            </a:endParaRPr>
          </a:p>
        </p:txBody>
      </p:sp>
      <p:sp>
        <p:nvSpPr>
          <p:cNvPr id="1055" name="Text Box 31"/>
          <p:cNvSpPr txBox="1">
            <a:spLocks noChangeArrowheads="1"/>
          </p:cNvSpPr>
          <p:nvPr/>
        </p:nvSpPr>
        <p:spPr bwMode="auto">
          <a:xfrm>
            <a:off x="6705600" y="5029200"/>
            <a:ext cx="1981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effectLst/>
                <a:latin typeface="Tahoma" pitchFamily="34" charset="0"/>
                <a:cs typeface="Times New Roman" pitchFamily="18" charset="0"/>
              </a:rPr>
              <a:t>÷100</a:t>
            </a:r>
            <a:endParaRPr lang="en-GB" sz="6000">
              <a:effectLst/>
              <a:latin typeface="Tahoma" pitchFamily="34" charset="0"/>
            </a:endParaRPr>
          </a:p>
        </p:txBody>
      </p:sp>
      <p:sp>
        <p:nvSpPr>
          <p:cNvPr id="1056" name="Text Box 32"/>
          <p:cNvSpPr txBox="1">
            <a:spLocks noChangeArrowheads="1"/>
          </p:cNvSpPr>
          <p:nvPr/>
        </p:nvSpPr>
        <p:spPr bwMode="auto">
          <a:xfrm>
            <a:off x="533400" y="38100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effectLst/>
                <a:latin typeface="Tahoma" pitchFamily="34" charset="0"/>
              </a:rPr>
              <a:t>This is how we change 427cm into metres:-</a:t>
            </a:r>
          </a:p>
        </p:txBody>
      </p:sp>
      <p:sp>
        <p:nvSpPr>
          <p:cNvPr id="1057" name="Oval 33"/>
          <p:cNvSpPr>
            <a:spLocks noChangeArrowheads="1"/>
          </p:cNvSpPr>
          <p:nvPr/>
        </p:nvSpPr>
        <p:spPr bwMode="auto">
          <a:xfrm>
            <a:off x="3429000" y="4876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  <a:effectLst/>
            </a:endParaRPr>
          </a:p>
        </p:txBody>
      </p:sp>
      <p:sp>
        <p:nvSpPr>
          <p:cNvPr id="1063" name="AutoShape 39"/>
          <p:cNvSpPr>
            <a:spLocks noChangeArrowheads="1"/>
          </p:cNvSpPr>
          <p:nvPr/>
        </p:nvSpPr>
        <p:spPr bwMode="auto">
          <a:xfrm>
            <a:off x="3124200" y="4876800"/>
            <a:ext cx="1143000" cy="457200"/>
          </a:xfrm>
          <a:prstGeom prst="curvedDownArrow">
            <a:avLst>
              <a:gd name="adj1" fmla="val 50000"/>
              <a:gd name="adj2" fmla="val 10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  <a:effectLst/>
                <a:latin typeface="Arial Black" pitchFamily="34" charset="0"/>
              </a:rPr>
              <a:t>There are 100 centimetres in 1 metre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533400" y="7620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effectLst/>
                <a:latin typeface="Arial" charset="0"/>
              </a:rPr>
              <a:t>When we change from cm to m we divide by:-</a:t>
            </a:r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2971800" y="1219200"/>
            <a:ext cx="2667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100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57200" y="1981200"/>
            <a:ext cx="80772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>
                <a:effectLst/>
                <a:latin typeface="Arial Black" pitchFamily="34" charset="0"/>
              </a:rPr>
              <a:t>Remember!</a:t>
            </a:r>
          </a:p>
          <a:p>
            <a:pPr>
              <a:spcBef>
                <a:spcPct val="50000"/>
              </a:spcBef>
            </a:pPr>
            <a:r>
              <a:rPr lang="en-GB">
                <a:effectLst/>
                <a:latin typeface="Arial" charset="0"/>
              </a:rPr>
              <a:t>When we divide by 100 the units move two places to the right.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012825" y="47164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/>
            </a:endParaRPr>
          </a:p>
        </p:txBody>
      </p:sp>
      <p:graphicFrame>
        <p:nvGraphicFramePr>
          <p:cNvPr id="14343" name="Group 7"/>
          <p:cNvGraphicFramePr>
            <a:graphicFrameLocks noGrp="1"/>
          </p:cNvGraphicFramePr>
          <p:nvPr/>
        </p:nvGraphicFramePr>
        <p:xfrm>
          <a:off x="533400" y="4724400"/>
          <a:ext cx="6019800" cy="1615440"/>
        </p:xfrm>
        <a:graphic>
          <a:graphicData uri="http://schemas.openxmlformats.org/drawingml/2006/table">
            <a:tbl>
              <a:tblPr/>
              <a:tblGrid>
                <a:gridCol w="1003300"/>
                <a:gridCol w="1003300"/>
                <a:gridCol w="1003300"/>
                <a:gridCol w="1003300"/>
                <a:gridCol w="1003300"/>
                <a:gridCol w="1003300"/>
              </a:tblGrid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66" name="Oval 30"/>
          <p:cNvSpPr>
            <a:spLocks noChangeArrowheads="1"/>
          </p:cNvSpPr>
          <p:nvPr/>
        </p:nvSpPr>
        <p:spPr bwMode="auto">
          <a:xfrm>
            <a:off x="3429000" y="5638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  <a:effectLst/>
            </a:endParaRP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6705600" y="5029200"/>
            <a:ext cx="1981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effectLst/>
                <a:latin typeface="Tahoma" pitchFamily="34" charset="0"/>
                <a:cs typeface="Times New Roman" pitchFamily="18" charset="0"/>
              </a:rPr>
              <a:t>÷100</a:t>
            </a:r>
            <a:endParaRPr lang="en-GB" sz="6000">
              <a:effectLst/>
              <a:latin typeface="Tahoma" pitchFamily="34" charset="0"/>
            </a:endParaRP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533400" y="38100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effectLst/>
                <a:latin typeface="Tahoma" pitchFamily="34" charset="0"/>
              </a:rPr>
              <a:t>This is how we change 427cm into metres:-</a:t>
            </a:r>
          </a:p>
        </p:txBody>
      </p:sp>
      <p:sp>
        <p:nvSpPr>
          <p:cNvPr id="14369" name="Oval 33"/>
          <p:cNvSpPr>
            <a:spLocks noChangeArrowheads="1"/>
          </p:cNvSpPr>
          <p:nvPr/>
        </p:nvSpPr>
        <p:spPr bwMode="auto">
          <a:xfrm>
            <a:off x="3429000" y="4876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  <a:effectLst/>
            </a:endParaRPr>
          </a:p>
        </p:txBody>
      </p:sp>
      <p:sp>
        <p:nvSpPr>
          <p:cNvPr id="14373" name="AutoShape 37"/>
          <p:cNvSpPr>
            <a:spLocks noChangeArrowheads="1"/>
          </p:cNvSpPr>
          <p:nvPr/>
        </p:nvSpPr>
        <p:spPr bwMode="auto">
          <a:xfrm>
            <a:off x="4191000" y="4876800"/>
            <a:ext cx="1143000" cy="457200"/>
          </a:xfrm>
          <a:prstGeom prst="curvedDownArrow">
            <a:avLst>
              <a:gd name="adj1" fmla="val 50000"/>
              <a:gd name="adj2" fmla="val 10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  <a:effectLst/>
                <a:latin typeface="Arial Black" pitchFamily="34" charset="0"/>
              </a:rPr>
              <a:t>There are 100 centimetres in 1 metre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33400" y="7620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effectLst/>
                <a:latin typeface="Arial" charset="0"/>
              </a:rPr>
              <a:t>When we change from cm to m we divide by:-</a:t>
            </a:r>
          </a:p>
        </p:txBody>
      </p:sp>
      <p:sp>
        <p:nvSpPr>
          <p:cNvPr id="17412" name="WordArt 4"/>
          <p:cNvSpPr>
            <a:spLocks noChangeArrowheads="1" noChangeShapeType="1" noTextEdit="1"/>
          </p:cNvSpPr>
          <p:nvPr/>
        </p:nvSpPr>
        <p:spPr bwMode="auto">
          <a:xfrm>
            <a:off x="2971800" y="1219200"/>
            <a:ext cx="2667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100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57200" y="1981200"/>
            <a:ext cx="80772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>
                <a:effectLst/>
                <a:latin typeface="Arial Black" pitchFamily="34" charset="0"/>
              </a:rPr>
              <a:t>Remember!</a:t>
            </a:r>
          </a:p>
          <a:p>
            <a:pPr>
              <a:spcBef>
                <a:spcPct val="50000"/>
              </a:spcBef>
            </a:pPr>
            <a:r>
              <a:rPr lang="en-GB">
                <a:effectLst/>
                <a:latin typeface="Arial" charset="0"/>
              </a:rPr>
              <a:t>When we divide by 100 the units move two places to the right.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012825" y="47164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/>
            </a:endParaRPr>
          </a:p>
        </p:txBody>
      </p:sp>
      <p:graphicFrame>
        <p:nvGraphicFramePr>
          <p:cNvPr id="17415" name="Group 7"/>
          <p:cNvGraphicFramePr>
            <a:graphicFrameLocks noGrp="1"/>
          </p:cNvGraphicFramePr>
          <p:nvPr/>
        </p:nvGraphicFramePr>
        <p:xfrm>
          <a:off x="533400" y="4724400"/>
          <a:ext cx="6019800" cy="1615440"/>
        </p:xfrm>
        <a:graphic>
          <a:graphicData uri="http://schemas.openxmlformats.org/drawingml/2006/table">
            <a:tbl>
              <a:tblPr/>
              <a:tblGrid>
                <a:gridCol w="1003300"/>
                <a:gridCol w="1003300"/>
                <a:gridCol w="1003300"/>
                <a:gridCol w="1003300"/>
                <a:gridCol w="1003300"/>
                <a:gridCol w="1003300"/>
              </a:tblGrid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8" name="Oval 30"/>
          <p:cNvSpPr>
            <a:spLocks noChangeArrowheads="1"/>
          </p:cNvSpPr>
          <p:nvPr/>
        </p:nvSpPr>
        <p:spPr bwMode="auto">
          <a:xfrm>
            <a:off x="3429000" y="5638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  <a:effectLst/>
            </a:endParaRP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6705600" y="5029200"/>
            <a:ext cx="1981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effectLst/>
                <a:latin typeface="Tahoma" pitchFamily="34" charset="0"/>
                <a:cs typeface="Times New Roman" pitchFamily="18" charset="0"/>
              </a:rPr>
              <a:t>÷100</a:t>
            </a:r>
            <a:endParaRPr lang="en-GB" sz="6000">
              <a:effectLst/>
              <a:latin typeface="Tahoma" pitchFamily="34" charset="0"/>
            </a:endParaRP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533400" y="38100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effectLst/>
                <a:latin typeface="Tahoma" pitchFamily="34" charset="0"/>
              </a:rPr>
              <a:t>This is how we change 427cm into metres:-</a:t>
            </a:r>
          </a:p>
        </p:txBody>
      </p:sp>
      <p:sp>
        <p:nvSpPr>
          <p:cNvPr id="17441" name="Oval 33"/>
          <p:cNvSpPr>
            <a:spLocks noChangeArrowheads="1"/>
          </p:cNvSpPr>
          <p:nvPr/>
        </p:nvSpPr>
        <p:spPr bwMode="auto">
          <a:xfrm>
            <a:off x="3429000" y="4876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  <a:effectLst/>
            </a:endParaRPr>
          </a:p>
        </p:txBody>
      </p:sp>
      <p:sp>
        <p:nvSpPr>
          <p:cNvPr id="17442" name="AutoShape 34"/>
          <p:cNvSpPr>
            <a:spLocks noChangeArrowheads="1"/>
          </p:cNvSpPr>
          <p:nvPr/>
        </p:nvSpPr>
        <p:spPr bwMode="auto">
          <a:xfrm>
            <a:off x="4191000" y="4876800"/>
            <a:ext cx="1143000" cy="457200"/>
          </a:xfrm>
          <a:prstGeom prst="curvedDownArrow">
            <a:avLst>
              <a:gd name="adj1" fmla="val 50000"/>
              <a:gd name="adj2" fmla="val 10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  <a:effectLst/>
                <a:latin typeface="Arial Black" pitchFamily="34" charset="0"/>
              </a:rPr>
              <a:t>There are 100 centimetres in 1 metre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533400" y="7620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effectLst/>
                <a:latin typeface="Arial" charset="0"/>
              </a:rPr>
              <a:t>When we change from cm to m we divide by:-</a:t>
            </a:r>
          </a:p>
        </p:txBody>
      </p:sp>
      <p:sp>
        <p:nvSpPr>
          <p:cNvPr id="15364" name="WordArt 4"/>
          <p:cNvSpPr>
            <a:spLocks noChangeArrowheads="1" noChangeShapeType="1" noTextEdit="1"/>
          </p:cNvSpPr>
          <p:nvPr/>
        </p:nvSpPr>
        <p:spPr bwMode="auto">
          <a:xfrm>
            <a:off x="2971800" y="1219200"/>
            <a:ext cx="2667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100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57200" y="1981200"/>
            <a:ext cx="80772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>
                <a:effectLst/>
                <a:latin typeface="Arial Black" pitchFamily="34" charset="0"/>
              </a:rPr>
              <a:t>Remember!</a:t>
            </a:r>
          </a:p>
          <a:p>
            <a:pPr>
              <a:spcBef>
                <a:spcPct val="50000"/>
              </a:spcBef>
            </a:pPr>
            <a:r>
              <a:rPr lang="en-GB">
                <a:effectLst/>
                <a:latin typeface="Arial" charset="0"/>
              </a:rPr>
              <a:t>When we divide by 100 the units move two places to the right.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012825" y="47164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/>
            </a:endParaRPr>
          </a:p>
        </p:txBody>
      </p:sp>
      <p:graphicFrame>
        <p:nvGraphicFramePr>
          <p:cNvPr id="15367" name="Group 7"/>
          <p:cNvGraphicFramePr>
            <a:graphicFrameLocks noGrp="1"/>
          </p:cNvGraphicFramePr>
          <p:nvPr/>
        </p:nvGraphicFramePr>
        <p:xfrm>
          <a:off x="533400" y="4724400"/>
          <a:ext cx="6019800" cy="1615440"/>
        </p:xfrm>
        <a:graphic>
          <a:graphicData uri="http://schemas.openxmlformats.org/drawingml/2006/table">
            <a:tbl>
              <a:tblPr/>
              <a:tblGrid>
                <a:gridCol w="1003300"/>
                <a:gridCol w="1003300"/>
                <a:gridCol w="1003300"/>
                <a:gridCol w="1003300"/>
                <a:gridCol w="1003300"/>
                <a:gridCol w="1003300"/>
              </a:tblGrid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90" name="Oval 30"/>
          <p:cNvSpPr>
            <a:spLocks noChangeArrowheads="1"/>
          </p:cNvSpPr>
          <p:nvPr/>
        </p:nvSpPr>
        <p:spPr bwMode="auto">
          <a:xfrm>
            <a:off x="3429000" y="5638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  <a:effectLst/>
            </a:endParaRP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6705600" y="5029200"/>
            <a:ext cx="1981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effectLst/>
                <a:latin typeface="Tahoma" pitchFamily="34" charset="0"/>
                <a:cs typeface="Times New Roman" pitchFamily="18" charset="0"/>
              </a:rPr>
              <a:t>÷100</a:t>
            </a:r>
            <a:endParaRPr lang="en-GB" sz="6000">
              <a:effectLst/>
              <a:latin typeface="Tahoma" pitchFamily="34" charset="0"/>
            </a:endParaRP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533400" y="38100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effectLst/>
                <a:latin typeface="Tahoma" pitchFamily="34" charset="0"/>
              </a:rPr>
              <a:t>This is how we change 427cm into metres:-</a:t>
            </a:r>
          </a:p>
        </p:txBody>
      </p:sp>
      <p:sp>
        <p:nvSpPr>
          <p:cNvPr id="15393" name="Oval 33"/>
          <p:cNvSpPr>
            <a:spLocks noChangeArrowheads="1"/>
          </p:cNvSpPr>
          <p:nvPr/>
        </p:nvSpPr>
        <p:spPr bwMode="auto">
          <a:xfrm>
            <a:off x="3429000" y="4876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  <a:effectLst/>
            </a:endParaRPr>
          </a:p>
        </p:txBody>
      </p:sp>
      <p:sp>
        <p:nvSpPr>
          <p:cNvPr id="15394" name="AutoShape 34"/>
          <p:cNvSpPr>
            <a:spLocks noChangeArrowheads="1"/>
          </p:cNvSpPr>
          <p:nvPr/>
        </p:nvSpPr>
        <p:spPr bwMode="auto">
          <a:xfrm>
            <a:off x="2057400" y="4876800"/>
            <a:ext cx="1143000" cy="457200"/>
          </a:xfrm>
          <a:prstGeom prst="curvedDownArrow">
            <a:avLst>
              <a:gd name="adj1" fmla="val 50000"/>
              <a:gd name="adj2" fmla="val 10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  <a:effectLst/>
                <a:latin typeface="Arial Black" pitchFamily="34" charset="0"/>
              </a:rPr>
              <a:t>There are 100 centimetres in 1 metre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533400" y="7620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effectLst/>
                <a:latin typeface="Arial" charset="0"/>
              </a:rPr>
              <a:t>When we change from cm to m we divide by:-</a:t>
            </a: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2971800" y="1219200"/>
            <a:ext cx="2667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100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57200" y="1981200"/>
            <a:ext cx="80772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>
                <a:effectLst/>
                <a:latin typeface="Arial Black" pitchFamily="34" charset="0"/>
              </a:rPr>
              <a:t>Remember!</a:t>
            </a:r>
          </a:p>
          <a:p>
            <a:pPr>
              <a:spcBef>
                <a:spcPct val="50000"/>
              </a:spcBef>
            </a:pPr>
            <a:r>
              <a:rPr lang="en-GB">
                <a:effectLst/>
                <a:latin typeface="Arial" charset="0"/>
              </a:rPr>
              <a:t>When we divide by 100 the units move two places to the right.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012825" y="47164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/>
            </a:endParaRPr>
          </a:p>
        </p:txBody>
      </p:sp>
      <p:graphicFrame>
        <p:nvGraphicFramePr>
          <p:cNvPr id="18439" name="Group 7"/>
          <p:cNvGraphicFramePr>
            <a:graphicFrameLocks noGrp="1"/>
          </p:cNvGraphicFramePr>
          <p:nvPr/>
        </p:nvGraphicFramePr>
        <p:xfrm>
          <a:off x="533400" y="4724400"/>
          <a:ext cx="6019800" cy="1615440"/>
        </p:xfrm>
        <a:graphic>
          <a:graphicData uri="http://schemas.openxmlformats.org/drawingml/2006/table">
            <a:tbl>
              <a:tblPr/>
              <a:tblGrid>
                <a:gridCol w="1003300"/>
                <a:gridCol w="1003300"/>
                <a:gridCol w="1003300"/>
                <a:gridCol w="1003300"/>
                <a:gridCol w="1003300"/>
                <a:gridCol w="1003300"/>
              </a:tblGrid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6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6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62" name="Oval 30"/>
          <p:cNvSpPr>
            <a:spLocks noChangeArrowheads="1"/>
          </p:cNvSpPr>
          <p:nvPr/>
        </p:nvSpPr>
        <p:spPr bwMode="auto">
          <a:xfrm>
            <a:off x="3429000" y="5638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  <a:effectLst/>
            </a:endParaRPr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6705600" y="5029200"/>
            <a:ext cx="1981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0">
                <a:effectLst/>
                <a:latin typeface="Tahoma" pitchFamily="34" charset="0"/>
                <a:cs typeface="Times New Roman" pitchFamily="18" charset="0"/>
              </a:rPr>
              <a:t>÷100</a:t>
            </a:r>
            <a:endParaRPr lang="en-GB" sz="6000">
              <a:effectLst/>
              <a:latin typeface="Tahoma" pitchFamily="34" charset="0"/>
            </a:endParaRPr>
          </a:p>
        </p:txBody>
      </p:sp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533400" y="38100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>
                <a:effectLst/>
                <a:latin typeface="Tahoma" pitchFamily="34" charset="0"/>
              </a:rPr>
              <a:t>This is how we change 427cm into metres:-</a:t>
            </a:r>
          </a:p>
        </p:txBody>
      </p:sp>
      <p:sp>
        <p:nvSpPr>
          <p:cNvPr id="18465" name="Oval 33"/>
          <p:cNvSpPr>
            <a:spLocks noChangeArrowheads="1"/>
          </p:cNvSpPr>
          <p:nvPr/>
        </p:nvSpPr>
        <p:spPr bwMode="auto">
          <a:xfrm>
            <a:off x="3429000" y="4876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  <a:effectLst/>
            </a:endParaRPr>
          </a:p>
        </p:txBody>
      </p:sp>
      <p:sp>
        <p:nvSpPr>
          <p:cNvPr id="18466" name="AutoShape 34"/>
          <p:cNvSpPr>
            <a:spLocks noChangeArrowheads="1"/>
          </p:cNvSpPr>
          <p:nvPr/>
        </p:nvSpPr>
        <p:spPr bwMode="auto">
          <a:xfrm>
            <a:off x="2971800" y="4876800"/>
            <a:ext cx="1143000" cy="457200"/>
          </a:xfrm>
          <a:prstGeom prst="curvedDownArrow">
            <a:avLst>
              <a:gd name="adj1" fmla="val 50000"/>
              <a:gd name="adj2" fmla="val 10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on Frame">
  <a:themeElements>
    <a:clrScheme name="Neon Frame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Neon Fra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Neon Fram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5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6600"/>
        </a:accent1>
        <a:accent2>
          <a:srgbClr val="FF41FF"/>
        </a:accent2>
        <a:accent3>
          <a:srgbClr val="AAAAAA"/>
        </a:accent3>
        <a:accent4>
          <a:srgbClr val="D4D4D4"/>
        </a:accent4>
        <a:accent5>
          <a:srgbClr val="FFB8AA"/>
        </a:accent5>
        <a:accent6>
          <a:srgbClr val="E73AE7"/>
        </a:accent6>
        <a:hlink>
          <a:srgbClr val="FF0066"/>
        </a:hlink>
        <a:folHlink>
          <a:srgbClr val="CC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6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4FC9"/>
        </a:accent1>
        <a:accent2>
          <a:srgbClr val="FF91B6"/>
        </a:accent2>
        <a:accent3>
          <a:srgbClr val="AAAAAA"/>
        </a:accent3>
        <a:accent4>
          <a:srgbClr val="D4D4D4"/>
        </a:accent4>
        <a:accent5>
          <a:srgbClr val="FFB2E1"/>
        </a:accent5>
        <a:accent6>
          <a:srgbClr val="E783A5"/>
        </a:accent6>
        <a:hlink>
          <a:srgbClr val="FF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Designs\Neon Frame.pot</Template>
  <TotalTime>111</TotalTime>
  <Words>1236</Words>
  <Application>Microsoft Office PowerPoint</Application>
  <PresentationFormat>On-screen Show (4:3)</PresentationFormat>
  <Paragraphs>445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Times New Roman</vt:lpstr>
      <vt:lpstr>Tahoma</vt:lpstr>
      <vt:lpstr>Arial Black</vt:lpstr>
      <vt:lpstr>Arial</vt:lpstr>
      <vt:lpstr>Neon Frame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Company>Our Lady &amp; St. Gerards RCP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 Smithies</dc:creator>
  <cp:lastModifiedBy>Sarah R Goldammer</cp:lastModifiedBy>
  <cp:revision>4</cp:revision>
  <dcterms:created xsi:type="dcterms:W3CDTF">2002-08-23T16:58:49Z</dcterms:created>
  <dcterms:modified xsi:type="dcterms:W3CDTF">2011-07-08T16:35:21Z</dcterms:modified>
</cp:coreProperties>
</file>