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72" r:id="rId5"/>
    <p:sldId id="268" r:id="rId6"/>
    <p:sldId id="273" r:id="rId7"/>
    <p:sldId id="270" r:id="rId8"/>
    <p:sldId id="271"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8C874-3404-4D64-B112-F9D69F96D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05BAA2-1164-4C19-9A90-F959D82686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41A556-9CB3-4C7A-8A85-C530D88B6221}"/>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5" name="Footer Placeholder 4">
            <a:extLst>
              <a:ext uri="{FF2B5EF4-FFF2-40B4-BE49-F238E27FC236}">
                <a16:creationId xmlns:a16="http://schemas.microsoft.com/office/drawing/2014/main" id="{E332BCDA-E0EB-4E4C-923C-39032B7BF2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F03E6A-2E35-4115-9767-3B3D59213F13}"/>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1338175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E659A-0A8F-4F58-80C5-716B21C050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EFDFA4-FB95-4318-A001-9F2A03AC15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C690A-80BD-4A2B-A799-F3CA186B92F2}"/>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5" name="Footer Placeholder 4">
            <a:extLst>
              <a:ext uri="{FF2B5EF4-FFF2-40B4-BE49-F238E27FC236}">
                <a16:creationId xmlns:a16="http://schemas.microsoft.com/office/drawing/2014/main" id="{4B933C28-3709-4CD6-9BEF-2F55BA31FC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6F034-9202-49CD-B820-3B5784A710B9}"/>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277198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408C1E-A454-4909-9DF7-61EC14B17F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F2819A-9842-40AE-A475-5358492774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801AA5-563C-457A-910E-EDB279473FBD}"/>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5" name="Footer Placeholder 4">
            <a:extLst>
              <a:ext uri="{FF2B5EF4-FFF2-40B4-BE49-F238E27FC236}">
                <a16:creationId xmlns:a16="http://schemas.microsoft.com/office/drawing/2014/main" id="{1F441393-C7A9-4AC9-B460-D055176D96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67F4D7-82F0-4B49-BC10-1E9E7E35B427}"/>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177463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48B2-87B2-443C-A636-BF3AD1C4BD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E734BD-04CD-4A54-B895-7433788D0C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CFDE2-F1A6-4EF9-B7F8-3EDF3EFBA54B}"/>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5" name="Footer Placeholder 4">
            <a:extLst>
              <a:ext uri="{FF2B5EF4-FFF2-40B4-BE49-F238E27FC236}">
                <a16:creationId xmlns:a16="http://schemas.microsoft.com/office/drawing/2014/main" id="{EDC9A5F5-9FC1-4AE1-B440-62F0FC08C2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78C92-9A0F-4781-975C-AAD67220EBF3}"/>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60246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C3833-9A75-41D2-AF31-F4AFCD8271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5A4CB32-60A4-462D-A805-899915E09C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FC0C0F-61ED-468F-958B-C86A85F599F2}"/>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5" name="Footer Placeholder 4">
            <a:extLst>
              <a:ext uri="{FF2B5EF4-FFF2-40B4-BE49-F238E27FC236}">
                <a16:creationId xmlns:a16="http://schemas.microsoft.com/office/drawing/2014/main" id="{691BE087-3B20-4E02-A201-4AAC909F0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7BCDB-1C15-4BE8-9283-CFB28564093C}"/>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3736707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0255F-F25B-4637-8117-C244AABBC7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B39DE7-69CD-4B9C-ABD4-2C0266DD86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EF98F9-7DA3-4AE4-922D-865E3BB10F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C20CE6-A23F-4916-9EDA-45B22DEC6C72}"/>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6" name="Footer Placeholder 5">
            <a:extLst>
              <a:ext uri="{FF2B5EF4-FFF2-40B4-BE49-F238E27FC236}">
                <a16:creationId xmlns:a16="http://schemas.microsoft.com/office/drawing/2014/main" id="{D224A5A4-F0B4-4860-B711-30CAB25518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B08BD4-BDDE-44E8-AF90-F1C3E01D852E}"/>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399026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73BF0-B4A7-4AE0-8129-7FD476EA8B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43E0FA-B7ED-4364-848B-1B895691C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940520-81D1-48C9-91FF-090271A9AF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AA4C80-EF18-450B-8870-B8F4130005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001C4D-545E-4B12-BBAA-E702681496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25C877-8DF4-40C8-98A0-99320BF9241B}"/>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8" name="Footer Placeholder 7">
            <a:extLst>
              <a:ext uri="{FF2B5EF4-FFF2-40B4-BE49-F238E27FC236}">
                <a16:creationId xmlns:a16="http://schemas.microsoft.com/office/drawing/2014/main" id="{97EE63ED-32DC-4B63-B973-8002E8E1A9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365B29-9850-4BB9-ABFF-7D38AAEBCBC2}"/>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81204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CEFB4-DE5E-433A-9260-A2033E555E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FDEA49-5F51-4178-82E9-FFF54F8629CF}"/>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4" name="Footer Placeholder 3">
            <a:extLst>
              <a:ext uri="{FF2B5EF4-FFF2-40B4-BE49-F238E27FC236}">
                <a16:creationId xmlns:a16="http://schemas.microsoft.com/office/drawing/2014/main" id="{D902147A-D6E8-48AD-BFCA-AAF3EAC215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E14E4-7DDC-4206-A141-65BBE2C403A7}"/>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1612095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530A18-1AB6-45F9-BBB7-F5119CC76C22}"/>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3" name="Footer Placeholder 2">
            <a:extLst>
              <a:ext uri="{FF2B5EF4-FFF2-40B4-BE49-F238E27FC236}">
                <a16:creationId xmlns:a16="http://schemas.microsoft.com/office/drawing/2014/main" id="{100AE08B-1029-4659-B5F2-033636DCEF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B5ED25-4BB2-4699-97DB-6C2CCEE91493}"/>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378851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09DA-C7E1-4920-A105-0B2CA16358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0D7A78-2A15-48D7-8DBD-A05C18C31F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E2A204-CBD0-4878-AFF4-F26E4BDDD5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6D5763-D025-4FB6-918B-2443215ED149}"/>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6" name="Footer Placeholder 5">
            <a:extLst>
              <a:ext uri="{FF2B5EF4-FFF2-40B4-BE49-F238E27FC236}">
                <a16:creationId xmlns:a16="http://schemas.microsoft.com/office/drawing/2014/main" id="{713C0FFE-B860-4908-AD00-BC40FA3A79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0A0009-15C4-4DD5-9013-22A12F47FB6B}"/>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437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C40B-9CD6-485F-8615-8F367B1A37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B4DD35-D0BB-4937-BC55-E542687FB3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6DFE8E-645A-4DC0-8EB7-A34D108EC5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00768-3C27-4013-B3AD-572FEF993962}"/>
              </a:ext>
            </a:extLst>
          </p:cNvPr>
          <p:cNvSpPr>
            <a:spLocks noGrp="1"/>
          </p:cNvSpPr>
          <p:nvPr>
            <p:ph type="dt" sz="half" idx="10"/>
          </p:nvPr>
        </p:nvSpPr>
        <p:spPr/>
        <p:txBody>
          <a:bodyPr/>
          <a:lstStyle/>
          <a:p>
            <a:fld id="{54C7A72D-56EE-4587-A283-546DB588C4E6}" type="datetimeFigureOut">
              <a:rPr lang="en-US" smtClean="0"/>
              <a:t>3/21/2024</a:t>
            </a:fld>
            <a:endParaRPr lang="en-US"/>
          </a:p>
        </p:txBody>
      </p:sp>
      <p:sp>
        <p:nvSpPr>
          <p:cNvPr id="6" name="Footer Placeholder 5">
            <a:extLst>
              <a:ext uri="{FF2B5EF4-FFF2-40B4-BE49-F238E27FC236}">
                <a16:creationId xmlns:a16="http://schemas.microsoft.com/office/drawing/2014/main" id="{E65EA6EC-2CAC-47B6-B633-1017A1B522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E5E233-E4E4-4486-9FF3-09D6BA9DC0F1}"/>
              </a:ext>
            </a:extLst>
          </p:cNvPr>
          <p:cNvSpPr>
            <a:spLocks noGrp="1"/>
          </p:cNvSpPr>
          <p:nvPr>
            <p:ph type="sldNum" sz="quarter" idx="12"/>
          </p:nvPr>
        </p:nvSpPr>
        <p:spPr/>
        <p:txBody>
          <a:bodyPr/>
          <a:lstStyle/>
          <a:p>
            <a:fld id="{4A7D22B4-8436-4E11-9178-5EF92031D40A}" type="slidenum">
              <a:rPr lang="en-US" smtClean="0"/>
              <a:t>‹#›</a:t>
            </a:fld>
            <a:endParaRPr lang="en-US"/>
          </a:p>
        </p:txBody>
      </p:sp>
    </p:spTree>
    <p:extLst>
      <p:ext uri="{BB962C8B-B14F-4D97-AF65-F5344CB8AC3E}">
        <p14:creationId xmlns:p14="http://schemas.microsoft.com/office/powerpoint/2010/main" val="7003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0D0254-3855-4B5B-BB33-612D78DE36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CEA28F-8223-41FF-9421-3BD2839A10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5428EC-D8FB-49EF-8282-4DF1E89A49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7A72D-56EE-4587-A283-546DB588C4E6}" type="datetimeFigureOut">
              <a:rPr lang="en-US" smtClean="0"/>
              <a:t>3/21/2024</a:t>
            </a:fld>
            <a:endParaRPr lang="en-US"/>
          </a:p>
        </p:txBody>
      </p:sp>
      <p:sp>
        <p:nvSpPr>
          <p:cNvPr id="5" name="Footer Placeholder 4">
            <a:extLst>
              <a:ext uri="{FF2B5EF4-FFF2-40B4-BE49-F238E27FC236}">
                <a16:creationId xmlns:a16="http://schemas.microsoft.com/office/drawing/2014/main" id="{74FC97A7-746E-466A-B581-55F749DC6D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E63D2D-9D5F-40FF-ACCA-B06FFE701B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7D22B4-8436-4E11-9178-5EF92031D40A}" type="slidenum">
              <a:rPr lang="en-US" smtClean="0"/>
              <a:t>‹#›</a:t>
            </a:fld>
            <a:endParaRPr lang="en-US"/>
          </a:p>
        </p:txBody>
      </p:sp>
    </p:spTree>
    <p:extLst>
      <p:ext uri="{BB962C8B-B14F-4D97-AF65-F5344CB8AC3E}">
        <p14:creationId xmlns:p14="http://schemas.microsoft.com/office/powerpoint/2010/main" val="3447134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C75D2A6-0D27-44AE-BA49-AAB170577491}"/>
              </a:ext>
            </a:extLst>
          </p:cNvPr>
          <p:cNvSpPr>
            <a:spLocks noGrp="1"/>
          </p:cNvSpPr>
          <p:nvPr>
            <p:ph type="ctrTitle"/>
          </p:nvPr>
        </p:nvSpPr>
        <p:spPr>
          <a:xfrm>
            <a:off x="8677155" y="1481328"/>
            <a:ext cx="3365101" cy="2468880"/>
          </a:xfrm>
        </p:spPr>
        <p:txBody>
          <a:bodyPr>
            <a:normAutofit/>
          </a:bodyPr>
          <a:lstStyle/>
          <a:p>
            <a:pPr algn="l"/>
            <a:r>
              <a:rPr lang="en-US" sz="4000" dirty="0">
                <a:latin typeface="Aharoni" panose="020B0604020202020204" pitchFamily="2" charset="-79"/>
                <a:cs typeface="Aharoni" panose="020B0604020202020204" pitchFamily="2" charset="-79"/>
              </a:rPr>
              <a:t>Spring 2024 Legislative Update</a:t>
            </a:r>
          </a:p>
        </p:txBody>
      </p:sp>
      <p:sp>
        <p:nvSpPr>
          <p:cNvPr id="3" name="Subtitle 2">
            <a:extLst>
              <a:ext uri="{FF2B5EF4-FFF2-40B4-BE49-F238E27FC236}">
                <a16:creationId xmlns:a16="http://schemas.microsoft.com/office/drawing/2014/main" id="{28807E1A-3CB1-4316-B2EC-B1E9FA8ECECF}"/>
              </a:ext>
            </a:extLst>
          </p:cNvPr>
          <p:cNvSpPr>
            <a:spLocks noGrp="1"/>
          </p:cNvSpPr>
          <p:nvPr>
            <p:ph type="subTitle" idx="1"/>
          </p:nvPr>
        </p:nvSpPr>
        <p:spPr>
          <a:xfrm>
            <a:off x="8729358" y="3954045"/>
            <a:ext cx="2926080" cy="535638"/>
          </a:xfrm>
        </p:spPr>
        <p:txBody>
          <a:bodyPr>
            <a:normAutofit/>
          </a:bodyPr>
          <a:lstStyle/>
          <a:p>
            <a:pPr algn="l"/>
            <a:r>
              <a:rPr lang="en-US" sz="2000" dirty="0">
                <a:latin typeface="Abadi" panose="020B0604020104020204" pitchFamily="34" charset="0"/>
              </a:rPr>
              <a:t>Matt Berry, Chief of Staff</a:t>
            </a:r>
          </a:p>
        </p:txBody>
      </p:sp>
      <p:sp>
        <p:nvSpPr>
          <p:cNvPr id="32"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Shape 35">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6" descr="Logo&#10;&#10;Description automatically generated">
            <a:extLst>
              <a:ext uri="{FF2B5EF4-FFF2-40B4-BE49-F238E27FC236}">
                <a16:creationId xmlns:a16="http://schemas.microsoft.com/office/drawing/2014/main" id="{0870B576-A49C-4C92-A15F-EB96E1C586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0970" y="2298587"/>
            <a:ext cx="7465458" cy="2940164"/>
          </a:xfrm>
          <a:prstGeom prst="rect">
            <a:avLst/>
          </a:prstGeom>
        </p:spPr>
      </p:pic>
    </p:spTree>
    <p:extLst>
      <p:ext uri="{BB962C8B-B14F-4D97-AF65-F5344CB8AC3E}">
        <p14:creationId xmlns:p14="http://schemas.microsoft.com/office/powerpoint/2010/main" val="2151235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sz="4400" b="1" dirty="0">
                <a:solidFill>
                  <a:schemeClr val="accent1"/>
                </a:solidFill>
                <a:latin typeface="Arial Black" panose="020B0604020202020204" pitchFamily="34" charset="0"/>
                <a:cs typeface="Arial Black" panose="020B0604020202020204" pitchFamily="34" charset="0"/>
              </a:rPr>
              <a:t>Additional </a:t>
            </a:r>
            <a:r>
              <a:rPr lang="en-US" b="1" dirty="0">
                <a:solidFill>
                  <a:schemeClr val="accent1"/>
                </a:solidFill>
                <a:latin typeface="Arial Black" panose="020B0604020202020204" pitchFamily="34" charset="0"/>
                <a:cs typeface="Arial Black" panose="020B0604020202020204" pitchFamily="34" charset="0"/>
              </a:rPr>
              <a:t>Legislative Highlights</a:t>
            </a:r>
            <a:endParaRPr lang="en-US" sz="4400" b="1" dirty="0">
              <a:solidFill>
                <a:schemeClr val="accent1"/>
              </a:solidFill>
              <a:latin typeface="Arial Black" panose="020B0604020202020204" pitchFamily="34" charset="0"/>
              <a:cs typeface="Arial Black" panose="020B0604020202020204" pitchFamily="34" charset="0"/>
            </a:endParaRP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848032" y="1497073"/>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Nursing program effectiveness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69DECF-D9D1-4056-8820-F1A6C621AF4C}"/>
              </a:ext>
            </a:extLst>
          </p:cNvPr>
          <p:cNvSpPr txBox="1"/>
          <p:nvPr/>
        </p:nvSpPr>
        <p:spPr>
          <a:xfrm>
            <a:off x="1308479" y="1754806"/>
            <a:ext cx="10133035" cy="2308324"/>
          </a:xfrm>
          <a:prstGeom prst="rect">
            <a:avLst/>
          </a:prstGeom>
          <a:noFill/>
        </p:spPr>
        <p:txBody>
          <a:bodyPr wrap="square" rtlCol="0">
            <a:spAutoFit/>
          </a:bodyPr>
          <a:lstStyle/>
          <a:p>
            <a:pPr marL="285750" indent="-285750">
              <a:buFont typeface="Arial" panose="020B0604020202020204" pitchFamily="34" charset="0"/>
              <a:buChar char="•"/>
            </a:pPr>
            <a:r>
              <a:rPr lang="en-US" b="1" dirty="0"/>
              <a:t>HB 5155 (Delgado) – House Assigned to Health Care Licenses Committee</a:t>
            </a:r>
          </a:p>
          <a:p>
            <a:pPr lvl="1"/>
            <a:r>
              <a:rPr lang="en-US" dirty="0"/>
              <a:t>Replaces the single measure of determining registered nursing (RN) program effectiveness (the licensure exam passage rate of all graduates over the three most recent calendar years without reference to first-time test takers) to meeting any one of several measures. </a:t>
            </a:r>
          </a:p>
          <a:p>
            <a:pPr lvl="1"/>
            <a:endParaRPr lang="en-US" dirty="0"/>
          </a:p>
          <a:p>
            <a:pPr lvl="1"/>
            <a:r>
              <a:rPr lang="en-US" dirty="0"/>
              <a:t>Outliers, as defined in the legislation, may be removed when calculating State-approved licensure examination pass rates. Each RN education program is responsible for tracking outliers and calculating the passage rate of the program's graduates. </a:t>
            </a:r>
          </a:p>
        </p:txBody>
      </p:sp>
      <p:sp>
        <p:nvSpPr>
          <p:cNvPr id="9" name="Text Placeholder 10">
            <a:extLst>
              <a:ext uri="{FF2B5EF4-FFF2-40B4-BE49-F238E27FC236}">
                <a16:creationId xmlns:a16="http://schemas.microsoft.com/office/drawing/2014/main" id="{93E7DBEF-334B-4EFA-B52B-CEE52DA0CBD6}"/>
              </a:ext>
            </a:extLst>
          </p:cNvPr>
          <p:cNvSpPr txBox="1">
            <a:spLocks/>
          </p:cNvSpPr>
          <p:nvPr/>
        </p:nvSpPr>
        <p:spPr>
          <a:xfrm>
            <a:off x="986620" y="4289410"/>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Pay during closure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A11A559E-30B9-4877-9C82-B1831E33BFFD}"/>
              </a:ext>
            </a:extLst>
          </p:cNvPr>
          <p:cNvSpPr txBox="1"/>
          <p:nvPr/>
        </p:nvSpPr>
        <p:spPr>
          <a:xfrm>
            <a:off x="986620" y="4597378"/>
            <a:ext cx="10776755"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SB 331 (Turner) – Senate 2</a:t>
            </a:r>
            <a:r>
              <a:rPr lang="en-US" b="1" baseline="30000" dirty="0"/>
              <a:t>nd</a:t>
            </a:r>
            <a:r>
              <a:rPr lang="en-US" b="1" dirty="0"/>
              <a:t> Reading</a:t>
            </a:r>
          </a:p>
          <a:p>
            <a:pPr lvl="1"/>
            <a:r>
              <a:rPr lang="en-US" dirty="0"/>
              <a:t>Require each community college to pay employees and contractors their daily, regular rate of pay and benefits if a campus is closed due to a declaration of a winter weather emergency. The requirement does not apply if the day is rescheduled, and the employee or contractor will be paid their daily, regular rate of pay.</a:t>
            </a:r>
          </a:p>
        </p:txBody>
      </p:sp>
    </p:spTree>
    <p:extLst>
      <p:ext uri="{BB962C8B-B14F-4D97-AF65-F5344CB8AC3E}">
        <p14:creationId xmlns:p14="http://schemas.microsoft.com/office/powerpoint/2010/main" val="2609694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sz="4400" b="1" dirty="0">
                <a:solidFill>
                  <a:schemeClr val="accent1"/>
                </a:solidFill>
                <a:latin typeface="Arial Black" panose="020B0604020202020204" pitchFamily="34" charset="0"/>
                <a:cs typeface="Arial Black" panose="020B0604020202020204" pitchFamily="34" charset="0"/>
              </a:rPr>
              <a:t>Additional </a:t>
            </a:r>
            <a:r>
              <a:rPr lang="en-US" b="1" dirty="0">
                <a:solidFill>
                  <a:schemeClr val="accent1"/>
                </a:solidFill>
                <a:latin typeface="Arial Black" panose="020B0604020202020204" pitchFamily="34" charset="0"/>
                <a:cs typeface="Arial Black" panose="020B0604020202020204" pitchFamily="34" charset="0"/>
              </a:rPr>
              <a:t>Legislative Highlights</a:t>
            </a:r>
            <a:endParaRPr lang="en-US" sz="4400" b="1" dirty="0">
              <a:solidFill>
                <a:schemeClr val="accent1"/>
              </a:solidFill>
              <a:latin typeface="Arial Black" panose="020B0604020202020204" pitchFamily="34" charset="0"/>
              <a:cs typeface="Arial Black" panose="020B0604020202020204" pitchFamily="34" charset="0"/>
            </a:endParaRPr>
          </a:p>
        </p:txBody>
      </p:sp>
      <p:sp>
        <p:nvSpPr>
          <p:cNvPr id="8" name="Text Placeholder 10">
            <a:extLst>
              <a:ext uri="{FF2B5EF4-FFF2-40B4-BE49-F238E27FC236}">
                <a16:creationId xmlns:a16="http://schemas.microsoft.com/office/drawing/2014/main" id="{AA75B741-5CC5-400C-8164-32047D684397}"/>
              </a:ext>
            </a:extLst>
          </p:cNvPr>
          <p:cNvSpPr txBox="1">
            <a:spLocks/>
          </p:cNvSpPr>
          <p:nvPr/>
        </p:nvSpPr>
        <p:spPr>
          <a:xfrm>
            <a:off x="848032" y="1528995"/>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Higher education enrollment data reporting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1488AB8C-8A0B-43B3-A488-1DE50E494A8A}"/>
              </a:ext>
            </a:extLst>
          </p:cNvPr>
          <p:cNvSpPr txBox="1"/>
          <p:nvPr/>
        </p:nvSpPr>
        <p:spPr>
          <a:xfrm>
            <a:off x="1244011" y="1949403"/>
            <a:ext cx="10691030"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SB 3581 (Rose) – Senate 2</a:t>
            </a:r>
            <a:r>
              <a:rPr lang="en-US" b="1" baseline="30000" dirty="0"/>
              <a:t>nd</a:t>
            </a:r>
            <a:r>
              <a:rPr lang="en-US" b="1" dirty="0"/>
              <a:t> Reading</a:t>
            </a:r>
          </a:p>
          <a:p>
            <a:pPr lvl="1"/>
            <a:r>
              <a:rPr lang="en-US" dirty="0"/>
              <a:t>Requires each community college district to report to ICCB annually, on or before October1,  specified student enrollment data. Provides that ICCB shall post the student enrollment data on its Internet website.  Requires similar reporting for the public universities to the IBHE.</a:t>
            </a:r>
          </a:p>
        </p:txBody>
      </p:sp>
      <p:sp>
        <p:nvSpPr>
          <p:cNvPr id="12" name="Text Placeholder 10">
            <a:extLst>
              <a:ext uri="{FF2B5EF4-FFF2-40B4-BE49-F238E27FC236}">
                <a16:creationId xmlns:a16="http://schemas.microsoft.com/office/drawing/2014/main" id="{2FC982FD-4181-48FD-8742-FAC6BDBA2665}"/>
              </a:ext>
            </a:extLst>
          </p:cNvPr>
          <p:cNvSpPr txBox="1">
            <a:spLocks/>
          </p:cNvSpPr>
          <p:nvPr/>
        </p:nvSpPr>
        <p:spPr>
          <a:xfrm>
            <a:off x="848032" y="3408447"/>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Illinois Articulation Initiative – audit compliance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7BE3910B-CC04-4B1C-972E-F89F3C2E296F}"/>
              </a:ext>
            </a:extLst>
          </p:cNvPr>
          <p:cNvSpPr txBox="1"/>
          <p:nvPr/>
        </p:nvSpPr>
        <p:spPr>
          <a:xfrm>
            <a:off x="1244011" y="3855675"/>
            <a:ext cx="10691030"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SB 3594 (Castro) – Senate 3</a:t>
            </a:r>
            <a:r>
              <a:rPr lang="en-US" b="1" baseline="30000" dirty="0"/>
              <a:t>rd</a:t>
            </a:r>
            <a:r>
              <a:rPr lang="en-US" b="1" dirty="0"/>
              <a:t> Reading</a:t>
            </a:r>
          </a:p>
          <a:p>
            <a:pPr lvl="1"/>
            <a:r>
              <a:rPr lang="en-US" dirty="0"/>
              <a:t>Provides that if, in a given academic year, a public institution does not have an equivalent major, lower-division courses, or both that align with the major panel's descriptors and course approval criteria, then the public institution shall be considered to be compliant with those provisions for that academic year, as determined by IBHE and ICCB, in coordination with the director of the Illinois Articulation Initiative.</a:t>
            </a:r>
          </a:p>
        </p:txBody>
      </p:sp>
    </p:spTree>
    <p:extLst>
      <p:ext uri="{BB962C8B-B14F-4D97-AF65-F5344CB8AC3E}">
        <p14:creationId xmlns:p14="http://schemas.microsoft.com/office/powerpoint/2010/main" val="42389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sz="4400" b="1" dirty="0">
                <a:solidFill>
                  <a:schemeClr val="accent1"/>
                </a:solidFill>
                <a:latin typeface="Arial Black" panose="020B0604020202020204" pitchFamily="34" charset="0"/>
                <a:cs typeface="Arial Black" panose="020B0604020202020204" pitchFamily="34" charset="0"/>
              </a:rPr>
              <a:t>ICCB Legislative Initiatives</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939472" y="1526174"/>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Transfer fee waiver transparency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69DECF-D9D1-4056-8820-F1A6C621AF4C}"/>
              </a:ext>
            </a:extLst>
          </p:cNvPr>
          <p:cNvSpPr txBox="1"/>
          <p:nvPr/>
        </p:nvSpPr>
        <p:spPr>
          <a:xfrm>
            <a:off x="1082177" y="1922433"/>
            <a:ext cx="10515600" cy="2031325"/>
          </a:xfrm>
          <a:prstGeom prst="rect">
            <a:avLst/>
          </a:prstGeom>
          <a:noFill/>
        </p:spPr>
        <p:txBody>
          <a:bodyPr wrap="square" rtlCol="0">
            <a:spAutoFit/>
          </a:bodyPr>
          <a:lstStyle/>
          <a:p>
            <a:pPr marL="285750" indent="-285750">
              <a:buFont typeface="Arial" panose="020B0604020202020204" pitchFamily="34" charset="0"/>
              <a:buChar char="•"/>
            </a:pPr>
            <a:r>
              <a:rPr lang="en-US" b="1" dirty="0"/>
              <a:t>SB 3081 (Villanueva) – Senate 2</a:t>
            </a:r>
            <a:r>
              <a:rPr lang="en-US" b="1" baseline="30000" dirty="0"/>
              <a:t>nd</a:t>
            </a:r>
            <a:r>
              <a:rPr lang="en-US" b="1" dirty="0"/>
              <a:t> Reading</a:t>
            </a:r>
          </a:p>
          <a:p>
            <a:pPr lvl="1"/>
            <a:r>
              <a:rPr lang="en-US"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Requires that each public university provide all students transferring from an Illinois community college with the university's undergraduate transfer admissions application fee waiver policy and any application or forms necessary to apply for a fee waiver as part of the transfer admissions process. Each university is encouraged to develop a policy to automatically waive the transfer application fee for low-income Illinois students transferring from a community college The university must post this policy in an easily accessible place on the university's website. </a:t>
            </a:r>
            <a:endParaRPr lang="en-US" b="1" dirty="0">
              <a:latin typeface="Calibri" panose="020F0502020204030204" pitchFamily="34" charset="0"/>
              <a:ea typeface="Calibri" panose="020F0502020204030204" pitchFamily="34" charset="0"/>
              <a:cs typeface="Calibri" panose="020F0502020204030204" pitchFamily="34" charset="0"/>
            </a:endParaRPr>
          </a:p>
        </p:txBody>
      </p:sp>
      <p:sp>
        <p:nvSpPr>
          <p:cNvPr id="8" name="Text Placeholder 10">
            <a:extLst>
              <a:ext uri="{FF2B5EF4-FFF2-40B4-BE49-F238E27FC236}">
                <a16:creationId xmlns:a16="http://schemas.microsoft.com/office/drawing/2014/main" id="{AA75B741-5CC5-400C-8164-32047D684397}"/>
              </a:ext>
            </a:extLst>
          </p:cNvPr>
          <p:cNvSpPr txBox="1">
            <a:spLocks/>
          </p:cNvSpPr>
          <p:nvPr/>
        </p:nvSpPr>
        <p:spPr>
          <a:xfrm>
            <a:off x="939472" y="4228203"/>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a:ln>
                  <a:noFill/>
                </a:ln>
                <a:solidFill>
                  <a:srgbClr val="1F2C8F"/>
                </a:solidFill>
                <a:effectLst/>
                <a:uLnTx/>
                <a:uFillTx/>
                <a:latin typeface="Arial" panose="020B0604020202020204" pitchFamily="34" charset="0"/>
                <a:ea typeface="+mn-ea"/>
                <a:cs typeface="Arial" panose="020B0604020202020204" pitchFamily="34" charset="0"/>
              </a:rPr>
              <a:t>Statutory Clean-Up</a:t>
            </a: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1488AB8C-8A0B-43B3-A488-1DE50E494A8A}"/>
              </a:ext>
            </a:extLst>
          </p:cNvPr>
          <p:cNvSpPr txBox="1"/>
          <p:nvPr/>
        </p:nvSpPr>
        <p:spPr>
          <a:xfrm>
            <a:off x="1164229" y="4603076"/>
            <a:ext cx="10433548"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SB 3132 (Halpin) – Senate 3</a:t>
            </a:r>
            <a:r>
              <a:rPr lang="en-US" b="1" baseline="30000" dirty="0"/>
              <a:t>rd</a:t>
            </a:r>
            <a:r>
              <a:rPr lang="en-US" b="1" dirty="0"/>
              <a:t> Reading</a:t>
            </a:r>
          </a:p>
          <a:p>
            <a:pPr marL="285750" indent="-285750">
              <a:buFont typeface="Arial" panose="020B0604020202020204" pitchFamily="34" charset="0"/>
              <a:buChar char="•"/>
            </a:pPr>
            <a:r>
              <a:rPr lang="en-US" b="1" dirty="0"/>
              <a:t>HB 4650 (Stuart) – House 2</a:t>
            </a:r>
            <a:r>
              <a:rPr lang="en-US" b="1" baseline="30000" dirty="0"/>
              <a:t>nd</a:t>
            </a:r>
            <a:r>
              <a:rPr lang="en-US" b="1" dirty="0"/>
              <a:t> Reading</a:t>
            </a:r>
          </a:p>
          <a:p>
            <a:pPr lvl="1"/>
            <a:r>
              <a:rPr lang="en-US" dirty="0"/>
              <a:t>Statutory changes to the Illinois Public Community Acts and other relevant acts impacting community colleges to eliminate outdated statutes, reduces administrative burden, and ensures statutory language is consistent with ICCB operating processes and procedures.</a:t>
            </a:r>
          </a:p>
        </p:txBody>
      </p:sp>
    </p:spTree>
    <p:extLst>
      <p:ext uri="{BB962C8B-B14F-4D97-AF65-F5344CB8AC3E}">
        <p14:creationId xmlns:p14="http://schemas.microsoft.com/office/powerpoint/2010/main" val="1898467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sz="4400" b="1" dirty="0">
                <a:solidFill>
                  <a:schemeClr val="accent1"/>
                </a:solidFill>
                <a:latin typeface="Arial Black" panose="020B0604020202020204" pitchFamily="34" charset="0"/>
                <a:cs typeface="Arial Black" panose="020B0604020202020204" pitchFamily="34" charset="0"/>
              </a:rPr>
              <a:t>Dual Credit</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848032" y="1421463"/>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Dual credit quality act – faculty qualifications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69DECF-D9D1-4056-8820-F1A6C621AF4C}"/>
              </a:ext>
            </a:extLst>
          </p:cNvPr>
          <p:cNvSpPr txBox="1"/>
          <p:nvPr/>
        </p:nvSpPr>
        <p:spPr>
          <a:xfrm>
            <a:off x="1072344" y="1723214"/>
            <a:ext cx="10776755" cy="2677656"/>
          </a:xfrm>
          <a:prstGeom prst="rect">
            <a:avLst/>
          </a:prstGeom>
          <a:noFill/>
        </p:spPr>
        <p:txBody>
          <a:bodyPr wrap="square" rtlCol="0">
            <a:spAutoFit/>
          </a:bodyPr>
          <a:lstStyle/>
          <a:p>
            <a:pPr marL="285750" indent="-285750">
              <a:buFont typeface="Arial" panose="020B0604020202020204" pitchFamily="34" charset="0"/>
              <a:buChar char="•"/>
            </a:pPr>
            <a:r>
              <a:rPr lang="en-US" b="1" dirty="0"/>
              <a:t>HB 5020 (Blair-Sherlock) – House Assigned to Higher Education Committee</a:t>
            </a:r>
          </a:p>
          <a:p>
            <a:pPr lvl="1"/>
            <a:r>
              <a:rPr lang="en-US" dirty="0"/>
              <a:t>Provides that a Dual Credit Instructor Endorsement Framework shall be developed through a committee involving collaboration between ICCB and ISBE by December 31, 2024. </a:t>
            </a:r>
          </a:p>
          <a:p>
            <a:pPr marL="285750" indent="-285750">
              <a:buFont typeface="Arial" panose="020B0604020202020204" pitchFamily="34" charset="0"/>
              <a:buChar char="•"/>
            </a:pPr>
            <a:endParaRPr lang="en-US" sz="800" dirty="0"/>
          </a:p>
          <a:p>
            <a:pPr lvl="1"/>
            <a:r>
              <a:rPr lang="en-US" dirty="0"/>
              <a:t>Provides that the Framework shall establish criteria for evaluating instructors based on academic credentials, progress toward academic credentials, equivalent experience, or some combination of these. </a:t>
            </a:r>
          </a:p>
          <a:p>
            <a:pPr marL="285750" indent="-285750">
              <a:buFont typeface="Arial" panose="020B0604020202020204" pitchFamily="34" charset="0"/>
              <a:buChar char="•"/>
            </a:pPr>
            <a:endParaRPr lang="en-US" sz="1050" dirty="0"/>
          </a:p>
          <a:p>
            <a:pPr lvl="1"/>
            <a:r>
              <a:rPr lang="en-US" dirty="0"/>
              <a:t>Makes changes concerning high school and community college partnership agreements, the Dual Credit Committee, instructor and other standards for dual credit courses, and the data in reports made by institutions of higher learning.</a:t>
            </a:r>
          </a:p>
        </p:txBody>
      </p:sp>
      <p:sp>
        <p:nvSpPr>
          <p:cNvPr id="8" name="Text Placeholder 10">
            <a:extLst>
              <a:ext uri="{FF2B5EF4-FFF2-40B4-BE49-F238E27FC236}">
                <a16:creationId xmlns:a16="http://schemas.microsoft.com/office/drawing/2014/main" id="{AA75B741-5CC5-400C-8164-32047D684397}"/>
              </a:ext>
            </a:extLst>
          </p:cNvPr>
          <p:cNvSpPr txBox="1">
            <a:spLocks/>
          </p:cNvSpPr>
          <p:nvPr/>
        </p:nvSpPr>
        <p:spPr>
          <a:xfrm>
            <a:off x="848032" y="4340139"/>
            <a:ext cx="8843180"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solidFill>
                  <a:srgbClr val="1F2C8F"/>
                </a:solidFill>
              </a:rPr>
              <a:t>Dual Credit Teacher Scholarships</a:t>
            </a: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1488AB8C-8A0B-43B3-A488-1DE50E494A8A}"/>
              </a:ext>
            </a:extLst>
          </p:cNvPr>
          <p:cNvSpPr txBox="1"/>
          <p:nvPr/>
        </p:nvSpPr>
        <p:spPr>
          <a:xfrm>
            <a:off x="1072344" y="4588482"/>
            <a:ext cx="10433548"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SB 2838 (S. Turner) – Senate Assigned Appropriation Education Committee</a:t>
            </a:r>
          </a:p>
          <a:p>
            <a:pPr lvl="1"/>
            <a:r>
              <a:rPr lang="en-US" dirty="0"/>
              <a:t>Scholarships awarded under the Teach Illinois Scholarship Program may be granted to individuals employed as teachers who agree to pursue a master's degree to teach dual credit courses at a high school.  The individual must teach at least one dual credit course per school year in a high for a period of at least 5 years. </a:t>
            </a:r>
          </a:p>
        </p:txBody>
      </p:sp>
    </p:spTree>
    <p:extLst>
      <p:ext uri="{BB962C8B-B14F-4D97-AF65-F5344CB8AC3E}">
        <p14:creationId xmlns:p14="http://schemas.microsoft.com/office/powerpoint/2010/main" val="3426245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28368" y="299811"/>
            <a:ext cx="10515600" cy="1325563"/>
          </a:xfrm>
        </p:spPr>
        <p:txBody>
          <a:bodyPr/>
          <a:lstStyle/>
          <a:p>
            <a:r>
              <a:rPr lang="en-US" b="1" dirty="0">
                <a:solidFill>
                  <a:schemeClr val="accent1"/>
                </a:solidFill>
                <a:latin typeface="Arial Black" panose="020B0604020202020204" pitchFamily="34" charset="0"/>
                <a:cs typeface="Arial Black" panose="020B0604020202020204" pitchFamily="34" charset="0"/>
              </a:rPr>
              <a:t>Student Athletes</a:t>
            </a:r>
            <a:endParaRPr lang="en-US" sz="4400" b="1" dirty="0">
              <a:solidFill>
                <a:schemeClr val="accent1"/>
              </a:solidFill>
              <a:latin typeface="Arial Black" panose="020B0604020202020204" pitchFamily="34" charset="0"/>
              <a:cs typeface="Arial Black" panose="020B0604020202020204" pitchFamily="34" charset="0"/>
            </a:endParaRP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848032" y="1421463"/>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Student athletes bill of rights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69DECF-D9D1-4056-8820-F1A6C621AF4C}"/>
              </a:ext>
            </a:extLst>
          </p:cNvPr>
          <p:cNvSpPr txBox="1"/>
          <p:nvPr/>
        </p:nvSpPr>
        <p:spPr>
          <a:xfrm>
            <a:off x="1072344" y="1723214"/>
            <a:ext cx="10776755"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t>HB 4252 (Buckner) – House 2</a:t>
            </a:r>
            <a:r>
              <a:rPr lang="en-US" b="1" baseline="30000" dirty="0"/>
              <a:t>nd</a:t>
            </a:r>
            <a:r>
              <a:rPr lang="en-US" b="1" dirty="0"/>
              <a:t> Reading</a:t>
            </a:r>
          </a:p>
          <a:p>
            <a:pPr lvl="1"/>
            <a:r>
              <a:rPr lang="en-US" dirty="0"/>
              <a:t>Creates the Student Athletes Bill of Rights to ensure equal opportunities and protect college athletes' health, safety, economic rights, and educational outcomes. Each college must appoint an ombudsperson, independent of the athletic department to provide support to student-athletes. Creates the Commission on College Athletics to pursue research and recommendations and monitor athletic programs. Requires IBHE to provide administrative support to the Commission.</a:t>
            </a:r>
          </a:p>
        </p:txBody>
      </p:sp>
      <p:sp>
        <p:nvSpPr>
          <p:cNvPr id="8" name="Text Placeholder 10">
            <a:extLst>
              <a:ext uri="{FF2B5EF4-FFF2-40B4-BE49-F238E27FC236}">
                <a16:creationId xmlns:a16="http://schemas.microsoft.com/office/drawing/2014/main" id="{AA75B741-5CC5-400C-8164-32047D684397}"/>
              </a:ext>
            </a:extLst>
          </p:cNvPr>
          <p:cNvSpPr txBox="1">
            <a:spLocks/>
          </p:cNvSpPr>
          <p:nvPr/>
        </p:nvSpPr>
        <p:spPr>
          <a:xfrm>
            <a:off x="848032" y="3575380"/>
            <a:ext cx="8843180"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solidFill>
                  <a:srgbClr val="1F2C8F"/>
                </a:solidFill>
              </a:rPr>
              <a:t>Hazing violations / criminal code definition</a:t>
            </a: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1488AB8C-8A0B-43B3-A488-1DE50E494A8A}"/>
              </a:ext>
            </a:extLst>
          </p:cNvPr>
          <p:cNvSpPr txBox="1"/>
          <p:nvPr/>
        </p:nvSpPr>
        <p:spPr>
          <a:xfrm>
            <a:off x="1072344" y="3873596"/>
            <a:ext cx="10433548" cy="2308324"/>
          </a:xfrm>
          <a:prstGeom prst="rect">
            <a:avLst/>
          </a:prstGeom>
          <a:noFill/>
        </p:spPr>
        <p:txBody>
          <a:bodyPr wrap="square" rtlCol="0">
            <a:spAutoFit/>
          </a:bodyPr>
          <a:lstStyle/>
          <a:p>
            <a:pPr marL="285750" indent="-285750">
              <a:buFont typeface="Arial" panose="020B0604020202020204" pitchFamily="34" charset="0"/>
              <a:buChar char="•"/>
            </a:pPr>
            <a:r>
              <a:rPr lang="en-US" b="1" dirty="0"/>
              <a:t>HB 4253 (Buckner) – House 2</a:t>
            </a:r>
            <a:r>
              <a:rPr lang="en-US" b="1" baseline="30000" dirty="0"/>
              <a:t>nd</a:t>
            </a:r>
            <a:r>
              <a:rPr lang="en-US" b="1" dirty="0"/>
              <a:t> Reading</a:t>
            </a:r>
          </a:p>
          <a:p>
            <a:pPr lvl="1"/>
            <a:r>
              <a:rPr lang="en-US" dirty="0"/>
              <a:t>Create the Higher Education Violation Reporting Act and require each public and private college to publicly report findings of violations of the institutions code of conduct policy, anti-hazing policy, or laws related to hazing. Requires all institutions to provide hazing prevention education to employees and requires employees or volunteers to report reasonable belief of hazing instances. </a:t>
            </a:r>
          </a:p>
          <a:p>
            <a:pPr lvl="1"/>
            <a:endParaRPr lang="en-US" dirty="0"/>
          </a:p>
          <a:p>
            <a:pPr lvl="1"/>
            <a:r>
              <a:rPr lang="en-US" dirty="0"/>
              <a:t>Amends the Criminal Code definition of hazing and requirements for an action to be considered hazing, including considering an act as hazing whether the other person participates willingly or not.</a:t>
            </a:r>
          </a:p>
        </p:txBody>
      </p:sp>
    </p:spTree>
    <p:extLst>
      <p:ext uri="{BB962C8B-B14F-4D97-AF65-F5344CB8AC3E}">
        <p14:creationId xmlns:p14="http://schemas.microsoft.com/office/powerpoint/2010/main" val="841596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sz="4400" b="1" dirty="0">
                <a:solidFill>
                  <a:schemeClr val="accent1"/>
                </a:solidFill>
                <a:latin typeface="Arial Black" panose="020B0604020202020204" pitchFamily="34" charset="0"/>
                <a:cs typeface="Arial Black" panose="020B0604020202020204" pitchFamily="34" charset="0"/>
              </a:rPr>
              <a:t>Supports for Students</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848031" y="1421463"/>
            <a:ext cx="10115437"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Preventing sexual violence in higher education – retaliation protections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69DECF-D9D1-4056-8820-F1A6C621AF4C}"/>
              </a:ext>
            </a:extLst>
          </p:cNvPr>
          <p:cNvSpPr txBox="1"/>
          <p:nvPr/>
        </p:nvSpPr>
        <p:spPr>
          <a:xfrm>
            <a:off x="1072344" y="1723214"/>
            <a:ext cx="10776755" cy="2539157"/>
          </a:xfrm>
          <a:prstGeom prst="rect">
            <a:avLst/>
          </a:prstGeom>
          <a:noFill/>
        </p:spPr>
        <p:txBody>
          <a:bodyPr wrap="square" rtlCol="0">
            <a:spAutoFit/>
          </a:bodyPr>
          <a:lstStyle/>
          <a:p>
            <a:pPr marL="285750" indent="-285750">
              <a:buFont typeface="Arial" panose="020B0604020202020204" pitchFamily="34" charset="0"/>
              <a:buChar char="•"/>
            </a:pPr>
            <a:r>
              <a:rPr lang="en-US" b="1" dirty="0"/>
              <a:t>HB 5452 (Canty) – House Assigned to Higher Education Committee</a:t>
            </a:r>
          </a:p>
          <a:p>
            <a:pPr lvl="1"/>
            <a:r>
              <a:rPr lang="en-US" dirty="0"/>
              <a:t>Requires colleges to update their procedures on sexual violence to include protecting individuals who report from retaliation and a policy and process to dismiss retaliatory claims against the individual.</a:t>
            </a:r>
          </a:p>
          <a:p>
            <a:pPr marL="285750" indent="-285750">
              <a:buFont typeface="Arial" panose="020B0604020202020204" pitchFamily="34" charset="0"/>
              <a:buChar char="•"/>
            </a:pPr>
            <a:endParaRPr lang="en-US" sz="800" dirty="0"/>
          </a:p>
          <a:p>
            <a:pPr lvl="1"/>
            <a:r>
              <a:rPr lang="en-US" dirty="0"/>
              <a:t> Adds to the role of the confidential advisor to, upon the survivor's request, liaise with campus authorities to help the survivor respond to any retaliation and to assist with the policy and process of early dismissal of retaliatory claims. </a:t>
            </a:r>
          </a:p>
          <a:p>
            <a:pPr lvl="1"/>
            <a:endParaRPr lang="en-US" sz="700" dirty="0"/>
          </a:p>
          <a:p>
            <a:pPr lvl="1"/>
            <a:r>
              <a:rPr lang="en-US" dirty="0"/>
              <a:t>Requires the institution to review the retaliation claim within 45 days of the claim and provide a written notification to the survivor and respondent within 10 days of review.</a:t>
            </a:r>
          </a:p>
        </p:txBody>
      </p:sp>
      <p:sp>
        <p:nvSpPr>
          <p:cNvPr id="12" name="Text Placeholder 10">
            <a:extLst>
              <a:ext uri="{FF2B5EF4-FFF2-40B4-BE49-F238E27FC236}">
                <a16:creationId xmlns:a16="http://schemas.microsoft.com/office/drawing/2014/main" id="{D61B3F92-2CC4-44FC-B0BE-39299FBA800B}"/>
              </a:ext>
            </a:extLst>
          </p:cNvPr>
          <p:cNvSpPr txBox="1">
            <a:spLocks/>
          </p:cNvSpPr>
          <p:nvPr/>
        </p:nvSpPr>
        <p:spPr>
          <a:xfrm>
            <a:off x="949696" y="4334020"/>
            <a:ext cx="9181793"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Refugee transcripts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3068FA42-8989-44C8-92AF-7F85F688E750}"/>
              </a:ext>
            </a:extLst>
          </p:cNvPr>
          <p:cNvSpPr txBox="1"/>
          <p:nvPr/>
        </p:nvSpPr>
        <p:spPr>
          <a:xfrm>
            <a:off x="1072344" y="4672788"/>
            <a:ext cx="10433548" cy="1938992"/>
          </a:xfrm>
          <a:prstGeom prst="rect">
            <a:avLst/>
          </a:prstGeom>
          <a:noFill/>
        </p:spPr>
        <p:txBody>
          <a:bodyPr wrap="square" rtlCol="0">
            <a:spAutoFit/>
          </a:bodyPr>
          <a:lstStyle/>
          <a:p>
            <a:pPr marL="285750" indent="-285750">
              <a:buFont typeface="Arial" panose="020B0604020202020204" pitchFamily="34" charset="0"/>
              <a:buChar char="•"/>
            </a:pPr>
            <a:r>
              <a:rPr lang="en-US" b="1" dirty="0"/>
              <a:t>SB 2690 (Porfirio) – Senate 3</a:t>
            </a:r>
            <a:r>
              <a:rPr lang="en-US" b="1" baseline="30000" dirty="0"/>
              <a:t>rd</a:t>
            </a:r>
            <a:r>
              <a:rPr lang="en-US" b="1" dirty="0"/>
              <a:t> Reading</a:t>
            </a:r>
          </a:p>
          <a:p>
            <a:pPr lvl="1"/>
            <a:r>
              <a:rPr lang="en-US" dirty="0"/>
              <a:t>Each public institution of higher education (including community college) shall pay on behalf of a refugee or reimburse a refugee for payment of any transcript evaluation fees that are required to be paid during the admission process.</a:t>
            </a:r>
          </a:p>
          <a:p>
            <a:pPr lvl="1"/>
            <a:endParaRPr lang="en-US" sz="1050" dirty="0"/>
          </a:p>
          <a:p>
            <a:pPr lvl="1"/>
            <a:r>
              <a:rPr lang="en-US" dirty="0"/>
              <a:t>The bill defines refugee as a person who has entered the U.S. on a refugee status from Iraq or Afghanistan.</a:t>
            </a:r>
          </a:p>
        </p:txBody>
      </p:sp>
    </p:spTree>
    <p:extLst>
      <p:ext uri="{BB962C8B-B14F-4D97-AF65-F5344CB8AC3E}">
        <p14:creationId xmlns:p14="http://schemas.microsoft.com/office/powerpoint/2010/main" val="2066825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sz="4400" b="1" dirty="0">
                <a:solidFill>
                  <a:schemeClr val="accent1"/>
                </a:solidFill>
                <a:latin typeface="Arial Black" panose="020B0604020202020204" pitchFamily="34" charset="0"/>
                <a:cs typeface="Arial Black" panose="020B0604020202020204" pitchFamily="34" charset="0"/>
              </a:rPr>
              <a:t>Supports for Students</a:t>
            </a:r>
          </a:p>
        </p:txBody>
      </p:sp>
      <p:sp>
        <p:nvSpPr>
          <p:cNvPr id="12" name="Text Placeholder 10">
            <a:extLst>
              <a:ext uri="{FF2B5EF4-FFF2-40B4-BE49-F238E27FC236}">
                <a16:creationId xmlns:a16="http://schemas.microsoft.com/office/drawing/2014/main" id="{D61B3F92-2CC4-44FC-B0BE-39299FBA800B}"/>
              </a:ext>
            </a:extLst>
          </p:cNvPr>
          <p:cNvSpPr txBox="1">
            <a:spLocks/>
          </p:cNvSpPr>
          <p:nvPr/>
        </p:nvSpPr>
        <p:spPr>
          <a:xfrm>
            <a:off x="1080513" y="1432916"/>
            <a:ext cx="9181793"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Student wellness days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3068FA42-8989-44C8-92AF-7F85F688E750}"/>
              </a:ext>
            </a:extLst>
          </p:cNvPr>
          <p:cNvSpPr txBox="1"/>
          <p:nvPr/>
        </p:nvSpPr>
        <p:spPr>
          <a:xfrm>
            <a:off x="1200671" y="1772620"/>
            <a:ext cx="10433548" cy="2746906"/>
          </a:xfrm>
          <a:prstGeom prst="rect">
            <a:avLst/>
          </a:prstGeom>
          <a:noFill/>
        </p:spPr>
        <p:txBody>
          <a:bodyPr wrap="square" rtlCol="0">
            <a:spAutoFit/>
          </a:bodyPr>
          <a:lstStyle/>
          <a:p>
            <a:pPr marL="285750" indent="-285750">
              <a:buFont typeface="Arial" panose="020B0604020202020204" pitchFamily="34" charset="0"/>
              <a:buChar char="•"/>
            </a:pPr>
            <a:r>
              <a:rPr lang="en-US" b="1" dirty="0"/>
              <a:t>SB 2606 (Koehler) – Senate 3</a:t>
            </a:r>
            <a:r>
              <a:rPr lang="en-US" b="1" baseline="30000" dirty="0"/>
              <a:t>rd</a:t>
            </a:r>
            <a:r>
              <a:rPr lang="en-US" b="1" dirty="0"/>
              <a:t> Reading</a:t>
            </a:r>
          </a:p>
          <a:p>
            <a:pPr lvl="1"/>
            <a:r>
              <a:rPr lang="en-US" dirty="0"/>
              <a:t>Beginning no later than the 2026-2027 academic year, each public college or university shall adopt a policy for each academic term that does one of the following: </a:t>
            </a:r>
          </a:p>
          <a:p>
            <a:pPr marL="800100" lvl="1" indent="-342900">
              <a:buAutoNum type="arabicParenBoth"/>
            </a:pPr>
            <a:r>
              <a:rPr lang="en-US" dirty="0"/>
              <a:t>allows students to use a minimum of 2 student wellness days per academic term; </a:t>
            </a:r>
          </a:p>
          <a:p>
            <a:pPr marL="800100" lvl="1" indent="-342900">
              <a:buAutoNum type="arabicParenBoth"/>
            </a:pPr>
            <a:r>
              <a:rPr lang="en-US" dirty="0"/>
              <a:t>provides students a minimum of 2 scheduled student wellness days per academic term; or (</a:t>
            </a:r>
          </a:p>
          <a:p>
            <a:pPr marL="800100" lvl="1" indent="-342900">
              <a:buAutoNum type="arabicParenBoth"/>
            </a:pPr>
            <a:r>
              <a:rPr lang="en-US" dirty="0"/>
              <a:t>allows a combination of scheduled and student selected days. </a:t>
            </a:r>
          </a:p>
          <a:p>
            <a:pPr lvl="1"/>
            <a:endParaRPr lang="en-US" sz="800" dirty="0"/>
          </a:p>
          <a:p>
            <a:pPr lvl="1"/>
            <a:r>
              <a:rPr lang="en-US" dirty="0"/>
              <a:t>The policy shall apply to students who are enrolled in at least one academic course that lasts 9 weeks or longer during an academic term, with exceptions for clinical component course, credit internship course, or a fieldwork placement course.</a:t>
            </a:r>
          </a:p>
        </p:txBody>
      </p:sp>
      <p:sp>
        <p:nvSpPr>
          <p:cNvPr id="4" name="Text Placeholder 10">
            <a:extLst>
              <a:ext uri="{FF2B5EF4-FFF2-40B4-BE49-F238E27FC236}">
                <a16:creationId xmlns:a16="http://schemas.microsoft.com/office/drawing/2014/main" id="{5677487B-BB63-B6E7-D3DC-838207A3DCB2}"/>
              </a:ext>
            </a:extLst>
          </p:cNvPr>
          <p:cNvSpPr txBox="1">
            <a:spLocks/>
          </p:cNvSpPr>
          <p:nvPr/>
        </p:nvSpPr>
        <p:spPr>
          <a:xfrm>
            <a:off x="1080512" y="4601458"/>
            <a:ext cx="9181793"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DCFS Tuition waivers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6737C3F0-DA75-78C6-FC8A-17852B05DF14}"/>
              </a:ext>
            </a:extLst>
          </p:cNvPr>
          <p:cNvSpPr txBox="1"/>
          <p:nvPr/>
        </p:nvSpPr>
        <p:spPr>
          <a:xfrm>
            <a:off x="1200671" y="4898693"/>
            <a:ext cx="10433548"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SB 3138 (Koehler) – Senate 3</a:t>
            </a:r>
            <a:r>
              <a:rPr lang="en-US" b="1" baseline="30000" dirty="0"/>
              <a:t>rd</a:t>
            </a:r>
            <a:r>
              <a:rPr lang="en-US" b="1" dirty="0"/>
              <a:t> Reading</a:t>
            </a:r>
          </a:p>
          <a:p>
            <a:pPr lvl="1"/>
            <a:r>
              <a:rPr lang="en-US" dirty="0"/>
              <a:t>For post-secondary education scholarships and fee waivers awarded to eligible students by DCFS, removes a provision requiring a community college or public university to waive any tuition and fee amounts that exceed the amounts paid to the applicant under the Pell Grant Program. </a:t>
            </a:r>
          </a:p>
        </p:txBody>
      </p:sp>
    </p:spTree>
    <p:extLst>
      <p:ext uri="{BB962C8B-B14F-4D97-AF65-F5344CB8AC3E}">
        <p14:creationId xmlns:p14="http://schemas.microsoft.com/office/powerpoint/2010/main" val="3604004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b="1" dirty="0">
                <a:solidFill>
                  <a:schemeClr val="accent1"/>
                </a:solidFill>
                <a:latin typeface="Arial Black" panose="020B0604020202020204" pitchFamily="34" charset="0"/>
                <a:cs typeface="Arial Black" panose="020B0604020202020204" pitchFamily="34" charset="0"/>
              </a:rPr>
              <a:t>Workforce Development</a:t>
            </a:r>
            <a:endParaRPr lang="en-US" sz="4400" b="1" dirty="0">
              <a:solidFill>
                <a:schemeClr val="accent1"/>
              </a:solidFill>
              <a:latin typeface="Arial Black" panose="020B0604020202020204" pitchFamily="34" charset="0"/>
              <a:cs typeface="Arial Black" panose="020B0604020202020204" pitchFamily="34" charset="0"/>
            </a:endParaRP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695632" y="1526574"/>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Community college fast-track program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69DECF-D9D1-4056-8820-F1A6C621AF4C}"/>
              </a:ext>
            </a:extLst>
          </p:cNvPr>
          <p:cNvSpPr txBox="1"/>
          <p:nvPr/>
        </p:nvSpPr>
        <p:spPr>
          <a:xfrm>
            <a:off x="848032" y="1903034"/>
            <a:ext cx="10776755"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HB 4057 (McLaughlin ) – House Assigned to Higher Ed-Degree Conferral Subcommittee</a:t>
            </a:r>
          </a:p>
          <a:p>
            <a:pPr lvl="1"/>
            <a:r>
              <a:rPr lang="en-US" dirty="0"/>
              <a:t>Requires each community college district to provide a small business leadership fast-track program to help women who wish to become small business owners as contractors in trade fields</a:t>
            </a:r>
          </a:p>
          <a:p>
            <a:pPr lvl="1"/>
            <a:endParaRPr lang="en-US" dirty="0"/>
          </a:p>
        </p:txBody>
      </p:sp>
      <p:sp>
        <p:nvSpPr>
          <p:cNvPr id="14" name="Text Placeholder 10">
            <a:extLst>
              <a:ext uri="{FF2B5EF4-FFF2-40B4-BE49-F238E27FC236}">
                <a16:creationId xmlns:a16="http://schemas.microsoft.com/office/drawing/2014/main" id="{DF63B475-53E2-441F-B039-BA50B68020FC}"/>
              </a:ext>
            </a:extLst>
          </p:cNvPr>
          <p:cNvSpPr txBox="1">
            <a:spLocks/>
          </p:cNvSpPr>
          <p:nvPr/>
        </p:nvSpPr>
        <p:spPr>
          <a:xfrm>
            <a:off x="750485" y="2938614"/>
            <a:ext cx="9566674"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Early Childhood Access Consortium for Equity Scholarship Program</a:t>
            </a:r>
          </a:p>
        </p:txBody>
      </p:sp>
      <p:sp>
        <p:nvSpPr>
          <p:cNvPr id="15" name="TextBox 14">
            <a:extLst>
              <a:ext uri="{FF2B5EF4-FFF2-40B4-BE49-F238E27FC236}">
                <a16:creationId xmlns:a16="http://schemas.microsoft.com/office/drawing/2014/main" id="{0F7AAB82-861A-4A95-B9BF-99C791C595B6}"/>
              </a:ext>
            </a:extLst>
          </p:cNvPr>
          <p:cNvSpPr txBox="1"/>
          <p:nvPr/>
        </p:nvSpPr>
        <p:spPr>
          <a:xfrm>
            <a:off x="695632" y="3315709"/>
            <a:ext cx="10691030" cy="2862322"/>
          </a:xfrm>
          <a:prstGeom prst="rect">
            <a:avLst/>
          </a:prstGeom>
          <a:noFill/>
        </p:spPr>
        <p:txBody>
          <a:bodyPr wrap="square" rtlCol="0">
            <a:spAutoFit/>
          </a:bodyPr>
          <a:lstStyle/>
          <a:p>
            <a:pPr marL="285750" indent="-285750">
              <a:buFont typeface="Arial" panose="020B0604020202020204" pitchFamily="34" charset="0"/>
              <a:buChar char="•"/>
            </a:pPr>
            <a:r>
              <a:rPr lang="en-US" b="1" dirty="0"/>
              <a:t>HB 5024 (Mason) – House Assigned to Childcare Accessibility &amp; Early Childhood Ed Committee</a:t>
            </a:r>
          </a:p>
          <a:p>
            <a:pPr lvl="1"/>
            <a:r>
              <a:rPr lang="en-US" dirty="0"/>
              <a:t>Amends the Early Childhood Access Consortium for Equity Act (ECACE). Removes provisions concerning geographic regional hubs established by IBHE and ICCB.  All appointed positions on the advisory committee shall have their term length chosen by agreement among the co-chairpersons of the advisory committee. The advisory committee shall meet at least twice a year (instead of quarterly). </a:t>
            </a:r>
          </a:p>
          <a:p>
            <a:pPr lvl="1"/>
            <a:endParaRPr lang="en-US" dirty="0"/>
          </a:p>
          <a:p>
            <a:pPr lvl="1"/>
            <a:r>
              <a:rPr lang="en-US" dirty="0"/>
              <a:t>Provides that, subject to appropriation, ISAC shall implement and administer an early childhood educator scholarship program, to be known as the Early Childhood Access Consortium for Equity Scholarship Program. Under the Program, the Commission shall annually award scholarships to early childhood education students enrolled in the institutions participating in the Consortium.</a:t>
            </a:r>
          </a:p>
        </p:txBody>
      </p:sp>
    </p:spTree>
    <p:extLst>
      <p:ext uri="{BB962C8B-B14F-4D97-AF65-F5344CB8AC3E}">
        <p14:creationId xmlns:p14="http://schemas.microsoft.com/office/powerpoint/2010/main" val="2946462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b="1" dirty="0">
                <a:solidFill>
                  <a:schemeClr val="accent1"/>
                </a:solidFill>
                <a:latin typeface="Arial Black" panose="020B0604020202020204" pitchFamily="34" charset="0"/>
                <a:cs typeface="Arial Black" panose="020B0604020202020204" pitchFamily="34" charset="0"/>
              </a:rPr>
              <a:t>Workforce Development</a:t>
            </a:r>
            <a:endParaRPr lang="en-US" sz="4400" b="1" dirty="0">
              <a:solidFill>
                <a:schemeClr val="accent1"/>
              </a:solidFill>
              <a:latin typeface="Arial Black" panose="020B0604020202020204" pitchFamily="34" charset="0"/>
              <a:cs typeface="Arial Black" panose="020B0604020202020204" pitchFamily="34" charset="0"/>
            </a:endParaRPr>
          </a:p>
        </p:txBody>
      </p:sp>
      <p:sp>
        <p:nvSpPr>
          <p:cNvPr id="12" name="Text Placeholder 10">
            <a:extLst>
              <a:ext uri="{FF2B5EF4-FFF2-40B4-BE49-F238E27FC236}">
                <a16:creationId xmlns:a16="http://schemas.microsoft.com/office/drawing/2014/main" id="{F74455D1-834E-43DA-B973-22249054BAA4}"/>
              </a:ext>
            </a:extLst>
          </p:cNvPr>
          <p:cNvSpPr txBox="1">
            <a:spLocks/>
          </p:cNvSpPr>
          <p:nvPr/>
        </p:nvSpPr>
        <p:spPr>
          <a:xfrm>
            <a:off x="669492" y="4933350"/>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solidFill>
                  <a:srgbClr val="1F2C8F"/>
                </a:solidFill>
              </a:rPr>
              <a:t>Job training program transparency</a:t>
            </a: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3" name="TextBox 12">
            <a:extLst>
              <a:ext uri="{FF2B5EF4-FFF2-40B4-BE49-F238E27FC236}">
                <a16:creationId xmlns:a16="http://schemas.microsoft.com/office/drawing/2014/main" id="{F4C1B291-1A4A-48C3-87B7-204DEB9F4D7B}"/>
              </a:ext>
            </a:extLst>
          </p:cNvPr>
          <p:cNvSpPr txBox="1"/>
          <p:nvPr/>
        </p:nvSpPr>
        <p:spPr>
          <a:xfrm>
            <a:off x="672602" y="1783806"/>
            <a:ext cx="10691030"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HB 5369 (Gill) – House Assigned to Higher Education Committee</a:t>
            </a:r>
          </a:p>
          <a:p>
            <a:pPr lvl="1"/>
            <a:r>
              <a:rPr lang="en-US" dirty="0"/>
              <a:t>Amends the Career and Workforce Transition Act. Provides that a community college shall accept up to 30 credit hours transferred from an institution approved by the ICCB if a student has completed a masonry program at that institution</a:t>
            </a:r>
          </a:p>
        </p:txBody>
      </p:sp>
      <p:sp>
        <p:nvSpPr>
          <p:cNvPr id="2" name="Text Placeholder 10">
            <a:extLst>
              <a:ext uri="{FF2B5EF4-FFF2-40B4-BE49-F238E27FC236}">
                <a16:creationId xmlns:a16="http://schemas.microsoft.com/office/drawing/2014/main" id="{E4E3D345-6658-6322-E3F6-B4B7241A1425}"/>
              </a:ext>
            </a:extLst>
          </p:cNvPr>
          <p:cNvSpPr txBox="1">
            <a:spLocks/>
          </p:cNvSpPr>
          <p:nvPr/>
        </p:nvSpPr>
        <p:spPr>
          <a:xfrm>
            <a:off x="672602" y="1412998"/>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solidFill>
                  <a:srgbClr val="1F2C8F"/>
                </a:solidFill>
              </a:rPr>
              <a:t>Career &amp; workforce transition act – masonry program</a:t>
            </a: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164459C0-C7FC-C5D9-6A64-ED5B21A822EF}"/>
              </a:ext>
            </a:extLst>
          </p:cNvPr>
          <p:cNvSpPr txBox="1"/>
          <p:nvPr/>
        </p:nvSpPr>
        <p:spPr>
          <a:xfrm>
            <a:off x="672602" y="3374630"/>
            <a:ext cx="10691030"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SB 2653 (D. Turner) – Senate Assigned to License Activities Committee</a:t>
            </a:r>
          </a:p>
          <a:p>
            <a:pPr lvl="1"/>
            <a:r>
              <a:rPr lang="en-US" dirty="0"/>
              <a:t> Establishing that any surgical technician hired by a healthcare facility on or after January 1, 2026, must meet successfully complete an educational program nationally accredited by CAAHEP or the Accrediting Bureau of Health Education Schools for surgical technologists and holds and maintains a certified surgical technologist credential. </a:t>
            </a:r>
          </a:p>
        </p:txBody>
      </p:sp>
      <p:sp>
        <p:nvSpPr>
          <p:cNvPr id="5" name="Text Placeholder 10">
            <a:extLst>
              <a:ext uri="{FF2B5EF4-FFF2-40B4-BE49-F238E27FC236}">
                <a16:creationId xmlns:a16="http://schemas.microsoft.com/office/drawing/2014/main" id="{2CE8DCC0-67BD-5946-7E18-EA97D9CA3874}"/>
              </a:ext>
            </a:extLst>
          </p:cNvPr>
          <p:cNvSpPr txBox="1">
            <a:spLocks/>
          </p:cNvSpPr>
          <p:nvPr/>
        </p:nvSpPr>
        <p:spPr>
          <a:xfrm>
            <a:off x="672602" y="3004014"/>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solidFill>
                  <a:srgbClr val="1F2C8F"/>
                </a:solidFill>
              </a:rPr>
              <a:t>Operating room safety act – surgical technologists</a:t>
            </a: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6" name="TextBox 5">
            <a:extLst>
              <a:ext uri="{FF2B5EF4-FFF2-40B4-BE49-F238E27FC236}">
                <a16:creationId xmlns:a16="http://schemas.microsoft.com/office/drawing/2014/main" id="{508B373A-61A4-C19A-3CFA-3B6ED9C5A52B}"/>
              </a:ext>
            </a:extLst>
          </p:cNvPr>
          <p:cNvSpPr txBox="1"/>
          <p:nvPr/>
        </p:nvSpPr>
        <p:spPr>
          <a:xfrm>
            <a:off x="672602" y="5254291"/>
            <a:ext cx="9768353"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SB 2907 (Syverson) – Senate 2</a:t>
            </a:r>
            <a:r>
              <a:rPr lang="en-US" b="1" baseline="30000" dirty="0"/>
              <a:t>nd</a:t>
            </a:r>
            <a:r>
              <a:rPr lang="en-US" b="1" dirty="0"/>
              <a:t> Reading</a:t>
            </a:r>
          </a:p>
          <a:p>
            <a:pPr lvl="1"/>
            <a:r>
              <a:rPr lang="en-US" dirty="0"/>
              <a:t>Within one year after the effective date of the Act, DECO, in coordination with relevant State agencies, shall compile a report concerning all State-funded job training and workforce development programs. The Department may contract with the statewide ILDS to carry out the provisions of the Act. </a:t>
            </a:r>
          </a:p>
        </p:txBody>
      </p:sp>
    </p:spTree>
    <p:extLst>
      <p:ext uri="{BB962C8B-B14F-4D97-AF65-F5344CB8AC3E}">
        <p14:creationId xmlns:p14="http://schemas.microsoft.com/office/powerpoint/2010/main" val="2355426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822B629B-82E3-4B3A-943C-ACF57531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306" y="5579891"/>
            <a:ext cx="1929694" cy="1278109"/>
          </a:xfrm>
          <a:prstGeom prst="rect">
            <a:avLst/>
          </a:prstGeom>
        </p:spPr>
      </p:pic>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848032" y="365125"/>
            <a:ext cx="10515600" cy="1325563"/>
          </a:xfrm>
        </p:spPr>
        <p:txBody>
          <a:bodyPr/>
          <a:lstStyle/>
          <a:p>
            <a:r>
              <a:rPr lang="en-US" sz="4400" b="1" dirty="0">
                <a:solidFill>
                  <a:schemeClr val="accent1"/>
                </a:solidFill>
                <a:latin typeface="Arial Black" panose="020B0604020202020204" pitchFamily="34" charset="0"/>
                <a:cs typeface="Arial Black" panose="020B0604020202020204" pitchFamily="34" charset="0"/>
              </a:rPr>
              <a:t>Additional </a:t>
            </a:r>
            <a:r>
              <a:rPr lang="en-US" b="1" dirty="0">
                <a:solidFill>
                  <a:schemeClr val="accent1"/>
                </a:solidFill>
                <a:latin typeface="Arial Black" panose="020B0604020202020204" pitchFamily="34" charset="0"/>
                <a:cs typeface="Arial Black" panose="020B0604020202020204" pitchFamily="34" charset="0"/>
              </a:rPr>
              <a:t>Legislative Highlights</a:t>
            </a:r>
            <a:endParaRPr lang="en-US" sz="4400" b="1" dirty="0">
              <a:solidFill>
                <a:schemeClr val="accent1"/>
              </a:solidFill>
              <a:latin typeface="Arial Black" panose="020B0604020202020204" pitchFamily="34" charset="0"/>
              <a:cs typeface="Arial Black" panose="020B0604020202020204" pitchFamily="34" charset="0"/>
            </a:endParaRP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678526" y="1407697"/>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College &amp; career pathway endorsements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69DECF-D9D1-4056-8820-F1A6C621AF4C}"/>
              </a:ext>
            </a:extLst>
          </p:cNvPr>
          <p:cNvSpPr txBox="1"/>
          <p:nvPr/>
        </p:nvSpPr>
        <p:spPr>
          <a:xfrm>
            <a:off x="1041151" y="1731508"/>
            <a:ext cx="10047309"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HB 4218 (Rohr) – House Assigned to Higher Ed-Degree Conferral Subcommittee</a:t>
            </a:r>
          </a:p>
          <a:p>
            <a:pPr lvl="1"/>
            <a:r>
              <a:rPr lang="en-US" dirty="0"/>
              <a:t>Amends the Postsecondary and Workforce Readiness Act. Provides that a postsecondary institution shall require applicants for admission to report which College and Career Pathway Endorsements, if any, they have received.</a:t>
            </a:r>
          </a:p>
        </p:txBody>
      </p:sp>
      <p:sp>
        <p:nvSpPr>
          <p:cNvPr id="8" name="Text Placeholder 10">
            <a:extLst>
              <a:ext uri="{FF2B5EF4-FFF2-40B4-BE49-F238E27FC236}">
                <a16:creationId xmlns:a16="http://schemas.microsoft.com/office/drawing/2014/main" id="{AA75B741-5CC5-400C-8164-32047D684397}"/>
              </a:ext>
            </a:extLst>
          </p:cNvPr>
          <p:cNvSpPr txBox="1">
            <a:spLocks/>
          </p:cNvSpPr>
          <p:nvPr/>
        </p:nvSpPr>
        <p:spPr>
          <a:xfrm>
            <a:off x="678526" y="2860448"/>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Good food purchasing program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1488AB8C-8A0B-43B3-A488-1DE50E494A8A}"/>
              </a:ext>
            </a:extLst>
          </p:cNvPr>
          <p:cNvSpPr txBox="1"/>
          <p:nvPr/>
        </p:nvSpPr>
        <p:spPr>
          <a:xfrm>
            <a:off x="930084" y="3178588"/>
            <a:ext cx="10433548"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t>HB 5052 (Harper) – House Assigned to State Government Administration Committee</a:t>
            </a:r>
          </a:p>
          <a:p>
            <a:pPr lvl="1"/>
            <a:r>
              <a:rPr lang="en-US" dirty="0"/>
              <a:t>Require colleges to follow purchasing processes of the Good Food Purchasing Program  to prioritize purchasing food from local suppliers, businesses owned by People of Color and others impacted by economic marginalization and provide humane conditions for animals. In addition to undergoing a baseline assessment within a year of the bill, institutions would be required to create a multi-year action plan to align with the food purchasing processes in the bill and then be reassessed within another year.</a:t>
            </a:r>
          </a:p>
        </p:txBody>
      </p:sp>
      <p:sp>
        <p:nvSpPr>
          <p:cNvPr id="9" name="Text Placeholder 10">
            <a:extLst>
              <a:ext uri="{FF2B5EF4-FFF2-40B4-BE49-F238E27FC236}">
                <a16:creationId xmlns:a16="http://schemas.microsoft.com/office/drawing/2014/main" id="{9E3E2E3A-9079-4DB7-B0F3-EEBA5CC54203}"/>
              </a:ext>
            </a:extLst>
          </p:cNvPr>
          <p:cNvSpPr txBox="1">
            <a:spLocks/>
          </p:cNvSpPr>
          <p:nvPr/>
        </p:nvSpPr>
        <p:spPr>
          <a:xfrm>
            <a:off x="743841" y="4903689"/>
            <a:ext cx="8499802" cy="496686"/>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rPr>
              <a:t>Ai in education report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1" i="0" u="none" strike="noStrike" kern="1200" cap="all" spc="0" normalizeH="0" baseline="0" noProof="0" dirty="0">
              <a:ln>
                <a:noFill/>
              </a:ln>
              <a:solidFill>
                <a:srgbClr val="1F2C8F"/>
              </a:solidFill>
              <a:effectLst/>
              <a:uLnTx/>
              <a:uFillTx/>
              <a:latin typeface="Arial" panose="020B0604020202020204" pitchFamily="34" charset="0"/>
              <a:ea typeface="+mn-ea"/>
              <a:cs typeface="Arial" panose="020B0604020202020204" pitchFamily="34" charset="0"/>
            </a:endParaRPr>
          </a:p>
        </p:txBody>
      </p:sp>
      <p:sp>
        <p:nvSpPr>
          <p:cNvPr id="10" name="TextBox 9">
            <a:extLst>
              <a:ext uri="{FF2B5EF4-FFF2-40B4-BE49-F238E27FC236}">
                <a16:creationId xmlns:a16="http://schemas.microsoft.com/office/drawing/2014/main" id="{9247E8D0-D56D-46DF-B0A8-11E7CB430FCE}"/>
              </a:ext>
            </a:extLst>
          </p:cNvPr>
          <p:cNvSpPr txBox="1"/>
          <p:nvPr/>
        </p:nvSpPr>
        <p:spPr>
          <a:xfrm>
            <a:off x="930084" y="5214938"/>
            <a:ext cx="10433548" cy="923330"/>
          </a:xfrm>
          <a:prstGeom prst="rect">
            <a:avLst/>
          </a:prstGeom>
          <a:noFill/>
        </p:spPr>
        <p:txBody>
          <a:bodyPr wrap="square" rtlCol="0">
            <a:spAutoFit/>
          </a:bodyPr>
          <a:lstStyle/>
          <a:p>
            <a:pPr marL="285750" indent="-285750">
              <a:buFont typeface="Arial" panose="020B0604020202020204" pitchFamily="34" charset="0"/>
              <a:buChar char="•"/>
            </a:pPr>
            <a:r>
              <a:rPr lang="en-US" b="1" dirty="0"/>
              <a:t>HB 5399 (Rashid) – House Assigned to Higher Education Committee</a:t>
            </a:r>
          </a:p>
          <a:p>
            <a:pPr lvl="1"/>
            <a:r>
              <a:rPr lang="en-US" dirty="0"/>
              <a:t>Requires IBHE to prepare a report to the General Assembly on the state of artificial intelligence education and development in public and private institutions of higher education.</a:t>
            </a:r>
          </a:p>
        </p:txBody>
      </p:sp>
    </p:spTree>
    <p:extLst>
      <p:ext uri="{BB962C8B-B14F-4D97-AF65-F5344CB8AC3E}">
        <p14:creationId xmlns:p14="http://schemas.microsoft.com/office/powerpoint/2010/main" val="2434675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478</TotalTime>
  <Words>1852</Words>
  <Application>Microsoft Office PowerPoint</Application>
  <PresentationFormat>Widescreen</PresentationFormat>
  <Paragraphs>101</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Abadi</vt:lpstr>
      <vt:lpstr>Aharoni</vt:lpstr>
      <vt:lpstr>Arial</vt:lpstr>
      <vt:lpstr>Arial Black</vt:lpstr>
      <vt:lpstr>Calibri</vt:lpstr>
      <vt:lpstr>Calibri Light</vt:lpstr>
      <vt:lpstr>Rockwell</vt:lpstr>
      <vt:lpstr>Office Theme</vt:lpstr>
      <vt:lpstr>Spring 2024 Legislative Update</vt:lpstr>
      <vt:lpstr>ICCB Legislative Initiatives</vt:lpstr>
      <vt:lpstr>Dual Credit</vt:lpstr>
      <vt:lpstr>Student Athletes</vt:lpstr>
      <vt:lpstr>Supports for Students</vt:lpstr>
      <vt:lpstr>Supports for Students</vt:lpstr>
      <vt:lpstr>Workforce Development</vt:lpstr>
      <vt:lpstr>Workforce Development</vt:lpstr>
      <vt:lpstr>Additional Legislative Highlights</vt:lpstr>
      <vt:lpstr>Additional Legislative Highlights</vt:lpstr>
      <vt:lpstr>Additional Legislative Highlights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Norris Jr., William M</dc:creator>
  <cp:lastModifiedBy>Berry, Matt</cp:lastModifiedBy>
  <cp:revision>26</cp:revision>
  <dcterms:created xsi:type="dcterms:W3CDTF">2022-10-25T16:39:55Z</dcterms:created>
  <dcterms:modified xsi:type="dcterms:W3CDTF">2024-03-22T03:55:08Z</dcterms:modified>
</cp:coreProperties>
</file>