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1"/>
  </p:notesMasterIdLst>
  <p:sldIdLst>
    <p:sldId id="256" r:id="rId5"/>
    <p:sldId id="266" r:id="rId6"/>
    <p:sldId id="300" r:id="rId7"/>
    <p:sldId id="262" r:id="rId8"/>
    <p:sldId id="301" r:id="rId9"/>
    <p:sldId id="302" r:id="rId10"/>
    <p:sldId id="303" r:id="rId11"/>
    <p:sldId id="312" r:id="rId12"/>
    <p:sldId id="304" r:id="rId13"/>
    <p:sldId id="305" r:id="rId14"/>
    <p:sldId id="306" r:id="rId15"/>
    <p:sldId id="307" r:id="rId16"/>
    <p:sldId id="311" r:id="rId17"/>
    <p:sldId id="308" r:id="rId18"/>
    <p:sldId id="309" r:id="rId19"/>
    <p:sldId id="310" r:id="rId20"/>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73" autoAdjust="0"/>
    <p:restoredTop sz="94660"/>
  </p:normalViewPr>
  <p:slideViewPr>
    <p:cSldViewPr>
      <p:cViewPr>
        <p:scale>
          <a:sx n="90" d="100"/>
          <a:sy n="90" d="100"/>
        </p:scale>
        <p:origin x="1555" y="-269"/>
      </p:cViewPr>
      <p:guideLst>
        <p:guide orient="horz" pos="2880"/>
        <p:guide pos="2160"/>
      </p:guideLst>
    </p:cSldViewPr>
  </p:slideViewPr>
  <p:notesTextViewPr>
    <p:cViewPr>
      <p:scale>
        <a:sx n="100" d="100"/>
        <a:sy n="100" d="100"/>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C949CC-3E81-44FA-8E6B-9C38FACCA590}" type="doc">
      <dgm:prSet loTypeId="urn:microsoft.com/office/officeart/2005/8/layout/hierarchy1" loCatId="hierarchy" qsTypeId="urn:microsoft.com/office/officeart/2005/8/quickstyle/3d1" qsCatId="3D" csTypeId="urn:microsoft.com/office/officeart/2005/8/colors/accent1_1" csCatId="accent1" phldr="1"/>
      <dgm:spPr/>
      <dgm:t>
        <a:bodyPr/>
        <a:lstStyle/>
        <a:p>
          <a:endParaRPr lang="en-US"/>
        </a:p>
      </dgm:t>
    </dgm:pt>
    <dgm:pt modelId="{1AE95997-A5DD-47B1-8D2D-32C65BA44D8E}">
      <dgm:prSet phldrT="[Text]"/>
      <dgm:spPr/>
      <dgm:t>
        <a:bodyPr/>
        <a:lstStyle/>
        <a:p>
          <a:r>
            <a:rPr lang="en-US" dirty="0"/>
            <a:t>Governor (Executive Branch)</a:t>
          </a:r>
        </a:p>
      </dgm:t>
    </dgm:pt>
    <dgm:pt modelId="{5601B239-504E-4D41-9B70-240501C23F81}" type="parTrans" cxnId="{4A8577C3-B95F-4CEB-A3B4-69D231547E56}">
      <dgm:prSet/>
      <dgm:spPr/>
      <dgm:t>
        <a:bodyPr/>
        <a:lstStyle/>
        <a:p>
          <a:endParaRPr lang="en-US"/>
        </a:p>
      </dgm:t>
    </dgm:pt>
    <dgm:pt modelId="{575BBF02-4D7B-43C7-9CB0-FDBFAE98368A}" type="sibTrans" cxnId="{4A8577C3-B95F-4CEB-A3B4-69D231547E56}">
      <dgm:prSet/>
      <dgm:spPr/>
      <dgm:t>
        <a:bodyPr/>
        <a:lstStyle/>
        <a:p>
          <a:endParaRPr lang="en-US"/>
        </a:p>
      </dgm:t>
    </dgm:pt>
    <dgm:pt modelId="{D85CA085-2DCF-4DDF-9E64-2016BB99242F}">
      <dgm:prSet phldrT="[Text]"/>
      <dgm:spPr/>
      <dgm:t>
        <a:bodyPr/>
        <a:lstStyle/>
        <a:p>
          <a:r>
            <a:rPr lang="en-US" dirty="0"/>
            <a:t>Other Agencies, Boards and Authorities</a:t>
          </a:r>
        </a:p>
      </dgm:t>
    </dgm:pt>
    <dgm:pt modelId="{C113FF32-E76F-4701-ABF0-B14193DBFD09}" type="parTrans" cxnId="{68DDAC03-74F7-4D3A-B80F-CA426F81CED5}">
      <dgm:prSet/>
      <dgm:spPr/>
      <dgm:t>
        <a:bodyPr/>
        <a:lstStyle/>
        <a:p>
          <a:endParaRPr lang="en-US"/>
        </a:p>
      </dgm:t>
    </dgm:pt>
    <dgm:pt modelId="{9E71CEE1-3F5E-4C2A-9CEB-68498E184DEB}" type="sibTrans" cxnId="{68DDAC03-74F7-4D3A-B80F-CA426F81CED5}">
      <dgm:prSet/>
      <dgm:spPr/>
      <dgm:t>
        <a:bodyPr/>
        <a:lstStyle/>
        <a:p>
          <a:endParaRPr lang="en-US"/>
        </a:p>
      </dgm:t>
    </dgm:pt>
    <dgm:pt modelId="{4A0D44D7-89E9-4181-ACB9-A029A175766A}">
      <dgm:prSet phldrT="[Text]"/>
      <dgm:spPr/>
      <dgm:t>
        <a:bodyPr/>
        <a:lstStyle/>
        <a:p>
          <a:r>
            <a:rPr lang="en-US" dirty="0"/>
            <a:t>Major State Departments and Agencies</a:t>
          </a:r>
        </a:p>
      </dgm:t>
    </dgm:pt>
    <dgm:pt modelId="{A6CC9C80-5523-4F7F-9A50-F52BACB914AC}" type="parTrans" cxnId="{272D84DD-8D70-4B84-8961-243D2E903E00}">
      <dgm:prSet/>
      <dgm:spPr/>
      <dgm:t>
        <a:bodyPr/>
        <a:lstStyle/>
        <a:p>
          <a:endParaRPr lang="en-US"/>
        </a:p>
      </dgm:t>
    </dgm:pt>
    <dgm:pt modelId="{3B6372E9-9487-474A-A9B3-0E3F0B30BFD7}" type="sibTrans" cxnId="{272D84DD-8D70-4B84-8961-243D2E903E00}">
      <dgm:prSet/>
      <dgm:spPr/>
      <dgm:t>
        <a:bodyPr/>
        <a:lstStyle/>
        <a:p>
          <a:endParaRPr lang="en-US"/>
        </a:p>
      </dgm:t>
    </dgm:pt>
    <dgm:pt modelId="{AE4E5DC3-88A7-4165-9929-24EE513A0F81}">
      <dgm:prSet phldrT="[Text]"/>
      <dgm:spPr/>
      <dgm:t>
        <a:bodyPr/>
        <a:lstStyle/>
        <a:p>
          <a:r>
            <a:rPr lang="en-US" dirty="0"/>
            <a:t>Education</a:t>
          </a:r>
        </a:p>
      </dgm:t>
    </dgm:pt>
    <dgm:pt modelId="{860E5388-C0BB-4196-8F64-82C36056EAC0}" type="parTrans" cxnId="{BB564AA5-134B-409A-83E6-B9730B6A621C}">
      <dgm:prSet/>
      <dgm:spPr/>
      <dgm:t>
        <a:bodyPr/>
        <a:lstStyle/>
        <a:p>
          <a:endParaRPr lang="en-US"/>
        </a:p>
      </dgm:t>
    </dgm:pt>
    <dgm:pt modelId="{533F1EDC-03B8-4087-A54D-26B903FD9729}" type="sibTrans" cxnId="{BB564AA5-134B-409A-83E6-B9730B6A621C}">
      <dgm:prSet/>
      <dgm:spPr/>
      <dgm:t>
        <a:bodyPr/>
        <a:lstStyle/>
        <a:p>
          <a:endParaRPr lang="en-US"/>
        </a:p>
      </dgm:t>
    </dgm:pt>
    <dgm:pt modelId="{47454279-E353-4481-AC4E-99A6706695F9}" type="pres">
      <dgm:prSet presAssocID="{67C949CC-3E81-44FA-8E6B-9C38FACCA590}" presName="hierChild1" presStyleCnt="0">
        <dgm:presLayoutVars>
          <dgm:chPref val="1"/>
          <dgm:dir/>
          <dgm:animOne val="branch"/>
          <dgm:animLvl val="lvl"/>
          <dgm:resizeHandles/>
        </dgm:presLayoutVars>
      </dgm:prSet>
      <dgm:spPr/>
    </dgm:pt>
    <dgm:pt modelId="{51DBF765-EEB2-411C-8786-DF00ABB6232F}" type="pres">
      <dgm:prSet presAssocID="{1AE95997-A5DD-47B1-8D2D-32C65BA44D8E}" presName="hierRoot1" presStyleCnt="0"/>
      <dgm:spPr/>
    </dgm:pt>
    <dgm:pt modelId="{15D536FE-41A4-4A03-A4AA-D8EFBC7D222D}" type="pres">
      <dgm:prSet presAssocID="{1AE95997-A5DD-47B1-8D2D-32C65BA44D8E}" presName="composite" presStyleCnt="0"/>
      <dgm:spPr/>
    </dgm:pt>
    <dgm:pt modelId="{F47754CA-2833-46C6-BDD4-2EF1417B8A15}" type="pres">
      <dgm:prSet presAssocID="{1AE95997-A5DD-47B1-8D2D-32C65BA44D8E}" presName="background" presStyleLbl="node0" presStyleIdx="0" presStyleCnt="1"/>
      <dgm:spPr/>
    </dgm:pt>
    <dgm:pt modelId="{1C0CBB68-4A76-40BE-85C0-6D10EF85CEA3}" type="pres">
      <dgm:prSet presAssocID="{1AE95997-A5DD-47B1-8D2D-32C65BA44D8E}" presName="text" presStyleLbl="fgAcc0" presStyleIdx="0" presStyleCnt="1">
        <dgm:presLayoutVars>
          <dgm:chPref val="3"/>
        </dgm:presLayoutVars>
      </dgm:prSet>
      <dgm:spPr/>
    </dgm:pt>
    <dgm:pt modelId="{66034273-6992-409F-A3B5-0CAB1A632EAE}" type="pres">
      <dgm:prSet presAssocID="{1AE95997-A5DD-47B1-8D2D-32C65BA44D8E}" presName="hierChild2" presStyleCnt="0"/>
      <dgm:spPr/>
    </dgm:pt>
    <dgm:pt modelId="{95CF2BED-A009-469E-8665-B7C372E73DC8}" type="pres">
      <dgm:prSet presAssocID="{C113FF32-E76F-4701-ABF0-B14193DBFD09}" presName="Name10" presStyleLbl="parChTrans1D2" presStyleIdx="0" presStyleCnt="3"/>
      <dgm:spPr/>
    </dgm:pt>
    <dgm:pt modelId="{556F3AC8-A230-4C45-B38F-8CA5AB478806}" type="pres">
      <dgm:prSet presAssocID="{D85CA085-2DCF-4DDF-9E64-2016BB99242F}" presName="hierRoot2" presStyleCnt="0"/>
      <dgm:spPr/>
    </dgm:pt>
    <dgm:pt modelId="{D36D3D6A-10C7-4F4B-A475-EFA9B81E0BF5}" type="pres">
      <dgm:prSet presAssocID="{D85CA085-2DCF-4DDF-9E64-2016BB99242F}" presName="composite2" presStyleCnt="0"/>
      <dgm:spPr/>
    </dgm:pt>
    <dgm:pt modelId="{5A6D008D-BDCE-4739-AD0D-3D32A2134C55}" type="pres">
      <dgm:prSet presAssocID="{D85CA085-2DCF-4DDF-9E64-2016BB99242F}" presName="background2" presStyleLbl="node2" presStyleIdx="0" presStyleCnt="3"/>
      <dgm:spPr/>
    </dgm:pt>
    <dgm:pt modelId="{CBC30ACD-E02F-42E1-8D0C-267E2B80C4DC}" type="pres">
      <dgm:prSet presAssocID="{D85CA085-2DCF-4DDF-9E64-2016BB99242F}" presName="text2" presStyleLbl="fgAcc2" presStyleIdx="0" presStyleCnt="3">
        <dgm:presLayoutVars>
          <dgm:chPref val="3"/>
        </dgm:presLayoutVars>
      </dgm:prSet>
      <dgm:spPr/>
    </dgm:pt>
    <dgm:pt modelId="{338F2F40-2862-4429-8975-2ED534AEFFC6}" type="pres">
      <dgm:prSet presAssocID="{D85CA085-2DCF-4DDF-9E64-2016BB99242F}" presName="hierChild3" presStyleCnt="0"/>
      <dgm:spPr/>
    </dgm:pt>
    <dgm:pt modelId="{FFCA1B51-DB8F-49D2-BF43-66D10ED5C975}" type="pres">
      <dgm:prSet presAssocID="{A6CC9C80-5523-4F7F-9A50-F52BACB914AC}" presName="Name10" presStyleLbl="parChTrans1D2" presStyleIdx="1" presStyleCnt="3"/>
      <dgm:spPr/>
    </dgm:pt>
    <dgm:pt modelId="{95C8AA60-ABA8-4D3A-9AB0-59D1E336C2F1}" type="pres">
      <dgm:prSet presAssocID="{4A0D44D7-89E9-4181-ACB9-A029A175766A}" presName="hierRoot2" presStyleCnt="0"/>
      <dgm:spPr/>
    </dgm:pt>
    <dgm:pt modelId="{D79FE787-8FF0-41B1-BBD6-DDDC552A3F03}" type="pres">
      <dgm:prSet presAssocID="{4A0D44D7-89E9-4181-ACB9-A029A175766A}" presName="composite2" presStyleCnt="0"/>
      <dgm:spPr/>
    </dgm:pt>
    <dgm:pt modelId="{3A5D372F-2AF7-4EBA-973E-4182C5EBD401}" type="pres">
      <dgm:prSet presAssocID="{4A0D44D7-89E9-4181-ACB9-A029A175766A}" presName="background2" presStyleLbl="node2" presStyleIdx="1" presStyleCnt="3"/>
      <dgm:spPr/>
    </dgm:pt>
    <dgm:pt modelId="{738356CA-48F6-4C3D-9096-8BBF2F99DA5C}" type="pres">
      <dgm:prSet presAssocID="{4A0D44D7-89E9-4181-ACB9-A029A175766A}" presName="text2" presStyleLbl="fgAcc2" presStyleIdx="1" presStyleCnt="3">
        <dgm:presLayoutVars>
          <dgm:chPref val="3"/>
        </dgm:presLayoutVars>
      </dgm:prSet>
      <dgm:spPr/>
    </dgm:pt>
    <dgm:pt modelId="{2E5671FC-3D81-47AB-B973-06D9E6B3BCCE}" type="pres">
      <dgm:prSet presAssocID="{4A0D44D7-89E9-4181-ACB9-A029A175766A}" presName="hierChild3" presStyleCnt="0"/>
      <dgm:spPr/>
    </dgm:pt>
    <dgm:pt modelId="{B70BCA25-1823-4961-905E-5EA8F535BAF2}" type="pres">
      <dgm:prSet presAssocID="{860E5388-C0BB-4196-8F64-82C36056EAC0}" presName="Name10" presStyleLbl="parChTrans1D2" presStyleIdx="2" presStyleCnt="3"/>
      <dgm:spPr/>
    </dgm:pt>
    <dgm:pt modelId="{F7CD9E74-DBC4-4403-B15E-77781D10E263}" type="pres">
      <dgm:prSet presAssocID="{AE4E5DC3-88A7-4165-9929-24EE513A0F81}" presName="hierRoot2" presStyleCnt="0"/>
      <dgm:spPr/>
    </dgm:pt>
    <dgm:pt modelId="{0516AC71-0B68-4223-ABD7-C48BE3DB9A66}" type="pres">
      <dgm:prSet presAssocID="{AE4E5DC3-88A7-4165-9929-24EE513A0F81}" presName="composite2" presStyleCnt="0"/>
      <dgm:spPr/>
    </dgm:pt>
    <dgm:pt modelId="{588D7C62-8DD8-4CC6-AFBA-490C8604D353}" type="pres">
      <dgm:prSet presAssocID="{AE4E5DC3-88A7-4165-9929-24EE513A0F81}" presName="background2" presStyleLbl="node2" presStyleIdx="2" presStyleCnt="3"/>
      <dgm:spPr/>
    </dgm:pt>
    <dgm:pt modelId="{7AFD532A-905F-46A0-B90B-8763DB3BE644}" type="pres">
      <dgm:prSet presAssocID="{AE4E5DC3-88A7-4165-9929-24EE513A0F81}" presName="text2" presStyleLbl="fgAcc2" presStyleIdx="2" presStyleCnt="3">
        <dgm:presLayoutVars>
          <dgm:chPref val="3"/>
        </dgm:presLayoutVars>
      </dgm:prSet>
      <dgm:spPr/>
    </dgm:pt>
    <dgm:pt modelId="{ED8DE9A6-7496-4441-96B1-1A91B0191410}" type="pres">
      <dgm:prSet presAssocID="{AE4E5DC3-88A7-4165-9929-24EE513A0F81}" presName="hierChild3" presStyleCnt="0"/>
      <dgm:spPr/>
    </dgm:pt>
  </dgm:ptLst>
  <dgm:cxnLst>
    <dgm:cxn modelId="{68DDAC03-74F7-4D3A-B80F-CA426F81CED5}" srcId="{1AE95997-A5DD-47B1-8D2D-32C65BA44D8E}" destId="{D85CA085-2DCF-4DDF-9E64-2016BB99242F}" srcOrd="0" destOrd="0" parTransId="{C113FF32-E76F-4701-ABF0-B14193DBFD09}" sibTransId="{9E71CEE1-3F5E-4C2A-9CEB-68498E184DEB}"/>
    <dgm:cxn modelId="{0DB7A00C-CE60-4C69-903C-145DD8A726F7}" type="presOf" srcId="{1AE95997-A5DD-47B1-8D2D-32C65BA44D8E}" destId="{1C0CBB68-4A76-40BE-85C0-6D10EF85CEA3}" srcOrd="0" destOrd="0" presId="urn:microsoft.com/office/officeart/2005/8/layout/hierarchy1"/>
    <dgm:cxn modelId="{0F4E385E-FE98-4CE9-9D6D-8FC0DCAC90A1}" type="presOf" srcId="{4A0D44D7-89E9-4181-ACB9-A029A175766A}" destId="{738356CA-48F6-4C3D-9096-8BBF2F99DA5C}" srcOrd="0" destOrd="0" presId="urn:microsoft.com/office/officeart/2005/8/layout/hierarchy1"/>
    <dgm:cxn modelId="{BD938450-6B9E-4595-A7DF-2B11DAC633DB}" type="presOf" srcId="{AE4E5DC3-88A7-4165-9929-24EE513A0F81}" destId="{7AFD532A-905F-46A0-B90B-8763DB3BE644}" srcOrd="0" destOrd="0" presId="urn:microsoft.com/office/officeart/2005/8/layout/hierarchy1"/>
    <dgm:cxn modelId="{3D8A8E80-FB1C-4485-9558-19A713AA55B8}" type="presOf" srcId="{67C949CC-3E81-44FA-8E6B-9C38FACCA590}" destId="{47454279-E353-4481-AC4E-99A6706695F9}" srcOrd="0" destOrd="0" presId="urn:microsoft.com/office/officeart/2005/8/layout/hierarchy1"/>
    <dgm:cxn modelId="{55D53FA0-58A9-4D74-9FFB-D0ED18579331}" type="presOf" srcId="{A6CC9C80-5523-4F7F-9A50-F52BACB914AC}" destId="{FFCA1B51-DB8F-49D2-BF43-66D10ED5C975}" srcOrd="0" destOrd="0" presId="urn:microsoft.com/office/officeart/2005/8/layout/hierarchy1"/>
    <dgm:cxn modelId="{BB564AA5-134B-409A-83E6-B9730B6A621C}" srcId="{1AE95997-A5DD-47B1-8D2D-32C65BA44D8E}" destId="{AE4E5DC3-88A7-4165-9929-24EE513A0F81}" srcOrd="2" destOrd="0" parTransId="{860E5388-C0BB-4196-8F64-82C36056EAC0}" sibTransId="{533F1EDC-03B8-4087-A54D-26B903FD9729}"/>
    <dgm:cxn modelId="{0F91D1AD-5F68-4EFA-8B8E-C9B987710821}" type="presOf" srcId="{C113FF32-E76F-4701-ABF0-B14193DBFD09}" destId="{95CF2BED-A009-469E-8665-B7C372E73DC8}" srcOrd="0" destOrd="0" presId="urn:microsoft.com/office/officeart/2005/8/layout/hierarchy1"/>
    <dgm:cxn modelId="{4A8577C3-B95F-4CEB-A3B4-69D231547E56}" srcId="{67C949CC-3E81-44FA-8E6B-9C38FACCA590}" destId="{1AE95997-A5DD-47B1-8D2D-32C65BA44D8E}" srcOrd="0" destOrd="0" parTransId="{5601B239-504E-4D41-9B70-240501C23F81}" sibTransId="{575BBF02-4D7B-43C7-9CB0-FDBFAE98368A}"/>
    <dgm:cxn modelId="{06DFA3C9-4B68-4057-911D-E270D53471C1}" type="presOf" srcId="{D85CA085-2DCF-4DDF-9E64-2016BB99242F}" destId="{CBC30ACD-E02F-42E1-8D0C-267E2B80C4DC}" srcOrd="0" destOrd="0" presId="urn:microsoft.com/office/officeart/2005/8/layout/hierarchy1"/>
    <dgm:cxn modelId="{38B0C8D6-F3DB-4219-A995-9A995B40DE3E}" type="presOf" srcId="{860E5388-C0BB-4196-8F64-82C36056EAC0}" destId="{B70BCA25-1823-4961-905E-5EA8F535BAF2}" srcOrd="0" destOrd="0" presId="urn:microsoft.com/office/officeart/2005/8/layout/hierarchy1"/>
    <dgm:cxn modelId="{272D84DD-8D70-4B84-8961-243D2E903E00}" srcId="{1AE95997-A5DD-47B1-8D2D-32C65BA44D8E}" destId="{4A0D44D7-89E9-4181-ACB9-A029A175766A}" srcOrd="1" destOrd="0" parTransId="{A6CC9C80-5523-4F7F-9A50-F52BACB914AC}" sibTransId="{3B6372E9-9487-474A-A9B3-0E3F0B30BFD7}"/>
    <dgm:cxn modelId="{32EFCAF1-17E0-4882-A5B8-FF1F4E81B556}" type="presParOf" srcId="{47454279-E353-4481-AC4E-99A6706695F9}" destId="{51DBF765-EEB2-411C-8786-DF00ABB6232F}" srcOrd="0" destOrd="0" presId="urn:microsoft.com/office/officeart/2005/8/layout/hierarchy1"/>
    <dgm:cxn modelId="{7B3E2CD5-7446-4517-8AC5-30D6D84EC7C0}" type="presParOf" srcId="{51DBF765-EEB2-411C-8786-DF00ABB6232F}" destId="{15D536FE-41A4-4A03-A4AA-D8EFBC7D222D}" srcOrd="0" destOrd="0" presId="urn:microsoft.com/office/officeart/2005/8/layout/hierarchy1"/>
    <dgm:cxn modelId="{23684AFF-D858-4811-9995-18C4B28DD2CB}" type="presParOf" srcId="{15D536FE-41A4-4A03-A4AA-D8EFBC7D222D}" destId="{F47754CA-2833-46C6-BDD4-2EF1417B8A15}" srcOrd="0" destOrd="0" presId="urn:microsoft.com/office/officeart/2005/8/layout/hierarchy1"/>
    <dgm:cxn modelId="{60AF6D7E-ACB5-4E06-9749-6FBCB5FB28E4}" type="presParOf" srcId="{15D536FE-41A4-4A03-A4AA-D8EFBC7D222D}" destId="{1C0CBB68-4A76-40BE-85C0-6D10EF85CEA3}" srcOrd="1" destOrd="0" presId="urn:microsoft.com/office/officeart/2005/8/layout/hierarchy1"/>
    <dgm:cxn modelId="{011F96B4-5E6C-4D00-8F8B-D745C4B35476}" type="presParOf" srcId="{51DBF765-EEB2-411C-8786-DF00ABB6232F}" destId="{66034273-6992-409F-A3B5-0CAB1A632EAE}" srcOrd="1" destOrd="0" presId="urn:microsoft.com/office/officeart/2005/8/layout/hierarchy1"/>
    <dgm:cxn modelId="{78198CA2-17B2-4079-B018-813C4EBE23AE}" type="presParOf" srcId="{66034273-6992-409F-A3B5-0CAB1A632EAE}" destId="{95CF2BED-A009-469E-8665-B7C372E73DC8}" srcOrd="0" destOrd="0" presId="urn:microsoft.com/office/officeart/2005/8/layout/hierarchy1"/>
    <dgm:cxn modelId="{2D5B12B9-2064-46AE-AE57-3E27A0326745}" type="presParOf" srcId="{66034273-6992-409F-A3B5-0CAB1A632EAE}" destId="{556F3AC8-A230-4C45-B38F-8CA5AB478806}" srcOrd="1" destOrd="0" presId="urn:microsoft.com/office/officeart/2005/8/layout/hierarchy1"/>
    <dgm:cxn modelId="{8E6F7781-C127-4DF6-8816-7F04D05E8003}" type="presParOf" srcId="{556F3AC8-A230-4C45-B38F-8CA5AB478806}" destId="{D36D3D6A-10C7-4F4B-A475-EFA9B81E0BF5}" srcOrd="0" destOrd="0" presId="urn:microsoft.com/office/officeart/2005/8/layout/hierarchy1"/>
    <dgm:cxn modelId="{21A1CED2-B8D0-4B82-B980-070617760574}" type="presParOf" srcId="{D36D3D6A-10C7-4F4B-A475-EFA9B81E0BF5}" destId="{5A6D008D-BDCE-4739-AD0D-3D32A2134C55}" srcOrd="0" destOrd="0" presId="urn:microsoft.com/office/officeart/2005/8/layout/hierarchy1"/>
    <dgm:cxn modelId="{A7DA3E51-9B26-4B71-9E3A-3BE51B5A2ADC}" type="presParOf" srcId="{D36D3D6A-10C7-4F4B-A475-EFA9B81E0BF5}" destId="{CBC30ACD-E02F-42E1-8D0C-267E2B80C4DC}" srcOrd="1" destOrd="0" presId="urn:microsoft.com/office/officeart/2005/8/layout/hierarchy1"/>
    <dgm:cxn modelId="{61E7EE6E-D4BD-4031-B11C-B89BEBF80D1F}" type="presParOf" srcId="{556F3AC8-A230-4C45-B38F-8CA5AB478806}" destId="{338F2F40-2862-4429-8975-2ED534AEFFC6}" srcOrd="1" destOrd="0" presId="urn:microsoft.com/office/officeart/2005/8/layout/hierarchy1"/>
    <dgm:cxn modelId="{93C5AD8A-F4D3-48B5-8008-3A55CEBDF4A7}" type="presParOf" srcId="{66034273-6992-409F-A3B5-0CAB1A632EAE}" destId="{FFCA1B51-DB8F-49D2-BF43-66D10ED5C975}" srcOrd="2" destOrd="0" presId="urn:microsoft.com/office/officeart/2005/8/layout/hierarchy1"/>
    <dgm:cxn modelId="{98946841-1D3C-4517-B030-83C840A6C9CC}" type="presParOf" srcId="{66034273-6992-409F-A3B5-0CAB1A632EAE}" destId="{95C8AA60-ABA8-4D3A-9AB0-59D1E336C2F1}" srcOrd="3" destOrd="0" presId="urn:microsoft.com/office/officeart/2005/8/layout/hierarchy1"/>
    <dgm:cxn modelId="{F13C3731-D8C0-4E7C-9F4C-0BC015B800E7}" type="presParOf" srcId="{95C8AA60-ABA8-4D3A-9AB0-59D1E336C2F1}" destId="{D79FE787-8FF0-41B1-BBD6-DDDC552A3F03}" srcOrd="0" destOrd="0" presId="urn:microsoft.com/office/officeart/2005/8/layout/hierarchy1"/>
    <dgm:cxn modelId="{3E6B6361-4A76-4BCC-B386-2DA285B9E734}" type="presParOf" srcId="{D79FE787-8FF0-41B1-BBD6-DDDC552A3F03}" destId="{3A5D372F-2AF7-4EBA-973E-4182C5EBD401}" srcOrd="0" destOrd="0" presId="urn:microsoft.com/office/officeart/2005/8/layout/hierarchy1"/>
    <dgm:cxn modelId="{CCF8394D-4296-42E9-A92B-E688F045AFBF}" type="presParOf" srcId="{D79FE787-8FF0-41B1-BBD6-DDDC552A3F03}" destId="{738356CA-48F6-4C3D-9096-8BBF2F99DA5C}" srcOrd="1" destOrd="0" presId="urn:microsoft.com/office/officeart/2005/8/layout/hierarchy1"/>
    <dgm:cxn modelId="{C6444AF3-318D-4063-A4F0-C2C6E622D23D}" type="presParOf" srcId="{95C8AA60-ABA8-4D3A-9AB0-59D1E336C2F1}" destId="{2E5671FC-3D81-47AB-B973-06D9E6B3BCCE}" srcOrd="1" destOrd="0" presId="urn:microsoft.com/office/officeart/2005/8/layout/hierarchy1"/>
    <dgm:cxn modelId="{D8161E2C-D9D9-4BA2-BCB8-85A3E67537AC}" type="presParOf" srcId="{66034273-6992-409F-A3B5-0CAB1A632EAE}" destId="{B70BCA25-1823-4961-905E-5EA8F535BAF2}" srcOrd="4" destOrd="0" presId="urn:microsoft.com/office/officeart/2005/8/layout/hierarchy1"/>
    <dgm:cxn modelId="{C0BC0683-33E9-45E5-9CB6-0661746E86E6}" type="presParOf" srcId="{66034273-6992-409F-A3B5-0CAB1A632EAE}" destId="{F7CD9E74-DBC4-4403-B15E-77781D10E263}" srcOrd="5" destOrd="0" presId="urn:microsoft.com/office/officeart/2005/8/layout/hierarchy1"/>
    <dgm:cxn modelId="{9AB75028-D14F-4951-B6A9-C6CFAEA53CC5}" type="presParOf" srcId="{F7CD9E74-DBC4-4403-B15E-77781D10E263}" destId="{0516AC71-0B68-4223-ABD7-C48BE3DB9A66}" srcOrd="0" destOrd="0" presId="urn:microsoft.com/office/officeart/2005/8/layout/hierarchy1"/>
    <dgm:cxn modelId="{0E4DFD7C-48B1-48E2-A01D-32AE4C2BE8C3}" type="presParOf" srcId="{0516AC71-0B68-4223-ABD7-C48BE3DB9A66}" destId="{588D7C62-8DD8-4CC6-AFBA-490C8604D353}" srcOrd="0" destOrd="0" presId="urn:microsoft.com/office/officeart/2005/8/layout/hierarchy1"/>
    <dgm:cxn modelId="{89BAB9EA-FBA3-42A4-9040-7F7FC106675E}" type="presParOf" srcId="{0516AC71-0B68-4223-ABD7-C48BE3DB9A66}" destId="{7AFD532A-905F-46A0-B90B-8763DB3BE644}" srcOrd="1" destOrd="0" presId="urn:microsoft.com/office/officeart/2005/8/layout/hierarchy1"/>
    <dgm:cxn modelId="{95BD6CDB-0D27-43AD-8A23-162F5FEE16C7}" type="presParOf" srcId="{F7CD9E74-DBC4-4403-B15E-77781D10E263}" destId="{ED8DE9A6-7496-4441-96B1-1A91B0191410}"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0BCA25-1823-4961-905E-5EA8F535BAF2}">
      <dsp:nvSpPr>
        <dsp:cNvPr id="0" name=""/>
        <dsp:cNvSpPr/>
      </dsp:nvSpPr>
      <dsp:spPr>
        <a:xfrm>
          <a:off x="3627403" y="2022963"/>
          <a:ext cx="2574286" cy="612563"/>
        </a:xfrm>
        <a:custGeom>
          <a:avLst/>
          <a:gdLst/>
          <a:ahLst/>
          <a:cxnLst/>
          <a:rect l="0" t="0" r="0" b="0"/>
          <a:pathLst>
            <a:path>
              <a:moveTo>
                <a:pt x="0" y="0"/>
              </a:moveTo>
              <a:lnTo>
                <a:pt x="0" y="417443"/>
              </a:lnTo>
              <a:lnTo>
                <a:pt x="2574286" y="417443"/>
              </a:lnTo>
              <a:lnTo>
                <a:pt x="2574286" y="612563"/>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FFCA1B51-DB8F-49D2-BF43-66D10ED5C975}">
      <dsp:nvSpPr>
        <dsp:cNvPr id="0" name=""/>
        <dsp:cNvSpPr/>
      </dsp:nvSpPr>
      <dsp:spPr>
        <a:xfrm>
          <a:off x="3581683" y="2022963"/>
          <a:ext cx="91440" cy="612563"/>
        </a:xfrm>
        <a:custGeom>
          <a:avLst/>
          <a:gdLst/>
          <a:ahLst/>
          <a:cxnLst/>
          <a:rect l="0" t="0" r="0" b="0"/>
          <a:pathLst>
            <a:path>
              <a:moveTo>
                <a:pt x="45720" y="0"/>
              </a:moveTo>
              <a:lnTo>
                <a:pt x="45720" y="612563"/>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5CF2BED-A009-469E-8665-B7C372E73DC8}">
      <dsp:nvSpPr>
        <dsp:cNvPr id="0" name=""/>
        <dsp:cNvSpPr/>
      </dsp:nvSpPr>
      <dsp:spPr>
        <a:xfrm>
          <a:off x="1053117" y="2022963"/>
          <a:ext cx="2574285" cy="612563"/>
        </a:xfrm>
        <a:custGeom>
          <a:avLst/>
          <a:gdLst/>
          <a:ahLst/>
          <a:cxnLst/>
          <a:rect l="0" t="0" r="0" b="0"/>
          <a:pathLst>
            <a:path>
              <a:moveTo>
                <a:pt x="2574285" y="0"/>
              </a:moveTo>
              <a:lnTo>
                <a:pt x="2574285" y="417443"/>
              </a:lnTo>
              <a:lnTo>
                <a:pt x="0" y="417443"/>
              </a:lnTo>
              <a:lnTo>
                <a:pt x="0" y="612563"/>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F47754CA-2833-46C6-BDD4-2EF1417B8A15}">
      <dsp:nvSpPr>
        <dsp:cNvPr id="0" name=""/>
        <dsp:cNvSpPr/>
      </dsp:nvSpPr>
      <dsp:spPr>
        <a:xfrm>
          <a:off x="2574286" y="685504"/>
          <a:ext cx="2106234" cy="1337458"/>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1C0CBB68-4A76-40BE-85C0-6D10EF85CEA3}">
      <dsp:nvSpPr>
        <dsp:cNvPr id="0" name=""/>
        <dsp:cNvSpPr/>
      </dsp:nvSpPr>
      <dsp:spPr>
        <a:xfrm>
          <a:off x="2808312" y="907829"/>
          <a:ext cx="2106234" cy="1337458"/>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Governor (Executive Branch)</a:t>
          </a:r>
        </a:p>
      </dsp:txBody>
      <dsp:txXfrm>
        <a:off x="2847485" y="947002"/>
        <a:ext cx="2027888" cy="1259112"/>
      </dsp:txXfrm>
    </dsp:sp>
    <dsp:sp modelId="{5A6D008D-BDCE-4739-AD0D-3D32A2134C55}">
      <dsp:nvSpPr>
        <dsp:cNvPr id="0" name=""/>
        <dsp:cNvSpPr/>
      </dsp:nvSpPr>
      <dsp:spPr>
        <a:xfrm>
          <a:off x="0" y="2635526"/>
          <a:ext cx="2106234" cy="1337458"/>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CBC30ACD-E02F-42E1-8D0C-267E2B80C4DC}">
      <dsp:nvSpPr>
        <dsp:cNvPr id="0" name=""/>
        <dsp:cNvSpPr/>
      </dsp:nvSpPr>
      <dsp:spPr>
        <a:xfrm>
          <a:off x="234026" y="2857850"/>
          <a:ext cx="2106234" cy="1337458"/>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Other Agencies, Boards and Authorities</a:t>
          </a:r>
        </a:p>
      </dsp:txBody>
      <dsp:txXfrm>
        <a:off x="273199" y="2897023"/>
        <a:ext cx="2027888" cy="1259112"/>
      </dsp:txXfrm>
    </dsp:sp>
    <dsp:sp modelId="{3A5D372F-2AF7-4EBA-973E-4182C5EBD401}">
      <dsp:nvSpPr>
        <dsp:cNvPr id="0" name=""/>
        <dsp:cNvSpPr/>
      </dsp:nvSpPr>
      <dsp:spPr>
        <a:xfrm>
          <a:off x="2574286" y="2635526"/>
          <a:ext cx="2106234" cy="1337458"/>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738356CA-48F6-4C3D-9096-8BBF2F99DA5C}">
      <dsp:nvSpPr>
        <dsp:cNvPr id="0" name=""/>
        <dsp:cNvSpPr/>
      </dsp:nvSpPr>
      <dsp:spPr>
        <a:xfrm>
          <a:off x="2808312" y="2857850"/>
          <a:ext cx="2106234" cy="1337458"/>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Major State Departments and Agencies</a:t>
          </a:r>
        </a:p>
      </dsp:txBody>
      <dsp:txXfrm>
        <a:off x="2847485" y="2897023"/>
        <a:ext cx="2027888" cy="1259112"/>
      </dsp:txXfrm>
    </dsp:sp>
    <dsp:sp modelId="{588D7C62-8DD8-4CC6-AFBA-490C8604D353}">
      <dsp:nvSpPr>
        <dsp:cNvPr id="0" name=""/>
        <dsp:cNvSpPr/>
      </dsp:nvSpPr>
      <dsp:spPr>
        <a:xfrm>
          <a:off x="5148572" y="2635526"/>
          <a:ext cx="2106234" cy="1337458"/>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0000" dir="5400000" rotWithShape="0">
            <a:srgbClr val="000000">
              <a:alpha val="38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 modelId="{7AFD532A-905F-46A0-B90B-8763DB3BE644}">
      <dsp:nvSpPr>
        <dsp:cNvPr id="0" name=""/>
        <dsp:cNvSpPr/>
      </dsp:nvSpPr>
      <dsp:spPr>
        <a:xfrm>
          <a:off x="5382598" y="2857850"/>
          <a:ext cx="2106234" cy="1337458"/>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Education</a:t>
          </a:r>
        </a:p>
      </dsp:txBody>
      <dsp:txXfrm>
        <a:off x="5421771" y="2897023"/>
        <a:ext cx="2027888" cy="125911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2143"/>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6347" y="0"/>
            <a:ext cx="4028440" cy="352143"/>
          </a:xfrm>
          <a:prstGeom prst="rect">
            <a:avLst/>
          </a:prstGeom>
        </p:spPr>
        <p:txBody>
          <a:bodyPr vert="horz" lIns="93177" tIns="46589" rIns="93177" bIns="46589" rtlCol="0"/>
          <a:lstStyle>
            <a:lvl1pPr algn="r">
              <a:defRPr sz="1200"/>
            </a:lvl1pPr>
          </a:lstStyle>
          <a:p>
            <a:fld id="{D1F0C287-B8AC-462F-8278-58F5CA735E7A}" type="datetimeFigureOut">
              <a:rPr lang="en-US" smtClean="0"/>
              <a:t>3/21/2024</a:t>
            </a:fld>
            <a:endParaRPr lang="en-US"/>
          </a:p>
        </p:txBody>
      </p:sp>
      <p:sp>
        <p:nvSpPr>
          <p:cNvPr id="4" name="Slide Image Placeholder 3"/>
          <p:cNvSpPr>
            <a:spLocks noGrp="1" noRot="1" noChangeAspect="1"/>
          </p:cNvSpPr>
          <p:nvPr>
            <p:ph type="sldImg" idx="2"/>
          </p:nvPr>
        </p:nvSpPr>
        <p:spPr>
          <a:xfrm>
            <a:off x="3071813" y="876300"/>
            <a:ext cx="3152775" cy="2365375"/>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73756"/>
            <a:ext cx="7437120" cy="2760344"/>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258"/>
            <a:ext cx="4028440" cy="352142"/>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6347" y="6658258"/>
            <a:ext cx="4028440" cy="352142"/>
          </a:xfrm>
          <a:prstGeom prst="rect">
            <a:avLst/>
          </a:prstGeom>
        </p:spPr>
        <p:txBody>
          <a:bodyPr vert="horz" lIns="93177" tIns="46589" rIns="93177" bIns="46589" rtlCol="0" anchor="b"/>
          <a:lstStyle>
            <a:lvl1pPr algn="r">
              <a:defRPr sz="1200"/>
            </a:lvl1pPr>
          </a:lstStyle>
          <a:p>
            <a:fld id="{25759B0B-7CF9-43F0-B477-916040CC6EEE}" type="slidenum">
              <a:rPr lang="en-US" smtClean="0"/>
              <a:t>‹#›</a:t>
            </a:fld>
            <a:endParaRPr lang="en-US"/>
          </a:p>
        </p:txBody>
      </p:sp>
    </p:spTree>
    <p:extLst>
      <p:ext uri="{BB962C8B-B14F-4D97-AF65-F5344CB8AC3E}">
        <p14:creationId xmlns:p14="http://schemas.microsoft.com/office/powerpoint/2010/main" val="2584281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5759B0B-7CF9-43F0-B477-916040CC6EEE}" type="slidenum">
              <a:rPr lang="en-US" smtClean="0"/>
              <a:t>1</a:t>
            </a:fld>
            <a:endParaRPr lang="en-US"/>
          </a:p>
        </p:txBody>
      </p:sp>
    </p:spTree>
    <p:extLst>
      <p:ext uri="{BB962C8B-B14F-4D97-AF65-F5344CB8AC3E}">
        <p14:creationId xmlns:p14="http://schemas.microsoft.com/office/powerpoint/2010/main" val="315535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5759B0B-7CF9-43F0-B477-916040CC6EEE}" type="slidenum">
              <a:rPr lang="en-US" smtClean="0"/>
              <a:t>2</a:t>
            </a:fld>
            <a:endParaRPr lang="en-US"/>
          </a:p>
        </p:txBody>
      </p:sp>
    </p:spTree>
    <p:extLst>
      <p:ext uri="{BB962C8B-B14F-4D97-AF65-F5344CB8AC3E}">
        <p14:creationId xmlns:p14="http://schemas.microsoft.com/office/powerpoint/2010/main" val="1781021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3950" y="712788"/>
            <a:ext cx="4751388" cy="3563937"/>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931774">
              <a:defRPr/>
            </a:pPr>
            <a:fld id="{93F1A5E0-66A2-4D69-9E8F-789A39E4809B}" type="slidenum">
              <a:rPr lang="en-US">
                <a:solidFill>
                  <a:prstClr val="black"/>
                </a:solidFill>
                <a:latin typeface="Calibri" panose="020F0502020204030204"/>
              </a:rPr>
              <a:pPr defTabSz="931774">
                <a:defRPr/>
              </a:pPr>
              <a:t>3</a:t>
            </a:fld>
            <a:endParaRPr lang="en-US">
              <a:solidFill>
                <a:prstClr val="black"/>
              </a:solidFill>
              <a:latin typeface="Calibri" panose="020F0502020204030204"/>
            </a:endParaRPr>
          </a:p>
        </p:txBody>
      </p:sp>
    </p:spTree>
    <p:extLst>
      <p:ext uri="{BB962C8B-B14F-4D97-AF65-F5344CB8AC3E}">
        <p14:creationId xmlns:p14="http://schemas.microsoft.com/office/powerpoint/2010/main" val="184536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00649F"/>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00649F"/>
                </a:solidFill>
                <a:latin typeface="Arial"/>
                <a:cs typeface="Arial"/>
              </a:defRPr>
            </a:lvl1pPr>
          </a:lstStyle>
          <a:p>
            <a:endParaRPr/>
          </a:p>
        </p:txBody>
      </p:sp>
      <p:sp>
        <p:nvSpPr>
          <p:cNvPr id="3" name="Holder 3"/>
          <p:cNvSpPr>
            <a:spLocks noGrp="1"/>
          </p:cNvSpPr>
          <p:nvPr>
            <p:ph sz="half" idx="2"/>
          </p:nvPr>
        </p:nvSpPr>
        <p:spPr>
          <a:xfrm>
            <a:off x="535711" y="1701800"/>
            <a:ext cx="3997325" cy="4030979"/>
          </a:xfrm>
          <a:prstGeom prst="rect">
            <a:avLst/>
          </a:prstGeom>
        </p:spPr>
        <p:txBody>
          <a:bodyPr wrap="square" lIns="0" tIns="0" rIns="0" bIns="0">
            <a:spAutoFit/>
          </a:bodyPr>
          <a:lstStyle>
            <a:lvl1pPr>
              <a:defRPr sz="1800" b="1" i="0" u="sng">
                <a:solidFill>
                  <a:schemeClr val="tx1"/>
                </a:solidFill>
                <a:latin typeface="Times New Roman"/>
                <a:cs typeface="Times New Roman"/>
              </a:defRPr>
            </a:lvl1pPr>
          </a:lstStyle>
          <a:p>
            <a:endParaRPr/>
          </a:p>
        </p:txBody>
      </p:sp>
      <p:sp>
        <p:nvSpPr>
          <p:cNvPr id="4" name="Holder 4"/>
          <p:cNvSpPr>
            <a:spLocks noGrp="1"/>
          </p:cNvSpPr>
          <p:nvPr>
            <p:ph sz="half" idx="3"/>
          </p:nvPr>
        </p:nvSpPr>
        <p:spPr>
          <a:xfrm>
            <a:off x="5107940" y="1646935"/>
            <a:ext cx="3483609" cy="4140200"/>
          </a:xfrm>
          <a:prstGeom prst="rect">
            <a:avLst/>
          </a:prstGeom>
        </p:spPr>
        <p:txBody>
          <a:bodyPr wrap="square" lIns="0" tIns="0" rIns="0" bIns="0">
            <a:spAutoFit/>
          </a:bodyPr>
          <a:lstStyle>
            <a:lvl1pPr>
              <a:defRPr sz="1800" b="1" i="0" u="sng">
                <a:solidFill>
                  <a:schemeClr val="tx1"/>
                </a:solidFill>
                <a:latin typeface="Times New Roman"/>
                <a:cs typeface="Times New Roman"/>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9144000" cy="6858000"/>
          </a:xfrm>
          <a:prstGeom prst="rect">
            <a:avLst/>
          </a:prstGeom>
        </p:spPr>
      </p:pic>
      <p:sp>
        <p:nvSpPr>
          <p:cNvPr id="2" name="Holder 2"/>
          <p:cNvSpPr>
            <a:spLocks noGrp="1"/>
          </p:cNvSpPr>
          <p:nvPr>
            <p:ph type="title"/>
          </p:nvPr>
        </p:nvSpPr>
        <p:spPr/>
        <p:txBody>
          <a:bodyPr lIns="0" tIns="0" rIns="0" bIns="0"/>
          <a:lstStyle>
            <a:lvl1pPr>
              <a:defRPr sz="3200" b="1" i="0">
                <a:solidFill>
                  <a:srgbClr val="00649F"/>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9144000" cy="6858000"/>
          </a:xfrm>
          <a:prstGeom prst="rect">
            <a:avLst/>
          </a:prstGeom>
        </p:spPr>
      </p:pic>
      <p:pic>
        <p:nvPicPr>
          <p:cNvPr id="17" name="bg object 17"/>
          <p:cNvPicPr/>
          <p:nvPr/>
        </p:nvPicPr>
        <p:blipFill>
          <a:blip r:embed="rId8" cstate="print"/>
          <a:stretch>
            <a:fillRect/>
          </a:stretch>
        </p:blipFill>
        <p:spPr>
          <a:xfrm>
            <a:off x="7772400" y="5916167"/>
            <a:ext cx="1371599" cy="909827"/>
          </a:xfrm>
          <a:prstGeom prst="rect">
            <a:avLst/>
          </a:prstGeom>
        </p:spPr>
      </p:pic>
      <p:sp>
        <p:nvSpPr>
          <p:cNvPr id="2" name="Holder 2"/>
          <p:cNvSpPr>
            <a:spLocks noGrp="1"/>
          </p:cNvSpPr>
          <p:nvPr>
            <p:ph type="title"/>
          </p:nvPr>
        </p:nvSpPr>
        <p:spPr>
          <a:xfrm>
            <a:off x="770892" y="101564"/>
            <a:ext cx="7602214" cy="1305560"/>
          </a:xfrm>
          <a:prstGeom prst="rect">
            <a:avLst/>
          </a:prstGeom>
        </p:spPr>
        <p:txBody>
          <a:bodyPr wrap="square" lIns="0" tIns="0" rIns="0" bIns="0">
            <a:spAutoFit/>
          </a:bodyPr>
          <a:lstStyle>
            <a:lvl1pPr>
              <a:defRPr sz="3200" b="1" i="0">
                <a:solidFill>
                  <a:srgbClr val="00649F"/>
                </a:solidFill>
                <a:latin typeface="Arial"/>
                <a:cs typeface="Arial"/>
              </a:defRPr>
            </a:lvl1pPr>
          </a:lstStyle>
          <a:p>
            <a:endParaRPr/>
          </a:p>
        </p:txBody>
      </p:sp>
      <p:sp>
        <p:nvSpPr>
          <p:cNvPr id="3" name="Holder 3"/>
          <p:cNvSpPr>
            <a:spLocks noGrp="1"/>
          </p:cNvSpPr>
          <p:nvPr>
            <p:ph type="body" idx="1"/>
          </p:nvPr>
        </p:nvSpPr>
        <p:spPr>
          <a:xfrm>
            <a:off x="366171" y="2294939"/>
            <a:ext cx="8356600" cy="254635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3/21/2024</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iltransitionalmath.o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2904744" y="152400"/>
            <a:ext cx="3334511" cy="2209799"/>
          </a:xfrm>
          <a:prstGeom prst="rect">
            <a:avLst/>
          </a:prstGeom>
        </p:spPr>
      </p:pic>
      <p:sp>
        <p:nvSpPr>
          <p:cNvPr id="18" name="object 18"/>
          <p:cNvSpPr txBox="1">
            <a:spLocks noGrp="1"/>
          </p:cNvSpPr>
          <p:nvPr>
            <p:ph type="title"/>
          </p:nvPr>
        </p:nvSpPr>
        <p:spPr>
          <a:xfrm>
            <a:off x="0" y="3276600"/>
            <a:ext cx="9144000" cy="627736"/>
          </a:xfrm>
          <a:prstGeom prst="rect">
            <a:avLst/>
          </a:prstGeom>
        </p:spPr>
        <p:txBody>
          <a:bodyPr vert="horz" wrap="square" lIns="0" tIns="12065" rIns="0" bIns="0" rtlCol="0">
            <a:spAutoFit/>
          </a:bodyPr>
          <a:lstStyle/>
          <a:p>
            <a:pPr marL="12065" marR="5080" algn="ctr">
              <a:lnSpc>
                <a:spcPct val="100000"/>
              </a:lnSpc>
              <a:spcBef>
                <a:spcPts val="95"/>
              </a:spcBef>
            </a:pPr>
            <a:r>
              <a:rPr lang="en-US" sz="4000" spc="-45" dirty="0">
                <a:latin typeface="Arial" panose="020B0604020202020204" pitchFamily="34" charset="0"/>
                <a:cs typeface="Arial" panose="020B0604020202020204" pitchFamily="34" charset="0"/>
              </a:rPr>
              <a:t>STATE AGENCY PARTNERSHIPS</a:t>
            </a:r>
            <a:endParaRPr sz="4000"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6BCA25D8-C7A5-41B3-9F8B-78CF93A0FFB5}"/>
              </a:ext>
            </a:extLst>
          </p:cNvPr>
          <p:cNvSpPr txBox="1"/>
          <p:nvPr/>
        </p:nvSpPr>
        <p:spPr>
          <a:xfrm>
            <a:off x="5715000" y="6324600"/>
            <a:ext cx="3352800" cy="261610"/>
          </a:xfrm>
          <a:prstGeom prst="rect">
            <a:avLst/>
          </a:prstGeom>
          <a:noFill/>
        </p:spPr>
        <p:txBody>
          <a:bodyPr wrap="square" rtlCol="0">
            <a:spAutoFit/>
          </a:bodyPr>
          <a:lstStyle/>
          <a:p>
            <a:pPr algn="ctr"/>
            <a:r>
              <a:rPr lang="en-US" sz="1050" i="1" dirty="0"/>
              <a:t>Last Updated 1/23/2023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EBF66-5DFB-75B7-1058-BF90A6FB1727}"/>
              </a:ext>
            </a:extLst>
          </p:cNvPr>
          <p:cNvSpPr>
            <a:spLocks noGrp="1"/>
          </p:cNvSpPr>
          <p:nvPr>
            <p:ph type="title"/>
          </p:nvPr>
        </p:nvSpPr>
        <p:spPr>
          <a:xfrm>
            <a:off x="770892" y="101564"/>
            <a:ext cx="7602214" cy="984885"/>
          </a:xfrm>
        </p:spPr>
        <p:txBody>
          <a:bodyPr/>
          <a:lstStyle/>
          <a:p>
            <a:pPr algn="ctr"/>
            <a:r>
              <a:rPr lang="en-US" dirty="0"/>
              <a:t>MULTI-STATE AGENCY PARTNERSHIPS</a:t>
            </a:r>
          </a:p>
        </p:txBody>
      </p:sp>
      <p:sp>
        <p:nvSpPr>
          <p:cNvPr id="3" name="Text Placeholder 2">
            <a:extLst>
              <a:ext uri="{FF2B5EF4-FFF2-40B4-BE49-F238E27FC236}">
                <a16:creationId xmlns:a16="http://schemas.microsoft.com/office/drawing/2014/main" id="{5BF1706C-6003-7722-6BA5-0176052F4B2A}"/>
              </a:ext>
            </a:extLst>
          </p:cNvPr>
          <p:cNvSpPr>
            <a:spLocks noGrp="1"/>
          </p:cNvSpPr>
          <p:nvPr>
            <p:ph type="body" idx="1"/>
          </p:nvPr>
        </p:nvSpPr>
        <p:spPr>
          <a:xfrm>
            <a:off x="366171" y="1447800"/>
            <a:ext cx="8356600" cy="4955203"/>
          </a:xfrm>
        </p:spPr>
        <p:txBody>
          <a:bodyPr/>
          <a:lstStyle/>
          <a:p>
            <a:pPr marL="342900" marR="0" lvl="0" indent="-342900">
              <a:spcBef>
                <a:spcPts val="0"/>
              </a:spcBef>
              <a:spcAft>
                <a:spcPts val="0"/>
              </a:spcAft>
              <a:buFont typeface="Symbol" panose="05050102010706020507" pitchFamily="18" charset="2"/>
              <a:buChar char=""/>
            </a:pPr>
            <a:r>
              <a:rPr lang="en-US" sz="1600" b="1" dirty="0">
                <a:effectLst/>
                <a:ea typeface="Aptos" panose="020B0004020202020204" pitchFamily="34" charset="0"/>
              </a:rPr>
              <a:t>Illinois College 2 Career -</a:t>
            </a:r>
            <a:r>
              <a:rPr lang="en-US" sz="1600" dirty="0">
                <a:effectLst/>
                <a:ea typeface="Times New Roman" panose="02020603050405020304" pitchFamily="18" charset="0"/>
              </a:rPr>
              <a:t>I</a:t>
            </a:r>
            <a:r>
              <a:rPr lang="en-US" sz="1600" b="1" dirty="0">
                <a:effectLst/>
                <a:ea typeface="Times New Roman" panose="02020603050405020304" pitchFamily="18" charset="0"/>
              </a:rPr>
              <a:t>CCB, IBHE, ISAC, IDES</a:t>
            </a:r>
            <a:endParaRPr lang="en-US" sz="1600" b="1" dirty="0">
              <a:effectLst/>
              <a:ea typeface="Aptos" panose="020B0004020202020204" pitchFamily="34" charset="0"/>
            </a:endParaRPr>
          </a:p>
          <a:p>
            <a:pPr marL="742950" marR="0" lvl="1" indent="-285750">
              <a:spcBef>
                <a:spcPts val="0"/>
              </a:spcBef>
              <a:spcAft>
                <a:spcPts val="0"/>
              </a:spcAft>
              <a:buFont typeface="Wingdings" panose="05000000000000000000" pitchFamily="2" charset="2"/>
              <a:buChar char=""/>
              <a:tabLst>
                <a:tab pos="914400" algn="l"/>
              </a:tabLst>
            </a:pPr>
            <a:r>
              <a:rPr lang="en-US" sz="1600" dirty="0">
                <a:effectLst/>
                <a:ea typeface="Times New Roman" panose="02020603050405020304" pitchFamily="18" charset="0"/>
              </a:rPr>
              <a:t>The Illinois College to Career Tool allows Illinois prospective students and parents to have transparent and easily accessible information about their post-secondary choices. There are a range of education and workforce metrics in the platform to help individuals make more informed choices about academic areas to enroll in.</a:t>
            </a:r>
            <a:endParaRPr lang="en-US" sz="1600" dirty="0">
              <a:effectLst/>
              <a:ea typeface="Aptos" panose="020B0004020202020204" pitchFamily="34" charset="0"/>
            </a:endParaRPr>
          </a:p>
          <a:p>
            <a:pPr marL="171450" marR="0" lvl="0" indent="-171450">
              <a:spcBef>
                <a:spcPts val="0"/>
              </a:spcBef>
              <a:spcAft>
                <a:spcPts val="0"/>
              </a:spcAft>
              <a:buFont typeface="Arial" panose="020B0604020202020204" pitchFamily="34" charset="0"/>
              <a:buChar char="•"/>
              <a:tabLst>
                <a:tab pos="457200" algn="l"/>
              </a:tabLst>
            </a:pPr>
            <a:r>
              <a:rPr lang="en-US" sz="1600" b="1" dirty="0">
                <a:effectLst/>
                <a:ea typeface="Aptos" panose="020B0004020202020204" pitchFamily="34" charset="0"/>
                <a:cs typeface="Times New Roman" panose="02020603050405020304" pitchFamily="18" charset="0"/>
              </a:rPr>
              <a:t>Illinois WIOA Performance &amp; Transparency Dashboard / WIOA Federal Accountability Reporting - </a:t>
            </a:r>
            <a:r>
              <a:rPr lang="en-US" sz="1600" b="1" dirty="0">
                <a:effectLst/>
                <a:ea typeface="Aptos" panose="020B0004020202020204" pitchFamily="34" charset="0"/>
              </a:rPr>
              <a:t>ICCB, DCEO, IDES</a:t>
            </a:r>
          </a:p>
          <a:p>
            <a:pPr marL="742950" marR="0" lvl="1" indent="-285750">
              <a:spcBef>
                <a:spcPts val="0"/>
              </a:spcBef>
              <a:spcAft>
                <a:spcPts val="0"/>
              </a:spcAft>
              <a:buFont typeface="Wingdings" panose="05000000000000000000" pitchFamily="2" charset="2"/>
              <a:buChar char=""/>
              <a:tabLst>
                <a:tab pos="914400" algn="l"/>
              </a:tabLst>
            </a:pPr>
            <a:r>
              <a:rPr lang="en-US" sz="1600" dirty="0">
                <a:effectLst/>
                <a:ea typeface="Times New Roman" panose="02020603050405020304" pitchFamily="18" charset="0"/>
              </a:rPr>
              <a:t>Includes WIOA federal accountability metric data with disaggregation by demography and other special populations.</a:t>
            </a:r>
            <a:endParaRPr lang="en-US" sz="1600" dirty="0">
              <a:effectLst/>
              <a:ea typeface="Aptos" panose="020B0004020202020204" pitchFamily="34" charset="0"/>
            </a:endParaRPr>
          </a:p>
          <a:p>
            <a:pPr marL="171450" marR="0" lvl="0" indent="-171450">
              <a:spcBef>
                <a:spcPts val="0"/>
              </a:spcBef>
              <a:spcAft>
                <a:spcPts val="0"/>
              </a:spcAft>
              <a:buFont typeface="Arial" panose="020B0604020202020204" pitchFamily="34" charset="0"/>
              <a:buChar char="•"/>
              <a:tabLst>
                <a:tab pos="457200" algn="l"/>
              </a:tabLst>
            </a:pPr>
            <a:r>
              <a:rPr lang="en-US" sz="1600" b="1" dirty="0">
                <a:effectLst/>
                <a:ea typeface="Aptos" panose="020B0004020202020204" pitchFamily="34" charset="0"/>
                <a:cs typeface="Times New Roman" panose="02020603050405020304" pitchFamily="18" charset="0"/>
              </a:rPr>
              <a:t>Illinois Longitudinal Data System - </a:t>
            </a:r>
            <a:r>
              <a:rPr lang="en-US" sz="1600" b="1" dirty="0">
                <a:effectLst/>
                <a:ea typeface="Times New Roman" panose="02020603050405020304" pitchFamily="18" charset="0"/>
              </a:rPr>
              <a:t>ICCB, DCEO, DCFS, DHS, IBHE, IDES, ISAC, ISBE  </a:t>
            </a:r>
            <a:endParaRPr lang="en-US" sz="1600" b="1" dirty="0">
              <a:effectLst/>
              <a:ea typeface="Aptos" panose="020B0004020202020204" pitchFamily="34" charset="0"/>
            </a:endParaRPr>
          </a:p>
          <a:p>
            <a:pPr marL="742950" marR="0" lvl="1" indent="-285750">
              <a:spcBef>
                <a:spcPts val="0"/>
              </a:spcBef>
              <a:spcAft>
                <a:spcPts val="0"/>
              </a:spcAft>
              <a:buFont typeface="Wingdings" panose="05000000000000000000" pitchFamily="2" charset="2"/>
              <a:buChar char=""/>
              <a:tabLst>
                <a:tab pos="914400" algn="l"/>
              </a:tabLst>
            </a:pPr>
            <a:r>
              <a:rPr lang="en-US" sz="1600" dirty="0">
                <a:effectLst/>
                <a:ea typeface="Times New Roman" panose="02020603050405020304" pitchFamily="18" charset="0"/>
              </a:rPr>
              <a:t>The Illinois Longitudinal Data System (ILDS) provides the governance and technical systems that support the integration of longitudinal data across participating Illinois state agencies. It helps to bring together data from across the education and workforce spectrum, including early childhood programs </a:t>
            </a:r>
            <a:r>
              <a:rPr lang="en-US" sz="1600" dirty="0">
                <a:effectLst/>
                <a:ea typeface="Aptos" panose="020B0004020202020204" pitchFamily="34" charset="0"/>
              </a:rPr>
              <a:t> </a:t>
            </a:r>
            <a:endParaRPr lang="en-US" sz="1600" dirty="0">
              <a:ea typeface="Aptos" panose="020B0004020202020204" pitchFamily="34" charset="0"/>
            </a:endParaRPr>
          </a:p>
          <a:p>
            <a:pPr marL="171450" indent="-171450">
              <a:buFont typeface="Arial" panose="020B0604020202020204" pitchFamily="34" charset="0"/>
              <a:buChar char="•"/>
              <a:tabLst>
                <a:tab pos="914400" algn="l"/>
              </a:tabLst>
            </a:pPr>
            <a:r>
              <a:rPr lang="en-US" sz="1600" b="1" dirty="0">
                <a:effectLst/>
                <a:ea typeface="Aptos" panose="020B0004020202020204" pitchFamily="34" charset="0"/>
                <a:cs typeface="Times New Roman" panose="02020603050405020304" pitchFamily="18" charset="0"/>
              </a:rPr>
              <a:t>State Wage Interchange System (SWIS)</a:t>
            </a:r>
            <a:endParaRPr lang="en-US" sz="1600" dirty="0">
              <a:effectLst/>
              <a:ea typeface="Aptos" panose="020B0004020202020204" pitchFamily="34" charset="0"/>
              <a:cs typeface="Times New Roman" panose="02020603050405020304" pitchFamily="18" charset="0"/>
            </a:endParaRPr>
          </a:p>
          <a:p>
            <a:pPr marL="742950" marR="0" lvl="1" indent="-285750">
              <a:spcBef>
                <a:spcPts val="0"/>
              </a:spcBef>
              <a:spcAft>
                <a:spcPts val="0"/>
              </a:spcAft>
              <a:buFont typeface="Wingdings" panose="05000000000000000000" pitchFamily="2" charset="2"/>
              <a:buChar char=""/>
              <a:tabLst>
                <a:tab pos="914400" algn="l"/>
              </a:tabLst>
            </a:pPr>
            <a:r>
              <a:rPr lang="en-US" sz="1600" dirty="0">
                <a:effectLst/>
                <a:ea typeface="Times New Roman" panose="02020603050405020304" pitchFamily="18" charset="0"/>
              </a:rPr>
              <a:t>ICCB, DCEO, DHS, IDES</a:t>
            </a:r>
            <a:endParaRPr lang="en-US" sz="1600" dirty="0">
              <a:effectLst/>
              <a:ea typeface="Aptos" panose="020B0004020202020204" pitchFamily="34" charset="0"/>
            </a:endParaRPr>
          </a:p>
          <a:p>
            <a:pPr marL="742950" marR="0" lvl="1" indent="-285750">
              <a:spcBef>
                <a:spcPts val="0"/>
              </a:spcBef>
              <a:spcAft>
                <a:spcPts val="0"/>
              </a:spcAft>
              <a:buFont typeface="Wingdings" panose="05000000000000000000" pitchFamily="2" charset="2"/>
              <a:buChar char=""/>
              <a:tabLst>
                <a:tab pos="914400" algn="l"/>
              </a:tabLst>
            </a:pPr>
            <a:r>
              <a:rPr lang="en-US" sz="1600" dirty="0">
                <a:effectLst/>
                <a:ea typeface="Times New Roman" panose="02020603050405020304" pitchFamily="18" charset="0"/>
              </a:rPr>
              <a:t>The State Wage Interchange System (SWIS) was developed to facilitate the interstate exchange of Wage Data between participating state agencies for the purpose of assessing and reporting on state and local performance for the programs authorized under WIOA</a:t>
            </a:r>
          </a:p>
          <a:p>
            <a:pPr marL="742950" marR="0" lvl="1" indent="-285750">
              <a:spcBef>
                <a:spcPts val="0"/>
              </a:spcBef>
              <a:spcAft>
                <a:spcPts val="0"/>
              </a:spcAft>
              <a:buFont typeface="Wingdings" panose="05000000000000000000" pitchFamily="2" charset="2"/>
              <a:buChar char=""/>
              <a:tabLst>
                <a:tab pos="914400" algn="l"/>
              </a:tabLst>
            </a:pPr>
            <a:endParaRPr lang="en-US" dirty="0"/>
          </a:p>
        </p:txBody>
      </p:sp>
    </p:spTree>
    <p:extLst>
      <p:ext uri="{BB962C8B-B14F-4D97-AF65-F5344CB8AC3E}">
        <p14:creationId xmlns:p14="http://schemas.microsoft.com/office/powerpoint/2010/main" val="3491653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FA742-F429-C17D-A739-6BBFE0D17FE7}"/>
              </a:ext>
            </a:extLst>
          </p:cNvPr>
          <p:cNvSpPr>
            <a:spLocks noGrp="1"/>
          </p:cNvSpPr>
          <p:nvPr>
            <p:ph type="title"/>
          </p:nvPr>
        </p:nvSpPr>
        <p:spPr>
          <a:xfrm>
            <a:off x="770892" y="101564"/>
            <a:ext cx="7602214" cy="984885"/>
          </a:xfrm>
        </p:spPr>
        <p:txBody>
          <a:bodyPr/>
          <a:lstStyle/>
          <a:p>
            <a:pPr algn="ctr"/>
            <a:r>
              <a:rPr lang="en-US" dirty="0"/>
              <a:t>MULTI-STATE AGENCY PARTNERSHIPS</a:t>
            </a:r>
          </a:p>
        </p:txBody>
      </p:sp>
      <p:sp>
        <p:nvSpPr>
          <p:cNvPr id="3" name="Text Placeholder 2">
            <a:extLst>
              <a:ext uri="{FF2B5EF4-FFF2-40B4-BE49-F238E27FC236}">
                <a16:creationId xmlns:a16="http://schemas.microsoft.com/office/drawing/2014/main" id="{6A36B395-1807-E4CA-43C4-B71273BBA6B5}"/>
              </a:ext>
            </a:extLst>
          </p:cNvPr>
          <p:cNvSpPr>
            <a:spLocks noGrp="1"/>
          </p:cNvSpPr>
          <p:nvPr>
            <p:ph type="body" idx="1"/>
          </p:nvPr>
        </p:nvSpPr>
        <p:spPr>
          <a:xfrm>
            <a:off x="533401" y="1219200"/>
            <a:ext cx="8216898" cy="2769989"/>
          </a:xfrm>
        </p:spPr>
        <p:txBody>
          <a:bodyPr/>
          <a:lstStyle/>
          <a:p>
            <a:r>
              <a:rPr lang="en-US" b="1" dirty="0">
                <a:effectLst/>
                <a:latin typeface="Calibri" panose="020F0502020204030204" pitchFamily="34" charset="0"/>
                <a:ea typeface="Times New Roman" panose="02020603050405020304" pitchFamily="18" charset="0"/>
              </a:rPr>
              <a:t>Healthcare Initiatives:  </a:t>
            </a:r>
            <a:r>
              <a:rPr lang="en-US" dirty="0">
                <a:latin typeface="Calibri" panose="020F0502020204030204" pitchFamily="34" charset="0"/>
                <a:ea typeface="Times New Roman" panose="02020603050405020304" pitchFamily="18" charset="0"/>
              </a:rPr>
              <a:t> </a:t>
            </a:r>
          </a:p>
          <a:p>
            <a:r>
              <a:rPr lang="en-US" dirty="0">
                <a:effectLst/>
                <a:latin typeface="Calibri" panose="020F0502020204030204" pitchFamily="34" charset="0"/>
                <a:ea typeface="Times New Roman" panose="02020603050405020304" pitchFamily="18" charset="0"/>
              </a:rPr>
              <a:t>Collaboration with various state agencies  including partnerships with the Illinois Department of Public Health, Illinois Department of Human Services (DDD),  Illinois Department of Health and Family Services, and Illinois Board of Higher Education on the implementation of healthcare related initiatives, including grant funding, administrative rules, and new programming. </a:t>
            </a:r>
            <a:endParaRPr lang="en-US"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mj-lt"/>
              <a:buAutoNum type="alphaLcPeriod"/>
            </a:pPr>
            <a:r>
              <a:rPr lang="en-US" b="1" dirty="0">
                <a:effectLst/>
                <a:latin typeface="Calibri" panose="020F0502020204030204" pitchFamily="34" charset="0"/>
                <a:ea typeface="Times New Roman" panose="02020603050405020304" pitchFamily="18" charset="0"/>
              </a:rPr>
              <a:t>Behavioral Health Workforce Education Committee</a:t>
            </a:r>
            <a:endParaRPr lang="en-US" dirty="0">
              <a:effectLst/>
              <a:latin typeface="Calibri" panose="020F0502020204030204" pitchFamily="34" charset="0"/>
              <a:ea typeface="Times New Roman" panose="02020603050405020304" pitchFamily="18" charset="0"/>
            </a:endParaRPr>
          </a:p>
          <a:p>
            <a:pPr marL="742950" marR="0" lvl="1" indent="-285750">
              <a:spcBef>
                <a:spcPts val="0"/>
              </a:spcBef>
              <a:spcAft>
                <a:spcPts val="0"/>
              </a:spcAft>
              <a:buFont typeface="+mj-lt"/>
              <a:buAutoNum type="alphaLcPeriod"/>
            </a:pPr>
            <a:r>
              <a:rPr lang="en-US" b="1" dirty="0">
                <a:effectLst/>
                <a:latin typeface="Calibri" panose="020F0502020204030204" pitchFamily="34" charset="0"/>
                <a:ea typeface="Times New Roman" panose="02020603050405020304" pitchFamily="18" charset="0"/>
              </a:rPr>
              <a:t>Community Health Worker Initiative</a:t>
            </a:r>
            <a:endParaRPr lang="en-US"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mj-lt"/>
              <a:buAutoNum type="alphaLcPeriod"/>
            </a:pPr>
            <a:r>
              <a:rPr lang="en-US" b="1" dirty="0">
                <a:effectLst/>
                <a:latin typeface="Calibri" panose="020F0502020204030204" pitchFamily="34" charset="0"/>
                <a:ea typeface="Times New Roman" panose="02020603050405020304" pitchFamily="18" charset="0"/>
              </a:rPr>
              <a:t>Direct Support Personnel Work Group</a:t>
            </a:r>
            <a:endParaRPr lang="en-US" dirty="0">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4015380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392D4-B545-D590-A46C-DF36F07C1C39}"/>
              </a:ext>
            </a:extLst>
          </p:cNvPr>
          <p:cNvSpPr>
            <a:spLocks noGrp="1"/>
          </p:cNvSpPr>
          <p:nvPr>
            <p:ph type="title"/>
          </p:nvPr>
        </p:nvSpPr>
        <p:spPr>
          <a:xfrm>
            <a:off x="770892" y="101564"/>
            <a:ext cx="7602214" cy="984885"/>
          </a:xfrm>
        </p:spPr>
        <p:txBody>
          <a:bodyPr/>
          <a:lstStyle/>
          <a:p>
            <a:pPr algn="ctr"/>
            <a:r>
              <a:rPr lang="en-US" dirty="0"/>
              <a:t>STATE AGENCY WORKFORCE PARTNERSHIPS</a:t>
            </a:r>
          </a:p>
        </p:txBody>
      </p:sp>
      <p:sp>
        <p:nvSpPr>
          <p:cNvPr id="3" name="Text Placeholder 2">
            <a:extLst>
              <a:ext uri="{FF2B5EF4-FFF2-40B4-BE49-F238E27FC236}">
                <a16:creationId xmlns:a16="http://schemas.microsoft.com/office/drawing/2014/main" id="{AD12704A-8CDF-EE8C-CAB3-E3D88C8F918B}"/>
              </a:ext>
            </a:extLst>
          </p:cNvPr>
          <p:cNvSpPr>
            <a:spLocks noGrp="1"/>
          </p:cNvSpPr>
          <p:nvPr>
            <p:ph type="body" idx="1"/>
          </p:nvPr>
        </p:nvSpPr>
        <p:spPr>
          <a:xfrm>
            <a:off x="366171" y="1524000"/>
            <a:ext cx="8356600" cy="4431983"/>
          </a:xfrm>
        </p:spPr>
        <p:txBody>
          <a:bodyPr/>
          <a:lstStyle/>
          <a:p>
            <a:pPr marR="0" lvl="0">
              <a:spcBef>
                <a:spcPts val="0"/>
              </a:spcBef>
              <a:spcAft>
                <a:spcPts val="0"/>
              </a:spcAft>
            </a:pPr>
            <a:r>
              <a:rPr lang="en-US" b="1" dirty="0">
                <a:effectLst/>
                <a:latin typeface="Calibri" panose="020F0502020204030204" pitchFamily="34" charset="0"/>
                <a:ea typeface="Times New Roman" panose="02020603050405020304" pitchFamily="18" charset="0"/>
              </a:rPr>
              <a:t>Clean Energy Initiatives</a:t>
            </a:r>
            <a:r>
              <a:rPr lang="en-US" dirty="0">
                <a:effectLst/>
                <a:latin typeface="Calibri" panose="020F0502020204030204" pitchFamily="34" charset="0"/>
                <a:ea typeface="Times New Roman" panose="02020603050405020304" pitchFamily="18" charset="0"/>
              </a:rPr>
              <a:t>: </a:t>
            </a:r>
            <a:endParaRPr lang="en-US"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mj-lt"/>
              <a:buAutoNum type="alphaLcPeriod"/>
            </a:pPr>
            <a:r>
              <a:rPr lang="en-US" b="1" dirty="0">
                <a:effectLst/>
                <a:latin typeface="Calibri" panose="020F0502020204030204" pitchFamily="34" charset="0"/>
                <a:ea typeface="Times New Roman" panose="02020603050405020304" pitchFamily="18" charset="0"/>
              </a:rPr>
              <a:t>Climate and Equitable Jobs Act Implementation</a:t>
            </a:r>
            <a:r>
              <a:rPr lang="en-US" dirty="0">
                <a:effectLst/>
                <a:latin typeface="Calibri" panose="020F0502020204030204" pitchFamily="34" charset="0"/>
                <a:ea typeface="Times New Roman" panose="02020603050405020304" pitchFamily="18" charset="0"/>
              </a:rPr>
              <a:t>: Planning the implementation of CEJA workforce development programs (led by the Department of Commerce and Economic Opportunity)</a:t>
            </a:r>
          </a:p>
          <a:p>
            <a:pPr marL="742950" marR="0" lvl="1" indent="-285750">
              <a:spcBef>
                <a:spcPts val="0"/>
              </a:spcBef>
              <a:spcAft>
                <a:spcPts val="0"/>
              </a:spcAft>
              <a:buFont typeface="+mj-lt"/>
              <a:buAutoNum type="alphaLcPeriod"/>
            </a:pPr>
            <a:r>
              <a:rPr lang="en-US" b="1" dirty="0">
                <a:effectLst/>
                <a:latin typeface="Calibri" panose="020F0502020204030204" pitchFamily="34" charset="0"/>
                <a:ea typeface="Times New Roman" panose="02020603050405020304" pitchFamily="18" charset="0"/>
              </a:rPr>
              <a:t>Electric Vehicle Infrastructure</a:t>
            </a:r>
            <a:r>
              <a:rPr lang="en-US" dirty="0">
                <a:effectLst/>
                <a:latin typeface="Calibri" panose="020F0502020204030204" pitchFamily="34" charset="0"/>
                <a:ea typeface="Times New Roman" panose="02020603050405020304" pitchFamily="18" charset="0"/>
              </a:rPr>
              <a:t>: Implementation and alignment of initiatives related to EV infrastructure. ICCB leads the Rev UP EV initiative, while EPA is leading a charging station infrastructure initiative. (Department of Commerce and Economic Opportunity, Environmental Protection Agency, Department of Transportation, and other groups such as employers and IGEN) </a:t>
            </a:r>
            <a:endParaRPr lang="en-US" dirty="0">
              <a:effectLst/>
              <a:latin typeface="Calibri" panose="020F0502020204030204" pitchFamily="34" charset="0"/>
              <a:ea typeface="Calibri" panose="020F0502020204030204" pitchFamily="34" charset="0"/>
            </a:endParaRPr>
          </a:p>
          <a:p>
            <a:pPr marL="742950" lvl="1" indent="-285750">
              <a:buFont typeface="+mj-lt"/>
              <a:buAutoNum type="alphaLcPeriod"/>
            </a:pPr>
            <a:r>
              <a:rPr lang="en-US" b="1" dirty="0">
                <a:effectLst/>
                <a:latin typeface="Calibri" panose="020F0502020204030204" pitchFamily="34" charset="0"/>
                <a:ea typeface="Times New Roman" panose="02020603050405020304" pitchFamily="18" charset="0"/>
              </a:rPr>
              <a:t>Hydrogen Task Force: </a:t>
            </a:r>
            <a:r>
              <a:rPr lang="en-US" b="1" dirty="0">
                <a:latin typeface="Calibri" panose="020F0502020204030204" pitchFamily="34" charset="0"/>
                <a:ea typeface="Times New Roman" panose="02020603050405020304" pitchFamily="18" charset="0"/>
              </a:rPr>
              <a:t>Focused on the </a:t>
            </a:r>
            <a:r>
              <a:rPr lang="en-US" dirty="0">
                <a:effectLst/>
                <a:latin typeface="Calibri" panose="020F0502020204030204" pitchFamily="34" charset="0"/>
                <a:ea typeface="Times New Roman" panose="02020603050405020304" pitchFamily="18" charset="0"/>
              </a:rPr>
              <a:t>growing need for skilled labor qualified to work in all phases of hydrogen project development (carpentry, construction, electrical, maintenance, transport, and operations, </a:t>
            </a:r>
            <a:r>
              <a:rPr lang="en-US" dirty="0" err="1">
                <a:effectLst/>
                <a:latin typeface="Calibri" panose="020F0502020204030204" pitchFamily="34" charset="0"/>
                <a:ea typeface="Times New Roman" panose="02020603050405020304" pitchFamily="18" charset="0"/>
              </a:rPr>
              <a:t>etc</a:t>
            </a:r>
            <a:r>
              <a:rPr lang="en-US" dirty="0">
                <a:effectLst/>
                <a:latin typeface="Calibri" panose="020F0502020204030204" pitchFamily="34" charset="0"/>
                <a:ea typeface="Times New Roman" panose="02020603050405020304" pitchFamily="18" charset="0"/>
              </a:rPr>
              <a:t>). </a:t>
            </a:r>
            <a:r>
              <a:rPr lang="en-US" dirty="0">
                <a:latin typeface="Calibri" panose="020F0502020204030204" pitchFamily="34" charset="0"/>
                <a:ea typeface="Calibri" panose="020F0502020204030204" pitchFamily="34" charset="0"/>
              </a:rPr>
              <a:t>(</a:t>
            </a:r>
            <a:r>
              <a:rPr lang="en-US" dirty="0">
                <a:effectLst/>
                <a:latin typeface="Calibri" panose="020F0502020204030204" pitchFamily="34" charset="0"/>
                <a:ea typeface="Times New Roman" panose="02020603050405020304" pitchFamily="18" charset="0"/>
              </a:rPr>
              <a:t>coordinated by the Department of Commerce and Economic Opportunity)</a:t>
            </a:r>
          </a:p>
          <a:p>
            <a:pPr lvl="1"/>
            <a:endParaRPr lang="en-US" b="1" dirty="0">
              <a:latin typeface="Calibri" panose="020F0502020204030204" pitchFamily="34" charset="0"/>
              <a:ea typeface="Times New Roman" panose="02020603050405020304" pitchFamily="18" charset="0"/>
            </a:endParaRPr>
          </a:p>
          <a:p>
            <a:pPr marL="742950" lvl="1" indent="-285750">
              <a:buFont typeface="+mj-lt"/>
              <a:buAutoNum type="alphaLcPeriod"/>
            </a:pPr>
            <a:endParaRPr lang="en-US" dirty="0">
              <a:latin typeface="Calibri" panose="020F0502020204030204" pitchFamily="34" charset="0"/>
              <a:ea typeface="Times New Roman" panose="02020603050405020304" pitchFamily="18" charset="0"/>
            </a:endParaRPr>
          </a:p>
          <a:p>
            <a:pPr lvl="1"/>
            <a:endParaRPr lang="en-US"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612825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84620-1A94-1CEB-E9DA-A7CCE01B9A53}"/>
              </a:ext>
            </a:extLst>
          </p:cNvPr>
          <p:cNvSpPr>
            <a:spLocks noGrp="1"/>
          </p:cNvSpPr>
          <p:nvPr>
            <p:ph type="title"/>
          </p:nvPr>
        </p:nvSpPr>
        <p:spPr>
          <a:xfrm>
            <a:off x="770892" y="101564"/>
            <a:ext cx="7602214" cy="984885"/>
          </a:xfrm>
        </p:spPr>
        <p:txBody>
          <a:bodyPr/>
          <a:lstStyle/>
          <a:p>
            <a:pPr algn="ctr"/>
            <a:r>
              <a:rPr lang="en-US" dirty="0"/>
              <a:t>STATE AGENCY WORKFORCE PARTNERSHIPS</a:t>
            </a:r>
          </a:p>
        </p:txBody>
      </p:sp>
      <p:sp>
        <p:nvSpPr>
          <p:cNvPr id="3" name="Text Placeholder 2">
            <a:extLst>
              <a:ext uri="{FF2B5EF4-FFF2-40B4-BE49-F238E27FC236}">
                <a16:creationId xmlns:a16="http://schemas.microsoft.com/office/drawing/2014/main" id="{4C198686-C336-A8B5-F831-9F5E653BCFA2}"/>
              </a:ext>
            </a:extLst>
          </p:cNvPr>
          <p:cNvSpPr>
            <a:spLocks noGrp="1"/>
          </p:cNvSpPr>
          <p:nvPr>
            <p:ph type="body" idx="1"/>
          </p:nvPr>
        </p:nvSpPr>
        <p:spPr>
          <a:xfrm>
            <a:off x="393699" y="1216458"/>
            <a:ext cx="8356600" cy="5539978"/>
          </a:xfrm>
        </p:spPr>
        <p:txBody>
          <a:bodyPr/>
          <a:lstStyle/>
          <a:p>
            <a:r>
              <a:rPr lang="en-US" b="1" dirty="0">
                <a:effectLst/>
                <a:ea typeface="Times New Roman" panose="02020603050405020304" pitchFamily="18" charset="0"/>
              </a:rPr>
              <a:t>Illinois Workforce Innovation Board: </a:t>
            </a:r>
          </a:p>
          <a:p>
            <a:pPr marL="285750" indent="-285750">
              <a:buFont typeface="Arial" panose="020B0604020202020204" pitchFamily="34" charset="0"/>
              <a:buChar char="•"/>
            </a:pPr>
            <a:r>
              <a:rPr lang="en-US" dirty="0">
                <a:effectLst/>
                <a:ea typeface="Times New Roman" panose="02020603050405020304" pitchFamily="18" charset="0"/>
              </a:rPr>
              <a:t>ICCB staff represent the community college system, adult education (Title II), and postsecondary Perkins (CTE) on the IWIB.  Staff also serve various committees of the board including apprenticeship, career pathways for targeted populations, continuous improvement, and diversity, equity, and inclusion. </a:t>
            </a:r>
          </a:p>
          <a:p>
            <a:endParaRPr lang="en-US" dirty="0">
              <a:effectLst/>
              <a:ea typeface="Times New Roman" panose="02020603050405020304" pitchFamily="18" charset="0"/>
            </a:endParaRPr>
          </a:p>
          <a:p>
            <a:pPr marL="0" marR="0">
              <a:spcBef>
                <a:spcPts val="0"/>
              </a:spcBef>
              <a:spcAft>
                <a:spcPts val="0"/>
              </a:spcAft>
            </a:pPr>
            <a:r>
              <a:rPr lang="en-US" b="1" dirty="0">
                <a:effectLst/>
                <a:ea typeface="Aptos" panose="020B0004020202020204" pitchFamily="34" charset="0"/>
              </a:rPr>
              <a:t>Illinois Department of Commerce and Economic Opportunity (DCEO)</a:t>
            </a:r>
            <a:endParaRPr lang="en-US" dirty="0">
              <a:effectLst/>
              <a:ea typeface="Aptos" panose="020B0004020202020204" pitchFamily="34" charset="0"/>
            </a:endParaRPr>
          </a:p>
          <a:p>
            <a:pPr marL="342900" marR="0" lvl="0" indent="-342900">
              <a:spcBef>
                <a:spcPts val="0"/>
              </a:spcBef>
              <a:spcAft>
                <a:spcPts val="0"/>
              </a:spcAft>
              <a:buFont typeface="Symbol" panose="05050102010706020507" pitchFamily="18" charset="2"/>
              <a:buChar char=""/>
            </a:pPr>
            <a:r>
              <a:rPr lang="en-US" dirty="0">
                <a:effectLst/>
                <a:ea typeface="Aptos" panose="020B0004020202020204" pitchFamily="34" charset="0"/>
              </a:rPr>
              <a:t>ICCB works with the Department on various grant related requirements as outlined under the Workforce Innovation and Opportunities Act</a:t>
            </a:r>
          </a:p>
          <a:p>
            <a:pPr marL="342900" marR="0" lvl="0" indent="-342900">
              <a:spcBef>
                <a:spcPts val="0"/>
              </a:spcBef>
              <a:spcAft>
                <a:spcPts val="0"/>
              </a:spcAft>
              <a:buFont typeface="Symbol" panose="05050102010706020507" pitchFamily="18" charset="2"/>
              <a:buChar char=""/>
            </a:pPr>
            <a:endParaRPr lang="en-US" dirty="0">
              <a:effectLst/>
              <a:ea typeface="Aptos" panose="020B0004020202020204" pitchFamily="34" charset="0"/>
            </a:endParaRPr>
          </a:p>
          <a:p>
            <a:pPr marL="0" marR="0">
              <a:spcBef>
                <a:spcPts val="0"/>
              </a:spcBef>
              <a:spcAft>
                <a:spcPts val="0"/>
              </a:spcAft>
            </a:pPr>
            <a:r>
              <a:rPr lang="en-US" b="1" dirty="0">
                <a:effectLst/>
                <a:ea typeface="Aptos" panose="020B0004020202020204" pitchFamily="34" charset="0"/>
              </a:rPr>
              <a:t>Illinois Department of Employment &amp; Security</a:t>
            </a:r>
            <a:endParaRPr lang="en-US" dirty="0">
              <a:effectLst/>
              <a:ea typeface="Aptos" panose="020B0004020202020204" pitchFamily="34" charset="0"/>
            </a:endParaRPr>
          </a:p>
          <a:p>
            <a:pPr marL="342900" marR="0" lvl="0" indent="-342900">
              <a:spcBef>
                <a:spcPts val="0"/>
              </a:spcBef>
              <a:spcAft>
                <a:spcPts val="0"/>
              </a:spcAft>
              <a:buFont typeface="Symbol" panose="05050102010706020507" pitchFamily="18" charset="2"/>
              <a:buChar char=""/>
            </a:pPr>
            <a:r>
              <a:rPr lang="en-US" dirty="0">
                <a:effectLst/>
                <a:ea typeface="Aptos" panose="020B0004020202020204" pitchFamily="34" charset="0"/>
              </a:rPr>
              <a:t>ICCB Perkins Power BI Dashboard (Career and Technical Education) / Perkins Federal Accountability Reporting</a:t>
            </a:r>
          </a:p>
          <a:p>
            <a:pPr marL="742950" marR="0" lvl="1" indent="-285750">
              <a:spcBef>
                <a:spcPts val="0"/>
              </a:spcBef>
              <a:spcAft>
                <a:spcPts val="0"/>
              </a:spcAft>
              <a:buFont typeface="Courier New" panose="02070309020205020404" pitchFamily="49" charset="0"/>
              <a:buChar char="o"/>
            </a:pPr>
            <a:r>
              <a:rPr lang="en-US" dirty="0">
                <a:effectLst/>
                <a:ea typeface="Aptos" panose="020B0004020202020204" pitchFamily="34" charset="0"/>
              </a:rPr>
              <a:t>Perkins federal accountability metric data with disaggregation by demography and other special populations.</a:t>
            </a:r>
          </a:p>
          <a:p>
            <a:pPr marL="285750" indent="-285750">
              <a:buFont typeface="Courier New" panose="02070309020205020404" pitchFamily="49" charset="0"/>
              <a:buChar char="o"/>
            </a:pPr>
            <a:r>
              <a:rPr lang="en-US" dirty="0">
                <a:effectLst/>
                <a:ea typeface="Aptos" panose="020B0004020202020204" pitchFamily="34" charset="0"/>
              </a:rPr>
              <a:t>ICCB works with IDES </a:t>
            </a:r>
            <a:r>
              <a:rPr lang="en-US" dirty="0">
                <a:ea typeface="Aptos" panose="020B0004020202020204" pitchFamily="34" charset="0"/>
              </a:rPr>
              <a:t>to data match employment metrics for Adult Education and Postsecondary Perkins (CTE)</a:t>
            </a:r>
          </a:p>
          <a:p>
            <a:endParaRPr lang="en-US" dirty="0">
              <a:effectLst/>
              <a:ea typeface="Aptos" panose="020B0004020202020204" pitchFamily="34" charset="0"/>
            </a:endParaRPr>
          </a:p>
          <a:p>
            <a:endParaRPr lang="en-US" dirty="0">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2203275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A8718-C7DE-21B5-98B6-E03DF70A8E43}"/>
              </a:ext>
            </a:extLst>
          </p:cNvPr>
          <p:cNvSpPr>
            <a:spLocks noGrp="1"/>
          </p:cNvSpPr>
          <p:nvPr>
            <p:ph type="title"/>
          </p:nvPr>
        </p:nvSpPr>
        <p:spPr>
          <a:xfrm>
            <a:off x="770892" y="101564"/>
            <a:ext cx="7602214" cy="984885"/>
          </a:xfrm>
        </p:spPr>
        <p:txBody>
          <a:bodyPr/>
          <a:lstStyle/>
          <a:p>
            <a:pPr algn="ctr"/>
            <a:r>
              <a:rPr lang="en-US" dirty="0"/>
              <a:t>OTHER STATE AGENCY PARTNERSHIPS</a:t>
            </a:r>
          </a:p>
        </p:txBody>
      </p:sp>
      <p:sp>
        <p:nvSpPr>
          <p:cNvPr id="3" name="Text Placeholder 2">
            <a:extLst>
              <a:ext uri="{FF2B5EF4-FFF2-40B4-BE49-F238E27FC236}">
                <a16:creationId xmlns:a16="http://schemas.microsoft.com/office/drawing/2014/main" id="{819C0098-B3A7-04F8-20E8-1E5ED0ECCEDB}"/>
              </a:ext>
            </a:extLst>
          </p:cNvPr>
          <p:cNvSpPr>
            <a:spLocks noGrp="1"/>
          </p:cNvSpPr>
          <p:nvPr>
            <p:ph type="body" idx="1"/>
          </p:nvPr>
        </p:nvSpPr>
        <p:spPr>
          <a:xfrm>
            <a:off x="393699" y="1086449"/>
            <a:ext cx="8356600" cy="2769989"/>
          </a:xfrm>
        </p:spPr>
        <p:txBody>
          <a:bodyPr/>
          <a:lstStyle/>
          <a:p>
            <a:pPr marL="0" marR="0">
              <a:spcBef>
                <a:spcPts val="0"/>
              </a:spcBef>
              <a:spcAft>
                <a:spcPts val="0"/>
              </a:spcAft>
            </a:pPr>
            <a:r>
              <a:rPr lang="en-US" sz="1800" b="1" dirty="0">
                <a:effectLst/>
                <a:latin typeface="Calibri" panose="020F0502020204030204" pitchFamily="34" charset="0"/>
                <a:ea typeface="Aptos" panose="020B0004020202020204" pitchFamily="34" charset="0"/>
              </a:rPr>
              <a:t>Illinois Department of Children and Family Services</a:t>
            </a: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Aptos" panose="020B0004020202020204" pitchFamily="34" charset="0"/>
              </a:rPr>
              <a:t>To develop navigator programs at community colleges for former foster youth.</a:t>
            </a:r>
          </a:p>
          <a:p>
            <a:pPr marL="342900" marR="0" lvl="0" indent="-342900">
              <a:spcBef>
                <a:spcPts val="0"/>
              </a:spcBef>
              <a:spcAft>
                <a:spcPts val="0"/>
              </a:spcAft>
              <a:buFont typeface="Symbol" panose="05050102010706020507" pitchFamily="18" charset="2"/>
              <a:buChar char=""/>
            </a:pPr>
            <a:r>
              <a:rPr lang="en-US" sz="1800" u="sng" dirty="0">
                <a:effectLst/>
                <a:latin typeface="Calibri" panose="020F0502020204030204" pitchFamily="34" charset="0"/>
                <a:ea typeface="Aptos" panose="020B0004020202020204" pitchFamily="34" charset="0"/>
              </a:rPr>
              <a:t>To support ongoing work to support student with foster care experience through the </a:t>
            </a:r>
            <a:r>
              <a:rPr lang="en-US" sz="1800" b="1" dirty="0">
                <a:effectLst/>
                <a:latin typeface="Calibri" panose="020F0502020204030204" pitchFamily="34" charset="0"/>
                <a:ea typeface="Aptos" panose="020B0004020202020204" pitchFamily="34" charset="0"/>
              </a:rPr>
              <a:t> Department of Children and Family Services</a:t>
            </a:r>
            <a:r>
              <a:rPr lang="en-US" sz="1800" dirty="0">
                <a:effectLst/>
                <a:latin typeface="Calibri" panose="020F0502020204030204" pitchFamily="34" charset="0"/>
                <a:ea typeface="Aptos" panose="020B0004020202020204" pitchFamily="34" charset="0"/>
              </a:rPr>
              <a:t> on the Youth in Care Advocacy Program. </a:t>
            </a:r>
          </a:p>
          <a:p>
            <a:pPr marR="0" lvl="0">
              <a:spcBef>
                <a:spcPts val="0"/>
              </a:spcBef>
              <a:spcAft>
                <a:spcPts val="0"/>
              </a:spcAft>
            </a:pPr>
            <a:endParaRPr lang="en-US" sz="1800" dirty="0">
              <a:effectLst/>
              <a:latin typeface="Calibri" panose="020F0502020204030204" pitchFamily="34" charset="0"/>
              <a:ea typeface="Aptos" panose="020B0004020202020204" pitchFamily="34" charset="0"/>
            </a:endParaRPr>
          </a:p>
          <a:p>
            <a:pPr marL="0" marR="0">
              <a:spcBef>
                <a:spcPts val="0"/>
              </a:spcBef>
              <a:spcAft>
                <a:spcPts val="0"/>
              </a:spcAft>
            </a:pPr>
            <a:r>
              <a:rPr lang="en-US" sz="1800" b="1" dirty="0">
                <a:effectLst/>
                <a:latin typeface="Calibri" panose="020F0502020204030204" pitchFamily="34" charset="0"/>
                <a:ea typeface="Aptos" panose="020B0004020202020204" pitchFamily="34" charset="0"/>
              </a:rPr>
              <a:t>Illinois Regional Offices of Education </a:t>
            </a: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Aptos" panose="020B0004020202020204" pitchFamily="34" charset="0"/>
              </a:rPr>
              <a:t>ICCB’s High School Equivalency Office partners with the Regional Offices of Education to assist students in receiving their State of Illinois High School Diplomas and transcripts.</a:t>
            </a:r>
          </a:p>
          <a:p>
            <a:pPr marL="0" marR="0">
              <a:spcBef>
                <a:spcPts val="0"/>
              </a:spcBef>
              <a:spcAft>
                <a:spcPts val="0"/>
              </a:spcAft>
            </a:pPr>
            <a:r>
              <a:rPr lang="en-US" sz="1800" dirty="0">
                <a:effectLst/>
                <a:latin typeface="Calibri" panose="020F0502020204030204" pitchFamily="34" charset="0"/>
                <a:ea typeface="Aptos" panose="020B0004020202020204" pitchFamily="34" charset="0"/>
              </a:rPr>
              <a:t> </a:t>
            </a:r>
          </a:p>
        </p:txBody>
      </p:sp>
    </p:spTree>
    <p:extLst>
      <p:ext uri="{BB962C8B-B14F-4D97-AF65-F5344CB8AC3E}">
        <p14:creationId xmlns:p14="http://schemas.microsoft.com/office/powerpoint/2010/main" val="3982776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E4187-FF64-BE39-1121-136D96D3A325}"/>
              </a:ext>
            </a:extLst>
          </p:cNvPr>
          <p:cNvSpPr>
            <a:spLocks noGrp="1"/>
          </p:cNvSpPr>
          <p:nvPr>
            <p:ph type="title"/>
          </p:nvPr>
        </p:nvSpPr>
        <p:spPr>
          <a:xfrm>
            <a:off x="770892" y="101564"/>
            <a:ext cx="7602214" cy="984885"/>
          </a:xfrm>
        </p:spPr>
        <p:txBody>
          <a:bodyPr/>
          <a:lstStyle/>
          <a:p>
            <a:pPr algn="ctr"/>
            <a:r>
              <a:rPr lang="en-US" dirty="0"/>
              <a:t>OTHER STATE AGENCY PARTNERSHIPS</a:t>
            </a:r>
          </a:p>
        </p:txBody>
      </p:sp>
      <p:sp>
        <p:nvSpPr>
          <p:cNvPr id="3" name="Text Placeholder 2">
            <a:extLst>
              <a:ext uri="{FF2B5EF4-FFF2-40B4-BE49-F238E27FC236}">
                <a16:creationId xmlns:a16="http://schemas.microsoft.com/office/drawing/2014/main" id="{1FD8699C-84DA-2AD6-472D-167C34618A42}"/>
              </a:ext>
            </a:extLst>
          </p:cNvPr>
          <p:cNvSpPr>
            <a:spLocks noGrp="1"/>
          </p:cNvSpPr>
          <p:nvPr>
            <p:ph type="body" idx="1"/>
          </p:nvPr>
        </p:nvSpPr>
        <p:spPr>
          <a:xfrm>
            <a:off x="366171" y="1295401"/>
            <a:ext cx="8356600" cy="6093976"/>
          </a:xfrm>
        </p:spPr>
        <p:txBody>
          <a:bodyPr/>
          <a:lstStyle/>
          <a:p>
            <a:pPr marL="0" marR="0">
              <a:spcBef>
                <a:spcPts val="0"/>
              </a:spcBef>
              <a:spcAft>
                <a:spcPts val="0"/>
              </a:spcAft>
            </a:pPr>
            <a:r>
              <a:rPr lang="en-US" sz="1800" b="1" dirty="0">
                <a:effectLst/>
                <a:latin typeface="Calibri" panose="020F0502020204030204" pitchFamily="34" charset="0"/>
                <a:ea typeface="Aptos" panose="020B0004020202020204" pitchFamily="34" charset="0"/>
              </a:rPr>
              <a:t>Illinois Homeland Security</a:t>
            </a: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Aptos" panose="020B0004020202020204" pitchFamily="34" charset="0"/>
              </a:rPr>
              <a:t>ICCB participates in the work of the Illinois Homeland Security Advisory Committee (IL-HSAC) and the State Emergency Operations Center (SEOC) to help address security and emergency needs.</a:t>
            </a:r>
          </a:p>
          <a:p>
            <a:pPr marL="0" marR="0">
              <a:spcBef>
                <a:spcPts val="0"/>
              </a:spcBef>
              <a:spcAft>
                <a:spcPts val="0"/>
              </a:spcAft>
            </a:pPr>
            <a:r>
              <a:rPr lang="en-US" sz="1800" dirty="0">
                <a:effectLst/>
                <a:latin typeface="Calibri" panose="020F0502020204030204" pitchFamily="34" charset="0"/>
                <a:ea typeface="Aptos" panose="020B0004020202020204" pitchFamily="34" charset="0"/>
              </a:rPr>
              <a:t> </a:t>
            </a:r>
          </a:p>
          <a:p>
            <a:pPr marL="0" marR="0">
              <a:spcBef>
                <a:spcPts val="0"/>
              </a:spcBef>
              <a:spcAft>
                <a:spcPts val="0"/>
              </a:spcAft>
            </a:pPr>
            <a:r>
              <a:rPr lang="en-US" sz="1800" b="1" dirty="0">
                <a:effectLst/>
                <a:latin typeface="Calibri" panose="020F0502020204030204" pitchFamily="34" charset="0"/>
                <a:ea typeface="Aptos" panose="020B0004020202020204" pitchFamily="34" charset="0"/>
              </a:rPr>
              <a:t>Illinois Department of Information Technology</a:t>
            </a:r>
          </a:p>
          <a:p>
            <a:pPr marL="342900" marR="0" lvl="0" indent="-342900">
              <a:spcBef>
                <a:spcPts val="0"/>
              </a:spcBef>
              <a:spcAft>
                <a:spcPts val="0"/>
              </a:spcAft>
              <a:buFont typeface="Symbol" panose="05050102010706020507" pitchFamily="18" charset="2"/>
              <a:buChar char=""/>
            </a:pPr>
            <a:r>
              <a:rPr lang="en-US" dirty="0">
                <a:latin typeface="Calibri" panose="020F0502020204030204" pitchFamily="34" charset="0"/>
                <a:ea typeface="Aptos" panose="020B0004020202020204" pitchFamily="34" charset="0"/>
              </a:rPr>
              <a:t>ICCB c</a:t>
            </a:r>
            <a:r>
              <a:rPr lang="en-US" sz="1800" dirty="0">
                <a:effectLst/>
                <a:latin typeface="Calibri" panose="020F0502020204030204" pitchFamily="34" charset="0"/>
                <a:ea typeface="Aptos" panose="020B0004020202020204" pitchFamily="34" charset="0"/>
              </a:rPr>
              <a:t>oordinates community college representation in the Governor’s Tent at the State Fair.</a:t>
            </a:r>
          </a:p>
          <a:p>
            <a:pPr marL="342900" marR="0" lvl="0" indent="-342900">
              <a:spcBef>
                <a:spcPts val="0"/>
              </a:spcBef>
              <a:spcAft>
                <a:spcPts val="0"/>
              </a:spcAft>
              <a:buFont typeface="Symbol" panose="05050102010706020507" pitchFamily="18" charset="2"/>
              <a:buChar char=""/>
            </a:pPr>
            <a:r>
              <a:rPr lang="en-US" dirty="0" err="1">
                <a:latin typeface="Calibri" panose="020F0502020204030204" pitchFamily="34" charset="0"/>
                <a:ea typeface="Aptos" panose="020B0004020202020204" pitchFamily="34" charset="0"/>
              </a:rPr>
              <a:t>DoIT</a:t>
            </a:r>
            <a:r>
              <a:rPr lang="en-US" dirty="0">
                <a:latin typeface="Calibri" panose="020F0502020204030204" pitchFamily="34" charset="0"/>
                <a:ea typeface="Aptos" panose="020B0004020202020204" pitchFamily="34" charset="0"/>
              </a:rPr>
              <a:t> provides technology support to the agency.</a:t>
            </a:r>
          </a:p>
          <a:p>
            <a:pPr marL="342900" marR="0" lvl="0" indent="-342900">
              <a:spcBef>
                <a:spcPts val="0"/>
              </a:spcBef>
              <a:spcAft>
                <a:spcPts val="0"/>
              </a:spcAft>
              <a:buFont typeface="Symbol" panose="05050102010706020507" pitchFamily="18" charset="2"/>
              <a:buChar char=""/>
            </a:pPr>
            <a:endParaRPr lang="en-US" sz="1800" dirty="0">
              <a:effectLst/>
              <a:latin typeface="Calibri" panose="020F0502020204030204" pitchFamily="34" charset="0"/>
              <a:ea typeface="Aptos" panose="020B0004020202020204" pitchFamily="34" charset="0"/>
            </a:endParaRPr>
          </a:p>
          <a:p>
            <a:pPr marL="0" marR="0">
              <a:spcBef>
                <a:spcPts val="0"/>
              </a:spcBef>
              <a:spcAft>
                <a:spcPts val="0"/>
              </a:spcAft>
            </a:pPr>
            <a:r>
              <a:rPr lang="en-US" sz="1800" b="1" dirty="0">
                <a:effectLst/>
                <a:latin typeface="Calibri" panose="020F0502020204030204" pitchFamily="34" charset="0"/>
                <a:ea typeface="Aptos" panose="020B0004020202020204" pitchFamily="34" charset="0"/>
              </a:rPr>
              <a:t>Illinois Central Management Services (CMS)</a:t>
            </a:r>
            <a:endParaRPr lang="en-US" sz="1800" dirty="0">
              <a:effectLst/>
              <a:latin typeface="Calibri" panose="020F0502020204030204" pitchFamily="34" charset="0"/>
              <a:ea typeface="Aptos" panose="020B0004020202020204" pitchFamily="34" charset="0"/>
            </a:endParaRPr>
          </a:p>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Aptos" panose="020B0004020202020204" pitchFamily="34" charset="0"/>
              </a:rPr>
              <a:t>The ICCB works with CMS to ensure the smooth operation of our offices. CMS provides needed resources to ensure the agency runs effectively and efficiently.</a:t>
            </a:r>
            <a:r>
              <a:rPr lang="en-US" sz="1800" b="1" dirty="0">
                <a:effectLst/>
                <a:latin typeface="Calibri" panose="020F0502020204030204" pitchFamily="34" charset="0"/>
                <a:ea typeface="Aptos" panose="020B0004020202020204" pitchFamily="34" charset="0"/>
              </a:rPr>
              <a:t>  </a:t>
            </a:r>
          </a:p>
          <a:p>
            <a:pPr marR="0" lvl="0">
              <a:spcBef>
                <a:spcPts val="0"/>
              </a:spcBef>
              <a:spcAft>
                <a:spcPts val="0"/>
              </a:spcAft>
            </a:pPr>
            <a:endParaRPr lang="en-US" sz="1800" dirty="0">
              <a:effectLst/>
              <a:latin typeface="Calibri" panose="020F0502020204030204" pitchFamily="34" charset="0"/>
              <a:ea typeface="Aptos" panose="020B0004020202020204" pitchFamily="34" charset="0"/>
            </a:endParaRPr>
          </a:p>
          <a:p>
            <a:pPr marL="0" marR="0">
              <a:spcBef>
                <a:spcPts val="0"/>
              </a:spcBef>
              <a:spcAft>
                <a:spcPts val="0"/>
              </a:spcAft>
            </a:pPr>
            <a:r>
              <a:rPr lang="en-US" sz="1800" b="1" dirty="0">
                <a:effectLst/>
                <a:latin typeface="Calibri" panose="020F0502020204030204" pitchFamily="34" charset="0"/>
                <a:ea typeface="Aptos" panose="020B0004020202020204" pitchFamily="34" charset="0"/>
              </a:rPr>
              <a:t>State University Civil Service System (SUCSS)</a:t>
            </a:r>
            <a:endParaRPr lang="en-US" sz="1800" dirty="0">
              <a:effectLst/>
              <a:latin typeface="Calibri" panose="020F0502020204030204" pitchFamily="34" charset="0"/>
              <a:ea typeface="Aptos" panose="020B0004020202020204" pitchFamily="34" charset="0"/>
            </a:endParaRPr>
          </a:p>
          <a:p>
            <a:pPr marL="342900" marR="0" lvl="0" indent="-342900">
              <a:spcBef>
                <a:spcPts val="0"/>
              </a:spcBef>
              <a:spcAft>
                <a:spcPts val="0"/>
              </a:spcAft>
              <a:buFont typeface="Symbol" panose="05050102010706020507" pitchFamily="18" charset="2"/>
              <a:buChar char=""/>
            </a:pPr>
            <a:r>
              <a:rPr lang="en-US" dirty="0">
                <a:effectLst/>
                <a:latin typeface="Roboto" panose="02000000000000000000" pitchFamily="2" charset="0"/>
                <a:ea typeface="Aptos" panose="020B0004020202020204" pitchFamily="34" charset="0"/>
              </a:rPr>
              <a:t>The ICCB works with SUCSS to provide the agency’s human resource administration </a:t>
            </a:r>
            <a:r>
              <a:rPr lang="en-US" dirty="0">
                <a:latin typeface="Roboto" panose="02000000000000000000" pitchFamily="2" charset="0"/>
                <a:ea typeface="Aptos" panose="020B0004020202020204" pitchFamily="34" charset="0"/>
              </a:rPr>
              <a:t>with </a:t>
            </a:r>
            <a:r>
              <a:rPr lang="en-US" dirty="0">
                <a:effectLst/>
                <a:latin typeface="Roboto" panose="02000000000000000000" pitchFamily="2" charset="0"/>
                <a:ea typeface="Aptos" panose="020B0004020202020204" pitchFamily="34" charset="0"/>
              </a:rPr>
              <a:t>information, research, and support for employment protocols, benefits, and events.</a:t>
            </a:r>
            <a:endParaRPr lang="en-US" dirty="0">
              <a:effectLst/>
              <a:latin typeface="Calibri" panose="020F0502020204030204" pitchFamily="34" charset="0"/>
              <a:ea typeface="Aptos" panose="020B0004020202020204" pitchFamily="34" charset="0"/>
            </a:endParaRPr>
          </a:p>
          <a:p>
            <a:pPr marL="342900" marR="0" lvl="0" indent="-342900">
              <a:spcBef>
                <a:spcPts val="0"/>
              </a:spcBef>
              <a:spcAft>
                <a:spcPts val="0"/>
              </a:spcAft>
              <a:buFont typeface="Symbol" panose="05050102010706020507" pitchFamily="18" charset="2"/>
              <a:buChar char=""/>
            </a:pPr>
            <a:endParaRPr lang="en-US" sz="1800" dirty="0">
              <a:effectLst/>
              <a:latin typeface="Calibri" panose="020F0502020204030204" pitchFamily="34" charset="0"/>
              <a:ea typeface="Aptos" panose="020B0004020202020204" pitchFamily="34" charset="0"/>
            </a:endParaRPr>
          </a:p>
          <a:p>
            <a:pPr marR="0" lvl="0">
              <a:spcBef>
                <a:spcPts val="0"/>
              </a:spcBef>
              <a:spcAft>
                <a:spcPts val="0"/>
              </a:spcAft>
            </a:pPr>
            <a:endParaRPr lang="en-US" sz="1800" dirty="0">
              <a:effectLst/>
              <a:latin typeface="Calibri" panose="020F0502020204030204" pitchFamily="34" charset="0"/>
              <a:ea typeface="Aptos" panose="020B0004020202020204" pitchFamily="34" charset="0"/>
            </a:endParaRPr>
          </a:p>
          <a:p>
            <a:pPr marL="0" marR="0">
              <a:spcBef>
                <a:spcPts val="0"/>
              </a:spcBef>
              <a:spcAft>
                <a:spcPts val="0"/>
              </a:spcAft>
            </a:pPr>
            <a:r>
              <a:rPr lang="en-US" sz="1800" b="1" dirty="0">
                <a:effectLst/>
                <a:latin typeface="Times New Roman" panose="02020603050405020304" pitchFamily="18" charset="0"/>
                <a:ea typeface="Times New Roman" panose="02020603050405020304" pitchFamily="18" charset="0"/>
              </a:rPr>
              <a:t> </a:t>
            </a:r>
            <a:endParaRPr lang="en-US" sz="1800" dirty="0">
              <a:effectLst/>
              <a:latin typeface="Calibri" panose="020F0502020204030204" pitchFamily="34" charset="0"/>
              <a:ea typeface="Aptos" panose="020B0004020202020204" pitchFamily="34" charset="0"/>
            </a:endParaRPr>
          </a:p>
          <a:p>
            <a:endParaRPr lang="en-US" dirty="0"/>
          </a:p>
        </p:txBody>
      </p:sp>
    </p:spTree>
    <p:extLst>
      <p:ext uri="{BB962C8B-B14F-4D97-AF65-F5344CB8AC3E}">
        <p14:creationId xmlns:p14="http://schemas.microsoft.com/office/powerpoint/2010/main" val="3410893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459E2-51C0-31E2-2C2E-6A83CC815840}"/>
              </a:ext>
            </a:extLst>
          </p:cNvPr>
          <p:cNvSpPr>
            <a:spLocks noGrp="1"/>
          </p:cNvSpPr>
          <p:nvPr>
            <p:ph type="title"/>
          </p:nvPr>
        </p:nvSpPr>
        <p:spPr>
          <a:xfrm>
            <a:off x="770892" y="101564"/>
            <a:ext cx="7602214" cy="492443"/>
          </a:xfrm>
        </p:spPr>
        <p:txBody>
          <a:bodyPr/>
          <a:lstStyle/>
          <a:p>
            <a:pPr algn="ctr"/>
            <a:r>
              <a:rPr lang="en-US" dirty="0"/>
              <a:t>OTHER AGENCY PARTNERSHIPS</a:t>
            </a:r>
          </a:p>
        </p:txBody>
      </p:sp>
      <p:sp>
        <p:nvSpPr>
          <p:cNvPr id="3" name="Text Placeholder 2">
            <a:extLst>
              <a:ext uri="{FF2B5EF4-FFF2-40B4-BE49-F238E27FC236}">
                <a16:creationId xmlns:a16="http://schemas.microsoft.com/office/drawing/2014/main" id="{5E2F12C4-016E-FFAB-622F-2C7DD28ACCDE}"/>
              </a:ext>
            </a:extLst>
          </p:cNvPr>
          <p:cNvSpPr>
            <a:spLocks noGrp="1"/>
          </p:cNvSpPr>
          <p:nvPr>
            <p:ph type="body" idx="1"/>
          </p:nvPr>
        </p:nvSpPr>
        <p:spPr>
          <a:xfrm>
            <a:off x="366171" y="1066801"/>
            <a:ext cx="8356600" cy="3046988"/>
          </a:xfrm>
        </p:spPr>
        <p:txBody>
          <a:bodyPr/>
          <a:lstStyle/>
          <a:p>
            <a:r>
              <a:rPr lang="en-US" b="1" dirty="0"/>
              <a:t>Illinois Comptroller’s Office</a:t>
            </a:r>
          </a:p>
          <a:p>
            <a:pPr marL="285750" indent="-285750">
              <a:buFont typeface="Arial" panose="020B0604020202020204" pitchFamily="34" charset="0"/>
              <a:buChar char="•"/>
            </a:pPr>
            <a:r>
              <a:rPr lang="en-US" dirty="0"/>
              <a:t>ICCB works with the Comptroller’s to ensure payroll, vendor payments, grants and intergovernmental agreements are processed.</a:t>
            </a:r>
          </a:p>
          <a:p>
            <a:endParaRPr lang="en-US" dirty="0"/>
          </a:p>
          <a:p>
            <a:r>
              <a:rPr lang="en-US" b="1" dirty="0"/>
              <a:t>Illinois Treasurer’s Office</a:t>
            </a:r>
          </a:p>
          <a:p>
            <a:pPr marL="285750" indent="-285750">
              <a:buFont typeface="Arial" panose="020B0604020202020204" pitchFamily="34" charset="0"/>
              <a:buChar char="•"/>
            </a:pPr>
            <a:r>
              <a:rPr lang="en-US" sz="1800" dirty="0">
                <a:effectLst/>
                <a:latin typeface="Calibri" panose="020F0502020204030204" pitchFamily="34" charset="0"/>
                <a:ea typeface="Aptos" panose="020B0004020202020204" pitchFamily="34" charset="0"/>
              </a:rPr>
              <a:t>ICCB’s High School Equivalency Office partners with the Treasurer’s Office to use </a:t>
            </a:r>
            <a:r>
              <a:rPr lang="en-US" sz="1800" dirty="0" err="1">
                <a:effectLst/>
                <a:latin typeface="Calibri" panose="020F0502020204030204" pitchFamily="34" charset="0"/>
                <a:ea typeface="Aptos" panose="020B0004020202020204" pitchFamily="34" charset="0"/>
              </a:rPr>
              <a:t>ePay</a:t>
            </a:r>
            <a:r>
              <a:rPr lang="en-US" sz="1800" dirty="0">
                <a:effectLst/>
                <a:latin typeface="Calibri" panose="020F0502020204030204" pitchFamily="34" charset="0"/>
                <a:ea typeface="Aptos" panose="020B0004020202020204" pitchFamily="34" charset="0"/>
              </a:rPr>
              <a:t> as an online payment method for students in the Chicago area who need to receive copies of their State of Illinois High School Diploma and transcripts.</a:t>
            </a:r>
          </a:p>
          <a:p>
            <a:pPr marL="285750" indent="-285750">
              <a:buFont typeface="Arial" panose="020B0604020202020204" pitchFamily="34" charset="0"/>
              <a:buChar char="•"/>
            </a:pPr>
            <a:endParaRPr lang="en-US" b="1" dirty="0"/>
          </a:p>
          <a:p>
            <a:endParaRPr lang="en-US" dirty="0"/>
          </a:p>
          <a:p>
            <a:endParaRPr lang="en-US" dirty="0"/>
          </a:p>
        </p:txBody>
      </p:sp>
    </p:spTree>
    <p:extLst>
      <p:ext uri="{BB962C8B-B14F-4D97-AF65-F5344CB8AC3E}">
        <p14:creationId xmlns:p14="http://schemas.microsoft.com/office/powerpoint/2010/main" val="645675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81000" y="1066800"/>
            <a:ext cx="8503920" cy="4429418"/>
          </a:xfrm>
          <a:prstGeom prst="rect">
            <a:avLst/>
          </a:prstGeom>
        </p:spPr>
        <p:txBody>
          <a:bodyPr vert="horz" wrap="square" lIns="0" tIns="88900" rIns="0" bIns="0" rtlCol="0">
            <a:spAutoFit/>
          </a:bodyPr>
          <a:lstStyle/>
          <a:p>
            <a:pPr marL="355600" indent="-342900">
              <a:lnSpc>
                <a:spcPct val="100000"/>
              </a:lnSpc>
              <a:spcBef>
                <a:spcPts val="600"/>
              </a:spcBef>
              <a:buFont typeface="Arial"/>
              <a:buChar char="•"/>
              <a:tabLst>
                <a:tab pos="354965" algn="l"/>
                <a:tab pos="355600" algn="l"/>
              </a:tabLst>
            </a:pPr>
            <a:r>
              <a:rPr sz="2800" spc="-10" dirty="0">
                <a:latin typeface="Times New Roman"/>
                <a:cs typeface="Times New Roman"/>
              </a:rPr>
              <a:t>A</a:t>
            </a:r>
            <a:r>
              <a:rPr sz="2800" dirty="0">
                <a:latin typeface="Times New Roman"/>
                <a:cs typeface="Times New Roman"/>
              </a:rPr>
              <a:t>d</a:t>
            </a:r>
            <a:r>
              <a:rPr sz="2800" spc="-25" dirty="0">
                <a:latin typeface="Times New Roman"/>
                <a:cs typeface="Times New Roman"/>
              </a:rPr>
              <a:t>m</a:t>
            </a:r>
            <a:r>
              <a:rPr sz="2800" spc="-5" dirty="0">
                <a:latin typeface="Times New Roman"/>
                <a:cs typeface="Times New Roman"/>
              </a:rPr>
              <a:t>i</a:t>
            </a:r>
            <a:r>
              <a:rPr sz="2800" dirty="0">
                <a:latin typeface="Times New Roman"/>
                <a:cs typeface="Times New Roman"/>
              </a:rPr>
              <a:t>n</a:t>
            </a:r>
            <a:r>
              <a:rPr sz="2800" spc="-5" dirty="0">
                <a:latin typeface="Times New Roman"/>
                <a:cs typeface="Times New Roman"/>
              </a:rPr>
              <a:t>i</a:t>
            </a:r>
            <a:r>
              <a:rPr sz="2800" dirty="0">
                <a:latin typeface="Times New Roman"/>
                <a:cs typeface="Times New Roman"/>
              </a:rPr>
              <a:t>s</a:t>
            </a:r>
            <a:r>
              <a:rPr sz="2800" spc="-5" dirty="0">
                <a:latin typeface="Times New Roman"/>
                <a:cs typeface="Times New Roman"/>
              </a:rPr>
              <a:t>t</a:t>
            </a:r>
            <a:r>
              <a:rPr sz="2800" spc="-10" dirty="0">
                <a:latin typeface="Times New Roman"/>
                <a:cs typeface="Times New Roman"/>
              </a:rPr>
              <a:t>e</a:t>
            </a:r>
            <a:r>
              <a:rPr sz="2800" dirty="0">
                <a:latin typeface="Times New Roman"/>
                <a:cs typeface="Times New Roman"/>
              </a:rPr>
              <a:t>r</a:t>
            </a:r>
            <a:r>
              <a:rPr sz="2800" spc="-5" dirty="0">
                <a:latin typeface="Times New Roman"/>
                <a:cs typeface="Times New Roman"/>
              </a:rPr>
              <a:t>i</a:t>
            </a:r>
            <a:r>
              <a:rPr sz="2800" dirty="0">
                <a:latin typeface="Times New Roman"/>
                <a:cs typeface="Times New Roman"/>
              </a:rPr>
              <a:t>n</a:t>
            </a:r>
            <a:r>
              <a:rPr sz="2800" spc="-5" dirty="0">
                <a:latin typeface="Times New Roman"/>
                <a:cs typeface="Times New Roman"/>
              </a:rPr>
              <a:t>g</a:t>
            </a:r>
            <a:r>
              <a:rPr sz="2800" spc="-10" dirty="0">
                <a:latin typeface="Times New Roman"/>
                <a:cs typeface="Times New Roman"/>
              </a:rPr>
              <a:t> </a:t>
            </a:r>
            <a:r>
              <a:rPr sz="2800" spc="-5" dirty="0">
                <a:latin typeface="Times New Roman"/>
                <a:cs typeface="Times New Roman"/>
              </a:rPr>
              <a:t>t</a:t>
            </a:r>
            <a:r>
              <a:rPr sz="2800" dirty="0">
                <a:latin typeface="Times New Roman"/>
                <a:cs typeface="Times New Roman"/>
              </a:rPr>
              <a:t>h</a:t>
            </a:r>
            <a:r>
              <a:rPr sz="2800" spc="-5" dirty="0">
                <a:latin typeface="Times New Roman"/>
                <a:cs typeface="Times New Roman"/>
              </a:rPr>
              <a:t>e</a:t>
            </a:r>
            <a:r>
              <a:rPr sz="2800" spc="-10" dirty="0">
                <a:latin typeface="Times New Roman"/>
                <a:cs typeface="Times New Roman"/>
              </a:rPr>
              <a:t> </a:t>
            </a:r>
            <a:r>
              <a:rPr sz="2800" dirty="0">
                <a:latin typeface="Times New Roman"/>
                <a:cs typeface="Times New Roman"/>
              </a:rPr>
              <a:t>Pub</a:t>
            </a:r>
            <a:r>
              <a:rPr sz="2800" spc="-5" dirty="0">
                <a:latin typeface="Times New Roman"/>
                <a:cs typeface="Times New Roman"/>
              </a:rPr>
              <a:t>lic</a:t>
            </a:r>
            <a:r>
              <a:rPr sz="2800" spc="-25" dirty="0">
                <a:latin typeface="Times New Roman"/>
                <a:cs typeface="Times New Roman"/>
              </a:rPr>
              <a:t> </a:t>
            </a:r>
            <a:r>
              <a:rPr sz="2800" spc="-10" dirty="0">
                <a:latin typeface="Times New Roman"/>
                <a:cs typeface="Times New Roman"/>
              </a:rPr>
              <a:t>C</a:t>
            </a:r>
            <a:r>
              <a:rPr sz="2800" dirty="0">
                <a:latin typeface="Times New Roman"/>
                <a:cs typeface="Times New Roman"/>
              </a:rPr>
              <a:t>o</a:t>
            </a:r>
            <a:r>
              <a:rPr sz="2800" spc="-25" dirty="0">
                <a:latin typeface="Times New Roman"/>
                <a:cs typeface="Times New Roman"/>
              </a:rPr>
              <a:t>m</a:t>
            </a:r>
            <a:r>
              <a:rPr sz="2800" spc="-20" dirty="0">
                <a:latin typeface="Times New Roman"/>
                <a:cs typeface="Times New Roman"/>
              </a:rPr>
              <a:t>m</a:t>
            </a:r>
            <a:r>
              <a:rPr sz="2800" dirty="0">
                <a:latin typeface="Times New Roman"/>
                <a:cs typeface="Times New Roman"/>
              </a:rPr>
              <a:t>un</a:t>
            </a:r>
            <a:r>
              <a:rPr sz="2800" spc="-5" dirty="0">
                <a:latin typeface="Times New Roman"/>
                <a:cs typeface="Times New Roman"/>
              </a:rPr>
              <a:t>ity</a:t>
            </a:r>
            <a:r>
              <a:rPr sz="2800" spc="10" dirty="0">
                <a:latin typeface="Times New Roman"/>
                <a:cs typeface="Times New Roman"/>
              </a:rPr>
              <a:t> </a:t>
            </a:r>
            <a:r>
              <a:rPr sz="2800" spc="-10" dirty="0">
                <a:latin typeface="Times New Roman"/>
                <a:cs typeface="Times New Roman"/>
              </a:rPr>
              <a:t>C</a:t>
            </a:r>
            <a:r>
              <a:rPr sz="2800" dirty="0">
                <a:latin typeface="Times New Roman"/>
                <a:cs typeface="Times New Roman"/>
              </a:rPr>
              <a:t>o</a:t>
            </a:r>
            <a:r>
              <a:rPr sz="2800" spc="-5" dirty="0">
                <a:latin typeface="Times New Roman"/>
                <a:cs typeface="Times New Roman"/>
              </a:rPr>
              <a:t>ll</a:t>
            </a:r>
            <a:r>
              <a:rPr sz="2800" spc="-10" dirty="0">
                <a:latin typeface="Times New Roman"/>
                <a:cs typeface="Times New Roman"/>
              </a:rPr>
              <a:t>e</a:t>
            </a:r>
            <a:r>
              <a:rPr sz="2800" dirty="0">
                <a:latin typeface="Times New Roman"/>
                <a:cs typeface="Times New Roman"/>
              </a:rPr>
              <a:t>g</a:t>
            </a:r>
            <a:r>
              <a:rPr sz="2800" spc="-5" dirty="0">
                <a:latin typeface="Times New Roman"/>
                <a:cs typeface="Times New Roman"/>
              </a:rPr>
              <a:t>e</a:t>
            </a:r>
            <a:r>
              <a:rPr sz="2800" spc="-180" dirty="0">
                <a:latin typeface="Times New Roman"/>
                <a:cs typeface="Times New Roman"/>
              </a:rPr>
              <a:t> </a:t>
            </a:r>
            <a:r>
              <a:rPr sz="2800" spc="-10" dirty="0">
                <a:latin typeface="Times New Roman"/>
                <a:cs typeface="Times New Roman"/>
              </a:rPr>
              <a:t>Ac</a:t>
            </a:r>
            <a:r>
              <a:rPr sz="2800" spc="-5" dirty="0">
                <a:latin typeface="Times New Roman"/>
                <a:cs typeface="Times New Roman"/>
              </a:rPr>
              <a:t>t</a:t>
            </a:r>
            <a:endParaRPr sz="2800" dirty="0">
              <a:latin typeface="Times New Roman"/>
              <a:cs typeface="Times New Roman"/>
            </a:endParaRPr>
          </a:p>
          <a:p>
            <a:pPr marL="355600" indent="-342900">
              <a:lnSpc>
                <a:spcPct val="100000"/>
              </a:lnSpc>
              <a:spcBef>
                <a:spcPts val="600"/>
              </a:spcBef>
              <a:buFont typeface="Arial"/>
              <a:buChar char="•"/>
              <a:tabLst>
                <a:tab pos="354965" algn="l"/>
                <a:tab pos="355600" algn="l"/>
              </a:tabLst>
            </a:pPr>
            <a:r>
              <a:rPr sz="2800" dirty="0">
                <a:latin typeface="Times New Roman"/>
                <a:cs typeface="Times New Roman"/>
              </a:rPr>
              <a:t>Providing</a:t>
            </a:r>
            <a:r>
              <a:rPr sz="2800" spc="-30" dirty="0">
                <a:latin typeface="Times New Roman"/>
                <a:cs typeface="Times New Roman"/>
              </a:rPr>
              <a:t> </a:t>
            </a:r>
            <a:r>
              <a:rPr sz="2800" spc="-5" dirty="0">
                <a:latin typeface="Times New Roman"/>
                <a:cs typeface="Times New Roman"/>
              </a:rPr>
              <a:t>leadership</a:t>
            </a:r>
            <a:r>
              <a:rPr sz="2800" spc="-15" dirty="0">
                <a:latin typeface="Times New Roman"/>
                <a:cs typeface="Times New Roman"/>
              </a:rPr>
              <a:t> </a:t>
            </a:r>
            <a:r>
              <a:rPr sz="2800" spc="-5" dirty="0">
                <a:latin typeface="Times New Roman"/>
                <a:cs typeface="Times New Roman"/>
              </a:rPr>
              <a:t>and</a:t>
            </a:r>
            <a:r>
              <a:rPr sz="2800" dirty="0">
                <a:latin typeface="Times New Roman"/>
                <a:cs typeface="Times New Roman"/>
              </a:rPr>
              <a:t> </a:t>
            </a:r>
            <a:r>
              <a:rPr sz="2800" spc="-5" dirty="0">
                <a:latin typeface="Times New Roman"/>
                <a:cs typeface="Times New Roman"/>
              </a:rPr>
              <a:t>direction</a:t>
            </a:r>
            <a:r>
              <a:rPr sz="2800" spc="-25" dirty="0">
                <a:latin typeface="Times New Roman"/>
                <a:cs typeface="Times New Roman"/>
              </a:rPr>
              <a:t> </a:t>
            </a:r>
            <a:r>
              <a:rPr sz="2800" spc="-5" dirty="0">
                <a:latin typeface="Times New Roman"/>
                <a:cs typeface="Times New Roman"/>
              </a:rPr>
              <a:t>to</a:t>
            </a:r>
            <a:r>
              <a:rPr sz="2800" dirty="0">
                <a:latin typeface="Times New Roman"/>
                <a:cs typeface="Times New Roman"/>
              </a:rPr>
              <a:t> the</a:t>
            </a:r>
            <a:r>
              <a:rPr sz="2800" spc="-25" dirty="0">
                <a:latin typeface="Times New Roman"/>
                <a:cs typeface="Times New Roman"/>
              </a:rPr>
              <a:t> </a:t>
            </a:r>
            <a:r>
              <a:rPr sz="2800" spc="-5" dirty="0">
                <a:latin typeface="Times New Roman"/>
                <a:cs typeface="Times New Roman"/>
              </a:rPr>
              <a:t>system</a:t>
            </a:r>
            <a:endParaRPr sz="2800" dirty="0">
              <a:latin typeface="Times New Roman"/>
              <a:cs typeface="Times New Roman"/>
            </a:endParaRPr>
          </a:p>
          <a:p>
            <a:pPr marL="355600" indent="-342900">
              <a:lnSpc>
                <a:spcPct val="100000"/>
              </a:lnSpc>
              <a:spcBef>
                <a:spcPts val="600"/>
              </a:spcBef>
              <a:buFont typeface="Arial"/>
              <a:buChar char="•"/>
              <a:tabLst>
                <a:tab pos="354965" algn="l"/>
                <a:tab pos="355600" algn="l"/>
              </a:tabLst>
            </a:pPr>
            <a:r>
              <a:rPr sz="2800" spc="-5" dirty="0">
                <a:latin typeface="Times New Roman"/>
                <a:cs typeface="Times New Roman"/>
              </a:rPr>
              <a:t>Advocating</a:t>
            </a:r>
            <a:r>
              <a:rPr sz="2800" spc="-20" dirty="0">
                <a:latin typeface="Times New Roman"/>
                <a:cs typeface="Times New Roman"/>
              </a:rPr>
              <a:t> </a:t>
            </a:r>
            <a:r>
              <a:rPr sz="2800" dirty="0">
                <a:latin typeface="Times New Roman"/>
                <a:cs typeface="Times New Roman"/>
              </a:rPr>
              <a:t>for</a:t>
            </a:r>
            <a:r>
              <a:rPr sz="2800" spc="-5" dirty="0">
                <a:latin typeface="Times New Roman"/>
                <a:cs typeface="Times New Roman"/>
              </a:rPr>
              <a:t> and</a:t>
            </a:r>
            <a:r>
              <a:rPr sz="2800" dirty="0">
                <a:latin typeface="Times New Roman"/>
                <a:cs typeface="Times New Roman"/>
              </a:rPr>
              <a:t> supporting</a:t>
            </a:r>
            <a:r>
              <a:rPr sz="2800" spc="-40" dirty="0">
                <a:latin typeface="Times New Roman"/>
                <a:cs typeface="Times New Roman"/>
              </a:rPr>
              <a:t> </a:t>
            </a:r>
            <a:r>
              <a:rPr sz="2800" dirty="0">
                <a:latin typeface="Times New Roman"/>
                <a:cs typeface="Times New Roman"/>
              </a:rPr>
              <a:t>the</a:t>
            </a:r>
            <a:r>
              <a:rPr sz="2800" spc="-10" dirty="0">
                <a:latin typeface="Times New Roman"/>
                <a:cs typeface="Times New Roman"/>
              </a:rPr>
              <a:t> </a:t>
            </a:r>
            <a:r>
              <a:rPr sz="2800" spc="-5" dirty="0">
                <a:latin typeface="Times New Roman"/>
                <a:cs typeface="Times New Roman"/>
              </a:rPr>
              <a:t>system</a:t>
            </a:r>
            <a:endParaRPr sz="2800" dirty="0">
              <a:latin typeface="Times New Roman"/>
              <a:cs typeface="Times New Roman"/>
            </a:endParaRPr>
          </a:p>
          <a:p>
            <a:pPr marL="355600" marR="1561465" indent="-342900">
              <a:lnSpc>
                <a:spcPct val="100000"/>
              </a:lnSpc>
              <a:spcBef>
                <a:spcPts val="600"/>
              </a:spcBef>
              <a:buFont typeface="Arial"/>
              <a:buChar char="•"/>
              <a:tabLst>
                <a:tab pos="354965" algn="l"/>
                <a:tab pos="355600" algn="l"/>
              </a:tabLst>
            </a:pPr>
            <a:r>
              <a:rPr sz="2800" spc="-5" dirty="0">
                <a:latin typeface="Times New Roman"/>
                <a:cs typeface="Times New Roman"/>
              </a:rPr>
              <a:t>Representing</a:t>
            </a:r>
            <a:r>
              <a:rPr sz="2800" spc="-20" dirty="0">
                <a:latin typeface="Times New Roman"/>
                <a:cs typeface="Times New Roman"/>
              </a:rPr>
              <a:t> </a:t>
            </a:r>
            <a:r>
              <a:rPr sz="2800" dirty="0">
                <a:latin typeface="Times New Roman"/>
                <a:cs typeface="Times New Roman"/>
              </a:rPr>
              <a:t>the</a:t>
            </a:r>
            <a:r>
              <a:rPr sz="2800" spc="-25" dirty="0">
                <a:latin typeface="Times New Roman"/>
                <a:cs typeface="Times New Roman"/>
              </a:rPr>
              <a:t> </a:t>
            </a:r>
            <a:r>
              <a:rPr sz="2800" spc="-5" dirty="0">
                <a:latin typeface="Times New Roman"/>
                <a:cs typeface="Times New Roman"/>
              </a:rPr>
              <a:t>system</a:t>
            </a:r>
            <a:r>
              <a:rPr sz="2800" spc="-25" dirty="0">
                <a:latin typeface="Times New Roman"/>
                <a:cs typeface="Times New Roman"/>
              </a:rPr>
              <a:t> </a:t>
            </a:r>
            <a:r>
              <a:rPr sz="2800" spc="-5" dirty="0">
                <a:latin typeface="Times New Roman"/>
                <a:cs typeface="Times New Roman"/>
              </a:rPr>
              <a:t>and</a:t>
            </a:r>
            <a:r>
              <a:rPr sz="2800" dirty="0">
                <a:latin typeface="Times New Roman"/>
                <a:cs typeface="Times New Roman"/>
              </a:rPr>
              <a:t> the</a:t>
            </a:r>
            <a:r>
              <a:rPr sz="2800" spc="-15" dirty="0">
                <a:latin typeface="Times New Roman"/>
                <a:cs typeface="Times New Roman"/>
              </a:rPr>
              <a:t> </a:t>
            </a:r>
            <a:r>
              <a:rPr sz="2800" spc="-5" dirty="0">
                <a:latin typeface="Times New Roman"/>
                <a:cs typeface="Times New Roman"/>
              </a:rPr>
              <a:t>Board</a:t>
            </a:r>
            <a:r>
              <a:rPr sz="2800" dirty="0">
                <a:latin typeface="Times New Roman"/>
                <a:cs typeface="Times New Roman"/>
              </a:rPr>
              <a:t> </a:t>
            </a:r>
            <a:r>
              <a:rPr sz="2800" spc="-5" dirty="0">
                <a:latin typeface="Times New Roman"/>
                <a:cs typeface="Times New Roman"/>
              </a:rPr>
              <a:t>with </a:t>
            </a:r>
            <a:r>
              <a:rPr sz="2800" spc="-685" dirty="0">
                <a:latin typeface="Times New Roman"/>
                <a:cs typeface="Times New Roman"/>
              </a:rPr>
              <a:t> </a:t>
            </a:r>
            <a:r>
              <a:rPr sz="2800" spc="-5" dirty="0">
                <a:latin typeface="Times New Roman"/>
                <a:cs typeface="Times New Roman"/>
              </a:rPr>
              <a:t>stakeholders</a:t>
            </a:r>
            <a:endParaRPr sz="2800" dirty="0">
              <a:latin typeface="Times New Roman"/>
              <a:cs typeface="Times New Roman"/>
            </a:endParaRPr>
          </a:p>
          <a:p>
            <a:pPr marL="355600" marR="5080" indent="-342900">
              <a:lnSpc>
                <a:spcPct val="100000"/>
              </a:lnSpc>
              <a:spcBef>
                <a:spcPts val="600"/>
              </a:spcBef>
              <a:buFont typeface="Arial"/>
              <a:buChar char="•"/>
              <a:tabLst>
                <a:tab pos="354965" algn="l"/>
                <a:tab pos="355600" algn="l"/>
              </a:tabLst>
            </a:pPr>
            <a:r>
              <a:rPr sz="2800" spc="-5" dirty="0">
                <a:latin typeface="Times New Roman"/>
                <a:cs typeface="Times New Roman"/>
              </a:rPr>
              <a:t>Allocating, monitoring, and overseeing </a:t>
            </a:r>
            <a:r>
              <a:rPr sz="2800" dirty="0">
                <a:latin typeface="Times New Roman"/>
                <a:cs typeface="Times New Roman"/>
              </a:rPr>
              <a:t>the distribution </a:t>
            </a:r>
            <a:r>
              <a:rPr sz="2800" spc="-685" dirty="0">
                <a:latin typeface="Times New Roman"/>
                <a:cs typeface="Times New Roman"/>
              </a:rPr>
              <a:t> </a:t>
            </a:r>
            <a:r>
              <a:rPr sz="2800" dirty="0">
                <a:latin typeface="Times New Roman"/>
                <a:cs typeface="Times New Roman"/>
              </a:rPr>
              <a:t>of funds</a:t>
            </a:r>
            <a:r>
              <a:rPr sz="2800" spc="-10" dirty="0">
                <a:latin typeface="Times New Roman"/>
                <a:cs typeface="Times New Roman"/>
              </a:rPr>
              <a:t> </a:t>
            </a:r>
            <a:r>
              <a:rPr sz="2800" spc="-5" dirty="0">
                <a:latin typeface="Times New Roman"/>
                <a:cs typeface="Times New Roman"/>
              </a:rPr>
              <a:t>to</a:t>
            </a:r>
            <a:r>
              <a:rPr sz="2800" spc="5" dirty="0">
                <a:latin typeface="Times New Roman"/>
                <a:cs typeface="Times New Roman"/>
              </a:rPr>
              <a:t> </a:t>
            </a:r>
            <a:r>
              <a:rPr sz="2800" dirty="0">
                <a:latin typeface="Times New Roman"/>
                <a:cs typeface="Times New Roman"/>
              </a:rPr>
              <a:t>the</a:t>
            </a:r>
            <a:r>
              <a:rPr sz="2800" spc="-5" dirty="0">
                <a:latin typeface="Times New Roman"/>
                <a:cs typeface="Times New Roman"/>
              </a:rPr>
              <a:t> system</a:t>
            </a:r>
            <a:r>
              <a:rPr sz="2800" spc="-20" dirty="0">
                <a:latin typeface="Times New Roman"/>
                <a:cs typeface="Times New Roman"/>
              </a:rPr>
              <a:t> </a:t>
            </a:r>
            <a:r>
              <a:rPr sz="2800" spc="-5" dirty="0">
                <a:latin typeface="Times New Roman"/>
                <a:cs typeface="Times New Roman"/>
              </a:rPr>
              <a:t>and</a:t>
            </a:r>
            <a:r>
              <a:rPr sz="2800" spc="5" dirty="0">
                <a:latin typeface="Times New Roman"/>
                <a:cs typeface="Times New Roman"/>
              </a:rPr>
              <a:t> </a:t>
            </a:r>
            <a:r>
              <a:rPr sz="2800" spc="-5" dirty="0">
                <a:latin typeface="Times New Roman"/>
                <a:cs typeface="Times New Roman"/>
              </a:rPr>
              <a:t>other</a:t>
            </a:r>
            <a:r>
              <a:rPr sz="2800" spc="-10" dirty="0">
                <a:latin typeface="Times New Roman"/>
                <a:cs typeface="Times New Roman"/>
              </a:rPr>
              <a:t> </a:t>
            </a:r>
            <a:r>
              <a:rPr sz="2800" spc="-5" dirty="0">
                <a:latin typeface="Times New Roman"/>
                <a:cs typeface="Times New Roman"/>
              </a:rPr>
              <a:t>grantees/contractors</a:t>
            </a:r>
            <a:endParaRPr sz="2800" dirty="0">
              <a:latin typeface="Times New Roman"/>
              <a:cs typeface="Times New Roman"/>
            </a:endParaRPr>
          </a:p>
          <a:p>
            <a:pPr marL="355600" indent="-342900">
              <a:lnSpc>
                <a:spcPct val="100000"/>
              </a:lnSpc>
              <a:spcBef>
                <a:spcPts val="600"/>
              </a:spcBef>
              <a:buFont typeface="Arial"/>
              <a:buChar char="•"/>
              <a:tabLst>
                <a:tab pos="354965" algn="l"/>
                <a:tab pos="355600" algn="l"/>
              </a:tabLst>
            </a:pPr>
            <a:r>
              <a:rPr sz="2800" spc="-5" dirty="0">
                <a:latin typeface="Times New Roman"/>
                <a:cs typeface="Times New Roman"/>
              </a:rPr>
              <a:t>Implementing system-wide</a:t>
            </a:r>
            <a:r>
              <a:rPr sz="2800" spc="-25" dirty="0">
                <a:latin typeface="Times New Roman"/>
                <a:cs typeface="Times New Roman"/>
              </a:rPr>
              <a:t> </a:t>
            </a:r>
            <a:r>
              <a:rPr sz="2800" spc="-5" dirty="0">
                <a:latin typeface="Times New Roman"/>
                <a:cs typeface="Times New Roman"/>
              </a:rPr>
              <a:t>initiatives</a:t>
            </a:r>
            <a:endParaRPr lang="en-US" sz="2800" spc="-5" dirty="0">
              <a:latin typeface="Times New Roman"/>
              <a:cs typeface="Times New Roman"/>
            </a:endParaRPr>
          </a:p>
          <a:p>
            <a:pPr marL="355600" indent="-342900">
              <a:lnSpc>
                <a:spcPct val="100000"/>
              </a:lnSpc>
              <a:spcBef>
                <a:spcPts val="600"/>
              </a:spcBef>
              <a:buFont typeface="Arial"/>
              <a:buChar char="•"/>
              <a:tabLst>
                <a:tab pos="354965" algn="l"/>
                <a:tab pos="355600" algn="l"/>
              </a:tabLst>
            </a:pPr>
            <a:r>
              <a:rPr lang="en-US" sz="2800" spc="-5" dirty="0">
                <a:latin typeface="Times New Roman"/>
                <a:cs typeface="Times New Roman"/>
              </a:rPr>
              <a:t>Liaison with Stakeholders</a:t>
            </a:r>
          </a:p>
        </p:txBody>
      </p:sp>
      <p:sp>
        <p:nvSpPr>
          <p:cNvPr id="9" name="object 9"/>
          <p:cNvSpPr txBox="1">
            <a:spLocks noGrp="1"/>
          </p:cNvSpPr>
          <p:nvPr>
            <p:ph type="title"/>
          </p:nvPr>
        </p:nvSpPr>
        <p:spPr>
          <a:xfrm>
            <a:off x="1662842" y="156463"/>
            <a:ext cx="5819140" cy="635000"/>
          </a:xfrm>
          <a:prstGeom prst="rect">
            <a:avLst/>
          </a:prstGeom>
        </p:spPr>
        <p:txBody>
          <a:bodyPr vert="horz" wrap="square" lIns="0" tIns="12065" rIns="0" bIns="0" rtlCol="0">
            <a:spAutoFit/>
          </a:bodyPr>
          <a:lstStyle/>
          <a:p>
            <a:pPr marL="12700">
              <a:lnSpc>
                <a:spcPct val="100000"/>
              </a:lnSpc>
              <a:spcBef>
                <a:spcPts val="95"/>
              </a:spcBef>
            </a:pPr>
            <a:r>
              <a:rPr sz="4000" spc="-5" dirty="0"/>
              <a:t>A</a:t>
            </a:r>
            <a:r>
              <a:rPr spc="-5" dirty="0"/>
              <a:t>GENCY</a:t>
            </a:r>
            <a:r>
              <a:rPr spc="145" dirty="0"/>
              <a:t> </a:t>
            </a:r>
            <a:r>
              <a:rPr sz="4000" spc="-5" dirty="0"/>
              <a:t>R</a:t>
            </a:r>
            <a:r>
              <a:rPr spc="-5" dirty="0"/>
              <a:t>ESPONSIBILITIES</a:t>
            </a:r>
            <a:endParaRPr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04088" y="155448"/>
            <a:ext cx="7732395" cy="635000"/>
          </a:xfrm>
        </p:spPr>
        <p:txBody>
          <a:bodyPr/>
          <a:lstStyle/>
          <a:p>
            <a:pPr algn="ctr"/>
            <a:r>
              <a:rPr lang="en-US" dirty="0"/>
              <a:t>Organization in State Government</a:t>
            </a:r>
          </a:p>
        </p:txBody>
      </p:sp>
      <p:graphicFrame>
        <p:nvGraphicFramePr>
          <p:cNvPr id="3" name="Diagram 2"/>
          <p:cNvGraphicFramePr/>
          <p:nvPr/>
        </p:nvGraphicFramePr>
        <p:xfrm>
          <a:off x="683568" y="1397002"/>
          <a:ext cx="7488832" cy="488081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Oval 4"/>
          <p:cNvSpPr/>
          <p:nvPr/>
        </p:nvSpPr>
        <p:spPr>
          <a:xfrm>
            <a:off x="968170" y="4191000"/>
            <a:ext cx="2003630" cy="171315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4" name="Oval 3">
            <a:extLst>
              <a:ext uri="{FF2B5EF4-FFF2-40B4-BE49-F238E27FC236}">
                <a16:creationId xmlns:a16="http://schemas.microsoft.com/office/drawing/2014/main" id="{3F207DC2-E1A6-9F48-A7D7-FC39A79E7EFC}"/>
              </a:ext>
            </a:extLst>
          </p:cNvPr>
          <p:cNvSpPr/>
          <p:nvPr/>
        </p:nvSpPr>
        <p:spPr>
          <a:xfrm>
            <a:off x="3701493" y="4191000"/>
            <a:ext cx="1737584" cy="171315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6" name="Oval 5">
            <a:extLst>
              <a:ext uri="{FF2B5EF4-FFF2-40B4-BE49-F238E27FC236}">
                <a16:creationId xmlns:a16="http://schemas.microsoft.com/office/drawing/2014/main" id="{C35B75A6-183E-B009-087E-6EA396719CA0}"/>
              </a:ext>
            </a:extLst>
          </p:cNvPr>
          <p:cNvSpPr/>
          <p:nvPr/>
        </p:nvSpPr>
        <p:spPr>
          <a:xfrm>
            <a:off x="6184010" y="4160520"/>
            <a:ext cx="1737584" cy="171315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83102489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6393D80C-8F7D-AA74-A1B8-51F643723B6A}"/>
              </a:ext>
            </a:extLst>
          </p:cNvPr>
          <p:cNvSpPr>
            <a:spLocks noGrp="1"/>
          </p:cNvSpPr>
          <p:nvPr>
            <p:ph type="title"/>
          </p:nvPr>
        </p:nvSpPr>
        <p:spPr>
          <a:xfrm>
            <a:off x="636024" y="1131094"/>
            <a:ext cx="7886700" cy="507831"/>
          </a:xfrm>
        </p:spPr>
        <p:txBody>
          <a:bodyPr/>
          <a:lstStyle/>
          <a:p>
            <a:r>
              <a:rPr lang="en-US" sz="3300" dirty="0">
                <a:solidFill>
                  <a:schemeClr val="accent1"/>
                </a:solidFill>
                <a:latin typeface="Arial Black" panose="020B0604020202020204" pitchFamily="34" charset="0"/>
                <a:cs typeface="Arial Black" panose="020B0604020202020204" pitchFamily="34" charset="0"/>
              </a:rPr>
              <a:t>Illinois Governor’s Office</a:t>
            </a:r>
          </a:p>
        </p:txBody>
      </p:sp>
      <p:sp>
        <p:nvSpPr>
          <p:cNvPr id="5" name="Text Placeholder 10">
            <a:extLst>
              <a:ext uri="{FF2B5EF4-FFF2-40B4-BE49-F238E27FC236}">
                <a16:creationId xmlns:a16="http://schemas.microsoft.com/office/drawing/2014/main" id="{C874665A-490B-A9F9-B2D9-EADEA348C1F9}"/>
              </a:ext>
            </a:extLst>
          </p:cNvPr>
          <p:cNvSpPr txBox="1">
            <a:spLocks/>
          </p:cNvSpPr>
          <p:nvPr/>
        </p:nvSpPr>
        <p:spPr>
          <a:xfrm>
            <a:off x="636025" y="1981201"/>
            <a:ext cx="7955280" cy="2282190"/>
          </a:xfrm>
          <a:prstGeom prst="rect">
            <a:avLst/>
          </a:prstGeom>
        </p:spPr>
        <p:txBody>
          <a:bodyPr vert="horz" lIns="68580" tIns="34290" rIns="68580" bIns="34290" rtlCol="0" anchor="t">
            <a:noAutofit/>
          </a:bodyPr>
          <a:lstStyle>
            <a:lvl1pPr marL="0" indent="0" algn="l" defTabSz="914400" rtl="0" eaLnBrk="1" latinLnBrk="0" hangingPunct="1">
              <a:lnSpc>
                <a:spcPct val="100000"/>
              </a:lnSpc>
              <a:spcBef>
                <a:spcPts val="0"/>
              </a:spcBef>
              <a:buFont typeface="Arial" panose="020B0604020202020204" pitchFamily="34" charset="0"/>
              <a:buNone/>
              <a:defRPr sz="1800" b="1" kern="1200" cap="all" baseline="0">
                <a:solidFill>
                  <a:schemeClr val="accent6"/>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360"/>
              </a:spcBef>
              <a:buFont typeface="Arial" panose="020B0604020202020204" pitchFamily="34" charset="0"/>
              <a:buNone/>
              <a:defRPr sz="2000" b="1" kern="1200">
                <a:solidFill>
                  <a:schemeClr val="accent6"/>
                </a:solidFill>
                <a:latin typeface="+mn-lt"/>
                <a:ea typeface="+mn-ea"/>
                <a:cs typeface="+mn-cs"/>
              </a:defRPr>
            </a:lvl2pPr>
            <a:lvl3pPr marL="914400" indent="0" algn="l" defTabSz="914400" rtl="0" eaLnBrk="1" latinLnBrk="0" hangingPunct="1">
              <a:lnSpc>
                <a:spcPct val="100000"/>
              </a:lnSpc>
              <a:spcBef>
                <a:spcPts val="360"/>
              </a:spcBef>
              <a:buFont typeface="Arial" panose="020B0604020202020204" pitchFamily="34" charset="0"/>
              <a:buNone/>
              <a:defRPr sz="1800" b="1" kern="1200">
                <a:solidFill>
                  <a:schemeClr val="accent6"/>
                </a:solidFill>
                <a:latin typeface="+mn-lt"/>
                <a:ea typeface="+mn-ea"/>
                <a:cs typeface="+mn-cs"/>
              </a:defRPr>
            </a:lvl3pPr>
            <a:lvl4pPr marL="13716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4pPr>
            <a:lvl5pPr marL="1828800" indent="0" algn="l" defTabSz="914400" rtl="0" eaLnBrk="1" latinLnBrk="0" hangingPunct="1">
              <a:lnSpc>
                <a:spcPct val="100000"/>
              </a:lnSpc>
              <a:spcBef>
                <a:spcPts val="360"/>
              </a:spcBef>
              <a:buFont typeface="Arial" panose="020B0604020202020204" pitchFamily="34" charset="0"/>
              <a:buNone/>
              <a:defRPr sz="1600" b="1" kern="1200">
                <a:solidFill>
                  <a:schemeClr val="accent6"/>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marL="342900" indent="-342900" defTabSz="685800">
              <a:buFont typeface="Arial" panose="020B0604020202020204" pitchFamily="34" charset="0"/>
              <a:buChar char="•"/>
              <a:defRPr/>
            </a:pPr>
            <a:r>
              <a:rPr lang="en-US" sz="2100" b="0" dirty="0">
                <a:solidFill>
                  <a:schemeClr val="tx1"/>
                </a:solidFill>
              </a:rPr>
              <a:t>Governor’s Office of Management and Budget</a:t>
            </a:r>
          </a:p>
          <a:p>
            <a:pPr marL="342900" indent="-342900" defTabSz="685800">
              <a:buFont typeface="Arial" panose="020B0604020202020204" pitchFamily="34" charset="0"/>
              <a:buChar char="•"/>
              <a:defRPr/>
            </a:pPr>
            <a:r>
              <a:rPr lang="en-US" sz="2100" b="0" dirty="0">
                <a:solidFill>
                  <a:schemeClr val="tx1"/>
                </a:solidFill>
              </a:rPr>
              <a:t>Governor's Office on Equity</a:t>
            </a:r>
          </a:p>
          <a:p>
            <a:pPr marL="342900" indent="-342900" defTabSz="685800">
              <a:buFont typeface="Arial" panose="020B0604020202020204" pitchFamily="34" charset="0"/>
              <a:buChar char="•"/>
              <a:defRPr/>
            </a:pPr>
            <a:r>
              <a:rPr lang="en-US" sz="2100" b="0" dirty="0">
                <a:solidFill>
                  <a:schemeClr val="tx1"/>
                </a:solidFill>
              </a:rPr>
              <a:t>Governor’s Deputy for Education</a:t>
            </a:r>
          </a:p>
          <a:p>
            <a:pPr marL="342900" indent="-342900" defTabSz="685800">
              <a:buFont typeface="Arial" panose="020B0604020202020204" pitchFamily="34" charset="0"/>
              <a:buChar char="•"/>
              <a:defRPr/>
            </a:pPr>
            <a:r>
              <a:rPr lang="en-US" sz="2100" b="0" dirty="0">
                <a:solidFill>
                  <a:schemeClr val="tx1"/>
                </a:solidFill>
              </a:rPr>
              <a:t>Governor’s Deputy for Workforce</a:t>
            </a:r>
          </a:p>
          <a:p>
            <a:pPr marL="285750" indent="-285750" defTabSz="685800">
              <a:buFont typeface="Arial" panose="020B0604020202020204" pitchFamily="34" charset="0"/>
              <a:buChar char="•"/>
              <a:defRPr/>
            </a:pPr>
            <a:endParaRPr lang="en-US" sz="1350" b="0" dirty="0">
              <a:solidFill>
                <a:schemeClr val="tx1"/>
              </a:solidFill>
            </a:endParaRPr>
          </a:p>
          <a:p>
            <a:pPr defTabSz="685800">
              <a:defRPr/>
            </a:pPr>
            <a:endParaRPr lang="en-US" sz="1350" dirty="0">
              <a:solidFill>
                <a:srgbClr val="1F2C8F"/>
              </a:solidFill>
            </a:endParaRPr>
          </a:p>
        </p:txBody>
      </p:sp>
    </p:spTree>
    <p:extLst>
      <p:ext uri="{BB962C8B-B14F-4D97-AF65-F5344CB8AC3E}">
        <p14:creationId xmlns:p14="http://schemas.microsoft.com/office/powerpoint/2010/main" val="1898467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00094-137A-52AD-48C9-EE2760E8218C}"/>
              </a:ext>
            </a:extLst>
          </p:cNvPr>
          <p:cNvSpPr>
            <a:spLocks noGrp="1"/>
          </p:cNvSpPr>
          <p:nvPr>
            <p:ph type="title"/>
          </p:nvPr>
        </p:nvSpPr>
        <p:spPr/>
        <p:txBody>
          <a:bodyPr wrap="square">
            <a:normAutofit fontScale="90000"/>
          </a:bodyPr>
          <a:lstStyle/>
          <a:p>
            <a:pPr algn="ctr"/>
            <a:r>
              <a:rPr lang="en-US" dirty="0"/>
              <a:t>STATE EDUCATION AGENCY PARTNERSHIPS</a:t>
            </a:r>
            <a:br>
              <a:rPr lang="en-US" dirty="0"/>
            </a:br>
            <a:endParaRPr lang="en-US" dirty="0"/>
          </a:p>
        </p:txBody>
      </p:sp>
      <p:sp>
        <p:nvSpPr>
          <p:cNvPr id="4" name="Text Placeholder 3">
            <a:extLst>
              <a:ext uri="{FF2B5EF4-FFF2-40B4-BE49-F238E27FC236}">
                <a16:creationId xmlns:a16="http://schemas.microsoft.com/office/drawing/2014/main" id="{61094E81-BB10-779C-848A-4578228CBAE1}"/>
              </a:ext>
            </a:extLst>
          </p:cNvPr>
          <p:cNvSpPr>
            <a:spLocks noGrp="1"/>
          </p:cNvSpPr>
          <p:nvPr>
            <p:ph type="body" idx="1"/>
          </p:nvPr>
        </p:nvSpPr>
        <p:spPr>
          <a:xfrm>
            <a:off x="366171" y="1219200"/>
            <a:ext cx="8356600" cy="4154984"/>
          </a:xfrm>
        </p:spPr>
        <p:txBody>
          <a:bodyPr/>
          <a:lstStyle/>
          <a:p>
            <a:r>
              <a:rPr lang="en-US" b="1" dirty="0"/>
              <a:t>Illinois Board of Higher Education</a:t>
            </a:r>
          </a:p>
          <a:p>
            <a:pPr marL="285750" indent="-285750">
              <a:buFont typeface="Arial" panose="020B0604020202020204" pitchFamily="34" charset="0"/>
              <a:buChar char="•"/>
            </a:pPr>
            <a:r>
              <a:rPr lang="en-US" dirty="0"/>
              <a:t>State Reciprocity  Authorization Agreement (SARA)</a:t>
            </a:r>
          </a:p>
          <a:p>
            <a:pPr marL="285750" indent="-285750">
              <a:buFont typeface="Arial" panose="020B0604020202020204" pitchFamily="34" charset="0"/>
              <a:buChar char="•"/>
            </a:pPr>
            <a:r>
              <a:rPr lang="en-US" sz="1800" kern="0" dirty="0">
                <a:effectLst/>
                <a:latin typeface="Calibri" panose="020F0502020204030204" pitchFamily="34" charset="0"/>
                <a:ea typeface="Aptos" panose="020B0004020202020204" pitchFamily="34" charset="0"/>
              </a:rPr>
              <a:t>Supporting campus liaisons and coordinators, including, Undocumented Student Resource Liaisons, and Benefits Navigators. </a:t>
            </a:r>
          </a:p>
          <a:p>
            <a:pPr marL="285750" indent="-285750">
              <a:buFont typeface="Arial" panose="020B0604020202020204" pitchFamily="34" charset="0"/>
              <a:buChar char="•"/>
            </a:pPr>
            <a:r>
              <a:rPr lang="en-US" sz="1800" kern="0" dirty="0">
                <a:effectLst/>
                <a:latin typeface="Calibri" panose="020F0502020204030204" pitchFamily="34" charset="0"/>
                <a:ea typeface="Aptos" panose="020B0004020202020204" pitchFamily="34" charset="0"/>
              </a:rPr>
              <a:t>Implement Sexual Misconduct on Campus Survey. </a:t>
            </a:r>
          </a:p>
          <a:p>
            <a:pPr marL="285750" indent="-285750">
              <a:buFont typeface="Arial" panose="020B0604020202020204" pitchFamily="34" charset="0"/>
              <a:buChar char="•"/>
            </a:pPr>
            <a:r>
              <a:rPr lang="en-US" sz="1800" kern="0" dirty="0">
                <a:effectLst/>
                <a:latin typeface="Calibri" panose="020F0502020204030204" pitchFamily="34" charset="0"/>
                <a:ea typeface="Aptos" panose="020B0004020202020204" pitchFamily="34" charset="0"/>
              </a:rPr>
              <a:t>Mental Health Early Action on Campus Illinois Campus Cares Technical Assistance Center (SIU School of Medicine and University of Chicago)</a:t>
            </a:r>
          </a:p>
          <a:p>
            <a:pPr marL="285750" indent="-285750">
              <a:buFont typeface="Arial" panose="020B0604020202020204" pitchFamily="34" charset="0"/>
              <a:buChar char="•"/>
            </a:pPr>
            <a:r>
              <a:rPr lang="en-US" dirty="0">
                <a:latin typeface="Calibri" panose="020F0502020204030204" pitchFamily="34" charset="0"/>
              </a:rPr>
              <a:t>Illinois Tutoring Initiative (ISU)</a:t>
            </a:r>
          </a:p>
          <a:p>
            <a:pPr marL="285750" indent="-285750">
              <a:buFont typeface="Arial" panose="020B0604020202020204" pitchFamily="34" charset="0"/>
              <a:buChar char="•"/>
            </a:pPr>
            <a:r>
              <a:rPr lang="en-US" sz="1800" dirty="0">
                <a:effectLst/>
                <a:latin typeface="Calibri" panose="020F0502020204030204" pitchFamily="34" charset="0"/>
                <a:ea typeface="Aptos" panose="020B0004020202020204" pitchFamily="34" charset="0"/>
              </a:rPr>
              <a:t>development of an Equity framework for Illinois public higher education institutions.</a:t>
            </a:r>
          </a:p>
          <a:p>
            <a:pPr marL="285750" indent="-285750">
              <a:buFont typeface="Arial" panose="020B0604020202020204" pitchFamily="34" charset="0"/>
              <a:buChar char="•"/>
            </a:pPr>
            <a:r>
              <a:rPr lang="en-US" sz="1800" dirty="0">
                <a:effectLst/>
                <a:latin typeface="Times New Roman" panose="02020603050405020304" pitchFamily="18" charset="0"/>
                <a:ea typeface="Aptos" panose="020B0004020202020204" pitchFamily="34" charset="0"/>
              </a:rPr>
              <a:t>Illinois Transfer Dashboard</a:t>
            </a:r>
          </a:p>
          <a:p>
            <a:pPr marL="285750" indent="-285750">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Post-Secondary Employment Outcomes (PSEO) Initiative</a:t>
            </a:r>
            <a:endParaRPr lang="en-US" sz="1800" dirty="0">
              <a:effectLst/>
              <a:latin typeface="Calibri" panose="020F0502020204030204" pitchFamily="34" charset="0"/>
              <a:ea typeface="Aptos" panose="020B0004020202020204" pitchFamily="34" charset="0"/>
            </a:endParaRPr>
          </a:p>
          <a:p>
            <a:endParaRPr lang="en-US" sz="1800" dirty="0">
              <a:effectLst/>
              <a:latin typeface="Calibri" panose="020F0502020204030204" pitchFamily="34" charset="0"/>
              <a:ea typeface="Aptos" panose="020B0004020202020204" pitchFamily="34" charset="0"/>
            </a:endParaRPr>
          </a:p>
          <a:p>
            <a:pPr marL="285750" indent="-285750">
              <a:buFont typeface="Arial" panose="020B0604020202020204" pitchFamily="34" charset="0"/>
              <a:buChar char="•"/>
            </a:pPr>
            <a:endParaRPr lang="en-US" dirty="0"/>
          </a:p>
          <a:p>
            <a:endParaRPr lang="en-US" dirty="0"/>
          </a:p>
          <a:p>
            <a:endParaRPr lang="en-US" dirty="0"/>
          </a:p>
        </p:txBody>
      </p:sp>
    </p:spTree>
    <p:extLst>
      <p:ext uri="{BB962C8B-B14F-4D97-AF65-F5344CB8AC3E}">
        <p14:creationId xmlns:p14="http://schemas.microsoft.com/office/powerpoint/2010/main" val="4107509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3AF5B-C73B-438F-CC54-86B7A52315C2}"/>
              </a:ext>
            </a:extLst>
          </p:cNvPr>
          <p:cNvSpPr>
            <a:spLocks noGrp="1"/>
          </p:cNvSpPr>
          <p:nvPr>
            <p:ph type="title"/>
          </p:nvPr>
        </p:nvSpPr>
        <p:spPr>
          <a:xfrm>
            <a:off x="770892" y="101564"/>
            <a:ext cx="7602214" cy="984885"/>
          </a:xfrm>
        </p:spPr>
        <p:txBody>
          <a:bodyPr/>
          <a:lstStyle/>
          <a:p>
            <a:pPr algn="ctr"/>
            <a:r>
              <a:rPr lang="en-US" dirty="0"/>
              <a:t>STATE EDUCATION AGENCY PARTNERSHIPS</a:t>
            </a:r>
          </a:p>
        </p:txBody>
      </p:sp>
      <p:sp>
        <p:nvSpPr>
          <p:cNvPr id="3" name="Text Placeholder 2">
            <a:extLst>
              <a:ext uri="{FF2B5EF4-FFF2-40B4-BE49-F238E27FC236}">
                <a16:creationId xmlns:a16="http://schemas.microsoft.com/office/drawing/2014/main" id="{C19F2E70-A88E-473F-AAC4-E38BDC8B5047}"/>
              </a:ext>
            </a:extLst>
          </p:cNvPr>
          <p:cNvSpPr>
            <a:spLocks noGrp="1"/>
          </p:cNvSpPr>
          <p:nvPr>
            <p:ph type="body" idx="1"/>
          </p:nvPr>
        </p:nvSpPr>
        <p:spPr>
          <a:xfrm>
            <a:off x="393700" y="1086449"/>
            <a:ext cx="8356600" cy="6361744"/>
          </a:xfrm>
        </p:spPr>
        <p:txBody>
          <a:bodyPr/>
          <a:lstStyle/>
          <a:p>
            <a:pPr marL="342900" marR="0" lvl="0" indent="-342900">
              <a:spcBef>
                <a:spcPts val="0"/>
              </a:spcBef>
              <a:spcAft>
                <a:spcPts val="0"/>
              </a:spcAft>
              <a:buFont typeface="Symbol" panose="05050102010706020507" pitchFamily="18" charset="2"/>
              <a:buChar char=""/>
            </a:pPr>
            <a:endParaRPr lang="en-US" dirty="0">
              <a:effectLst/>
              <a:ea typeface="Aptos" panose="020B0004020202020204" pitchFamily="34" charset="0"/>
            </a:endParaRPr>
          </a:p>
          <a:p>
            <a:pPr marR="0" lvl="0">
              <a:spcBef>
                <a:spcPts val="0"/>
              </a:spcBef>
              <a:spcAft>
                <a:spcPts val="0"/>
              </a:spcAft>
            </a:pPr>
            <a:r>
              <a:rPr lang="en-US" b="1" dirty="0">
                <a:ea typeface="Aptos" panose="020B0004020202020204" pitchFamily="34" charset="0"/>
              </a:rPr>
              <a:t>Illinois State Board of Education:</a:t>
            </a:r>
          </a:p>
          <a:p>
            <a:pPr marL="342900" marR="0" lvl="0" indent="-342900">
              <a:spcBef>
                <a:spcPts val="0"/>
              </a:spcBef>
              <a:spcAft>
                <a:spcPts val="0"/>
              </a:spcAft>
              <a:buFont typeface="Symbol" panose="05050102010706020507" pitchFamily="18" charset="2"/>
              <a:buChar char=""/>
            </a:pPr>
            <a:r>
              <a:rPr lang="en-US" b="1" dirty="0">
                <a:effectLst/>
                <a:ea typeface="Aptos" panose="020B0004020202020204" pitchFamily="34" charset="0"/>
              </a:rPr>
              <a:t>Illinois Tutoring Initiative</a:t>
            </a:r>
            <a:r>
              <a:rPr lang="en-US" dirty="0">
                <a:effectLst/>
                <a:ea typeface="Aptos" panose="020B0004020202020204" pitchFamily="34" charset="0"/>
              </a:rPr>
              <a:t>, bringing high impact tutoring to K-12 schools in partnership with public universities and community colleges, </a:t>
            </a:r>
            <a:r>
              <a:rPr lang="en-US" dirty="0">
                <a:ea typeface="Aptos" panose="020B0004020202020204" pitchFamily="34" charset="0"/>
              </a:rPr>
              <a:t>including the Illinois  </a:t>
            </a:r>
            <a:r>
              <a:rPr lang="en-US" dirty="0">
                <a:effectLst/>
                <a:ea typeface="Aptos" panose="020B0004020202020204" pitchFamily="34" charset="0"/>
              </a:rPr>
              <a:t>Learning Renewal plan.</a:t>
            </a:r>
          </a:p>
          <a:p>
            <a:pPr marL="342900" marR="0" lvl="0" indent="-342900">
              <a:spcBef>
                <a:spcPts val="0"/>
              </a:spcBef>
              <a:spcAft>
                <a:spcPts val="0"/>
              </a:spcAft>
              <a:buFont typeface="Symbol" panose="05050102010706020507" pitchFamily="18" charset="2"/>
              <a:buChar char=""/>
            </a:pPr>
            <a:r>
              <a:rPr lang="en-US" b="1" dirty="0">
                <a:effectLst/>
                <a:ea typeface="Times New Roman" panose="02020603050405020304" pitchFamily="18" charset="0"/>
              </a:rPr>
              <a:t>Illinois Report Card</a:t>
            </a:r>
            <a:endParaRPr lang="en-US" dirty="0">
              <a:effectLst/>
              <a:ea typeface="Aptos" panose="020B0004020202020204" pitchFamily="34" charset="0"/>
            </a:endParaRPr>
          </a:p>
          <a:p>
            <a:pPr marL="742950" marR="0" lvl="1" indent="-285750">
              <a:spcBef>
                <a:spcPts val="0"/>
              </a:spcBef>
              <a:spcAft>
                <a:spcPts val="0"/>
              </a:spcAft>
              <a:buFont typeface="Courier New" panose="02070309020205020404" pitchFamily="49" charset="0"/>
              <a:buChar char="o"/>
            </a:pPr>
            <a:r>
              <a:rPr lang="en-US" dirty="0">
                <a:effectLst/>
                <a:ea typeface="Times New Roman" panose="02020603050405020304" pitchFamily="18" charset="0"/>
              </a:rPr>
              <a:t>The ISBE Illinois Report Card the state’s official source for information about public schools across Illinois. </a:t>
            </a:r>
          </a:p>
          <a:p>
            <a:pPr marL="342900" indent="-342900">
              <a:buFont typeface="Arial" panose="020B0604020202020204" pitchFamily="34" charset="0"/>
              <a:buChar char="•"/>
            </a:pPr>
            <a:r>
              <a:rPr lang="en-US" b="1" dirty="0">
                <a:effectLst/>
                <a:ea typeface="Times New Roman" panose="02020603050405020304" pitchFamily="18" charset="0"/>
              </a:rPr>
              <a:t>State Career &amp; Technical Education </a:t>
            </a:r>
          </a:p>
          <a:p>
            <a:pPr marR="0" lvl="1">
              <a:spcBef>
                <a:spcPts val="0"/>
              </a:spcBef>
              <a:spcAft>
                <a:spcPts val="0"/>
              </a:spcAft>
            </a:pPr>
            <a:r>
              <a:rPr lang="en-US" b="1" dirty="0">
                <a:ea typeface="Times New Roman" panose="02020603050405020304" pitchFamily="18" charset="0"/>
              </a:rPr>
              <a:t>     </a:t>
            </a:r>
            <a:r>
              <a:rPr lang="en-US" b="1" dirty="0">
                <a:effectLst/>
                <a:ea typeface="Times New Roman" panose="02020603050405020304" pitchFamily="18" charset="0"/>
              </a:rPr>
              <a:t>Plan Implementation</a:t>
            </a:r>
          </a:p>
          <a:p>
            <a:pPr marL="742950" lvl="1" indent="-285750">
              <a:buFont typeface="Courier New" panose="02070309020205020404" pitchFamily="49" charset="0"/>
              <a:buChar char="o"/>
            </a:pPr>
            <a:r>
              <a:rPr lang="en-US" dirty="0">
                <a:ea typeface="Times New Roman" panose="02020603050405020304" pitchFamily="18" charset="0"/>
              </a:rPr>
              <a:t>C</a:t>
            </a:r>
            <a:r>
              <a:rPr lang="en-US" dirty="0">
                <a:effectLst/>
                <a:ea typeface="Times New Roman" panose="02020603050405020304" pitchFamily="18" charset="0"/>
              </a:rPr>
              <a:t>ollaborative professional development as well as policy and resource development including program of study models.</a:t>
            </a:r>
          </a:p>
          <a:p>
            <a:pPr lvl="1"/>
            <a:endParaRPr lang="en-US" dirty="0">
              <a:effectLst/>
              <a:ea typeface="Times New Roman" panose="02020603050405020304" pitchFamily="18" charset="0"/>
            </a:endParaRPr>
          </a:p>
          <a:p>
            <a:r>
              <a:rPr lang="en-US" b="1" dirty="0">
                <a:ea typeface="Aptos" panose="020B0004020202020204" pitchFamily="34" charset="0"/>
              </a:rPr>
              <a:t>Illinois Student Assistance Commission</a:t>
            </a:r>
          </a:p>
          <a:p>
            <a:pPr marL="342900" marR="0" lvl="0" indent="-342900">
              <a:spcBef>
                <a:spcPts val="0"/>
              </a:spcBef>
              <a:spcAft>
                <a:spcPts val="0"/>
              </a:spcAft>
              <a:buFont typeface="Symbol" panose="05050102010706020507" pitchFamily="18" charset="2"/>
              <a:buChar char=""/>
            </a:pPr>
            <a:r>
              <a:rPr lang="en-US" b="1" dirty="0">
                <a:effectLst/>
                <a:ea typeface="Times New Roman" panose="02020603050405020304" pitchFamily="18" charset="0"/>
              </a:rPr>
              <a:t>Monetary Assistance Program (MAP) Evaluation            </a:t>
            </a:r>
            <a:endParaRPr lang="en-US" dirty="0">
              <a:effectLst/>
              <a:ea typeface="Aptos" panose="020B0004020202020204" pitchFamily="34" charset="0"/>
            </a:endParaRPr>
          </a:p>
          <a:p>
            <a:pPr marL="742950" marR="0" lvl="1" indent="-285750">
              <a:spcBef>
                <a:spcPts val="0"/>
              </a:spcBef>
              <a:spcAft>
                <a:spcPts val="0"/>
              </a:spcAft>
              <a:buFont typeface="Courier New" panose="02070309020205020404" pitchFamily="49" charset="0"/>
              <a:buChar char="o"/>
            </a:pPr>
            <a:r>
              <a:rPr lang="en-US" dirty="0">
                <a:effectLst/>
                <a:ea typeface="Times New Roman" panose="02020603050405020304" pitchFamily="18" charset="0"/>
              </a:rPr>
              <a:t>ICCB and ISAC merge student-level data to 1) examine success rates of MAP students in the community college system, and 2) evaluate MAP announced/eligible community college students with actual community college attendance. </a:t>
            </a:r>
          </a:p>
          <a:p>
            <a:pPr marR="0" lvl="1">
              <a:spcBef>
                <a:spcPts val="0"/>
              </a:spcBef>
              <a:spcAft>
                <a:spcPts val="0"/>
              </a:spcAft>
            </a:pPr>
            <a:endParaRPr lang="en-US" sz="2000" dirty="0">
              <a:effectLst/>
              <a:ea typeface="Aptos" panose="020B0004020202020204" pitchFamily="34" charset="0"/>
            </a:endParaRPr>
          </a:p>
          <a:p>
            <a:endParaRPr lang="en-US" sz="2000" b="1" dirty="0">
              <a:effectLst/>
              <a:latin typeface="Calibri" panose="020F0502020204030204" pitchFamily="34" charset="0"/>
              <a:ea typeface="Aptos" panose="020B0004020202020204" pitchFamily="34" charset="0"/>
            </a:endParaRPr>
          </a:p>
          <a:p>
            <a:pPr marL="285750" indent="-285750">
              <a:buFont typeface="Courier New" panose="02070309020205020404" pitchFamily="49" charset="0"/>
              <a:buChar char="o"/>
            </a:pPr>
            <a:endParaRPr lang="en-US" sz="2000" dirty="0">
              <a:effectLst/>
              <a:latin typeface="Calibri" panose="020F0502020204030204" pitchFamily="34" charset="0"/>
              <a:ea typeface="Aptos" panose="020B0004020202020204" pitchFamily="34" charset="0"/>
            </a:endParaRPr>
          </a:p>
          <a:p>
            <a:endParaRPr lang="en-US" dirty="0"/>
          </a:p>
        </p:txBody>
      </p:sp>
    </p:spTree>
    <p:extLst>
      <p:ext uri="{BB962C8B-B14F-4D97-AF65-F5344CB8AC3E}">
        <p14:creationId xmlns:p14="http://schemas.microsoft.com/office/powerpoint/2010/main" val="947946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CF9D1-8B2C-2AE6-2FC6-C8FC6E14AFFF}"/>
              </a:ext>
            </a:extLst>
          </p:cNvPr>
          <p:cNvSpPr>
            <a:spLocks noGrp="1"/>
          </p:cNvSpPr>
          <p:nvPr>
            <p:ph type="title"/>
          </p:nvPr>
        </p:nvSpPr>
        <p:spPr>
          <a:xfrm>
            <a:off x="770892" y="101564"/>
            <a:ext cx="7602214" cy="984885"/>
          </a:xfrm>
        </p:spPr>
        <p:txBody>
          <a:bodyPr/>
          <a:lstStyle/>
          <a:p>
            <a:pPr algn="ctr"/>
            <a:r>
              <a:rPr lang="en-US" dirty="0"/>
              <a:t>STATE HIGHER EDUCATION PARTNERSHIPS</a:t>
            </a:r>
          </a:p>
        </p:txBody>
      </p:sp>
      <p:sp>
        <p:nvSpPr>
          <p:cNvPr id="3" name="Text Placeholder 2">
            <a:extLst>
              <a:ext uri="{FF2B5EF4-FFF2-40B4-BE49-F238E27FC236}">
                <a16:creationId xmlns:a16="http://schemas.microsoft.com/office/drawing/2014/main" id="{D2750AFE-4E82-0384-6251-3300022854CA}"/>
              </a:ext>
            </a:extLst>
          </p:cNvPr>
          <p:cNvSpPr>
            <a:spLocks noGrp="1"/>
          </p:cNvSpPr>
          <p:nvPr>
            <p:ph type="body" idx="1"/>
          </p:nvPr>
        </p:nvSpPr>
        <p:spPr>
          <a:xfrm>
            <a:off x="304800" y="1091528"/>
            <a:ext cx="8356600" cy="5461671"/>
          </a:xfrm>
        </p:spPr>
        <p:txBody>
          <a:bodyPr/>
          <a:lstStyle/>
          <a:p>
            <a:pPr marL="342900" marR="0" lvl="0" indent="-342900">
              <a:spcBef>
                <a:spcPts val="0"/>
              </a:spcBef>
              <a:spcAft>
                <a:spcPts val="0"/>
              </a:spcAft>
              <a:buFont typeface="Symbol" panose="05050102010706020507" pitchFamily="18" charset="2"/>
              <a:buChar char=""/>
            </a:pPr>
            <a:r>
              <a:rPr lang="en-US" sz="1700" b="1" dirty="0">
                <a:effectLst/>
                <a:latin typeface="Calibri" panose="020F0502020204030204" pitchFamily="34" charset="0"/>
                <a:ea typeface="Aptos" panose="020B0004020202020204" pitchFamily="34" charset="0"/>
              </a:rPr>
              <a:t>Education Systems Center at Northern Illinois University (NIU)</a:t>
            </a:r>
            <a:r>
              <a:rPr lang="en-US" sz="1700" dirty="0">
                <a:effectLst/>
                <a:latin typeface="Calibri" panose="020F0502020204030204" pitchFamily="34" charset="0"/>
                <a:ea typeface="Aptos" panose="020B0004020202020204" pitchFamily="34" charset="0"/>
              </a:rPr>
              <a:t> to support the work of </a:t>
            </a:r>
            <a:r>
              <a:rPr lang="en-US" sz="1700" dirty="0">
                <a:effectLst/>
                <a:latin typeface="Calibri" panose="020F0502020204030204" pitchFamily="34" charset="0"/>
                <a:ea typeface="Aptos" panose="020B0004020202020204" pitchFamily="34" charset="0"/>
                <a:hlinkClick r:id="rId2">
                  <a:extLst>
                    <a:ext uri="{A12FA001-AC4F-418D-AE19-62706E023703}">
                      <ahyp:hlinkClr xmlns:ahyp="http://schemas.microsoft.com/office/drawing/2018/hyperlinkcolor" val="tx"/>
                    </a:ext>
                  </a:extLst>
                </a:hlinkClick>
              </a:rPr>
              <a:t>Transitional Instruction</a:t>
            </a:r>
            <a:r>
              <a:rPr lang="en-US" sz="1700" dirty="0">
                <a:effectLst/>
                <a:latin typeface="Calibri" panose="020F0502020204030204" pitchFamily="34" charset="0"/>
                <a:ea typeface="Aptos" panose="020B0004020202020204" pitchFamily="34" charset="0"/>
              </a:rPr>
              <a:t> included work to implement competencies, manage panel operations for Math and English and conduct evaluation of the Transitional Instruction area.  </a:t>
            </a:r>
          </a:p>
          <a:p>
            <a:pPr marL="342900" marR="0" lvl="0" indent="-342900">
              <a:spcBef>
                <a:spcPts val="0"/>
              </a:spcBef>
              <a:spcAft>
                <a:spcPts val="0"/>
              </a:spcAft>
              <a:buFont typeface="Symbol" panose="05050102010706020507" pitchFamily="18" charset="2"/>
              <a:buChar char=""/>
            </a:pPr>
            <a:r>
              <a:rPr lang="en-US" sz="1700" b="1" dirty="0">
                <a:solidFill>
                  <a:srgbClr val="000000"/>
                </a:solidFill>
                <a:effectLst/>
                <a:latin typeface="Calibri" panose="020F0502020204030204" pitchFamily="34" charset="0"/>
                <a:ea typeface="Times New Roman" panose="02020603050405020304" pitchFamily="18" charset="0"/>
              </a:rPr>
              <a:t>Illinois Higher Education Travel Control Board </a:t>
            </a:r>
            <a:endParaRPr lang="en-US" sz="1700" dirty="0">
              <a:effectLst/>
              <a:latin typeface="Calibri" panose="020F0502020204030204" pitchFamily="34" charset="0"/>
              <a:ea typeface="Aptos" panose="020B0004020202020204" pitchFamily="34" charset="0"/>
            </a:endParaRPr>
          </a:p>
          <a:p>
            <a:pPr marL="457200" marR="0">
              <a:spcBef>
                <a:spcPts val="0"/>
              </a:spcBef>
              <a:spcAft>
                <a:spcPts val="0"/>
              </a:spcAft>
            </a:pPr>
            <a:r>
              <a:rPr lang="en-US" sz="1700" dirty="0">
                <a:solidFill>
                  <a:srgbClr val="000000"/>
                </a:solidFill>
                <a:effectLst/>
                <a:latin typeface="Calibri" panose="020F0502020204030204" pitchFamily="34" charset="0"/>
                <a:ea typeface="Times New Roman" panose="02020603050405020304" pitchFamily="18" charset="0"/>
              </a:rPr>
              <a:t>The Higher Ed Travel Control Board (University of Illinois as the convenor) promulgates and publishes travel rules, reviews and approves exceptions to the rules, and submits quarterly reports to the Legislative Audit Commission</a:t>
            </a:r>
            <a:endParaRPr lang="en-US" sz="1700" dirty="0">
              <a:effectLst/>
              <a:latin typeface="Calibri" panose="020F0502020204030204" pitchFamily="34" charset="0"/>
              <a:ea typeface="Aptos" panose="020B0004020202020204" pitchFamily="34" charset="0"/>
            </a:endParaRPr>
          </a:p>
          <a:p>
            <a:pPr marL="342900" marR="0" lvl="0" indent="-342900">
              <a:spcBef>
                <a:spcPts val="0"/>
              </a:spcBef>
              <a:spcAft>
                <a:spcPts val="0"/>
              </a:spcAft>
              <a:buFont typeface="Symbol" panose="05050102010706020507" pitchFamily="18" charset="2"/>
              <a:buChar char=""/>
            </a:pPr>
            <a:r>
              <a:rPr lang="en-US" sz="1700" b="1" dirty="0">
                <a:effectLst/>
                <a:latin typeface="Calibri" panose="020F0502020204030204" pitchFamily="34" charset="0"/>
                <a:ea typeface="Aptos" panose="020B0004020202020204" pitchFamily="34" charset="0"/>
              </a:rPr>
              <a:t>Office of Community College Research and Leadership (OCCRL)  </a:t>
            </a:r>
            <a:r>
              <a:rPr lang="en-US" sz="1700" dirty="0">
                <a:effectLst/>
                <a:latin typeface="Calibri" panose="020F0502020204030204" pitchFamily="34" charset="0"/>
                <a:ea typeface="Aptos" panose="020B0004020202020204" pitchFamily="34" charset="0"/>
              </a:rPr>
              <a:t>through the University of Illinois provides professional development and research in areas of equity.</a:t>
            </a:r>
          </a:p>
          <a:p>
            <a:pPr marL="342900" marR="0" lvl="0" indent="-342900">
              <a:spcBef>
                <a:spcPts val="0"/>
              </a:spcBef>
              <a:spcAft>
                <a:spcPts val="0"/>
              </a:spcAft>
              <a:buFont typeface="Symbol" panose="05050102010706020507" pitchFamily="18" charset="2"/>
              <a:buChar char=""/>
            </a:pPr>
            <a:r>
              <a:rPr lang="en-US" sz="1700" b="1" dirty="0">
                <a:latin typeface="Calibri" panose="020F0502020204030204" pitchFamily="34" charset="0"/>
                <a:ea typeface="Aptos" panose="020B0004020202020204" pitchFamily="34" charset="0"/>
              </a:rPr>
              <a:t>Southern Illinois University –Edwardsville </a:t>
            </a:r>
            <a:r>
              <a:rPr lang="en-US" sz="1700" dirty="0">
                <a:latin typeface="Calibri" panose="020F0502020204030204" pitchFamily="34" charset="0"/>
                <a:ea typeface="Aptos" panose="020B0004020202020204" pitchFamily="34" charset="0"/>
              </a:rPr>
              <a:t>oversees the operations of the </a:t>
            </a:r>
            <a:r>
              <a:rPr lang="en-US" sz="1700" dirty="0" err="1">
                <a:latin typeface="Calibri" panose="020F0502020204030204" pitchFamily="34" charset="0"/>
                <a:ea typeface="Aptos" panose="020B0004020202020204" pitchFamily="34" charset="0"/>
              </a:rPr>
              <a:t>Wyvetter</a:t>
            </a:r>
            <a:r>
              <a:rPr lang="en-US" sz="1700" dirty="0">
                <a:latin typeface="Calibri" panose="020F0502020204030204" pitchFamily="34" charset="0"/>
                <a:ea typeface="Aptos" panose="020B0004020202020204" pitchFamily="34" charset="0"/>
              </a:rPr>
              <a:t> Younge Higher Education Campus.</a:t>
            </a:r>
          </a:p>
          <a:p>
            <a:pPr marL="342900" marR="0" lvl="0" indent="-342900">
              <a:spcBef>
                <a:spcPts val="0"/>
              </a:spcBef>
              <a:spcAft>
                <a:spcPts val="0"/>
              </a:spcAft>
              <a:buFont typeface="Symbol" panose="05050102010706020507" pitchFamily="18" charset="2"/>
              <a:buChar char=""/>
            </a:pPr>
            <a:r>
              <a:rPr lang="en-US" sz="1700" b="1" dirty="0">
                <a:effectLst/>
                <a:latin typeface="Calibri" panose="020F0502020204030204" pitchFamily="34" charset="0"/>
                <a:ea typeface="Aptos" panose="020B0004020202020204" pitchFamily="34" charset="0"/>
              </a:rPr>
              <a:t>Southern Illinois University-Edwardsville (Southern Illinois Professional Development Center –SIPDC) </a:t>
            </a:r>
            <a:r>
              <a:rPr lang="en-US" sz="1700" dirty="0">
                <a:effectLst/>
                <a:latin typeface="Calibri" panose="020F0502020204030204" pitchFamily="34" charset="0"/>
                <a:ea typeface="Aptos" panose="020B0004020202020204" pitchFamily="34" charset="0"/>
              </a:rPr>
              <a:t>provid</a:t>
            </a:r>
            <a:r>
              <a:rPr lang="en-US" sz="1700" dirty="0">
                <a:latin typeface="Calibri" panose="020F0502020204030204" pitchFamily="34" charset="0"/>
                <a:ea typeface="Aptos" panose="020B0004020202020204" pitchFamily="34" charset="0"/>
              </a:rPr>
              <a:t>es professional development and training to the adult education providers in the area of workforce.</a:t>
            </a:r>
          </a:p>
          <a:p>
            <a:endParaRPr lang="en-US" dirty="0"/>
          </a:p>
        </p:txBody>
      </p:sp>
    </p:spTree>
    <p:extLst>
      <p:ext uri="{BB962C8B-B14F-4D97-AF65-F5344CB8AC3E}">
        <p14:creationId xmlns:p14="http://schemas.microsoft.com/office/powerpoint/2010/main" val="3695985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95124-0BE4-700F-3E61-58B0620806C2}"/>
              </a:ext>
            </a:extLst>
          </p:cNvPr>
          <p:cNvSpPr>
            <a:spLocks noGrp="1"/>
          </p:cNvSpPr>
          <p:nvPr>
            <p:ph type="title"/>
          </p:nvPr>
        </p:nvSpPr>
        <p:spPr>
          <a:xfrm>
            <a:off x="770892" y="101564"/>
            <a:ext cx="7602214" cy="984885"/>
          </a:xfrm>
        </p:spPr>
        <p:txBody>
          <a:bodyPr/>
          <a:lstStyle/>
          <a:p>
            <a:pPr algn="ctr"/>
            <a:r>
              <a:rPr lang="en-US" dirty="0"/>
              <a:t>STATE HIGHER EDUCATION PARTNERSHIPS</a:t>
            </a:r>
          </a:p>
        </p:txBody>
      </p:sp>
      <p:sp>
        <p:nvSpPr>
          <p:cNvPr id="3" name="Text Placeholder 2">
            <a:extLst>
              <a:ext uri="{FF2B5EF4-FFF2-40B4-BE49-F238E27FC236}">
                <a16:creationId xmlns:a16="http://schemas.microsoft.com/office/drawing/2014/main" id="{834DA35A-CDCC-9899-0F14-E9AB58D10FFE}"/>
              </a:ext>
            </a:extLst>
          </p:cNvPr>
          <p:cNvSpPr>
            <a:spLocks noGrp="1"/>
          </p:cNvSpPr>
          <p:nvPr>
            <p:ph type="body" idx="1"/>
          </p:nvPr>
        </p:nvSpPr>
        <p:spPr>
          <a:xfrm>
            <a:off x="304800" y="1371600"/>
            <a:ext cx="8153400" cy="5355312"/>
          </a:xfrm>
        </p:spPr>
        <p:txBody>
          <a:bodyPr/>
          <a:lstStyle/>
          <a:p>
            <a:pPr marL="342900" marR="0" lvl="0" indent="-342900">
              <a:spcBef>
                <a:spcPts val="0"/>
              </a:spcBef>
              <a:spcAft>
                <a:spcPts val="0"/>
              </a:spcAft>
              <a:buFont typeface="Symbol" panose="05050102010706020507" pitchFamily="18" charset="2"/>
              <a:buChar char=""/>
            </a:pPr>
            <a:r>
              <a:rPr lang="en-US" sz="1700" b="1" dirty="0">
                <a:latin typeface="Calibri" panose="020F0502020204030204" pitchFamily="34" charset="0"/>
                <a:ea typeface="Aptos" panose="020B0004020202020204" pitchFamily="34" charset="0"/>
              </a:rPr>
              <a:t>Western Illinois University (Central Illinois Adult Education Service Center-CIAESC) </a:t>
            </a:r>
            <a:r>
              <a:rPr lang="en-US" sz="1700" dirty="0">
                <a:latin typeface="Calibri" panose="020F0502020204030204" pitchFamily="34" charset="0"/>
                <a:ea typeface="Aptos" panose="020B0004020202020204" pitchFamily="34" charset="0"/>
              </a:rPr>
              <a:t>provides adult education professional development, training, data system support, high school equivalency support, and </a:t>
            </a:r>
            <a:r>
              <a:rPr lang="en-US" sz="1700" dirty="0" err="1">
                <a:latin typeface="Calibri" panose="020F0502020204030204" pitchFamily="34" charset="0"/>
                <a:ea typeface="Aptos" panose="020B0004020202020204" pitchFamily="34" charset="0"/>
              </a:rPr>
              <a:t>i</a:t>
            </a:r>
            <a:r>
              <a:rPr lang="en-US" sz="1700" dirty="0">
                <a:latin typeface="Calibri" panose="020F0502020204030204" pitchFamily="34" charset="0"/>
                <a:ea typeface="Aptos" panose="020B0004020202020204" pitchFamily="34" charset="0"/>
              </a:rPr>
              <a:t>-pathways, an online adult education instruction.</a:t>
            </a:r>
          </a:p>
          <a:p>
            <a:pPr marL="342900" marR="0" lvl="0" indent="-342900">
              <a:spcBef>
                <a:spcPts val="0"/>
              </a:spcBef>
              <a:spcAft>
                <a:spcPts val="0"/>
              </a:spcAft>
              <a:buFont typeface="Symbol" panose="05050102010706020507" pitchFamily="18" charset="2"/>
              <a:buChar char=""/>
            </a:pPr>
            <a:endParaRPr lang="en-US" sz="1700" b="1" dirty="0">
              <a:effectLst/>
              <a:latin typeface="Calibri" panose="020F0502020204030204" pitchFamily="34" charset="0"/>
              <a:ea typeface="Aptos" panose="020B0004020202020204" pitchFamily="34" charset="0"/>
            </a:endParaRPr>
          </a:p>
          <a:p>
            <a:pPr marL="342900" marR="0" lvl="0" indent="-342900">
              <a:spcBef>
                <a:spcPts val="0"/>
              </a:spcBef>
              <a:spcAft>
                <a:spcPts val="0"/>
              </a:spcAft>
              <a:buFont typeface="Symbol" panose="05050102010706020507" pitchFamily="18" charset="2"/>
              <a:buChar char=""/>
            </a:pPr>
            <a:r>
              <a:rPr lang="en-US" sz="1700" b="1" dirty="0">
                <a:effectLst/>
                <a:latin typeface="Calibri" panose="020F0502020204030204" pitchFamily="34" charset="0"/>
                <a:ea typeface="Aptos" panose="020B0004020202020204" pitchFamily="34" charset="0"/>
              </a:rPr>
              <a:t>Illinois State University </a:t>
            </a:r>
            <a:r>
              <a:rPr lang="en-US" sz="1700" dirty="0">
                <a:effectLst/>
                <a:latin typeface="Calibri" panose="020F0502020204030204" pitchFamily="34" charset="0"/>
                <a:ea typeface="Aptos" panose="020B0004020202020204" pitchFamily="34" charset="0"/>
              </a:rPr>
              <a:t>(Illinois Center for Specialized Professional Support) provide professional development and training to the postsecondary CTE and Adult Education systems. </a:t>
            </a:r>
          </a:p>
          <a:p>
            <a:pPr marL="342900" marR="0" lvl="0" indent="-342900">
              <a:spcBef>
                <a:spcPts val="0"/>
              </a:spcBef>
              <a:spcAft>
                <a:spcPts val="0"/>
              </a:spcAft>
              <a:buFont typeface="Symbol" panose="05050102010706020507" pitchFamily="18" charset="2"/>
              <a:buChar char=""/>
            </a:pPr>
            <a:endParaRPr lang="en-US" sz="1700" dirty="0">
              <a:effectLst/>
              <a:latin typeface="Calibri" panose="020F0502020204030204" pitchFamily="34" charset="0"/>
              <a:ea typeface="Aptos" panose="020B0004020202020204" pitchFamily="34" charset="0"/>
            </a:endParaRPr>
          </a:p>
          <a:p>
            <a:pPr marL="342900" marR="0" lvl="0" indent="-342900">
              <a:spcBef>
                <a:spcPts val="0"/>
              </a:spcBef>
              <a:spcAft>
                <a:spcPts val="0"/>
              </a:spcAft>
              <a:buFont typeface="Symbol" panose="05050102010706020507" pitchFamily="18" charset="2"/>
              <a:buChar char=""/>
            </a:pPr>
            <a:r>
              <a:rPr lang="en-US" sz="1700" b="1" dirty="0">
                <a:effectLst/>
                <a:latin typeface="Calibri" panose="020F0502020204030204" pitchFamily="34" charset="0"/>
                <a:ea typeface="Aptos" panose="020B0004020202020204" pitchFamily="34" charset="0"/>
              </a:rPr>
              <a:t>University of Illinois </a:t>
            </a:r>
            <a:r>
              <a:rPr lang="en-US" sz="1700" b="1" dirty="0">
                <a:latin typeface="Calibri" panose="020F0502020204030204" pitchFamily="34" charset="0"/>
                <a:ea typeface="Aptos" panose="020B0004020202020204" pitchFamily="34" charset="0"/>
              </a:rPr>
              <a:t>Champaign –Illinois </a:t>
            </a:r>
            <a:r>
              <a:rPr lang="en-US" sz="1700" b="1" dirty="0">
                <a:effectLst/>
                <a:latin typeface="Calibri" panose="020F0502020204030204" pitchFamily="34" charset="0"/>
                <a:ea typeface="Aptos" panose="020B0004020202020204" pitchFamily="34" charset="0"/>
              </a:rPr>
              <a:t>Innovation Network (IIN) </a:t>
            </a:r>
          </a:p>
          <a:p>
            <a:pPr marL="800100" lvl="1" indent="-342900">
              <a:buFont typeface="Symbol" panose="05050102010706020507" pitchFamily="18" charset="2"/>
              <a:buChar char=""/>
            </a:pPr>
            <a:r>
              <a:rPr lang="en-US" sz="1600" i="0" dirty="0">
                <a:solidFill>
                  <a:schemeClr val="tx1"/>
                </a:solidFill>
                <a:effectLst/>
                <a:latin typeface="Roboto" panose="02000000000000000000" pitchFamily="2" charset="0"/>
              </a:rPr>
              <a:t>The Illinois </a:t>
            </a:r>
            <a:r>
              <a:rPr lang="en-US" sz="1600" b="0" i="0" dirty="0">
                <a:solidFill>
                  <a:schemeClr val="tx1"/>
                </a:solidFill>
                <a:effectLst/>
                <a:latin typeface="Roboto" panose="02000000000000000000" pitchFamily="2" charset="0"/>
              </a:rPr>
              <a:t>Innovation Network drives inclusive and integrated research, innovation and economic development </a:t>
            </a:r>
            <a:r>
              <a:rPr lang="en-US" sz="1600" i="0" dirty="0">
                <a:solidFill>
                  <a:schemeClr val="tx1"/>
                </a:solidFill>
                <a:effectLst/>
                <a:latin typeface="Roboto" panose="02000000000000000000" pitchFamily="2" charset="0"/>
              </a:rPr>
              <a:t>across Illinois</a:t>
            </a:r>
          </a:p>
          <a:p>
            <a:pPr lvl="1"/>
            <a:endParaRPr lang="en-US" sz="1600" i="0" dirty="0">
              <a:solidFill>
                <a:schemeClr val="tx1"/>
              </a:solidFill>
              <a:effectLst/>
              <a:latin typeface="Roboto" panose="02000000000000000000" pitchFamily="2" charset="0"/>
            </a:endParaRPr>
          </a:p>
          <a:p>
            <a:pPr marL="342900" indent="-342900">
              <a:buFont typeface="Symbol" panose="05050102010706020507" pitchFamily="18" charset="2"/>
              <a:buChar char=""/>
            </a:pPr>
            <a:r>
              <a:rPr lang="en-US" sz="1600" b="1" i="0" dirty="0">
                <a:solidFill>
                  <a:schemeClr val="tx1"/>
                </a:solidFill>
                <a:effectLst/>
                <a:latin typeface="Roboto" panose="02000000000000000000" pitchFamily="2" charset="0"/>
              </a:rPr>
              <a:t>Illinois Launch</a:t>
            </a:r>
          </a:p>
          <a:p>
            <a:pPr lvl="1"/>
            <a:r>
              <a:rPr lang="en-US" sz="1600" dirty="0">
                <a:latin typeface="Calibri" panose="020F0502020204030204" pitchFamily="34" charset="0"/>
                <a:ea typeface="Times New Roman" panose="02020603050405020304" pitchFamily="18" charset="0"/>
              </a:rPr>
              <a:t>This i</a:t>
            </a:r>
            <a:r>
              <a:rPr lang="en-US" sz="1600" dirty="0">
                <a:effectLst/>
                <a:latin typeface="Calibri" panose="020F0502020204030204" pitchFamily="34" charset="0"/>
                <a:ea typeface="Times New Roman" panose="02020603050405020304" pitchFamily="18" charset="0"/>
              </a:rPr>
              <a:t>nitiative is led by Northern Illinois University Ed Systems and Jobs for the Future in partnership with ICCB, ISBE, ISAC, IBHE as well as local representation from various education levels. This is a national college and career pathways initiative that strives for every learner to have access to and succeed in high-quality and equitable pathways. </a:t>
            </a:r>
            <a:r>
              <a:rPr lang="en-US" sz="1600" dirty="0">
                <a:latin typeface="Calibri" panose="020F0502020204030204" pitchFamily="34" charset="0"/>
                <a:ea typeface="Times New Roman" panose="02020603050405020304" pitchFamily="18" charset="0"/>
              </a:rPr>
              <a:t>The focus is on </a:t>
            </a:r>
            <a:r>
              <a:rPr lang="en-US" sz="1600" dirty="0">
                <a:effectLst/>
                <a:latin typeface="Calibri" panose="020F0502020204030204" pitchFamily="34" charset="0"/>
                <a:ea typeface="Times New Roman" panose="02020603050405020304" pitchFamily="18" charset="0"/>
              </a:rPr>
              <a:t>direct admission process for creating a seamless transition process for high school students into college, particularly community colleges.</a:t>
            </a:r>
            <a:endParaRPr lang="en-US" sz="1600" dirty="0">
              <a:effectLst/>
              <a:latin typeface="Calibri" panose="020F0502020204030204" pitchFamily="34" charset="0"/>
              <a:ea typeface="Calibri" panose="020F0502020204030204" pitchFamily="34" charset="0"/>
            </a:endParaRPr>
          </a:p>
          <a:p>
            <a:pPr marL="800100" lvl="1" indent="-342900">
              <a:buFont typeface="Symbol" panose="05050102010706020507" pitchFamily="18" charset="2"/>
              <a:buChar char=""/>
            </a:pPr>
            <a:endParaRPr lang="en-US" sz="1700" dirty="0">
              <a:solidFill>
                <a:schemeClr val="tx1"/>
              </a:solidFill>
              <a:effectLst/>
              <a:latin typeface="Calibri" panose="020F0502020204030204" pitchFamily="34" charset="0"/>
              <a:ea typeface="Aptos" panose="020B0004020202020204" pitchFamily="34" charset="0"/>
            </a:endParaRPr>
          </a:p>
          <a:p>
            <a:endParaRPr lang="en-US" dirty="0"/>
          </a:p>
        </p:txBody>
      </p:sp>
    </p:spTree>
    <p:extLst>
      <p:ext uri="{BB962C8B-B14F-4D97-AF65-F5344CB8AC3E}">
        <p14:creationId xmlns:p14="http://schemas.microsoft.com/office/powerpoint/2010/main" val="2205914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46E96-7FAF-84B9-EAE3-F5F69CD59656}"/>
              </a:ext>
            </a:extLst>
          </p:cNvPr>
          <p:cNvSpPr>
            <a:spLocks noGrp="1"/>
          </p:cNvSpPr>
          <p:nvPr>
            <p:ph type="title"/>
          </p:nvPr>
        </p:nvSpPr>
        <p:spPr>
          <a:xfrm>
            <a:off x="770892" y="101564"/>
            <a:ext cx="7602214" cy="984885"/>
          </a:xfrm>
        </p:spPr>
        <p:txBody>
          <a:bodyPr/>
          <a:lstStyle/>
          <a:p>
            <a:pPr algn="ctr"/>
            <a:r>
              <a:rPr lang="en-US" dirty="0"/>
              <a:t>MULTI-STATE AGENCY PARTNERSHIPS</a:t>
            </a:r>
          </a:p>
        </p:txBody>
      </p:sp>
      <p:sp>
        <p:nvSpPr>
          <p:cNvPr id="3" name="Text Placeholder 2">
            <a:extLst>
              <a:ext uri="{FF2B5EF4-FFF2-40B4-BE49-F238E27FC236}">
                <a16:creationId xmlns:a16="http://schemas.microsoft.com/office/drawing/2014/main" id="{B0418FB5-3C16-8EFA-91AC-4789E41457DC}"/>
              </a:ext>
            </a:extLst>
          </p:cNvPr>
          <p:cNvSpPr>
            <a:spLocks noGrp="1"/>
          </p:cNvSpPr>
          <p:nvPr>
            <p:ph type="body" idx="1"/>
          </p:nvPr>
        </p:nvSpPr>
        <p:spPr>
          <a:xfrm>
            <a:off x="366171" y="1219200"/>
            <a:ext cx="8356600" cy="4985980"/>
          </a:xfrm>
        </p:spPr>
        <p:txBody>
          <a:bodyPr/>
          <a:lstStyle/>
          <a:p>
            <a:pPr marL="171450" marR="0" lvl="0" indent="-171450">
              <a:spcBef>
                <a:spcPts val="0"/>
              </a:spcBef>
              <a:spcAft>
                <a:spcPts val="0"/>
              </a:spcAft>
              <a:buFont typeface="Arial" panose="020B0604020202020204" pitchFamily="34" charset="0"/>
              <a:buChar char="•"/>
            </a:pPr>
            <a:r>
              <a:rPr lang="en-US" b="1" u="sng" dirty="0">
                <a:effectLst/>
                <a:ea typeface="Aptos" panose="020B0004020202020204" pitchFamily="34" charset="0"/>
              </a:rPr>
              <a:t>Early Childhood Education and Teacher Education Pathways</a:t>
            </a:r>
            <a:r>
              <a:rPr lang="en-US" b="1" dirty="0">
                <a:effectLst/>
                <a:ea typeface="Aptos" panose="020B0004020202020204" pitchFamily="34" charset="0"/>
              </a:rPr>
              <a:t> including </a:t>
            </a:r>
            <a:r>
              <a:rPr lang="en-US" dirty="0">
                <a:effectLst/>
                <a:ea typeface="Aptos" panose="020B0004020202020204" pitchFamily="34" charset="0"/>
              </a:rPr>
              <a:t>ICCB, </a:t>
            </a:r>
            <a:r>
              <a:rPr lang="en-US" b="1" dirty="0">
                <a:effectLst/>
                <a:ea typeface="Aptos" panose="020B0004020202020204" pitchFamily="34" charset="0"/>
              </a:rPr>
              <a:t>IBHE and partners with the DHS, ISBE, and the ISAC) </a:t>
            </a:r>
            <a:r>
              <a:rPr lang="en-US" dirty="0">
                <a:effectLst/>
                <a:ea typeface="Aptos" panose="020B0004020202020204" pitchFamily="34" charset="0"/>
              </a:rPr>
              <a:t>to support the work of the Early Childhood Access Consortium for Equity, </a:t>
            </a:r>
          </a:p>
          <a:p>
            <a:pPr marL="742950" marR="0" lvl="1" indent="-285750">
              <a:spcBef>
                <a:spcPts val="0"/>
              </a:spcBef>
              <a:spcAft>
                <a:spcPts val="0"/>
              </a:spcAft>
              <a:buFont typeface="Courier New" panose="02070309020205020404" pitchFamily="49" charset="0"/>
              <a:buChar char="o"/>
            </a:pPr>
            <a:r>
              <a:rPr lang="en-US" b="1" dirty="0">
                <a:solidFill>
                  <a:srgbClr val="000000"/>
                </a:solidFill>
                <a:effectLst/>
                <a:ea typeface="Times New Roman" panose="02020603050405020304" pitchFamily="18" charset="0"/>
              </a:rPr>
              <a:t>Early Childhood Access Consortium for Equity Advisory Consortium </a:t>
            </a:r>
            <a:endParaRPr lang="en-US" dirty="0">
              <a:effectLst/>
              <a:ea typeface="Aptos" panose="020B0004020202020204" pitchFamily="34" charset="0"/>
            </a:endParaRPr>
          </a:p>
          <a:p>
            <a:pPr marL="914400" marR="0">
              <a:spcBef>
                <a:spcPts val="0"/>
              </a:spcBef>
              <a:spcAft>
                <a:spcPts val="0"/>
              </a:spcAft>
            </a:pPr>
            <a:r>
              <a:rPr lang="en-US" dirty="0">
                <a:solidFill>
                  <a:srgbClr val="000000"/>
                </a:solidFill>
                <a:effectLst/>
                <a:ea typeface="Times New Roman" panose="02020603050405020304" pitchFamily="18" charset="0"/>
              </a:rPr>
              <a:t>The Consortium advisory committee shall serve the needs of early childhood workforce and its employers and educators to advance racial equity while meeting the needs of employers streamlining, coordinating, and improving the accessibility of completion pathways for upskilling and sustained expansion of educational pipelines at state institutions of higher education.</a:t>
            </a:r>
            <a:endParaRPr lang="en-US" dirty="0">
              <a:effectLst/>
              <a:ea typeface="Aptos" panose="020B0004020202020204" pitchFamily="34" charset="0"/>
            </a:endParaRPr>
          </a:p>
          <a:p>
            <a:pPr marL="1143000" marR="0" lvl="2" indent="-228600">
              <a:spcBef>
                <a:spcPts val="0"/>
              </a:spcBef>
              <a:spcAft>
                <a:spcPts val="0"/>
              </a:spcAft>
              <a:buFont typeface="Wingdings" panose="05000000000000000000" pitchFamily="2" charset="2"/>
              <a:buChar char=""/>
            </a:pPr>
            <a:r>
              <a:rPr lang="en-US" b="1" u="sng" dirty="0">
                <a:solidFill>
                  <a:srgbClr val="000000"/>
                </a:solidFill>
                <a:effectLst/>
                <a:ea typeface="Times New Roman" panose="02020603050405020304" pitchFamily="18" charset="0"/>
              </a:rPr>
              <a:t>Early Childhood Access Consortium for Equity Advisory Committee</a:t>
            </a:r>
            <a:endParaRPr lang="en-US" dirty="0">
              <a:effectLst/>
              <a:ea typeface="Aptos" panose="020B0004020202020204" pitchFamily="34" charset="0"/>
            </a:endParaRPr>
          </a:p>
          <a:p>
            <a:pPr marL="1143000" marR="0" lvl="2" indent="-228600">
              <a:spcBef>
                <a:spcPts val="0"/>
              </a:spcBef>
              <a:spcAft>
                <a:spcPts val="0"/>
              </a:spcAft>
              <a:buFont typeface="Wingdings" panose="05000000000000000000" pitchFamily="2" charset="2"/>
              <a:buChar char=""/>
            </a:pPr>
            <a:r>
              <a:rPr lang="en-US" b="1" dirty="0">
                <a:effectLst/>
                <a:ea typeface="Aptos" panose="020B0004020202020204" pitchFamily="34" charset="0"/>
              </a:rPr>
              <a:t>Early Childhood Access Consortium for equity Data Committee</a:t>
            </a:r>
            <a:endParaRPr lang="en-US" dirty="0">
              <a:effectLst/>
              <a:ea typeface="Aptos" panose="020B0004020202020204" pitchFamily="34" charset="0"/>
            </a:endParaRPr>
          </a:p>
          <a:p>
            <a:pPr marL="1600200" marR="0" lvl="3" indent="-228600">
              <a:spcBef>
                <a:spcPts val="0"/>
              </a:spcBef>
              <a:spcAft>
                <a:spcPts val="0"/>
              </a:spcAft>
              <a:buFont typeface="Symbol" panose="05050102010706020507" pitchFamily="18" charset="2"/>
              <a:buChar char=""/>
            </a:pPr>
            <a:r>
              <a:rPr lang="en-US" dirty="0">
                <a:effectLst/>
                <a:ea typeface="Aptos" panose="020B0004020202020204" pitchFamily="34" charset="0"/>
              </a:rPr>
              <a:t>Develop and implemented an innovative cross-agency data matching project through the NIU Center for Governmental Studies, which included data from three state agencies and other entities.</a:t>
            </a:r>
          </a:p>
          <a:p>
            <a:pPr marL="342900" marR="0" lvl="0" indent="-342900">
              <a:spcBef>
                <a:spcPts val="0"/>
              </a:spcBef>
              <a:spcAft>
                <a:spcPts val="0"/>
              </a:spcAft>
              <a:buFont typeface="Symbol" panose="05050102010706020507" pitchFamily="18" charset="2"/>
              <a:buChar char=""/>
            </a:pPr>
            <a:r>
              <a:rPr lang="en-US" b="1" dirty="0">
                <a:effectLst/>
                <a:ea typeface="Times New Roman" panose="02020603050405020304" pitchFamily="18" charset="0"/>
              </a:rPr>
              <a:t>Illinois Postsecondary Profiles (IPP) – ICCB, IBHE, ISAC</a:t>
            </a:r>
            <a:endParaRPr lang="en-US" dirty="0">
              <a:effectLst/>
              <a:ea typeface="Aptos" panose="020B0004020202020204" pitchFamily="34" charset="0"/>
            </a:endParaRPr>
          </a:p>
          <a:p>
            <a:pPr marL="742950" marR="0" lvl="1" indent="-285750">
              <a:spcBef>
                <a:spcPts val="0"/>
              </a:spcBef>
              <a:spcAft>
                <a:spcPts val="0"/>
              </a:spcAft>
              <a:buFont typeface="Courier New" panose="02070309020205020404" pitchFamily="49" charset="0"/>
              <a:buChar char="o"/>
            </a:pPr>
            <a:r>
              <a:rPr lang="en-US" dirty="0">
                <a:effectLst/>
                <a:ea typeface="Times New Roman" panose="02020603050405020304" pitchFamily="18" charset="0"/>
              </a:rPr>
              <a:t>The IPP, established in 2019, provides Illinois higher education data in a uniform and user-friendly manner.</a:t>
            </a:r>
            <a:endParaRPr lang="en-US" dirty="0">
              <a:effectLst/>
              <a:ea typeface="Aptos" panose="020B0004020202020204" pitchFamily="34" charset="0"/>
            </a:endParaRPr>
          </a:p>
          <a:p>
            <a:pPr marL="914400" marR="0">
              <a:spcBef>
                <a:spcPts val="0"/>
              </a:spcBef>
              <a:spcAft>
                <a:spcPts val="0"/>
              </a:spcAft>
            </a:pPr>
            <a:r>
              <a:rPr lang="en-US" dirty="0">
                <a:effectLst/>
                <a:latin typeface="Times New Roman" panose="02020603050405020304" pitchFamily="18" charset="0"/>
                <a:ea typeface="Aptos" panose="020B0004020202020204" pitchFamily="34" charset="0"/>
              </a:rPr>
              <a:t> </a:t>
            </a:r>
            <a:endParaRPr lang="en-US" dirty="0">
              <a:effectLst/>
              <a:latin typeface="Calibri" panose="020F0502020204030204" pitchFamily="34" charset="0"/>
              <a:ea typeface="Aptos" panose="020B0004020202020204" pitchFamily="34" charset="0"/>
            </a:endParaRPr>
          </a:p>
        </p:txBody>
      </p:sp>
    </p:spTree>
    <p:extLst>
      <p:ext uri="{BB962C8B-B14F-4D97-AF65-F5344CB8AC3E}">
        <p14:creationId xmlns:p14="http://schemas.microsoft.com/office/powerpoint/2010/main" val="8291687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399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00B3C27E562E84EAEE93CA72A64FFB8" ma:contentTypeVersion="8" ma:contentTypeDescription="Create a new document." ma:contentTypeScope="" ma:versionID="5a88d8041d35538856ab52d720b02009">
  <xsd:schema xmlns:xsd="http://www.w3.org/2001/XMLSchema" xmlns:xs="http://www.w3.org/2001/XMLSchema" xmlns:p="http://schemas.microsoft.com/office/2006/metadata/properties" xmlns:ns3="f780873f-43fb-47a6-8724-6593032a3b69" targetNamespace="http://schemas.microsoft.com/office/2006/metadata/properties" ma:root="true" ma:fieldsID="d5602124090ab2df44a227436ff4eee9" ns3:_="">
    <xsd:import namespace="f780873f-43fb-47a6-8724-6593032a3b6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80873f-43fb-47a6-8724-6593032a3b6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F9B1CF-C4D0-43F6-9F9F-65DD2A73A55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780873f-43fb-47a6-8724-6593032a3b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F3C96B1-5FAC-46DF-9A05-B4E4F463B664}">
  <ds:schemaRefs>
    <ds:schemaRef ds:uri="http://purl.org/dc/elements/1.1/"/>
    <ds:schemaRef ds:uri="http://purl.org/dc/dcmitype/"/>
    <ds:schemaRef ds:uri="http://schemas.microsoft.com/office/infopath/2007/PartnerControls"/>
    <ds:schemaRef ds:uri="http://schemas.microsoft.com/office/2006/documentManagement/types"/>
    <ds:schemaRef ds:uri="http://www.w3.org/XML/1998/namespace"/>
    <ds:schemaRef ds:uri="http://schemas.openxmlformats.org/package/2006/metadata/core-properties"/>
    <ds:schemaRef ds:uri="f780873f-43fb-47a6-8724-6593032a3b69"/>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79CB14D6-FAA8-459A-AD76-DDAADEE1F00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21112</TotalTime>
  <Words>1701</Words>
  <Application>Microsoft Office PowerPoint</Application>
  <PresentationFormat>On-screen Show (4:3)</PresentationFormat>
  <Paragraphs>142</Paragraphs>
  <Slides>16</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16</vt:i4>
      </vt:variant>
    </vt:vector>
  </HeadingPairs>
  <TitlesOfParts>
    <vt:vector size="26" baseType="lpstr">
      <vt:lpstr>Aptos</vt:lpstr>
      <vt:lpstr>Arial</vt:lpstr>
      <vt:lpstr>Arial Black</vt:lpstr>
      <vt:lpstr>Calibri</vt:lpstr>
      <vt:lpstr>Courier New</vt:lpstr>
      <vt:lpstr>Roboto</vt:lpstr>
      <vt:lpstr>Symbol</vt:lpstr>
      <vt:lpstr>Times New Roman</vt:lpstr>
      <vt:lpstr>Wingdings</vt:lpstr>
      <vt:lpstr>Office Theme</vt:lpstr>
      <vt:lpstr>STATE AGENCY PARTNERSHIPS</vt:lpstr>
      <vt:lpstr>AGENCY RESPONSIBILITIES</vt:lpstr>
      <vt:lpstr>Organization in State Government</vt:lpstr>
      <vt:lpstr>Illinois Governor’s Office</vt:lpstr>
      <vt:lpstr>STATE EDUCATION AGENCY PARTNERSHIPS </vt:lpstr>
      <vt:lpstr>STATE EDUCATION AGENCY PARTNERSHIPS</vt:lpstr>
      <vt:lpstr>STATE HIGHER EDUCATION PARTNERSHIPS</vt:lpstr>
      <vt:lpstr>STATE HIGHER EDUCATION PARTNERSHIPS</vt:lpstr>
      <vt:lpstr>MULTI-STATE AGENCY PARTNERSHIPS</vt:lpstr>
      <vt:lpstr>MULTI-STATE AGENCY PARTNERSHIPS</vt:lpstr>
      <vt:lpstr>MULTI-STATE AGENCY PARTNERSHIPS</vt:lpstr>
      <vt:lpstr>STATE AGENCY WORKFORCE PARTNERSHIPS</vt:lpstr>
      <vt:lpstr>STATE AGENCY WORKFORCE PARTNERSHIPS</vt:lpstr>
      <vt:lpstr>OTHER STATE AGENCY PARTNERSHIPS</vt:lpstr>
      <vt:lpstr>OTHER STATE AGENCY PARTNERSHIPS</vt:lpstr>
      <vt:lpstr>OTHER AGENCY PARTNERSHIPS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Tricia Broughton</dc:creator>
  <cp:lastModifiedBy>Jennifer Foster</cp:lastModifiedBy>
  <cp:revision>40</cp:revision>
  <cp:lastPrinted>2023-01-25T21:03:47Z</cp:lastPrinted>
  <dcterms:created xsi:type="dcterms:W3CDTF">2021-08-13T18:32:57Z</dcterms:created>
  <dcterms:modified xsi:type="dcterms:W3CDTF">2024-03-27T02:19:37Z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2021-04-23T00:00:00Z</vt:filetime>
  </property>
  <property fmtid="{D5CDD505-2E9C-101B-9397-08002B2CF9AE}" pid="3" name="Creator">
    <vt:lpwstr>Acrobat PDFMaker 21 for PowerPoint</vt:lpwstr>
  </property>
  <property fmtid="{D5CDD505-2E9C-101B-9397-08002B2CF9AE}" pid="4" name="LastSaved">
    <vt:filetime>2021-08-13T00:00:00Z</vt:filetime>
  </property>
  <property fmtid="{D5CDD505-2E9C-101B-9397-08002B2CF9AE}" pid="5" name="ContentTypeId">
    <vt:lpwstr>0x010100000B3C27E562E84EAEE93CA72A64FFB8</vt:lpwstr>
  </property>
</Properties>
</file>