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9" r:id="rId3"/>
    <p:sldId id="581" r:id="rId4"/>
    <p:sldId id="575" r:id="rId5"/>
    <p:sldId id="577" r:id="rId6"/>
    <p:sldId id="262" r:id="rId7"/>
    <p:sldId id="580" r:id="rId8"/>
    <p:sldId id="263"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39" autoAdjust="0"/>
    <p:restoredTop sz="74121" autoAdjust="0"/>
  </p:normalViewPr>
  <p:slideViewPr>
    <p:cSldViewPr snapToGrid="0">
      <p:cViewPr varScale="1">
        <p:scale>
          <a:sx n="96" d="100"/>
          <a:sy n="96" d="100"/>
        </p:scale>
        <p:origin x="76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son, Nathan" userId="fdb99921-e17a-4cd2-bb10-6507592caf15" providerId="ADAL" clId="{30C8FFFF-8C63-4BF5-A247-2C4810930074}"/>
    <pc:docChg chg="modSld">
      <pc:chgData name="Wilson, Nathan" userId="fdb99921-e17a-4cd2-bb10-6507592caf15" providerId="ADAL" clId="{30C8FFFF-8C63-4BF5-A247-2C4810930074}" dt="2024-03-19T19:43:41.837" v="5" actId="6549"/>
      <pc:docMkLst>
        <pc:docMk/>
      </pc:docMkLst>
      <pc:sldChg chg="modNotesTx">
        <pc:chgData name="Wilson, Nathan" userId="fdb99921-e17a-4cd2-bb10-6507592caf15" providerId="ADAL" clId="{30C8FFFF-8C63-4BF5-A247-2C4810930074}" dt="2024-03-19T19:43:05.404" v="0" actId="6549"/>
        <pc:sldMkLst>
          <pc:docMk/>
          <pc:sldMk cId="1153720089" sldId="257"/>
        </pc:sldMkLst>
      </pc:sldChg>
      <pc:sldChg chg="modNotesTx">
        <pc:chgData name="Wilson, Nathan" userId="fdb99921-e17a-4cd2-bb10-6507592caf15" providerId="ADAL" clId="{30C8FFFF-8C63-4BF5-A247-2C4810930074}" dt="2024-03-19T19:43:08.492" v="1" actId="6549"/>
        <pc:sldMkLst>
          <pc:docMk/>
          <pc:sldMk cId="1107905217" sldId="259"/>
        </pc:sldMkLst>
      </pc:sldChg>
      <pc:sldChg chg="modNotesTx">
        <pc:chgData name="Wilson, Nathan" userId="fdb99921-e17a-4cd2-bb10-6507592caf15" providerId="ADAL" clId="{30C8FFFF-8C63-4BF5-A247-2C4810930074}" dt="2024-03-19T19:43:41.837" v="5" actId="6549"/>
        <pc:sldMkLst>
          <pc:docMk/>
          <pc:sldMk cId="2640695001" sldId="262"/>
        </pc:sldMkLst>
      </pc:sldChg>
      <pc:sldChg chg="modNotesTx">
        <pc:chgData name="Wilson, Nathan" userId="fdb99921-e17a-4cd2-bb10-6507592caf15" providerId="ADAL" clId="{30C8FFFF-8C63-4BF5-A247-2C4810930074}" dt="2024-03-19T19:43:33.342" v="3" actId="6549"/>
        <pc:sldMkLst>
          <pc:docMk/>
          <pc:sldMk cId="3387607511" sldId="575"/>
        </pc:sldMkLst>
      </pc:sldChg>
      <pc:sldChg chg="modNotesTx">
        <pc:chgData name="Wilson, Nathan" userId="fdb99921-e17a-4cd2-bb10-6507592caf15" providerId="ADAL" clId="{30C8FFFF-8C63-4BF5-A247-2C4810930074}" dt="2024-03-19T19:43:38.015" v="4" actId="6549"/>
        <pc:sldMkLst>
          <pc:docMk/>
          <pc:sldMk cId="271961720" sldId="577"/>
        </pc:sldMkLst>
      </pc:sldChg>
      <pc:sldChg chg="modNotesTx">
        <pc:chgData name="Wilson, Nathan" userId="fdb99921-e17a-4cd2-bb10-6507592caf15" providerId="ADAL" clId="{30C8FFFF-8C63-4BF5-A247-2C4810930074}" dt="2024-03-19T19:43:30.494" v="2" actId="6549"/>
        <pc:sldMkLst>
          <pc:docMk/>
          <pc:sldMk cId="455007680" sldId="58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1"/>
          <c:order val="1"/>
          <c:tx>
            <c:strRef>
              <c:f>Sheet1!$C$1</c:f>
              <c:strCache>
                <c:ptCount val="1"/>
                <c:pt idx="0">
                  <c:v>Spring Headcount Enrollment</c:v>
                </c:pt>
              </c:strCache>
            </c:strRef>
          </c:tx>
          <c:spPr>
            <a:pattFill prst="narHorz">
              <a:fgClr>
                <a:schemeClr val="accent1">
                  <a:tint val="77000"/>
                </a:schemeClr>
              </a:fgClr>
              <a:bgClr>
                <a:schemeClr val="accent1">
                  <a:tint val="77000"/>
                  <a:lumMod val="20000"/>
                  <a:lumOff val="80000"/>
                </a:schemeClr>
              </a:bgClr>
            </a:pattFill>
            <a:ln>
              <a:noFill/>
            </a:ln>
            <a:effectLst>
              <a:innerShdw blurRad="114300">
                <a:schemeClr val="accent1">
                  <a:tint val="77000"/>
                </a:schemeClr>
              </a:innerShdw>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Sheet1!$A$2:$A$17</c:f>
              <c:numCache>
                <c:formatCode>General</c:formatCode>
                <c:ptCount val="5"/>
                <c:pt idx="0">
                  <c:v>2020</c:v>
                </c:pt>
                <c:pt idx="1">
                  <c:v>2021</c:v>
                </c:pt>
                <c:pt idx="2">
                  <c:v>2022</c:v>
                </c:pt>
                <c:pt idx="3">
                  <c:v>2023</c:v>
                </c:pt>
                <c:pt idx="4">
                  <c:v>2024</c:v>
                </c:pt>
              </c:numCache>
              <c:extLst/>
            </c:numRef>
          </c:cat>
          <c:val>
            <c:numRef>
              <c:f>Sheet1!$C$2:$C$17</c:f>
              <c:numCache>
                <c:formatCode>#,##0</c:formatCode>
                <c:ptCount val="5"/>
                <c:pt idx="0">
                  <c:v>279771</c:v>
                </c:pt>
                <c:pt idx="1">
                  <c:v>239819</c:v>
                </c:pt>
                <c:pt idx="2">
                  <c:v>233041</c:v>
                </c:pt>
                <c:pt idx="3">
                  <c:v>249836</c:v>
                </c:pt>
                <c:pt idx="4">
                  <c:v>262638</c:v>
                </c:pt>
              </c:numCache>
              <c:extLst/>
            </c:numRef>
          </c:val>
          <c:extLst>
            <c:ext xmlns:c16="http://schemas.microsoft.com/office/drawing/2014/chart" uri="{C3380CC4-5D6E-409C-BE32-E72D297353CC}">
              <c16:uniqueId val="{00000001-4202-429D-BD44-3E60C27E179C}"/>
            </c:ext>
          </c:extLst>
        </c:ser>
        <c:dLbls>
          <c:dLblPos val="outEnd"/>
          <c:showLegendKey val="0"/>
          <c:showVal val="1"/>
          <c:showCatName val="0"/>
          <c:showSerName val="0"/>
          <c:showPercent val="0"/>
          <c:showBubbleSize val="0"/>
        </c:dLbls>
        <c:gapWidth val="164"/>
        <c:overlap val="-22"/>
        <c:axId val="123800576"/>
        <c:axId val="123806464"/>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Fall</c:v>
                      </c:pt>
                    </c:strCache>
                  </c:strRef>
                </c:tx>
                <c:spPr>
                  <a:pattFill prst="narHorz">
                    <a:fgClr>
                      <a:schemeClr val="accent1">
                        <a:shade val="76000"/>
                      </a:schemeClr>
                    </a:fgClr>
                    <a:bgClr>
                      <a:schemeClr val="accent1">
                        <a:shade val="76000"/>
                        <a:lumMod val="20000"/>
                        <a:lumOff val="80000"/>
                      </a:schemeClr>
                    </a:bgClr>
                  </a:pattFill>
                  <a:ln>
                    <a:noFill/>
                  </a:ln>
                  <a:effectLst>
                    <a:innerShdw blurRad="114300">
                      <a:schemeClr val="accent1">
                        <a:shade val="76000"/>
                      </a:scheme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numRef>
                    <c:extLst>
                      <c:ext uri="{02D57815-91ED-43cb-92C2-25804820EDAC}">
                        <c15:formulaRef>
                          <c15:sqref>Sheet1!$A$2:$A$17</c15:sqref>
                        </c15:formulaRef>
                      </c:ext>
                    </c:extLst>
                    <c:numCache>
                      <c:formatCode>General</c:formatCode>
                      <c:ptCount val="5"/>
                      <c:pt idx="0">
                        <c:v>2020</c:v>
                      </c:pt>
                      <c:pt idx="1">
                        <c:v>2021</c:v>
                      </c:pt>
                      <c:pt idx="2">
                        <c:v>2022</c:v>
                      </c:pt>
                      <c:pt idx="3">
                        <c:v>2023</c:v>
                      </c:pt>
                      <c:pt idx="4">
                        <c:v>2024</c:v>
                      </c:pt>
                    </c:numCache>
                  </c:numRef>
                </c:cat>
                <c:val>
                  <c:numRef>
                    <c:extLst>
                      <c:ext uri="{02D57815-91ED-43cb-92C2-25804820EDAC}">
                        <c15:formulaRef>
                          <c15:sqref>Sheet1!$B$2:$B$17</c15:sqref>
                        </c15:formulaRef>
                      </c:ext>
                    </c:extLst>
                    <c:numCache>
                      <c:formatCode>#,##0</c:formatCode>
                      <c:ptCount val="5"/>
                      <c:pt idx="0">
                        <c:v>271426</c:v>
                      </c:pt>
                      <c:pt idx="1">
                        <c:v>233777</c:v>
                      </c:pt>
                      <c:pt idx="2">
                        <c:v>230490</c:v>
                      </c:pt>
                      <c:pt idx="3">
                        <c:v>233849</c:v>
                      </c:pt>
                      <c:pt idx="4">
                        <c:v>247178</c:v>
                      </c:pt>
                    </c:numCache>
                  </c:numRef>
                </c:val>
                <c:extLst>
                  <c:ext xmlns:c16="http://schemas.microsoft.com/office/drawing/2014/chart" uri="{C3380CC4-5D6E-409C-BE32-E72D297353CC}">
                    <c16:uniqueId val="{00000000-4202-429D-BD44-3E60C27E179C}"/>
                  </c:ext>
                </c:extLst>
              </c15:ser>
            </c15:filteredBarSeries>
          </c:ext>
        </c:extLst>
      </c:barChart>
      <c:catAx>
        <c:axId val="12380057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23806464"/>
        <c:crosses val="autoZero"/>
        <c:auto val="1"/>
        <c:lblAlgn val="ctr"/>
        <c:lblOffset val="100"/>
        <c:noMultiLvlLbl val="0"/>
      </c:catAx>
      <c:valAx>
        <c:axId val="12380646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2380057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77867528271426"/>
          <c:y val="0.13794597367829015"/>
          <c:w val="0.84526934133233345"/>
          <c:h val="0.70680356219321794"/>
        </c:manualLayout>
      </c:layout>
      <c:barChart>
        <c:barDir val="col"/>
        <c:grouping val="clustered"/>
        <c:varyColors val="0"/>
        <c:ser>
          <c:idx val="0"/>
          <c:order val="0"/>
          <c:tx>
            <c:strRef>
              <c:f>Sheet1!$A$2</c:f>
              <c:strCache>
                <c:ptCount val="1"/>
                <c:pt idx="0">
                  <c:v>Transfer</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trendline>
            <c:spPr>
              <a:ln w="19050" cap="rnd">
                <a:solidFill>
                  <a:schemeClr val="accent1"/>
                </a:solidFill>
              </a:ln>
              <a:effectLst/>
            </c:spPr>
            <c:trendlineType val="linear"/>
            <c:dispRSqr val="0"/>
            <c:dispEq val="0"/>
          </c:trendline>
          <c:cat>
            <c:numRef>
              <c:f>Sheet1!$B$1:$E$1</c:f>
              <c:numCache>
                <c:formatCode>General</c:formatCode>
                <c:ptCount val="4"/>
                <c:pt idx="0">
                  <c:v>2021</c:v>
                </c:pt>
                <c:pt idx="1">
                  <c:v>2022</c:v>
                </c:pt>
                <c:pt idx="2">
                  <c:v>2023</c:v>
                </c:pt>
                <c:pt idx="3">
                  <c:v>2024</c:v>
                </c:pt>
              </c:numCache>
            </c:numRef>
          </c:cat>
          <c:val>
            <c:numRef>
              <c:f>Sheet1!$B$2:$E$2</c:f>
              <c:numCache>
                <c:formatCode>#,##0</c:formatCode>
                <c:ptCount val="4"/>
                <c:pt idx="0">
                  <c:v>144311</c:v>
                </c:pt>
                <c:pt idx="1">
                  <c:v>139713</c:v>
                </c:pt>
                <c:pt idx="2">
                  <c:v>148611</c:v>
                </c:pt>
                <c:pt idx="3">
                  <c:v>152658</c:v>
                </c:pt>
              </c:numCache>
            </c:numRef>
          </c:val>
          <c:extLst>
            <c:ext xmlns:c16="http://schemas.microsoft.com/office/drawing/2014/chart" uri="{C3380CC4-5D6E-409C-BE32-E72D297353CC}">
              <c16:uniqueId val="{00000000-6EE6-4F66-8CA2-13D8EF1123B0}"/>
            </c:ext>
          </c:extLst>
        </c:ser>
        <c:ser>
          <c:idx val="1"/>
          <c:order val="1"/>
          <c:tx>
            <c:strRef>
              <c:f>Sheet1!$A$3</c:f>
              <c:strCache>
                <c:ptCount val="1"/>
                <c:pt idx="0">
                  <c:v>CTE</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trendline>
            <c:spPr>
              <a:ln w="19050" cap="rnd">
                <a:solidFill>
                  <a:schemeClr val="accent2"/>
                </a:solidFill>
              </a:ln>
              <a:effectLst/>
            </c:spPr>
            <c:trendlineType val="linear"/>
            <c:dispRSqr val="0"/>
            <c:dispEq val="0"/>
          </c:trendline>
          <c:cat>
            <c:numRef>
              <c:f>Sheet1!$B$1:$E$1</c:f>
              <c:numCache>
                <c:formatCode>General</c:formatCode>
                <c:ptCount val="4"/>
                <c:pt idx="0">
                  <c:v>2021</c:v>
                </c:pt>
                <c:pt idx="1">
                  <c:v>2022</c:v>
                </c:pt>
                <c:pt idx="2">
                  <c:v>2023</c:v>
                </c:pt>
                <c:pt idx="3">
                  <c:v>2024</c:v>
                </c:pt>
              </c:numCache>
            </c:numRef>
          </c:cat>
          <c:val>
            <c:numRef>
              <c:f>Sheet1!$B$3:$E$3</c:f>
              <c:numCache>
                <c:formatCode>#,##0</c:formatCode>
                <c:ptCount val="4"/>
                <c:pt idx="0">
                  <c:v>60139</c:v>
                </c:pt>
                <c:pt idx="1">
                  <c:v>58483</c:v>
                </c:pt>
                <c:pt idx="2">
                  <c:v>64092</c:v>
                </c:pt>
                <c:pt idx="3">
                  <c:v>67273</c:v>
                </c:pt>
              </c:numCache>
            </c:numRef>
          </c:val>
          <c:extLst>
            <c:ext xmlns:c16="http://schemas.microsoft.com/office/drawing/2014/chart" uri="{C3380CC4-5D6E-409C-BE32-E72D297353CC}">
              <c16:uniqueId val="{00000001-6EE6-4F66-8CA2-13D8EF1123B0}"/>
            </c:ext>
          </c:extLst>
        </c:ser>
        <c:ser>
          <c:idx val="2"/>
          <c:order val="2"/>
          <c:tx>
            <c:strRef>
              <c:f>Sheet1!$A$4</c:f>
              <c:strCache>
                <c:ptCount val="1"/>
                <c:pt idx="0">
                  <c:v>Adult Ed</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trendline>
            <c:spPr>
              <a:ln w="19050" cap="rnd">
                <a:solidFill>
                  <a:schemeClr val="accent3"/>
                </a:solidFill>
              </a:ln>
              <a:effectLst/>
            </c:spPr>
            <c:trendlineType val="linear"/>
            <c:dispRSqr val="0"/>
            <c:dispEq val="0"/>
          </c:trendline>
          <c:cat>
            <c:numRef>
              <c:f>Sheet1!$B$1:$E$1</c:f>
              <c:numCache>
                <c:formatCode>General</c:formatCode>
                <c:ptCount val="4"/>
                <c:pt idx="0">
                  <c:v>2021</c:v>
                </c:pt>
                <c:pt idx="1">
                  <c:v>2022</c:v>
                </c:pt>
                <c:pt idx="2">
                  <c:v>2023</c:v>
                </c:pt>
                <c:pt idx="3">
                  <c:v>2024</c:v>
                </c:pt>
              </c:numCache>
            </c:numRef>
          </c:cat>
          <c:val>
            <c:numRef>
              <c:f>Sheet1!$B$4:$E$4</c:f>
              <c:numCache>
                <c:formatCode>#,##0</c:formatCode>
                <c:ptCount val="4"/>
                <c:pt idx="0">
                  <c:v>17228</c:v>
                </c:pt>
                <c:pt idx="1">
                  <c:v>17470</c:v>
                </c:pt>
                <c:pt idx="2">
                  <c:v>22538</c:v>
                </c:pt>
                <c:pt idx="3">
                  <c:v>26826</c:v>
                </c:pt>
              </c:numCache>
            </c:numRef>
          </c:val>
          <c:extLst>
            <c:ext xmlns:c16="http://schemas.microsoft.com/office/drawing/2014/chart" uri="{C3380CC4-5D6E-409C-BE32-E72D297353CC}">
              <c16:uniqueId val="{00000002-6EE6-4F66-8CA2-13D8EF1123B0}"/>
            </c:ext>
          </c:extLst>
        </c:ser>
        <c:ser>
          <c:idx val="3"/>
          <c:order val="3"/>
          <c:tx>
            <c:strRef>
              <c:f>Sheet1!$A$5</c:f>
              <c:strCache>
                <c:ptCount val="1"/>
                <c:pt idx="0">
                  <c:v>Gen Assoc</c:v>
                </c:pt>
              </c:strCache>
            </c:strRef>
          </c:tx>
          <c:spPr>
            <a:pattFill prst="narHorz">
              <a:fgClr>
                <a:schemeClr val="accent4"/>
              </a:fgClr>
              <a:bgClr>
                <a:schemeClr val="accent4">
                  <a:lumMod val="20000"/>
                  <a:lumOff val="80000"/>
                </a:schemeClr>
              </a:bgClr>
            </a:pattFill>
            <a:ln>
              <a:noFill/>
            </a:ln>
            <a:effectLst>
              <a:innerShdw blurRad="114300">
                <a:schemeClr val="accent4"/>
              </a:innerShdw>
            </a:effectLst>
          </c:spPr>
          <c:invertIfNegative val="0"/>
          <c:trendline>
            <c:spPr>
              <a:ln w="19050" cap="rnd">
                <a:solidFill>
                  <a:schemeClr val="accent4"/>
                </a:solidFill>
              </a:ln>
              <a:effectLst/>
            </c:spPr>
            <c:trendlineType val="linear"/>
            <c:dispRSqr val="0"/>
            <c:dispEq val="0"/>
          </c:trendline>
          <c:cat>
            <c:numRef>
              <c:f>Sheet1!$B$1:$E$1</c:f>
              <c:numCache>
                <c:formatCode>General</c:formatCode>
                <c:ptCount val="4"/>
                <c:pt idx="0">
                  <c:v>2021</c:v>
                </c:pt>
                <c:pt idx="1">
                  <c:v>2022</c:v>
                </c:pt>
                <c:pt idx="2">
                  <c:v>2023</c:v>
                </c:pt>
                <c:pt idx="3">
                  <c:v>2024</c:v>
                </c:pt>
              </c:numCache>
            </c:numRef>
          </c:cat>
          <c:val>
            <c:numRef>
              <c:f>Sheet1!$B$5:$E$5</c:f>
              <c:numCache>
                <c:formatCode>#,##0</c:formatCode>
                <c:ptCount val="4"/>
                <c:pt idx="0">
                  <c:v>15589</c:v>
                </c:pt>
                <c:pt idx="1">
                  <c:v>14376</c:v>
                </c:pt>
                <c:pt idx="2">
                  <c:v>11298</c:v>
                </c:pt>
                <c:pt idx="3">
                  <c:v>12790</c:v>
                </c:pt>
              </c:numCache>
            </c:numRef>
          </c:val>
          <c:extLst>
            <c:ext xmlns:c16="http://schemas.microsoft.com/office/drawing/2014/chart" uri="{C3380CC4-5D6E-409C-BE32-E72D297353CC}">
              <c16:uniqueId val="{00000003-6EE6-4F66-8CA2-13D8EF1123B0}"/>
            </c:ext>
          </c:extLst>
        </c:ser>
        <c:ser>
          <c:idx val="4"/>
          <c:order val="4"/>
          <c:tx>
            <c:strRef>
              <c:f>Sheet1!$A$6</c:f>
              <c:strCache>
                <c:ptCount val="1"/>
                <c:pt idx="0">
                  <c:v>Voc Skills</c:v>
                </c:pt>
              </c:strCache>
            </c:strRef>
          </c:tx>
          <c:spPr>
            <a:pattFill prst="narHorz">
              <a:fgClr>
                <a:schemeClr val="accent5"/>
              </a:fgClr>
              <a:bgClr>
                <a:schemeClr val="accent5">
                  <a:lumMod val="20000"/>
                  <a:lumOff val="80000"/>
                </a:schemeClr>
              </a:bgClr>
            </a:pattFill>
            <a:ln>
              <a:noFill/>
            </a:ln>
            <a:effectLst>
              <a:innerShdw blurRad="114300">
                <a:schemeClr val="accent5"/>
              </a:innerShdw>
            </a:effectLst>
          </c:spPr>
          <c:invertIfNegative val="0"/>
          <c:cat>
            <c:numRef>
              <c:f>Sheet1!$B$1:$E$1</c:f>
              <c:numCache>
                <c:formatCode>General</c:formatCode>
                <c:ptCount val="4"/>
                <c:pt idx="0">
                  <c:v>2021</c:v>
                </c:pt>
                <c:pt idx="1">
                  <c:v>2022</c:v>
                </c:pt>
                <c:pt idx="2">
                  <c:v>2023</c:v>
                </c:pt>
                <c:pt idx="3">
                  <c:v>2024</c:v>
                </c:pt>
              </c:numCache>
            </c:numRef>
          </c:cat>
          <c:val>
            <c:numRef>
              <c:f>Sheet1!$B$6:$E$6</c:f>
              <c:numCache>
                <c:formatCode>#,##0</c:formatCode>
                <c:ptCount val="4"/>
                <c:pt idx="0">
                  <c:v>2160</c:v>
                </c:pt>
                <c:pt idx="1">
                  <c:v>2580</c:v>
                </c:pt>
                <c:pt idx="2">
                  <c:v>2840</c:v>
                </c:pt>
                <c:pt idx="3">
                  <c:v>2632</c:v>
                </c:pt>
              </c:numCache>
            </c:numRef>
          </c:val>
          <c:extLst>
            <c:ext xmlns:c16="http://schemas.microsoft.com/office/drawing/2014/chart" uri="{C3380CC4-5D6E-409C-BE32-E72D297353CC}">
              <c16:uniqueId val="{00000004-6EE6-4F66-8CA2-13D8EF1123B0}"/>
            </c:ext>
          </c:extLst>
        </c:ser>
        <c:ser>
          <c:idx val="5"/>
          <c:order val="5"/>
          <c:tx>
            <c:strRef>
              <c:f>Sheet1!$A$7</c:f>
              <c:strCache>
                <c:ptCount val="1"/>
                <c:pt idx="0">
                  <c:v>Gen St Cert</c:v>
                </c:pt>
              </c:strCache>
            </c:strRef>
          </c:tx>
          <c:spPr>
            <a:pattFill prst="narHorz">
              <a:fgClr>
                <a:schemeClr val="accent6"/>
              </a:fgClr>
              <a:bgClr>
                <a:schemeClr val="accent6">
                  <a:lumMod val="20000"/>
                  <a:lumOff val="80000"/>
                </a:schemeClr>
              </a:bgClr>
            </a:pattFill>
            <a:ln>
              <a:noFill/>
            </a:ln>
            <a:effectLst>
              <a:innerShdw blurRad="114300">
                <a:schemeClr val="accent6"/>
              </a:innerShdw>
            </a:effectLst>
          </c:spPr>
          <c:invertIfNegative val="0"/>
          <c:cat>
            <c:numRef>
              <c:f>Sheet1!$B$1:$E$1</c:f>
              <c:numCache>
                <c:formatCode>General</c:formatCode>
                <c:ptCount val="4"/>
                <c:pt idx="0">
                  <c:v>2021</c:v>
                </c:pt>
                <c:pt idx="1">
                  <c:v>2022</c:v>
                </c:pt>
                <c:pt idx="2">
                  <c:v>2023</c:v>
                </c:pt>
                <c:pt idx="3">
                  <c:v>2024</c:v>
                </c:pt>
              </c:numCache>
            </c:numRef>
          </c:cat>
          <c:val>
            <c:numRef>
              <c:f>Sheet1!$B$7:$E$7</c:f>
              <c:numCache>
                <c:formatCode>#,##0</c:formatCode>
                <c:ptCount val="4"/>
                <c:pt idx="0">
                  <c:v>392</c:v>
                </c:pt>
                <c:pt idx="1">
                  <c:v>419</c:v>
                </c:pt>
                <c:pt idx="2">
                  <c:v>457</c:v>
                </c:pt>
                <c:pt idx="3">
                  <c:v>459</c:v>
                </c:pt>
              </c:numCache>
            </c:numRef>
          </c:val>
          <c:extLst>
            <c:ext xmlns:c16="http://schemas.microsoft.com/office/drawing/2014/chart" uri="{C3380CC4-5D6E-409C-BE32-E72D297353CC}">
              <c16:uniqueId val="{00000005-6EE6-4F66-8CA2-13D8EF1123B0}"/>
            </c:ext>
          </c:extLst>
        </c:ser>
        <c:dLbls>
          <c:showLegendKey val="0"/>
          <c:showVal val="0"/>
          <c:showCatName val="0"/>
          <c:showSerName val="0"/>
          <c:showPercent val="0"/>
          <c:showBubbleSize val="0"/>
        </c:dLbls>
        <c:gapWidth val="150"/>
        <c:axId val="278458368"/>
        <c:axId val="278459904"/>
      </c:barChart>
      <c:catAx>
        <c:axId val="27845836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8459904"/>
        <c:crosses val="autoZero"/>
        <c:auto val="1"/>
        <c:lblAlgn val="ctr"/>
        <c:lblOffset val="100"/>
        <c:noMultiLvlLbl val="0"/>
      </c:catAx>
      <c:valAx>
        <c:axId val="278459904"/>
        <c:scaling>
          <c:orientation val="minMax"/>
        </c:scaling>
        <c:delete val="0"/>
        <c:axPos val="l"/>
        <c:majorGridlines>
          <c:spPr>
            <a:ln>
              <a:solidFill>
                <a:schemeClr val="tx1">
                  <a:lumMod val="15000"/>
                  <a:lumOff val="85000"/>
                </a:schemeClr>
              </a:solidFill>
            </a:ln>
            <a:effectLst/>
          </c:spPr>
        </c:majorGridlines>
        <c:numFmt formatCode="#,##0" sourceLinked="1"/>
        <c:majorTickMark val="none"/>
        <c:minorTickMark val="none"/>
        <c:tickLblPos val="nextTo"/>
        <c:spPr>
          <a:noFill/>
          <a:ln>
            <a:noFill/>
          </a:ln>
          <a:effectLst/>
        </c:spPr>
        <c:txPr>
          <a:bodyPr rot="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8458368"/>
        <c:crosses val="autoZero"/>
        <c:crossBetween val="between"/>
      </c:valAx>
      <c:spPr>
        <a:noFill/>
        <a:ln>
          <a:noFill/>
        </a:ln>
        <a:effectLst/>
      </c:spPr>
    </c:plotArea>
    <c:legend>
      <c:legendPos val="t"/>
      <c:legendEntry>
        <c:idx val="6"/>
        <c:delete val="1"/>
      </c:legendEntry>
      <c:legendEntry>
        <c:idx val="7"/>
        <c:delete val="1"/>
      </c:legendEntry>
      <c:legendEntry>
        <c:idx val="8"/>
        <c:delete val="1"/>
      </c:legendEntry>
      <c:legendEntry>
        <c:idx val="9"/>
        <c:delete val="1"/>
      </c:legendEntry>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2509113444153"/>
          <c:y val="6.2617854586358518E-2"/>
          <c:w val="0.84526934133233345"/>
          <c:h val="0.74533524218563585"/>
        </c:manualLayout>
      </c:layout>
      <c:barChart>
        <c:barDir val="col"/>
        <c:grouping val="stacked"/>
        <c:varyColors val="0"/>
        <c:ser>
          <c:idx val="0"/>
          <c:order val="0"/>
          <c:tx>
            <c:strRef>
              <c:f>Sheet1!$A$2</c:f>
              <c:strCache>
                <c:ptCount val="1"/>
                <c:pt idx="0">
                  <c:v>Dual Credit Student Headcount</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1"/>
              <c:layout>
                <c:manualLayout>
                  <c:x val="-8.0468977836103822E-3"/>
                  <c:y val="-6.17309199986365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2A3-47C1-BA3E-1569849C7C39}"/>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Sheet1!$B$1:$E$1</c:f>
              <c:numCache>
                <c:formatCode>General</c:formatCode>
                <c:ptCount val="4"/>
                <c:pt idx="0">
                  <c:v>2021</c:v>
                </c:pt>
                <c:pt idx="1">
                  <c:v>2022</c:v>
                </c:pt>
                <c:pt idx="2">
                  <c:v>2023</c:v>
                </c:pt>
                <c:pt idx="3">
                  <c:v>2024</c:v>
                </c:pt>
              </c:numCache>
            </c:numRef>
          </c:cat>
          <c:val>
            <c:numRef>
              <c:f>Sheet1!$B$2:$E$2</c:f>
              <c:numCache>
                <c:formatCode>#,##0</c:formatCode>
                <c:ptCount val="4"/>
                <c:pt idx="0">
                  <c:v>48471</c:v>
                </c:pt>
                <c:pt idx="1">
                  <c:v>54419</c:v>
                </c:pt>
                <c:pt idx="2">
                  <c:v>60068</c:v>
                </c:pt>
                <c:pt idx="3">
                  <c:v>65516</c:v>
                </c:pt>
              </c:numCache>
            </c:numRef>
          </c:val>
          <c:extLst>
            <c:ext xmlns:c16="http://schemas.microsoft.com/office/drawing/2014/chart" uri="{C3380CC4-5D6E-409C-BE32-E72D297353CC}">
              <c16:uniqueId val="{00000005-92A3-47C1-BA3E-1569849C7C39}"/>
            </c:ext>
          </c:extLst>
        </c:ser>
        <c:ser>
          <c:idx val="1"/>
          <c:order val="1"/>
          <c:tx>
            <c:strRef>
              <c:f>Sheet1!$A$3</c:f>
              <c:strCache>
                <c:ptCount val="1"/>
                <c:pt idx="0">
                  <c:v>Non-Dual Credit Student Headcount</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Sheet1!$B$1:$E$1</c:f>
              <c:numCache>
                <c:formatCode>General</c:formatCode>
                <c:ptCount val="4"/>
                <c:pt idx="0">
                  <c:v>2021</c:v>
                </c:pt>
                <c:pt idx="1">
                  <c:v>2022</c:v>
                </c:pt>
                <c:pt idx="2">
                  <c:v>2023</c:v>
                </c:pt>
                <c:pt idx="3">
                  <c:v>2024</c:v>
                </c:pt>
              </c:numCache>
            </c:numRef>
          </c:cat>
          <c:val>
            <c:numRef>
              <c:f>Sheet1!$B$3:$E$3</c:f>
              <c:numCache>
                <c:formatCode>#,##0</c:formatCode>
                <c:ptCount val="4"/>
                <c:pt idx="0">
                  <c:v>214167</c:v>
                </c:pt>
                <c:pt idx="1">
                  <c:v>195417</c:v>
                </c:pt>
                <c:pt idx="2">
                  <c:v>172973</c:v>
                </c:pt>
                <c:pt idx="3">
                  <c:v>174303</c:v>
                </c:pt>
              </c:numCache>
            </c:numRef>
          </c:val>
          <c:extLst>
            <c:ext xmlns:c16="http://schemas.microsoft.com/office/drawing/2014/chart" uri="{C3380CC4-5D6E-409C-BE32-E72D297353CC}">
              <c16:uniqueId val="{00000000-F9DA-4841-A1A3-1F853DD8E460}"/>
            </c:ext>
          </c:extLst>
        </c:ser>
        <c:dLbls>
          <c:dLblPos val="ctr"/>
          <c:showLegendKey val="0"/>
          <c:showVal val="1"/>
          <c:showCatName val="0"/>
          <c:showSerName val="0"/>
          <c:showPercent val="0"/>
          <c:showBubbleSize val="0"/>
        </c:dLbls>
        <c:gapWidth val="164"/>
        <c:overlap val="100"/>
        <c:axId val="278458368"/>
        <c:axId val="278459904"/>
      </c:barChart>
      <c:catAx>
        <c:axId val="27845836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8459904"/>
        <c:crosses val="autoZero"/>
        <c:auto val="1"/>
        <c:lblAlgn val="ctr"/>
        <c:lblOffset val="100"/>
        <c:noMultiLvlLbl val="0"/>
      </c:catAx>
      <c:valAx>
        <c:axId val="278459904"/>
        <c:scaling>
          <c:orientation val="minMax"/>
          <c:min val="0"/>
        </c:scaling>
        <c:delete val="0"/>
        <c:axPos val="l"/>
        <c:numFmt formatCode="#,##0" sourceLinked="1"/>
        <c:majorTickMark val="none"/>
        <c:minorTickMark val="none"/>
        <c:tickLblPos val="nextTo"/>
        <c:spPr>
          <a:noFill/>
          <a:ln>
            <a:noFill/>
          </a:ln>
          <a:effectLst/>
        </c:spPr>
        <c:txPr>
          <a:bodyPr rot="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84583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2509113444153"/>
          <c:y val="0.16651395848246245"/>
          <c:w val="0.84526934133233345"/>
          <c:h val="0.64143913828953203"/>
        </c:manualLayout>
      </c:layout>
      <c:lineChart>
        <c:grouping val="standard"/>
        <c:varyColors val="0"/>
        <c:ser>
          <c:idx val="0"/>
          <c:order val="0"/>
          <c:tx>
            <c:strRef>
              <c:f>Sheet1!$A$2</c:f>
              <c:strCache>
                <c:ptCount val="1"/>
                <c:pt idx="0">
                  <c:v>Online Course Enrollments</c:v>
                </c:pt>
              </c:strCache>
            </c:strRef>
          </c:tx>
          <c:spPr>
            <a:ln w="34925" cap="rnd">
              <a:solidFill>
                <a:schemeClr val="accent1"/>
              </a:solidFill>
              <a:round/>
            </a:ln>
            <a:effectLst>
              <a:outerShdw blurRad="40000" dist="23000" dir="5400000" rotWithShape="0">
                <a:srgbClr val="000000">
                  <a:alpha val="35000"/>
                </a:srgbClr>
              </a:outerShdw>
            </a:effectLst>
          </c:spPr>
          <c:marker>
            <c:symbol val="none"/>
          </c:marker>
          <c:dLbls>
            <c:dLbl>
              <c:idx val="0"/>
              <c:layout>
                <c:manualLayout>
                  <c:x val="-6.6840277777777776E-2"/>
                  <c:y val="-0.13193424182949226"/>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2A3-47C1-BA3E-1569849C7C39}"/>
                </c:ext>
              </c:extLst>
            </c:dLbl>
            <c:dLbl>
              <c:idx val="2"/>
              <c:layout>
                <c:manualLayout>
                  <c:x val="-2.4250601487314085E-2"/>
                  <c:y val="-5.37921620764413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2A3-47C1-BA3E-1569849C7C39}"/>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Sheet1!$B$1:$G$1</c:f>
              <c:numCache>
                <c:formatCode>General</c:formatCode>
                <c:ptCount val="5"/>
                <c:pt idx="0">
                  <c:v>2020</c:v>
                </c:pt>
                <c:pt idx="1">
                  <c:v>2021</c:v>
                </c:pt>
                <c:pt idx="2">
                  <c:v>2022</c:v>
                </c:pt>
                <c:pt idx="3">
                  <c:v>2023</c:v>
                </c:pt>
                <c:pt idx="4">
                  <c:v>2024</c:v>
                </c:pt>
              </c:numCache>
              <c:extLst/>
            </c:numRef>
          </c:cat>
          <c:val>
            <c:numRef>
              <c:f>Sheet1!$B$2:$G$2</c:f>
              <c:numCache>
                <c:formatCode>#,##0</c:formatCode>
                <c:ptCount val="5"/>
                <c:pt idx="0">
                  <c:v>116732</c:v>
                </c:pt>
                <c:pt idx="1">
                  <c:v>357751</c:v>
                </c:pt>
                <c:pt idx="2">
                  <c:v>228781</c:v>
                </c:pt>
                <c:pt idx="3">
                  <c:v>207858</c:v>
                </c:pt>
                <c:pt idx="4">
                  <c:v>203204</c:v>
                </c:pt>
              </c:numCache>
              <c:extLst/>
            </c:numRef>
          </c:val>
          <c:smooth val="0"/>
          <c:extLst>
            <c:ext xmlns:c16="http://schemas.microsoft.com/office/drawing/2014/chart" uri="{C3380CC4-5D6E-409C-BE32-E72D297353CC}">
              <c16:uniqueId val="{00000005-92A3-47C1-BA3E-1569849C7C39}"/>
            </c:ext>
          </c:extLst>
        </c:ser>
        <c:dLbls>
          <c:dLblPos val="ctr"/>
          <c:showLegendKey val="0"/>
          <c:showVal val="1"/>
          <c:showCatName val="0"/>
          <c:showSerName val="0"/>
          <c:showPercent val="0"/>
          <c:showBubbleSize val="0"/>
        </c:dLbls>
        <c:smooth val="0"/>
        <c:axId val="278458368"/>
        <c:axId val="278459904"/>
      </c:lineChart>
      <c:catAx>
        <c:axId val="2784583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8459904"/>
        <c:crosses val="autoZero"/>
        <c:auto val="1"/>
        <c:lblAlgn val="ctr"/>
        <c:lblOffset val="100"/>
        <c:tickLblSkip val="1"/>
        <c:tickMarkSkip val="1"/>
        <c:noMultiLvlLbl val="0"/>
      </c:catAx>
      <c:valAx>
        <c:axId val="2784599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84583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drawing1.xml><?xml version="1.0" encoding="utf-8"?>
<c:userShapes xmlns:c="http://schemas.openxmlformats.org/drawingml/2006/chart">
  <cdr:relSizeAnchor xmlns:cdr="http://schemas.openxmlformats.org/drawingml/2006/chartDrawing">
    <cdr:from>
      <cdr:x>0.92286</cdr:x>
      <cdr:y>0.64426</cdr:y>
    </cdr:from>
    <cdr:to>
      <cdr:x>0.99874</cdr:x>
      <cdr:y>0.72362</cdr:y>
    </cdr:to>
    <cdr:sp macro="" textlink="">
      <cdr:nvSpPr>
        <cdr:cNvPr id="2" name="Callout: Line 1">
          <a:extLst xmlns:a="http://schemas.openxmlformats.org/drawingml/2006/main">
            <a:ext uri="{FF2B5EF4-FFF2-40B4-BE49-F238E27FC236}">
              <a16:creationId xmlns:a16="http://schemas.microsoft.com/office/drawing/2014/main" id="{E1CBD60E-505C-AFEC-FB81-20221F36075F}"/>
            </a:ext>
          </a:extLst>
        </cdr:cNvPr>
        <cdr:cNvSpPr/>
      </cdr:nvSpPr>
      <cdr:spPr>
        <a:xfrm xmlns:a="http://schemas.openxmlformats.org/drawingml/2006/main">
          <a:off x="10126314" y="3401639"/>
          <a:ext cx="832694" cy="418987"/>
        </a:xfrm>
        <a:prstGeom xmlns:a="http://schemas.openxmlformats.org/drawingml/2006/main" prst="borderCallout1">
          <a:avLst>
            <a:gd name="adj1" fmla="val 100885"/>
            <a:gd name="adj2" fmla="val 1816"/>
            <a:gd name="adj3" fmla="val 139739"/>
            <a:gd name="adj4" fmla="val -21158"/>
          </a:avLst>
        </a:prstGeom>
        <a:solidFill xmlns:a="http://schemas.openxmlformats.org/drawingml/2006/main">
          <a:schemeClr val="bg1"/>
        </a:solidFill>
        <a:ln xmlns:a="http://schemas.openxmlformats.org/drawingml/2006/main">
          <a:solidFill>
            <a:schemeClr val="tx2">
              <a:lumMod val="40000"/>
              <a:lumOff val="60000"/>
            </a:schemeClr>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r>
            <a:rPr lang="en-US" sz="1200" b="1" dirty="0">
              <a:solidFill>
                <a:schemeClr val="tx1"/>
              </a:solidFill>
            </a:rPr>
            <a:t>27.3% of overall</a:t>
          </a:r>
        </a:p>
      </cdr:txBody>
    </cdr:sp>
  </cdr:relSizeAnchor>
  <cdr:relSizeAnchor xmlns:cdr="http://schemas.openxmlformats.org/drawingml/2006/chartDrawing">
    <cdr:from>
      <cdr:x>0.28788</cdr:x>
      <cdr:y>0.684</cdr:y>
    </cdr:from>
    <cdr:to>
      <cdr:x>0.36377</cdr:x>
      <cdr:y>0.76336</cdr:y>
    </cdr:to>
    <cdr:sp macro="" textlink="">
      <cdr:nvSpPr>
        <cdr:cNvPr id="3" name="Callout: Line 2">
          <a:extLst xmlns:a="http://schemas.openxmlformats.org/drawingml/2006/main">
            <a:ext uri="{FF2B5EF4-FFF2-40B4-BE49-F238E27FC236}">
              <a16:creationId xmlns:a16="http://schemas.microsoft.com/office/drawing/2014/main" id="{E1205CE0-1F1D-6213-7C4A-1AD12B2B3CD0}"/>
            </a:ext>
          </a:extLst>
        </cdr:cNvPr>
        <cdr:cNvSpPr/>
      </cdr:nvSpPr>
      <cdr:spPr>
        <a:xfrm xmlns:a="http://schemas.openxmlformats.org/drawingml/2006/main">
          <a:off x="3158861" y="3611465"/>
          <a:ext cx="832694" cy="418987"/>
        </a:xfrm>
        <a:prstGeom xmlns:a="http://schemas.openxmlformats.org/drawingml/2006/main" prst="borderCallout1">
          <a:avLst>
            <a:gd name="adj1" fmla="val 100885"/>
            <a:gd name="adj2" fmla="val 1816"/>
            <a:gd name="adj3" fmla="val 139739"/>
            <a:gd name="adj4" fmla="val -21158"/>
          </a:avLst>
        </a:prstGeom>
        <a:solidFill xmlns:a="http://schemas.openxmlformats.org/drawingml/2006/main">
          <a:schemeClr val="bg1"/>
        </a:solidFill>
        <a:ln xmlns:a="http://schemas.openxmlformats.org/drawingml/2006/main">
          <a:solidFill>
            <a:schemeClr val="tx2">
              <a:lumMod val="40000"/>
              <a:lumOff val="60000"/>
            </a:schemeClr>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200" b="1" dirty="0">
              <a:solidFill>
                <a:schemeClr val="tx1"/>
              </a:solidFill>
            </a:rPr>
            <a:t>18.5% of overall</a:t>
          </a:r>
        </a:p>
      </cdr:txBody>
    </cdr:sp>
  </cdr:relSizeAnchor>
  <cdr:relSizeAnchor xmlns:cdr="http://schemas.openxmlformats.org/drawingml/2006/chartDrawing">
    <cdr:from>
      <cdr:x>0.49937</cdr:x>
      <cdr:y>0.67195</cdr:y>
    </cdr:from>
    <cdr:to>
      <cdr:x>0.57526</cdr:x>
      <cdr:y>0.75131</cdr:y>
    </cdr:to>
    <cdr:sp macro="" textlink="">
      <cdr:nvSpPr>
        <cdr:cNvPr id="4" name="Callout: Line 3">
          <a:extLst xmlns:a="http://schemas.openxmlformats.org/drawingml/2006/main">
            <a:ext uri="{FF2B5EF4-FFF2-40B4-BE49-F238E27FC236}">
              <a16:creationId xmlns:a16="http://schemas.microsoft.com/office/drawing/2014/main" id="{5F681051-D6BC-4EB7-F55F-CAB682F1C4AE}"/>
            </a:ext>
          </a:extLst>
        </cdr:cNvPr>
        <cdr:cNvSpPr/>
      </cdr:nvSpPr>
      <cdr:spPr>
        <a:xfrm xmlns:a="http://schemas.openxmlformats.org/drawingml/2006/main">
          <a:off x="5479504" y="3547853"/>
          <a:ext cx="832694" cy="418987"/>
        </a:xfrm>
        <a:prstGeom xmlns:a="http://schemas.openxmlformats.org/drawingml/2006/main" prst="borderCallout1">
          <a:avLst>
            <a:gd name="adj1" fmla="val 100885"/>
            <a:gd name="adj2" fmla="val 1816"/>
            <a:gd name="adj3" fmla="val 139739"/>
            <a:gd name="adj4" fmla="val -21158"/>
          </a:avLst>
        </a:prstGeom>
        <a:solidFill xmlns:a="http://schemas.openxmlformats.org/drawingml/2006/main">
          <a:schemeClr val="bg1"/>
        </a:solidFill>
        <a:ln xmlns:a="http://schemas.openxmlformats.org/drawingml/2006/main">
          <a:solidFill>
            <a:schemeClr val="tx2">
              <a:lumMod val="40000"/>
              <a:lumOff val="60000"/>
            </a:schemeClr>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200" b="1" dirty="0">
              <a:solidFill>
                <a:schemeClr val="tx1"/>
              </a:solidFill>
            </a:rPr>
            <a:t>21.8% of overall</a:t>
          </a:r>
        </a:p>
      </cdr:txBody>
    </cdr:sp>
  </cdr:relSizeAnchor>
  <cdr:relSizeAnchor xmlns:cdr="http://schemas.openxmlformats.org/drawingml/2006/chartDrawing">
    <cdr:from>
      <cdr:x>0.70907</cdr:x>
      <cdr:y>0.662</cdr:y>
    </cdr:from>
    <cdr:to>
      <cdr:x>0.78496</cdr:x>
      <cdr:y>0.74135</cdr:y>
    </cdr:to>
    <cdr:sp macro="" textlink="">
      <cdr:nvSpPr>
        <cdr:cNvPr id="5" name="Callout: Line 4">
          <a:extLst xmlns:a="http://schemas.openxmlformats.org/drawingml/2006/main">
            <a:ext uri="{FF2B5EF4-FFF2-40B4-BE49-F238E27FC236}">
              <a16:creationId xmlns:a16="http://schemas.microsoft.com/office/drawing/2014/main" id="{6996A7C6-6B51-5124-9577-58DDB316BE08}"/>
            </a:ext>
          </a:extLst>
        </cdr:cNvPr>
        <cdr:cNvSpPr/>
      </cdr:nvSpPr>
      <cdr:spPr>
        <a:xfrm xmlns:a="http://schemas.openxmlformats.org/drawingml/2006/main">
          <a:off x="7780524" y="3495286"/>
          <a:ext cx="832694" cy="418987"/>
        </a:xfrm>
        <a:prstGeom xmlns:a="http://schemas.openxmlformats.org/drawingml/2006/main" prst="borderCallout1">
          <a:avLst>
            <a:gd name="adj1" fmla="val 100885"/>
            <a:gd name="adj2" fmla="val 1816"/>
            <a:gd name="adj3" fmla="val 139739"/>
            <a:gd name="adj4" fmla="val -21158"/>
          </a:avLst>
        </a:prstGeom>
        <a:solidFill xmlns:a="http://schemas.openxmlformats.org/drawingml/2006/main">
          <a:schemeClr val="bg1"/>
        </a:solidFill>
        <a:ln xmlns:a="http://schemas.openxmlformats.org/drawingml/2006/main">
          <a:solidFill>
            <a:schemeClr val="tx2">
              <a:lumMod val="40000"/>
              <a:lumOff val="60000"/>
            </a:schemeClr>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200" b="1" dirty="0">
              <a:solidFill>
                <a:schemeClr val="tx1"/>
              </a:solidFill>
            </a:rPr>
            <a:t>25.8% of overall</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A91E6FF-9299-4E03-AAA8-586F5B76B0F5}" type="datetimeFigureOut">
              <a:rPr lang="en-US" smtClean="0"/>
              <a:t>3/19/2024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5B0FD51-B41A-42BB-85DF-A690D4AA5960}" type="slidenum">
              <a:rPr lang="en-US" smtClean="0"/>
              <a:t>‹#›</a:t>
            </a:fld>
            <a:endParaRPr lang="en-US" dirty="0"/>
          </a:p>
        </p:txBody>
      </p:sp>
    </p:spTree>
    <p:extLst>
      <p:ext uri="{BB962C8B-B14F-4D97-AF65-F5344CB8AC3E}">
        <p14:creationId xmlns:p14="http://schemas.microsoft.com/office/powerpoint/2010/main" val="24335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B0FD51-B41A-42BB-85DF-A690D4AA5960}" type="slidenum">
              <a:rPr lang="en-US" smtClean="0"/>
              <a:t>1</a:t>
            </a:fld>
            <a:endParaRPr lang="en-US" dirty="0"/>
          </a:p>
        </p:txBody>
      </p:sp>
    </p:spTree>
    <p:extLst>
      <p:ext uri="{BB962C8B-B14F-4D97-AF65-F5344CB8AC3E}">
        <p14:creationId xmlns:p14="http://schemas.microsoft.com/office/powerpoint/2010/main" val="2640289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B0FD51-B41A-42BB-85DF-A690D4AA5960}" type="slidenum">
              <a:rPr lang="en-US" smtClean="0"/>
              <a:t>2</a:t>
            </a:fld>
            <a:endParaRPr lang="en-US" dirty="0"/>
          </a:p>
        </p:txBody>
      </p:sp>
    </p:spTree>
    <p:extLst>
      <p:ext uri="{BB962C8B-B14F-4D97-AF65-F5344CB8AC3E}">
        <p14:creationId xmlns:p14="http://schemas.microsoft.com/office/powerpoint/2010/main" val="13180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B0FD51-B41A-42BB-85DF-A690D4AA5960}" type="slidenum">
              <a:rPr lang="en-US" smtClean="0"/>
              <a:t>3</a:t>
            </a:fld>
            <a:endParaRPr lang="en-US"/>
          </a:p>
        </p:txBody>
      </p:sp>
    </p:spTree>
    <p:extLst>
      <p:ext uri="{BB962C8B-B14F-4D97-AF65-F5344CB8AC3E}">
        <p14:creationId xmlns:p14="http://schemas.microsoft.com/office/powerpoint/2010/main" val="3355279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F733DF-7F88-4948-B837-6F4C516F67CF}" type="slidenum">
              <a:rPr lang="en-US" smtClean="0"/>
              <a:t>4</a:t>
            </a:fld>
            <a:endParaRPr lang="en-US"/>
          </a:p>
        </p:txBody>
      </p:sp>
    </p:spTree>
    <p:extLst>
      <p:ext uri="{BB962C8B-B14F-4D97-AF65-F5344CB8AC3E}">
        <p14:creationId xmlns:p14="http://schemas.microsoft.com/office/powerpoint/2010/main" val="3433009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B0FD51-B41A-42BB-85DF-A690D4AA5960}" type="slidenum">
              <a:rPr lang="en-US" smtClean="0"/>
              <a:t>5</a:t>
            </a:fld>
            <a:endParaRPr lang="en-US" dirty="0"/>
          </a:p>
        </p:txBody>
      </p:sp>
    </p:spTree>
    <p:extLst>
      <p:ext uri="{BB962C8B-B14F-4D97-AF65-F5344CB8AC3E}">
        <p14:creationId xmlns:p14="http://schemas.microsoft.com/office/powerpoint/2010/main" val="3967248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5"/>
          </p:nvPr>
        </p:nvSpPr>
        <p:spPr/>
        <p:txBody>
          <a:bodyPr/>
          <a:lstStyle/>
          <a:p>
            <a:fld id="{C5B0FD51-B41A-42BB-85DF-A690D4AA5960}" type="slidenum">
              <a:rPr lang="en-US" smtClean="0"/>
              <a:t>6</a:t>
            </a:fld>
            <a:endParaRPr lang="en-US" dirty="0"/>
          </a:p>
        </p:txBody>
      </p:sp>
    </p:spTree>
    <p:extLst>
      <p:ext uri="{BB962C8B-B14F-4D97-AF65-F5344CB8AC3E}">
        <p14:creationId xmlns:p14="http://schemas.microsoft.com/office/powerpoint/2010/main" val="2364998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Growth over three years: </a:t>
            </a:r>
          </a:p>
          <a:p>
            <a:endParaRPr lang="en-US" dirty="0"/>
          </a:p>
          <a:p>
            <a:r>
              <a:rPr lang="en-US" dirty="0"/>
              <a:t>Proportion of student population. </a:t>
            </a:r>
          </a:p>
          <a:p>
            <a:endParaRPr lang="en-US" dirty="0"/>
          </a:p>
          <a:p>
            <a:r>
              <a:rPr lang="en-US" dirty="0"/>
              <a:t>For Dual Credit, which allows academically prepared high school students to simultaneously earn credits that count toward a high school diploma and a college degree, headcount enrollments increased 10.4 percent in Spring 2023 compared to Spring 2022 and increased 23.9 percent from two years ago. </a:t>
            </a:r>
          </a:p>
          <a:p>
            <a:endParaRPr lang="en-US" dirty="0"/>
          </a:p>
          <a:p>
            <a:r>
              <a:rPr lang="en-US" dirty="0"/>
              <a:t>35 of our 48 community colleges experienced growth from the previous year. </a:t>
            </a:r>
          </a:p>
          <a:p>
            <a:endParaRPr lang="en-US" dirty="0"/>
          </a:p>
          <a:p>
            <a:endParaRPr lang="en-US" dirty="0"/>
          </a:p>
        </p:txBody>
      </p:sp>
      <p:sp>
        <p:nvSpPr>
          <p:cNvPr id="4" name="Slide Number Placeholder 3"/>
          <p:cNvSpPr>
            <a:spLocks noGrp="1"/>
          </p:cNvSpPr>
          <p:nvPr>
            <p:ph type="sldNum" sz="quarter" idx="5"/>
          </p:nvPr>
        </p:nvSpPr>
        <p:spPr/>
        <p:txBody>
          <a:bodyPr/>
          <a:lstStyle/>
          <a:p>
            <a:fld id="{C5B0FD51-B41A-42BB-85DF-A690D4AA5960}" type="slidenum">
              <a:rPr lang="en-US" smtClean="0"/>
              <a:t>7</a:t>
            </a:fld>
            <a:endParaRPr lang="en-US" dirty="0"/>
          </a:p>
        </p:txBody>
      </p:sp>
    </p:spTree>
    <p:extLst>
      <p:ext uri="{BB962C8B-B14F-4D97-AF65-F5344CB8AC3E}">
        <p14:creationId xmlns:p14="http://schemas.microsoft.com/office/powerpoint/2010/main" val="3126037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number of distance education course enrollment (seat count in courses) decreased in Spring 2023 as compared to the previous year and substantially from heigh of the pandemic when many some campuses were closed and there were limited f2f courses available, it remains a prevalent and flexible form of course delivery with 207,858 online course enrollments in the current Spring. </a:t>
            </a:r>
          </a:p>
          <a:p>
            <a:endParaRPr lang="en-US" dirty="0"/>
          </a:p>
          <a:p>
            <a:r>
              <a:rPr lang="en-US" dirty="0"/>
              <a:t>When looking at growth across they system from 2019, 43 of the 48 colleges have experienced growth with the median growth being 61 percent. </a:t>
            </a:r>
          </a:p>
          <a:p>
            <a:endParaRPr lang="en-US" dirty="0"/>
          </a:p>
          <a:p>
            <a:endParaRPr lang="en-US" dirty="0"/>
          </a:p>
        </p:txBody>
      </p:sp>
      <p:sp>
        <p:nvSpPr>
          <p:cNvPr id="4" name="Slide Number Placeholder 3"/>
          <p:cNvSpPr>
            <a:spLocks noGrp="1"/>
          </p:cNvSpPr>
          <p:nvPr>
            <p:ph type="sldNum" sz="quarter" idx="5"/>
          </p:nvPr>
        </p:nvSpPr>
        <p:spPr/>
        <p:txBody>
          <a:bodyPr/>
          <a:lstStyle/>
          <a:p>
            <a:fld id="{C5B0FD51-B41A-42BB-85DF-A690D4AA5960}" type="slidenum">
              <a:rPr lang="en-US" smtClean="0"/>
              <a:t>8</a:t>
            </a:fld>
            <a:endParaRPr lang="en-US" dirty="0"/>
          </a:p>
        </p:txBody>
      </p:sp>
    </p:spTree>
    <p:extLst>
      <p:ext uri="{BB962C8B-B14F-4D97-AF65-F5344CB8AC3E}">
        <p14:creationId xmlns:p14="http://schemas.microsoft.com/office/powerpoint/2010/main" val="8362103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345061"/>
            <a:ext cx="10363200" cy="2167881"/>
          </a:xfrm>
        </p:spPr>
        <p:txBody>
          <a:bodyPr anchor="b">
            <a:noAutofit/>
          </a:bodyPr>
          <a:lstStyle>
            <a:lvl1pPr>
              <a:lnSpc>
                <a:spcPct val="100000"/>
              </a:lnSpc>
              <a:defRPr sz="6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800">
                <a:solidFill>
                  <a:schemeClr val="tx1"/>
                </a:solidFill>
                <a:latin typeface="Times New Roman" panose="02020603050405020304" pitchFamily="18" charset="0"/>
                <a:ea typeface="Verdana" panose="020B0604030504040204" pitchFamily="34"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72302" y="152400"/>
            <a:ext cx="4447397" cy="2209800"/>
          </a:xfrm>
          <a:prstGeom prst="rect">
            <a:avLst/>
          </a:prstGeom>
        </p:spPr>
      </p:pic>
    </p:spTree>
    <p:extLst>
      <p:ext uri="{BB962C8B-B14F-4D97-AF65-F5344CB8AC3E}">
        <p14:creationId xmlns:p14="http://schemas.microsoft.com/office/powerpoint/2010/main" val="2645766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6496" y="76200"/>
            <a:ext cx="10959008"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09600" y="914401"/>
            <a:ext cx="10972800" cy="5211763"/>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sz="1600">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vl6pPr>
              <a:defRPr/>
            </a:lvl6pPr>
            <a:lvl7pPr>
              <a:defRPr/>
            </a:lvl7pPr>
            <a:lvl8pPr>
              <a:defRPr/>
            </a:lvl8pPr>
            <a:lvl9pPr>
              <a:buFont typeface="Arial" pitchFamily="34" charset="0"/>
              <a:buChar cha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47754" y="5943599"/>
            <a:ext cx="1344245" cy="881916"/>
          </a:xfrm>
          <a:prstGeom prst="rect">
            <a:avLst/>
          </a:prstGeom>
          <a:ln>
            <a:noFill/>
          </a:ln>
        </p:spPr>
      </p:pic>
    </p:spTree>
    <p:extLst>
      <p:ext uri="{BB962C8B-B14F-4D97-AF65-F5344CB8AC3E}">
        <p14:creationId xmlns:p14="http://schemas.microsoft.com/office/powerpoint/2010/main" val="1123974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b="1" kern="1200" dirty="0" smtClean="0">
                <a:solidFill>
                  <a:srgbClr val="0065A0"/>
                </a:solidFill>
                <a:effectLst>
                  <a:outerShdw blurRad="63500" dist="38100" dir="5400000" algn="t" rotWithShape="0">
                    <a:prstClr val="black">
                      <a:alpha val="25000"/>
                    </a:prstClr>
                  </a:outerShdw>
                </a:effectLst>
                <a:latin typeface="Arial" panose="020B0604020202020204" pitchFamily="34" charset="0"/>
                <a:ea typeface="Verdana" panose="020B060403050404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963084" y="4068764"/>
            <a:ext cx="10363200" cy="1131887"/>
          </a:xfrm>
        </p:spPr>
        <p:txBody>
          <a:bodyPr anchor="t">
            <a:normAutofit/>
          </a:bodyPr>
          <a:lstStyle>
            <a:lvl1pPr marL="0" indent="0" algn="ctr">
              <a:buNone/>
              <a:defRPr sz="2400">
                <a:solidFill>
                  <a:schemeClr val="tx1"/>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Oval 6"/>
          <p:cNvSpPr/>
          <p:nvPr/>
        </p:nvSpPr>
        <p:spPr>
          <a:xfrm>
            <a:off x="5994400" y="3924300"/>
            <a:ext cx="113029"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60184" y="5916830"/>
            <a:ext cx="1531815" cy="908685"/>
          </a:xfrm>
          <a:prstGeom prst="rect">
            <a:avLst/>
          </a:prstGeom>
          <a:ln>
            <a:noFill/>
          </a:ln>
        </p:spPr>
      </p:pic>
    </p:spTree>
    <p:extLst>
      <p:ext uri="{BB962C8B-B14F-4D97-AF65-F5344CB8AC3E}">
        <p14:creationId xmlns:p14="http://schemas.microsoft.com/office/powerpoint/2010/main" val="1423364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97600" y="990600"/>
            <a:ext cx="53848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623392" y="990600"/>
            <a:ext cx="5388864"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4554" y="5916830"/>
            <a:ext cx="1547446" cy="908685"/>
          </a:xfrm>
          <a:prstGeom prst="rect">
            <a:avLst/>
          </a:prstGeom>
          <a:ln>
            <a:noFill/>
          </a:ln>
        </p:spPr>
      </p:pic>
      <p:sp>
        <p:nvSpPr>
          <p:cNvPr id="11" name="Title 1"/>
          <p:cNvSpPr>
            <a:spLocks noGrp="1"/>
          </p:cNvSpPr>
          <p:nvPr>
            <p:ph type="title" hasCustomPrompt="1"/>
          </p:nvPr>
        </p:nvSpPr>
        <p:spPr>
          <a:xfrm>
            <a:off x="616496" y="76200"/>
            <a:ext cx="10959008"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372616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32656"/>
            <a:ext cx="10972800" cy="979512"/>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371601"/>
            <a:ext cx="10972800" cy="47545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65551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lnSpc>
          <a:spcPts val="5800"/>
        </a:lnSpc>
        <a:spcBef>
          <a:spcPct val="0"/>
        </a:spcBef>
        <a:buNone/>
        <a:defRPr sz="4200" b="1" kern="1200">
          <a:solidFill>
            <a:srgbClr val="0065A0"/>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65787"/>
            <a:ext cx="10363200" cy="1726425"/>
          </a:xfrm>
        </p:spPr>
        <p:txBody>
          <a:bodyPr/>
          <a:lstStyle/>
          <a:p>
            <a:pPr marL="31115" marR="5080" indent="-11430">
              <a:spcBef>
                <a:spcPts val="100"/>
              </a:spcBef>
            </a:pPr>
            <a:r>
              <a:rPr lang="en-US" sz="4400" spc="5" dirty="0"/>
              <a:t>SPRING 2024 </a:t>
            </a:r>
            <a:br>
              <a:rPr lang="en-US" sz="4400" spc="5" dirty="0"/>
            </a:br>
            <a:r>
              <a:rPr lang="en-US" sz="4400" spc="5" dirty="0"/>
              <a:t>ILLINOIS COMMUNITY COLLEGE OPENING ENROLLMENT </a:t>
            </a:r>
            <a:endParaRPr lang="en-US" sz="4400" dirty="0"/>
          </a:p>
        </p:txBody>
      </p:sp>
      <p:sp>
        <p:nvSpPr>
          <p:cNvPr id="3" name="Subtitle 2"/>
          <p:cNvSpPr>
            <a:spLocks noGrp="1"/>
          </p:cNvSpPr>
          <p:nvPr>
            <p:ph type="subTitle" idx="1"/>
          </p:nvPr>
        </p:nvSpPr>
        <p:spPr/>
        <p:txBody>
          <a:bodyPr>
            <a:normAutofit fontScale="77500" lnSpcReduction="20000"/>
          </a:bodyPr>
          <a:lstStyle/>
          <a:p>
            <a:pPr marL="12065" marR="5080">
              <a:spcBef>
                <a:spcPts val="100"/>
              </a:spcBef>
              <a:defRPr/>
            </a:pPr>
            <a:r>
              <a:rPr lang="en-US" dirty="0">
                <a:solidFill>
                  <a:prstClr val="black"/>
                </a:solidFill>
                <a:latin typeface="Arial" panose="020B0604020202020204" pitchFamily="34" charset="0"/>
                <a:cs typeface="Arial" panose="020B0604020202020204" pitchFamily="34" charset="0"/>
              </a:rPr>
              <a:t>Nathan Wilson</a:t>
            </a:r>
          </a:p>
          <a:p>
            <a:pPr marL="12065" marR="5080">
              <a:spcBef>
                <a:spcPts val="100"/>
              </a:spcBef>
              <a:defRPr/>
            </a:pPr>
            <a:r>
              <a:rPr lang="en-US" spc="-5" dirty="0">
                <a:solidFill>
                  <a:prstClr val="black"/>
                </a:solidFill>
                <a:latin typeface="Arial" panose="020B0604020202020204" pitchFamily="34" charset="0"/>
                <a:cs typeface="Arial" panose="020B0604020202020204" pitchFamily="34" charset="0"/>
              </a:rPr>
              <a:t>ICCB Deputy Director for Research and Information Technology</a:t>
            </a:r>
          </a:p>
          <a:p>
            <a:pPr marL="12065" marR="5080">
              <a:spcBef>
                <a:spcPts val="100"/>
              </a:spcBef>
              <a:defRPr/>
            </a:pPr>
            <a:r>
              <a:rPr lang="en-US" dirty="0">
                <a:solidFill>
                  <a:prstClr val="black"/>
                </a:solidFill>
                <a:latin typeface="Arial" panose="020B0604020202020204" pitchFamily="34" charset="0"/>
                <a:cs typeface="Arial" panose="020B0604020202020204" pitchFamily="34" charset="0"/>
              </a:rPr>
              <a:t>March 22, 2024</a:t>
            </a:r>
          </a:p>
        </p:txBody>
      </p:sp>
    </p:spTree>
    <p:extLst>
      <p:ext uri="{BB962C8B-B14F-4D97-AF65-F5344CB8AC3E}">
        <p14:creationId xmlns:p14="http://schemas.microsoft.com/office/powerpoint/2010/main" val="115372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43E2-837D-88B4-B905-BCB1B167425F}"/>
              </a:ext>
            </a:extLst>
          </p:cNvPr>
          <p:cNvSpPr>
            <a:spLocks noGrp="1"/>
          </p:cNvSpPr>
          <p:nvPr>
            <p:ph type="title"/>
          </p:nvPr>
        </p:nvSpPr>
        <p:spPr>
          <a:xfrm>
            <a:off x="616496" y="571959"/>
            <a:ext cx="10959008" cy="763488"/>
          </a:xfrm>
        </p:spPr>
        <p:txBody>
          <a:bodyPr/>
          <a:lstStyle/>
          <a:p>
            <a:r>
              <a:rPr lang="en-US" dirty="0"/>
              <a:t>Illinois Community Colleges Spring Term Opening Enrollment Headcount</a:t>
            </a:r>
          </a:p>
        </p:txBody>
      </p:sp>
      <p:graphicFrame>
        <p:nvGraphicFramePr>
          <p:cNvPr id="4" name="Content Placeholder 3">
            <a:extLst>
              <a:ext uri="{FF2B5EF4-FFF2-40B4-BE49-F238E27FC236}">
                <a16:creationId xmlns:a16="http://schemas.microsoft.com/office/drawing/2014/main" id="{6CCDC113-7DD9-809D-74FD-98BA14E59273}"/>
              </a:ext>
            </a:extLst>
          </p:cNvPr>
          <p:cNvGraphicFramePr>
            <a:graphicFrameLocks noGrp="1"/>
          </p:cNvGraphicFramePr>
          <p:nvPr>
            <p:ph idx="1"/>
            <p:extLst>
              <p:ext uri="{D42A27DB-BD31-4B8C-83A1-F6EECF244321}">
                <p14:modId xmlns:p14="http://schemas.microsoft.com/office/powerpoint/2010/main" val="3578672801"/>
              </p:ext>
            </p:extLst>
          </p:nvPr>
        </p:nvGraphicFramePr>
        <p:xfrm>
          <a:off x="602704" y="1509311"/>
          <a:ext cx="10972800" cy="469397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B2C2013B-DEE6-E514-3F3A-EE9A0BEC1768}"/>
              </a:ext>
            </a:extLst>
          </p:cNvPr>
          <p:cNvSpPr/>
          <p:nvPr/>
        </p:nvSpPr>
        <p:spPr>
          <a:xfrm>
            <a:off x="8876736" y="1799982"/>
            <a:ext cx="1069383" cy="58893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+12,802</a:t>
            </a:r>
          </a:p>
        </p:txBody>
      </p:sp>
      <p:sp>
        <p:nvSpPr>
          <p:cNvPr id="6" name="TextBox 5">
            <a:extLst>
              <a:ext uri="{FF2B5EF4-FFF2-40B4-BE49-F238E27FC236}">
                <a16:creationId xmlns:a16="http://schemas.microsoft.com/office/drawing/2014/main" id="{DABC6E76-9BA7-203E-C248-59BDCD096521}"/>
              </a:ext>
            </a:extLst>
          </p:cNvPr>
          <p:cNvSpPr txBox="1"/>
          <p:nvPr/>
        </p:nvSpPr>
        <p:spPr>
          <a:xfrm>
            <a:off x="266456" y="6418725"/>
            <a:ext cx="6477000" cy="246221"/>
          </a:xfrm>
          <a:prstGeom prst="rect">
            <a:avLst/>
          </a:prstGeom>
          <a:noFill/>
        </p:spPr>
        <p:txBody>
          <a:bodyPr wrap="square" rtlCol="0">
            <a:spAutoFit/>
          </a:bodyPr>
          <a:lstStyle/>
          <a:p>
            <a:r>
              <a:rPr lang="en-US" sz="1000" dirty="0"/>
              <a:t>Data Source: ICCB Spring Illinois Community College Opening Enrollment Survey </a:t>
            </a:r>
          </a:p>
        </p:txBody>
      </p:sp>
    </p:spTree>
    <p:extLst>
      <p:ext uri="{BB962C8B-B14F-4D97-AF65-F5344CB8AC3E}">
        <p14:creationId xmlns:p14="http://schemas.microsoft.com/office/powerpoint/2010/main" val="1107905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3F406-F3CC-4A1D-83A9-AFF878C60BA6}"/>
              </a:ext>
            </a:extLst>
          </p:cNvPr>
          <p:cNvSpPr>
            <a:spLocks noGrp="1"/>
          </p:cNvSpPr>
          <p:nvPr>
            <p:ph type="title"/>
          </p:nvPr>
        </p:nvSpPr>
        <p:spPr>
          <a:xfrm>
            <a:off x="232648" y="419806"/>
            <a:ext cx="11650531" cy="439329"/>
          </a:xfrm>
        </p:spPr>
        <p:txBody>
          <a:bodyPr>
            <a:noAutofit/>
          </a:bodyPr>
          <a:lstStyle/>
          <a:p>
            <a:pPr algn="ctr"/>
            <a:r>
              <a:rPr lang="en-US" sz="2800" b="1" dirty="0"/>
              <a:t>Spring 2024 Enrollment and Proportion of State </a:t>
            </a:r>
            <a:br>
              <a:rPr lang="en-US" sz="2800" b="1" dirty="0"/>
            </a:br>
            <a:r>
              <a:rPr lang="en-US" sz="2800" b="1" dirty="0"/>
              <a:t>Enrollment by Region</a:t>
            </a:r>
          </a:p>
        </p:txBody>
      </p:sp>
      <p:pic>
        <p:nvPicPr>
          <p:cNvPr id="4" name="Content Placeholder 3">
            <a:extLst>
              <a:ext uri="{FF2B5EF4-FFF2-40B4-BE49-F238E27FC236}">
                <a16:creationId xmlns:a16="http://schemas.microsoft.com/office/drawing/2014/main" id="{B9BC6F9F-3F33-4D6F-97A6-9EB641370AFB}"/>
              </a:ext>
            </a:extLst>
          </p:cNvPr>
          <p:cNvPicPr>
            <a:picLocks noGrp="1" noChangeAspect="1"/>
          </p:cNvPicPr>
          <p:nvPr>
            <p:ph idx="1"/>
          </p:nvPr>
        </p:nvPicPr>
        <p:blipFill>
          <a:blip r:embed="rId3"/>
          <a:stretch>
            <a:fillRect/>
          </a:stretch>
        </p:blipFill>
        <p:spPr>
          <a:xfrm>
            <a:off x="5705231" y="1371601"/>
            <a:ext cx="3478248" cy="5211763"/>
          </a:xfrm>
          <a:prstGeom prst="rect">
            <a:avLst/>
          </a:prstGeom>
        </p:spPr>
      </p:pic>
      <p:cxnSp>
        <p:nvCxnSpPr>
          <p:cNvPr id="5" name="Straight Connector 4">
            <a:extLst>
              <a:ext uri="{FF2B5EF4-FFF2-40B4-BE49-F238E27FC236}">
                <a16:creationId xmlns:a16="http://schemas.microsoft.com/office/drawing/2014/main" id="{537D2253-8645-456B-B38D-A813F4FE1737}"/>
              </a:ext>
            </a:extLst>
          </p:cNvPr>
          <p:cNvCxnSpPr>
            <a:cxnSpLocks/>
          </p:cNvCxnSpPr>
          <p:nvPr/>
        </p:nvCxnSpPr>
        <p:spPr>
          <a:xfrm flipV="1">
            <a:off x="8216787" y="1738881"/>
            <a:ext cx="966692" cy="2209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27AF144-2CA9-4541-897C-C725B5B344CB}"/>
              </a:ext>
            </a:extLst>
          </p:cNvPr>
          <p:cNvSpPr txBox="1"/>
          <p:nvPr/>
        </p:nvSpPr>
        <p:spPr>
          <a:xfrm>
            <a:off x="9183479" y="1369549"/>
            <a:ext cx="1428537"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Northeast</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181,258 (69.0%)</a:t>
            </a:r>
          </a:p>
        </p:txBody>
      </p:sp>
      <p:cxnSp>
        <p:nvCxnSpPr>
          <p:cNvPr id="10" name="Straight Connector 9">
            <a:extLst>
              <a:ext uri="{FF2B5EF4-FFF2-40B4-BE49-F238E27FC236}">
                <a16:creationId xmlns:a16="http://schemas.microsoft.com/office/drawing/2014/main" id="{A9376089-BF8C-411C-BF46-9D955C296B32}"/>
              </a:ext>
            </a:extLst>
          </p:cNvPr>
          <p:cNvCxnSpPr>
            <a:cxnSpLocks/>
          </p:cNvCxnSpPr>
          <p:nvPr/>
        </p:nvCxnSpPr>
        <p:spPr>
          <a:xfrm flipV="1">
            <a:off x="8398524" y="2992256"/>
            <a:ext cx="966692" cy="2209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FAF234-48B7-4A6D-95F2-D70C0AD1A1D3}"/>
              </a:ext>
            </a:extLst>
          </p:cNvPr>
          <p:cNvCxnSpPr>
            <a:cxnSpLocks/>
          </p:cNvCxnSpPr>
          <p:nvPr/>
        </p:nvCxnSpPr>
        <p:spPr>
          <a:xfrm flipV="1">
            <a:off x="8307656" y="4161123"/>
            <a:ext cx="875822" cy="37258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4CDCCB-5F2B-48CB-94F6-9876CC7C4A62}"/>
              </a:ext>
            </a:extLst>
          </p:cNvPr>
          <p:cNvCxnSpPr>
            <a:cxnSpLocks/>
          </p:cNvCxnSpPr>
          <p:nvPr/>
        </p:nvCxnSpPr>
        <p:spPr>
          <a:xfrm>
            <a:off x="6400800" y="1219200"/>
            <a:ext cx="814292" cy="2812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F1B3120-ED2C-4C7A-BD66-E3052D5980D8}"/>
              </a:ext>
            </a:extLst>
          </p:cNvPr>
          <p:cNvCxnSpPr>
            <a:cxnSpLocks/>
          </p:cNvCxnSpPr>
          <p:nvPr/>
        </p:nvCxnSpPr>
        <p:spPr>
          <a:xfrm>
            <a:off x="6248400" y="2032298"/>
            <a:ext cx="814292" cy="2812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0E99F09-C1D5-42AB-9511-5B1B6C300348}"/>
              </a:ext>
            </a:extLst>
          </p:cNvPr>
          <p:cNvCxnSpPr>
            <a:cxnSpLocks/>
          </p:cNvCxnSpPr>
          <p:nvPr/>
        </p:nvCxnSpPr>
        <p:spPr>
          <a:xfrm>
            <a:off x="5614363" y="2590801"/>
            <a:ext cx="1827823" cy="5420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66062D8-5900-45BF-A4B4-B192DF17471F}"/>
              </a:ext>
            </a:extLst>
          </p:cNvPr>
          <p:cNvCxnSpPr>
            <a:cxnSpLocks/>
          </p:cNvCxnSpPr>
          <p:nvPr/>
        </p:nvCxnSpPr>
        <p:spPr>
          <a:xfrm>
            <a:off x="5614362" y="3285292"/>
            <a:ext cx="610130" cy="2654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70795D3-3DFF-40E5-B3C2-4C54341E6073}"/>
              </a:ext>
            </a:extLst>
          </p:cNvPr>
          <p:cNvCxnSpPr>
            <a:cxnSpLocks/>
          </p:cNvCxnSpPr>
          <p:nvPr/>
        </p:nvCxnSpPr>
        <p:spPr>
          <a:xfrm flipV="1">
            <a:off x="5614363" y="4066007"/>
            <a:ext cx="1700349" cy="15721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387A1CD-BE21-48C8-B827-5EAEB7C3831B}"/>
              </a:ext>
            </a:extLst>
          </p:cNvPr>
          <p:cNvCxnSpPr>
            <a:cxnSpLocks/>
          </p:cNvCxnSpPr>
          <p:nvPr/>
        </p:nvCxnSpPr>
        <p:spPr>
          <a:xfrm flipV="1">
            <a:off x="7915610" y="5481590"/>
            <a:ext cx="1358739" cy="3019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1B692A2-B572-4A2A-AFD0-0903E1B11DEB}"/>
              </a:ext>
            </a:extLst>
          </p:cNvPr>
          <p:cNvCxnSpPr>
            <a:cxnSpLocks/>
          </p:cNvCxnSpPr>
          <p:nvPr/>
        </p:nvCxnSpPr>
        <p:spPr>
          <a:xfrm flipV="1">
            <a:off x="6172201" y="5020600"/>
            <a:ext cx="1142511" cy="389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91D4ED1-4211-4146-8839-EF399C37E602}"/>
              </a:ext>
            </a:extLst>
          </p:cNvPr>
          <p:cNvSpPr txBox="1"/>
          <p:nvPr/>
        </p:nvSpPr>
        <p:spPr>
          <a:xfrm>
            <a:off x="5235192" y="859135"/>
            <a:ext cx="1622809"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Northern Stateline</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7,715 (2.9%)</a:t>
            </a:r>
          </a:p>
        </p:txBody>
      </p:sp>
      <p:sp>
        <p:nvSpPr>
          <p:cNvPr id="28" name="TextBox 27">
            <a:extLst>
              <a:ext uri="{FF2B5EF4-FFF2-40B4-BE49-F238E27FC236}">
                <a16:creationId xmlns:a16="http://schemas.microsoft.com/office/drawing/2014/main" id="{4941566E-68E5-4D96-9F32-E61468F328E0}"/>
              </a:ext>
            </a:extLst>
          </p:cNvPr>
          <p:cNvSpPr txBox="1"/>
          <p:nvPr/>
        </p:nvSpPr>
        <p:spPr>
          <a:xfrm>
            <a:off x="5120070" y="1548346"/>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Northwest</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7,456 (2.8%)</a:t>
            </a:r>
          </a:p>
        </p:txBody>
      </p:sp>
      <p:sp>
        <p:nvSpPr>
          <p:cNvPr id="29" name="TextBox 28">
            <a:extLst>
              <a:ext uri="{FF2B5EF4-FFF2-40B4-BE49-F238E27FC236}">
                <a16:creationId xmlns:a16="http://schemas.microsoft.com/office/drawing/2014/main" id="{D0E2351C-0287-48BE-AA34-B84186C2A5CD}"/>
              </a:ext>
            </a:extLst>
          </p:cNvPr>
          <p:cNvSpPr txBox="1"/>
          <p:nvPr/>
        </p:nvSpPr>
        <p:spPr>
          <a:xfrm>
            <a:off x="4730506" y="2112510"/>
            <a:ext cx="1327408"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North Central</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13,602 (5.2%)</a:t>
            </a:r>
          </a:p>
        </p:txBody>
      </p:sp>
      <p:sp>
        <p:nvSpPr>
          <p:cNvPr id="30" name="TextBox 29">
            <a:extLst>
              <a:ext uri="{FF2B5EF4-FFF2-40B4-BE49-F238E27FC236}">
                <a16:creationId xmlns:a16="http://schemas.microsoft.com/office/drawing/2014/main" id="{2C059171-B643-4A4F-A5E7-C08356A3D612}"/>
              </a:ext>
            </a:extLst>
          </p:cNvPr>
          <p:cNvSpPr txBox="1"/>
          <p:nvPr/>
        </p:nvSpPr>
        <p:spPr>
          <a:xfrm>
            <a:off x="4665840" y="2798895"/>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West Central</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3,380 (1.3%)</a:t>
            </a:r>
          </a:p>
        </p:txBody>
      </p:sp>
      <p:sp>
        <p:nvSpPr>
          <p:cNvPr id="31" name="TextBox 30">
            <a:extLst>
              <a:ext uri="{FF2B5EF4-FFF2-40B4-BE49-F238E27FC236}">
                <a16:creationId xmlns:a16="http://schemas.microsoft.com/office/drawing/2014/main" id="{26BD6C32-867A-4024-BDAF-F6D9FBF176B9}"/>
              </a:ext>
            </a:extLst>
          </p:cNvPr>
          <p:cNvSpPr txBox="1"/>
          <p:nvPr/>
        </p:nvSpPr>
        <p:spPr>
          <a:xfrm>
            <a:off x="4860791" y="4102150"/>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Central</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8,268 (3.1%)</a:t>
            </a:r>
          </a:p>
        </p:txBody>
      </p:sp>
      <p:sp>
        <p:nvSpPr>
          <p:cNvPr id="32" name="TextBox 31">
            <a:extLst>
              <a:ext uri="{FF2B5EF4-FFF2-40B4-BE49-F238E27FC236}">
                <a16:creationId xmlns:a16="http://schemas.microsoft.com/office/drawing/2014/main" id="{23244557-EDD0-4178-B500-3C53ADA11C45}"/>
              </a:ext>
            </a:extLst>
          </p:cNvPr>
          <p:cNvSpPr txBox="1"/>
          <p:nvPr/>
        </p:nvSpPr>
        <p:spPr>
          <a:xfrm>
            <a:off x="5120069" y="5300990"/>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Southwestern</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16,840 (6.4%)</a:t>
            </a:r>
          </a:p>
        </p:txBody>
      </p:sp>
      <p:sp>
        <p:nvSpPr>
          <p:cNvPr id="33" name="TextBox 32">
            <a:extLst>
              <a:ext uri="{FF2B5EF4-FFF2-40B4-BE49-F238E27FC236}">
                <a16:creationId xmlns:a16="http://schemas.microsoft.com/office/drawing/2014/main" id="{CD988B98-FB60-4CD1-B7DD-89EA1C1AC2C6}"/>
              </a:ext>
            </a:extLst>
          </p:cNvPr>
          <p:cNvSpPr txBox="1"/>
          <p:nvPr/>
        </p:nvSpPr>
        <p:spPr>
          <a:xfrm>
            <a:off x="9294289" y="2690016"/>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East Central</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7,498 (2.9%)</a:t>
            </a:r>
          </a:p>
        </p:txBody>
      </p:sp>
      <p:sp>
        <p:nvSpPr>
          <p:cNvPr id="34" name="TextBox 33">
            <a:extLst>
              <a:ext uri="{FF2B5EF4-FFF2-40B4-BE49-F238E27FC236}">
                <a16:creationId xmlns:a16="http://schemas.microsoft.com/office/drawing/2014/main" id="{9D9B6403-836B-4A9A-9C74-99D53AEC9DE3}"/>
              </a:ext>
            </a:extLst>
          </p:cNvPr>
          <p:cNvSpPr txBox="1"/>
          <p:nvPr/>
        </p:nvSpPr>
        <p:spPr>
          <a:xfrm>
            <a:off x="9116368" y="3898487"/>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Southeastern</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9,439 (3.6%)</a:t>
            </a:r>
          </a:p>
        </p:txBody>
      </p:sp>
      <p:sp>
        <p:nvSpPr>
          <p:cNvPr id="35" name="TextBox 34">
            <a:extLst>
              <a:ext uri="{FF2B5EF4-FFF2-40B4-BE49-F238E27FC236}">
                <a16:creationId xmlns:a16="http://schemas.microsoft.com/office/drawing/2014/main" id="{95B007CF-A4E6-499F-9400-B2D6234DAED4}"/>
              </a:ext>
            </a:extLst>
          </p:cNvPr>
          <p:cNvSpPr txBox="1"/>
          <p:nvPr/>
        </p:nvSpPr>
        <p:spPr>
          <a:xfrm>
            <a:off x="9179973" y="5226841"/>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Southern</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7,182 (2.7%)</a:t>
            </a:r>
          </a:p>
        </p:txBody>
      </p:sp>
      <p:sp>
        <p:nvSpPr>
          <p:cNvPr id="36" name="TextBox 7">
            <a:extLst>
              <a:ext uri="{FF2B5EF4-FFF2-40B4-BE49-F238E27FC236}">
                <a16:creationId xmlns:a16="http://schemas.microsoft.com/office/drawing/2014/main" id="{C72B9C6A-F474-48BD-8EDC-036F829DA1F3}"/>
              </a:ext>
            </a:extLst>
          </p:cNvPr>
          <p:cNvSpPr txBox="1"/>
          <p:nvPr/>
        </p:nvSpPr>
        <p:spPr>
          <a:xfrm>
            <a:off x="259054" y="1530727"/>
            <a:ext cx="3860045" cy="4031873"/>
          </a:xfrm>
          <a:prstGeom prst="rect">
            <a:avLst/>
          </a:prstGeom>
          <a:no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85750" indent="-285750">
              <a:buFont typeface="Arial" panose="020B0604020202020204" pitchFamily="34" charset="0"/>
              <a:buChar char="•"/>
            </a:pPr>
            <a:r>
              <a:rPr lang="en-US" sz="1600" dirty="0"/>
              <a:t>The ten geographic groupings in the map are closely aligned with the ten Illinois Economic Development Regions.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Northeast region (with the greatest Illinois population density) has the most enrollments with more than 2/3</a:t>
            </a:r>
            <a:r>
              <a:rPr lang="en-US" sz="1600" baseline="30000" dirty="0"/>
              <a:t>rd</a:t>
            </a:r>
            <a:r>
              <a:rPr lang="en-US" sz="1600" dirty="0"/>
              <a:t> of the Illinois community college student population.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remaining geographic areas range in proportion of total student population from 1.3% in West Central to 6.4% in the Southwestern region.  </a:t>
            </a:r>
          </a:p>
        </p:txBody>
      </p:sp>
      <p:sp>
        <p:nvSpPr>
          <p:cNvPr id="3" name="TextBox 2">
            <a:extLst>
              <a:ext uri="{FF2B5EF4-FFF2-40B4-BE49-F238E27FC236}">
                <a16:creationId xmlns:a16="http://schemas.microsoft.com/office/drawing/2014/main" id="{0001B3A3-4790-0028-E0E4-38BBC84A7ABE}"/>
              </a:ext>
            </a:extLst>
          </p:cNvPr>
          <p:cNvSpPr txBox="1"/>
          <p:nvPr/>
        </p:nvSpPr>
        <p:spPr>
          <a:xfrm>
            <a:off x="266456" y="6418725"/>
            <a:ext cx="6477000" cy="246221"/>
          </a:xfrm>
          <a:prstGeom prst="rect">
            <a:avLst/>
          </a:prstGeom>
          <a:noFill/>
        </p:spPr>
        <p:txBody>
          <a:bodyPr wrap="square" rtlCol="0">
            <a:spAutoFit/>
          </a:bodyPr>
          <a:lstStyle/>
          <a:p>
            <a:r>
              <a:rPr lang="en-US" sz="1000" dirty="0"/>
              <a:t>Data Source: ICCB Spring Illinois Community College Opening Enrollment Survey </a:t>
            </a:r>
          </a:p>
        </p:txBody>
      </p:sp>
    </p:spTree>
    <p:extLst>
      <p:ext uri="{BB962C8B-B14F-4D97-AF65-F5344CB8AC3E}">
        <p14:creationId xmlns:p14="http://schemas.microsoft.com/office/powerpoint/2010/main" val="455007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3F406-F3CC-4A1D-83A9-AFF878C60BA6}"/>
              </a:ext>
            </a:extLst>
          </p:cNvPr>
          <p:cNvSpPr>
            <a:spLocks noGrp="1"/>
          </p:cNvSpPr>
          <p:nvPr>
            <p:ph type="title"/>
          </p:nvPr>
        </p:nvSpPr>
        <p:spPr>
          <a:xfrm>
            <a:off x="409620" y="272176"/>
            <a:ext cx="11158780" cy="600211"/>
          </a:xfrm>
        </p:spPr>
        <p:txBody>
          <a:bodyPr>
            <a:normAutofit fontScale="90000"/>
          </a:bodyPr>
          <a:lstStyle/>
          <a:p>
            <a:pPr algn="ctr"/>
            <a:r>
              <a:rPr lang="en-US" sz="2800" b="1" dirty="0"/>
              <a:t>Illinois Community College Spring 2023 to </a:t>
            </a:r>
            <a:r>
              <a:rPr lang="en-US" sz="2800" dirty="0"/>
              <a:t>Spring</a:t>
            </a:r>
            <a:r>
              <a:rPr lang="en-US" sz="2800" b="1" dirty="0"/>
              <a:t> 2024 Enrollment % Change by Region</a:t>
            </a:r>
          </a:p>
        </p:txBody>
      </p:sp>
      <p:pic>
        <p:nvPicPr>
          <p:cNvPr id="4" name="Content Placeholder 3">
            <a:extLst>
              <a:ext uri="{FF2B5EF4-FFF2-40B4-BE49-F238E27FC236}">
                <a16:creationId xmlns:a16="http://schemas.microsoft.com/office/drawing/2014/main" id="{B9BC6F9F-3F33-4D6F-97A6-9EB641370AFB}"/>
              </a:ext>
            </a:extLst>
          </p:cNvPr>
          <p:cNvPicPr>
            <a:picLocks noGrp="1" noChangeAspect="1"/>
          </p:cNvPicPr>
          <p:nvPr>
            <p:ph idx="1"/>
          </p:nvPr>
        </p:nvPicPr>
        <p:blipFill>
          <a:blip r:embed="rId3"/>
          <a:stretch>
            <a:fillRect/>
          </a:stretch>
        </p:blipFill>
        <p:spPr>
          <a:xfrm>
            <a:off x="5705231" y="1371601"/>
            <a:ext cx="3478248" cy="5211763"/>
          </a:xfrm>
          <a:prstGeom prst="rect">
            <a:avLst/>
          </a:prstGeom>
        </p:spPr>
      </p:pic>
      <p:cxnSp>
        <p:nvCxnSpPr>
          <p:cNvPr id="5" name="Straight Connector 4">
            <a:extLst>
              <a:ext uri="{FF2B5EF4-FFF2-40B4-BE49-F238E27FC236}">
                <a16:creationId xmlns:a16="http://schemas.microsoft.com/office/drawing/2014/main" id="{537D2253-8645-456B-B38D-A813F4FE1737}"/>
              </a:ext>
            </a:extLst>
          </p:cNvPr>
          <p:cNvCxnSpPr>
            <a:cxnSpLocks/>
          </p:cNvCxnSpPr>
          <p:nvPr/>
        </p:nvCxnSpPr>
        <p:spPr>
          <a:xfrm flipV="1">
            <a:off x="8216787" y="1738881"/>
            <a:ext cx="966692" cy="2209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27AF144-2CA9-4541-897C-C725B5B344CB}"/>
              </a:ext>
            </a:extLst>
          </p:cNvPr>
          <p:cNvSpPr txBox="1"/>
          <p:nvPr/>
        </p:nvSpPr>
        <p:spPr>
          <a:xfrm>
            <a:off x="9183479" y="1369549"/>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Northeast</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+ 5.6%</a:t>
            </a:r>
          </a:p>
        </p:txBody>
      </p:sp>
      <p:cxnSp>
        <p:nvCxnSpPr>
          <p:cNvPr id="10" name="Straight Connector 9">
            <a:extLst>
              <a:ext uri="{FF2B5EF4-FFF2-40B4-BE49-F238E27FC236}">
                <a16:creationId xmlns:a16="http://schemas.microsoft.com/office/drawing/2014/main" id="{A9376089-BF8C-411C-BF46-9D955C296B32}"/>
              </a:ext>
            </a:extLst>
          </p:cNvPr>
          <p:cNvCxnSpPr>
            <a:cxnSpLocks/>
          </p:cNvCxnSpPr>
          <p:nvPr/>
        </p:nvCxnSpPr>
        <p:spPr>
          <a:xfrm flipV="1">
            <a:off x="8398524" y="2992256"/>
            <a:ext cx="966692" cy="2209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FAF234-48B7-4A6D-95F2-D70C0AD1A1D3}"/>
              </a:ext>
            </a:extLst>
          </p:cNvPr>
          <p:cNvCxnSpPr>
            <a:cxnSpLocks/>
          </p:cNvCxnSpPr>
          <p:nvPr/>
        </p:nvCxnSpPr>
        <p:spPr>
          <a:xfrm flipV="1">
            <a:off x="8307656" y="4161123"/>
            <a:ext cx="875822" cy="37258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4CDCCB-5F2B-48CB-94F6-9876CC7C4A62}"/>
              </a:ext>
            </a:extLst>
          </p:cNvPr>
          <p:cNvCxnSpPr>
            <a:cxnSpLocks/>
          </p:cNvCxnSpPr>
          <p:nvPr/>
        </p:nvCxnSpPr>
        <p:spPr>
          <a:xfrm>
            <a:off x="6400800" y="1219200"/>
            <a:ext cx="814292" cy="2812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F1B3120-ED2C-4C7A-BD66-E3052D5980D8}"/>
              </a:ext>
            </a:extLst>
          </p:cNvPr>
          <p:cNvCxnSpPr>
            <a:cxnSpLocks/>
          </p:cNvCxnSpPr>
          <p:nvPr/>
        </p:nvCxnSpPr>
        <p:spPr>
          <a:xfrm>
            <a:off x="6248400" y="2032298"/>
            <a:ext cx="814292" cy="2812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0E99F09-C1D5-42AB-9511-5B1B6C300348}"/>
              </a:ext>
            </a:extLst>
          </p:cNvPr>
          <p:cNvCxnSpPr>
            <a:cxnSpLocks/>
          </p:cNvCxnSpPr>
          <p:nvPr/>
        </p:nvCxnSpPr>
        <p:spPr>
          <a:xfrm>
            <a:off x="5614363" y="2590801"/>
            <a:ext cx="1827823" cy="5420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66062D8-5900-45BF-A4B4-B192DF17471F}"/>
              </a:ext>
            </a:extLst>
          </p:cNvPr>
          <p:cNvCxnSpPr>
            <a:cxnSpLocks/>
          </p:cNvCxnSpPr>
          <p:nvPr/>
        </p:nvCxnSpPr>
        <p:spPr>
          <a:xfrm>
            <a:off x="5614362" y="3285292"/>
            <a:ext cx="610130" cy="26546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70795D3-3DFF-40E5-B3C2-4C54341E6073}"/>
              </a:ext>
            </a:extLst>
          </p:cNvPr>
          <p:cNvCxnSpPr>
            <a:cxnSpLocks/>
          </p:cNvCxnSpPr>
          <p:nvPr/>
        </p:nvCxnSpPr>
        <p:spPr>
          <a:xfrm flipV="1">
            <a:off x="5614363" y="4066007"/>
            <a:ext cx="1700349" cy="15721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387A1CD-BE21-48C8-B827-5EAEB7C3831B}"/>
              </a:ext>
            </a:extLst>
          </p:cNvPr>
          <p:cNvCxnSpPr>
            <a:cxnSpLocks/>
          </p:cNvCxnSpPr>
          <p:nvPr/>
        </p:nvCxnSpPr>
        <p:spPr>
          <a:xfrm flipV="1">
            <a:off x="7915610" y="5481590"/>
            <a:ext cx="1358739" cy="3019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1B692A2-B572-4A2A-AFD0-0903E1B11DEB}"/>
              </a:ext>
            </a:extLst>
          </p:cNvPr>
          <p:cNvCxnSpPr>
            <a:cxnSpLocks/>
          </p:cNvCxnSpPr>
          <p:nvPr/>
        </p:nvCxnSpPr>
        <p:spPr>
          <a:xfrm flipV="1">
            <a:off x="6172201" y="5020600"/>
            <a:ext cx="1142511" cy="389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91D4ED1-4211-4146-8839-EF399C37E602}"/>
              </a:ext>
            </a:extLst>
          </p:cNvPr>
          <p:cNvSpPr txBox="1"/>
          <p:nvPr/>
        </p:nvSpPr>
        <p:spPr>
          <a:xfrm>
            <a:off x="5235192" y="859135"/>
            <a:ext cx="1622809"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Northern Stateline</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+ 1.2%</a:t>
            </a:r>
          </a:p>
        </p:txBody>
      </p:sp>
      <p:sp>
        <p:nvSpPr>
          <p:cNvPr id="28" name="TextBox 27">
            <a:extLst>
              <a:ext uri="{FF2B5EF4-FFF2-40B4-BE49-F238E27FC236}">
                <a16:creationId xmlns:a16="http://schemas.microsoft.com/office/drawing/2014/main" id="{4941566E-68E5-4D96-9F32-E61468F328E0}"/>
              </a:ext>
            </a:extLst>
          </p:cNvPr>
          <p:cNvSpPr txBox="1"/>
          <p:nvPr/>
        </p:nvSpPr>
        <p:spPr>
          <a:xfrm>
            <a:off x="5120070" y="1548346"/>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Northwest</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+ 5.8%</a:t>
            </a:r>
          </a:p>
        </p:txBody>
      </p:sp>
      <p:sp>
        <p:nvSpPr>
          <p:cNvPr id="29" name="TextBox 28">
            <a:extLst>
              <a:ext uri="{FF2B5EF4-FFF2-40B4-BE49-F238E27FC236}">
                <a16:creationId xmlns:a16="http://schemas.microsoft.com/office/drawing/2014/main" id="{D0E2351C-0287-48BE-AA34-B84186C2A5CD}"/>
              </a:ext>
            </a:extLst>
          </p:cNvPr>
          <p:cNvSpPr txBox="1"/>
          <p:nvPr/>
        </p:nvSpPr>
        <p:spPr>
          <a:xfrm>
            <a:off x="4730506" y="2112510"/>
            <a:ext cx="1327408"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North Central</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+ 4.7%</a:t>
            </a:r>
          </a:p>
        </p:txBody>
      </p:sp>
      <p:sp>
        <p:nvSpPr>
          <p:cNvPr id="30" name="TextBox 29">
            <a:extLst>
              <a:ext uri="{FF2B5EF4-FFF2-40B4-BE49-F238E27FC236}">
                <a16:creationId xmlns:a16="http://schemas.microsoft.com/office/drawing/2014/main" id="{2C059171-B643-4A4F-A5E7-C08356A3D612}"/>
              </a:ext>
            </a:extLst>
          </p:cNvPr>
          <p:cNvSpPr txBox="1"/>
          <p:nvPr/>
        </p:nvSpPr>
        <p:spPr>
          <a:xfrm>
            <a:off x="4665840" y="2798895"/>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West Central</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+ 3.5%</a:t>
            </a:r>
          </a:p>
        </p:txBody>
      </p:sp>
      <p:sp>
        <p:nvSpPr>
          <p:cNvPr id="31" name="TextBox 30">
            <a:extLst>
              <a:ext uri="{FF2B5EF4-FFF2-40B4-BE49-F238E27FC236}">
                <a16:creationId xmlns:a16="http://schemas.microsoft.com/office/drawing/2014/main" id="{26BD6C32-867A-4024-BDAF-F6D9FBF176B9}"/>
              </a:ext>
            </a:extLst>
          </p:cNvPr>
          <p:cNvSpPr txBox="1"/>
          <p:nvPr/>
        </p:nvSpPr>
        <p:spPr>
          <a:xfrm>
            <a:off x="4860791" y="4102150"/>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Central</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+ 8.3%</a:t>
            </a:r>
          </a:p>
        </p:txBody>
      </p:sp>
      <p:sp>
        <p:nvSpPr>
          <p:cNvPr id="32" name="TextBox 31">
            <a:extLst>
              <a:ext uri="{FF2B5EF4-FFF2-40B4-BE49-F238E27FC236}">
                <a16:creationId xmlns:a16="http://schemas.microsoft.com/office/drawing/2014/main" id="{23244557-EDD0-4178-B500-3C53ADA11C45}"/>
              </a:ext>
            </a:extLst>
          </p:cNvPr>
          <p:cNvSpPr txBox="1"/>
          <p:nvPr/>
        </p:nvSpPr>
        <p:spPr>
          <a:xfrm>
            <a:off x="5120069" y="5300990"/>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Southwestern</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+ 8.6%</a:t>
            </a:r>
          </a:p>
        </p:txBody>
      </p:sp>
      <p:sp>
        <p:nvSpPr>
          <p:cNvPr id="33" name="TextBox 32">
            <a:extLst>
              <a:ext uri="{FF2B5EF4-FFF2-40B4-BE49-F238E27FC236}">
                <a16:creationId xmlns:a16="http://schemas.microsoft.com/office/drawing/2014/main" id="{CD988B98-FB60-4CD1-B7DD-89EA1C1AC2C6}"/>
              </a:ext>
            </a:extLst>
          </p:cNvPr>
          <p:cNvSpPr txBox="1"/>
          <p:nvPr/>
        </p:nvSpPr>
        <p:spPr>
          <a:xfrm>
            <a:off x="9294289" y="2690016"/>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East Central</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+ 6.3%</a:t>
            </a:r>
          </a:p>
        </p:txBody>
      </p:sp>
      <p:sp>
        <p:nvSpPr>
          <p:cNvPr id="34" name="TextBox 33">
            <a:extLst>
              <a:ext uri="{FF2B5EF4-FFF2-40B4-BE49-F238E27FC236}">
                <a16:creationId xmlns:a16="http://schemas.microsoft.com/office/drawing/2014/main" id="{9D9B6403-836B-4A9A-9C74-99D53AEC9DE3}"/>
              </a:ext>
            </a:extLst>
          </p:cNvPr>
          <p:cNvSpPr txBox="1"/>
          <p:nvPr/>
        </p:nvSpPr>
        <p:spPr>
          <a:xfrm>
            <a:off x="9116368" y="3898487"/>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Southeastern</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- 4.2%</a:t>
            </a:r>
          </a:p>
        </p:txBody>
      </p:sp>
      <p:sp>
        <p:nvSpPr>
          <p:cNvPr id="35" name="TextBox 34">
            <a:extLst>
              <a:ext uri="{FF2B5EF4-FFF2-40B4-BE49-F238E27FC236}">
                <a16:creationId xmlns:a16="http://schemas.microsoft.com/office/drawing/2014/main" id="{95B007CF-A4E6-499F-9400-B2D6234DAED4}"/>
              </a:ext>
            </a:extLst>
          </p:cNvPr>
          <p:cNvSpPr txBox="1"/>
          <p:nvPr/>
        </p:nvSpPr>
        <p:spPr>
          <a:xfrm>
            <a:off x="9179973" y="5226841"/>
            <a:ext cx="1255921"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Southern</a:t>
            </a:r>
            <a:r>
              <a:rPr lang="en-US" sz="1400" dirty="0">
                <a:latin typeface="Times New Roman" panose="02020603050405020304" pitchFamily="18" charset="0"/>
                <a:cs typeface="Times New Roman" panose="02020603050405020304" pitchFamily="18" charset="0"/>
              </a:rPr>
              <a:t> </a:t>
            </a:r>
          </a:p>
          <a:p>
            <a:r>
              <a:rPr lang="en-US" sz="1400" dirty="0">
                <a:latin typeface="Times New Roman" panose="02020603050405020304" pitchFamily="18" charset="0"/>
                <a:cs typeface="Times New Roman" panose="02020603050405020304" pitchFamily="18" charset="0"/>
              </a:rPr>
              <a:t>- 0.2%</a:t>
            </a:r>
          </a:p>
        </p:txBody>
      </p:sp>
      <p:sp>
        <p:nvSpPr>
          <p:cNvPr id="37" name="TextBox 7">
            <a:extLst>
              <a:ext uri="{FF2B5EF4-FFF2-40B4-BE49-F238E27FC236}">
                <a16:creationId xmlns:a16="http://schemas.microsoft.com/office/drawing/2014/main" id="{16E2D748-A938-47DB-ACA7-16C2DF244E0E}"/>
              </a:ext>
            </a:extLst>
          </p:cNvPr>
          <p:cNvSpPr txBox="1"/>
          <p:nvPr/>
        </p:nvSpPr>
        <p:spPr>
          <a:xfrm>
            <a:off x="343769" y="1234948"/>
            <a:ext cx="3860045" cy="4278094"/>
          </a:xfrm>
          <a:prstGeom prst="rect">
            <a:avLst/>
          </a:prstGeom>
          <a:no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285750" indent="-285750">
              <a:buFont typeface="Arial" panose="020B0604020202020204" pitchFamily="34" charset="0"/>
              <a:buChar char="•"/>
            </a:pPr>
            <a:r>
              <a:rPr lang="en-US" sz="1600" dirty="0"/>
              <a:t>Enrollment shifts from Spring 2023 to 2024 increased in 8 of ten 10 regions.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region with the highest increase was Southwestern at +8.6% which consists of Kaskaskia, Lewis and Clark, and Southwestern.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City Colleges of Chicago, the Illinois community college district with the largest enrollment (39,432 in Spring 2024), experienced an increase of +9.2% as compared to Spring 2023.</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36 of 48 community colleges had an increase from Spring 2023 to Spring 2024.</a:t>
            </a:r>
          </a:p>
        </p:txBody>
      </p:sp>
      <p:sp>
        <p:nvSpPr>
          <p:cNvPr id="3" name="TextBox 2">
            <a:extLst>
              <a:ext uri="{FF2B5EF4-FFF2-40B4-BE49-F238E27FC236}">
                <a16:creationId xmlns:a16="http://schemas.microsoft.com/office/drawing/2014/main" id="{3FAEB18B-F634-2A15-2749-F1F05B2A946C}"/>
              </a:ext>
            </a:extLst>
          </p:cNvPr>
          <p:cNvSpPr txBox="1"/>
          <p:nvPr/>
        </p:nvSpPr>
        <p:spPr>
          <a:xfrm>
            <a:off x="266456" y="6418725"/>
            <a:ext cx="6477000" cy="246221"/>
          </a:xfrm>
          <a:prstGeom prst="rect">
            <a:avLst/>
          </a:prstGeom>
          <a:noFill/>
        </p:spPr>
        <p:txBody>
          <a:bodyPr wrap="square" rtlCol="0">
            <a:spAutoFit/>
          </a:bodyPr>
          <a:lstStyle/>
          <a:p>
            <a:r>
              <a:rPr lang="en-US" sz="1000" dirty="0"/>
              <a:t>Data Source: ICCB Spring Illinois Community College Opening Enrollment Survey </a:t>
            </a:r>
          </a:p>
        </p:txBody>
      </p:sp>
    </p:spTree>
    <p:extLst>
      <p:ext uri="{BB962C8B-B14F-4D97-AF65-F5344CB8AC3E}">
        <p14:creationId xmlns:p14="http://schemas.microsoft.com/office/powerpoint/2010/main" val="3387607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08F02-BC24-78B9-BA1D-07C6A94A4913}"/>
              </a:ext>
            </a:extLst>
          </p:cNvPr>
          <p:cNvSpPr>
            <a:spLocks noGrp="1"/>
          </p:cNvSpPr>
          <p:nvPr>
            <p:ph type="title"/>
          </p:nvPr>
        </p:nvSpPr>
        <p:spPr>
          <a:xfrm>
            <a:off x="160421" y="522513"/>
            <a:ext cx="11758863" cy="763488"/>
          </a:xfrm>
        </p:spPr>
        <p:txBody>
          <a:bodyPr/>
          <a:lstStyle/>
          <a:p>
            <a:r>
              <a:rPr lang="en-US" sz="4000" b="1" dirty="0"/>
              <a:t>Illinois Community Colleges with + 10% Spring to Spring Change, Reasoning for Growth  </a:t>
            </a:r>
            <a:endParaRPr lang="en-US" dirty="0"/>
          </a:p>
        </p:txBody>
      </p:sp>
      <p:sp>
        <p:nvSpPr>
          <p:cNvPr id="5" name="Content Placeholder 4">
            <a:extLst>
              <a:ext uri="{FF2B5EF4-FFF2-40B4-BE49-F238E27FC236}">
                <a16:creationId xmlns:a16="http://schemas.microsoft.com/office/drawing/2014/main" id="{077C6EDD-30DC-3DD1-AE6A-4B8BD787E800}"/>
              </a:ext>
            </a:extLst>
          </p:cNvPr>
          <p:cNvSpPr>
            <a:spLocks noGrp="1"/>
          </p:cNvSpPr>
          <p:nvPr>
            <p:ph idx="1"/>
          </p:nvPr>
        </p:nvSpPr>
        <p:spPr>
          <a:xfrm>
            <a:off x="609600" y="1438835"/>
            <a:ext cx="10972800" cy="5028640"/>
          </a:xfrm>
        </p:spPr>
        <p:txBody>
          <a:bodyPr>
            <a:normAutofit/>
          </a:bodyPr>
          <a:lstStyle/>
          <a:p>
            <a:r>
              <a:rPr lang="en-US" dirty="0"/>
              <a:t>Growth in dual credit offerings. </a:t>
            </a:r>
          </a:p>
          <a:p>
            <a:pPr marL="0" indent="0">
              <a:buNone/>
            </a:pPr>
            <a:endParaRPr lang="en-US" dirty="0">
              <a:latin typeface="+mn-lt"/>
            </a:endParaRPr>
          </a:p>
          <a:p>
            <a:r>
              <a:rPr lang="en-US" dirty="0"/>
              <a:t>Increasing advertisement, outreach, and engagement events.</a:t>
            </a:r>
          </a:p>
          <a:p>
            <a:endParaRPr lang="en-US" dirty="0"/>
          </a:p>
          <a:p>
            <a:r>
              <a:rPr lang="en-US" dirty="0"/>
              <a:t>Strengthening student success initiatives such as onboarding, advisement, and academic support to increase retention and completion.</a:t>
            </a:r>
          </a:p>
          <a:p>
            <a:pPr marL="0" indent="0">
              <a:buNone/>
            </a:pPr>
            <a:endParaRPr lang="en-US" dirty="0"/>
          </a:p>
          <a:p>
            <a:r>
              <a:rPr lang="en-US" dirty="0"/>
              <a:t>Expansion of programs offerings and more varied modalities of courses. </a:t>
            </a:r>
          </a:p>
          <a:p>
            <a:pPr marL="0" indent="0">
              <a:buNone/>
            </a:pPr>
            <a:endParaRPr lang="en-US" dirty="0"/>
          </a:p>
          <a:p>
            <a:r>
              <a:rPr lang="en-US" dirty="0"/>
              <a:t>More streamlined pathways and offerings for Adult Education students (students with less than a high school diploma and English as a Second Language students). </a:t>
            </a:r>
          </a:p>
        </p:txBody>
      </p:sp>
    </p:spTree>
    <p:extLst>
      <p:ext uri="{BB962C8B-B14F-4D97-AF65-F5344CB8AC3E}">
        <p14:creationId xmlns:p14="http://schemas.microsoft.com/office/powerpoint/2010/main" val="271961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08F02-BC24-78B9-BA1D-07C6A94A4913}"/>
              </a:ext>
            </a:extLst>
          </p:cNvPr>
          <p:cNvSpPr>
            <a:spLocks noGrp="1"/>
          </p:cNvSpPr>
          <p:nvPr>
            <p:ph type="title"/>
          </p:nvPr>
        </p:nvSpPr>
        <p:spPr>
          <a:xfrm>
            <a:off x="609600" y="379512"/>
            <a:ext cx="10959008" cy="763488"/>
          </a:xfrm>
        </p:spPr>
        <p:txBody>
          <a:bodyPr/>
          <a:lstStyle/>
          <a:p>
            <a:r>
              <a:rPr lang="en-US" sz="3600" dirty="0"/>
              <a:t>Spring Student Enrollments by Instructional Area in Illinois Community Colleges</a:t>
            </a:r>
          </a:p>
        </p:txBody>
      </p:sp>
      <p:graphicFrame>
        <p:nvGraphicFramePr>
          <p:cNvPr id="4" name="Object 1" descr="Figure 2. Opening Spring Headcount Enrollment by Instructional Program Area in Illinois Public Community Colleges, Fiscal Years 2021 to 2023&#10;&#10;2021: Transfer=144,311; CTE=60,139; Adult Education=17,228; General Associates=15,589; Vocational Skills=2,160; General Studies Certificate=392&#10;&#10;2022: Transfer=139,713; CTE=58,483; Adult Education=17,470; General Associates=14,376; Vocational Skills=2,580; General Studies Certificate=419&#10;&#10;2023: Transfer=148,611; CTE=64,092; Adult Education=22,538; General Associates=11,298; Vocational Skills=2,840; General Studies Certificate=457">
            <a:extLst>
              <a:ext uri="{FF2B5EF4-FFF2-40B4-BE49-F238E27FC236}">
                <a16:creationId xmlns:a16="http://schemas.microsoft.com/office/drawing/2014/main" id="{D6E91FE1-E3AC-D68D-BBBE-01D18C495F89}"/>
              </a:ext>
            </a:extLst>
          </p:cNvPr>
          <p:cNvGraphicFramePr>
            <a:graphicFrameLocks noGrp="1" noChangeAspect="1"/>
          </p:cNvGraphicFramePr>
          <p:nvPr>
            <p:ph idx="1"/>
            <p:extLst>
              <p:ext uri="{D42A27DB-BD31-4B8C-83A1-F6EECF244321}">
                <p14:modId xmlns:p14="http://schemas.microsoft.com/office/powerpoint/2010/main" val="2142539884"/>
              </p:ext>
            </p:extLst>
          </p:nvPr>
        </p:nvGraphicFramePr>
        <p:xfrm>
          <a:off x="609600" y="1143000"/>
          <a:ext cx="10972800" cy="551329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D0CBD685-FA9A-C0B7-EDF2-8D5FF176AC7B}"/>
              </a:ext>
            </a:extLst>
          </p:cNvPr>
          <p:cNvSpPr txBox="1"/>
          <p:nvPr/>
        </p:nvSpPr>
        <p:spPr>
          <a:xfrm>
            <a:off x="266456" y="6418725"/>
            <a:ext cx="6477000" cy="246221"/>
          </a:xfrm>
          <a:prstGeom prst="rect">
            <a:avLst/>
          </a:prstGeom>
          <a:noFill/>
        </p:spPr>
        <p:txBody>
          <a:bodyPr wrap="square" rtlCol="0">
            <a:spAutoFit/>
          </a:bodyPr>
          <a:lstStyle/>
          <a:p>
            <a:r>
              <a:rPr lang="en-US" sz="1000" dirty="0"/>
              <a:t>Data Source: ICCB Spring Illinois Community College Opening Enrollment Survey </a:t>
            </a:r>
          </a:p>
        </p:txBody>
      </p:sp>
    </p:spTree>
    <p:extLst>
      <p:ext uri="{BB962C8B-B14F-4D97-AF65-F5344CB8AC3E}">
        <p14:creationId xmlns:p14="http://schemas.microsoft.com/office/powerpoint/2010/main" val="2640695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DFE89-5647-2C09-79F3-A0BD0C9F3E86}"/>
              </a:ext>
            </a:extLst>
          </p:cNvPr>
          <p:cNvSpPr>
            <a:spLocks noGrp="1"/>
          </p:cNvSpPr>
          <p:nvPr>
            <p:ph type="title"/>
          </p:nvPr>
        </p:nvSpPr>
        <p:spPr>
          <a:xfrm>
            <a:off x="602704" y="489955"/>
            <a:ext cx="10959008" cy="763488"/>
          </a:xfrm>
        </p:spPr>
        <p:txBody>
          <a:bodyPr/>
          <a:lstStyle/>
          <a:p>
            <a:r>
              <a:rPr lang="en-US" sz="3600" dirty="0"/>
              <a:t>Spring Student Dual Credit Enrollments in Illinois Community Colleges</a:t>
            </a:r>
          </a:p>
        </p:txBody>
      </p:sp>
      <p:graphicFrame>
        <p:nvGraphicFramePr>
          <p:cNvPr id="4" name="Object 1" descr="Figure 1. Opening Spring Online Course Trends in Illinois Public Community Colleges from 2019 to 2023&#10;&#10;2019: Online Courses=110,716&#10;2020: Online Courses=116,732&#10;2021: Online Courses=357,751&#10;2022: Online Courses=228,781&#10;2023: Online Courses=207,858">
            <a:extLst>
              <a:ext uri="{FF2B5EF4-FFF2-40B4-BE49-F238E27FC236}">
                <a16:creationId xmlns:a16="http://schemas.microsoft.com/office/drawing/2014/main" id="{DE2AF1D6-9F3C-4FCB-C039-059DCE4968BB}"/>
              </a:ext>
            </a:extLst>
          </p:cNvPr>
          <p:cNvGraphicFramePr>
            <a:graphicFrameLocks noGrp="1" noChangeAspect="1"/>
          </p:cNvGraphicFramePr>
          <p:nvPr>
            <p:ph idx="1"/>
            <p:extLst>
              <p:ext uri="{D42A27DB-BD31-4B8C-83A1-F6EECF244321}">
                <p14:modId xmlns:p14="http://schemas.microsoft.com/office/powerpoint/2010/main" val="2751584843"/>
              </p:ext>
            </p:extLst>
          </p:nvPr>
        </p:nvGraphicFramePr>
        <p:xfrm>
          <a:off x="602704" y="1385047"/>
          <a:ext cx="10972800" cy="52798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8F0E4C71-FCEA-4C28-C20E-0B7C50730C70}"/>
              </a:ext>
            </a:extLst>
          </p:cNvPr>
          <p:cNvSpPr txBox="1"/>
          <p:nvPr/>
        </p:nvSpPr>
        <p:spPr>
          <a:xfrm>
            <a:off x="266456" y="6418725"/>
            <a:ext cx="6477000" cy="246221"/>
          </a:xfrm>
          <a:prstGeom prst="rect">
            <a:avLst/>
          </a:prstGeom>
          <a:noFill/>
        </p:spPr>
        <p:txBody>
          <a:bodyPr wrap="square" rtlCol="0">
            <a:spAutoFit/>
          </a:bodyPr>
          <a:lstStyle/>
          <a:p>
            <a:r>
              <a:rPr lang="en-US" sz="1000" dirty="0"/>
              <a:t>Data Source: ICCB Spring Illinois Community College Opening Enrollment Survey </a:t>
            </a:r>
          </a:p>
        </p:txBody>
      </p:sp>
    </p:spTree>
    <p:extLst>
      <p:ext uri="{BB962C8B-B14F-4D97-AF65-F5344CB8AC3E}">
        <p14:creationId xmlns:p14="http://schemas.microsoft.com/office/powerpoint/2010/main" val="1111638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DFE89-5647-2C09-79F3-A0BD0C9F3E86}"/>
              </a:ext>
            </a:extLst>
          </p:cNvPr>
          <p:cNvSpPr>
            <a:spLocks noGrp="1"/>
          </p:cNvSpPr>
          <p:nvPr>
            <p:ph type="title"/>
          </p:nvPr>
        </p:nvSpPr>
        <p:spPr>
          <a:xfrm>
            <a:off x="602704" y="471754"/>
            <a:ext cx="10959008" cy="763488"/>
          </a:xfrm>
        </p:spPr>
        <p:txBody>
          <a:bodyPr/>
          <a:lstStyle/>
          <a:p>
            <a:r>
              <a:rPr lang="en-US" sz="4000" dirty="0"/>
              <a:t>Spring Student Online Course Enrollments in Illinois Community Colleges</a:t>
            </a:r>
            <a:endParaRPr lang="en-US" dirty="0"/>
          </a:p>
        </p:txBody>
      </p:sp>
      <p:graphicFrame>
        <p:nvGraphicFramePr>
          <p:cNvPr id="4" name="Object 1" descr="Figure 1. Opening Spring Online Course Trends in Illinois Public Community Colleges from 2019 to 2023&#10;&#10;2019: Online Courses=110,716&#10;2020: Online Courses=116,732&#10;2021: Online Courses=357,751&#10;2022: Online Courses=228,781&#10;2023: Online Courses=207,858">
            <a:extLst>
              <a:ext uri="{FF2B5EF4-FFF2-40B4-BE49-F238E27FC236}">
                <a16:creationId xmlns:a16="http://schemas.microsoft.com/office/drawing/2014/main" id="{DE2AF1D6-9F3C-4FCB-C039-059DCE4968BB}"/>
              </a:ext>
            </a:extLst>
          </p:cNvPr>
          <p:cNvGraphicFramePr>
            <a:graphicFrameLocks noGrp="1" noChangeAspect="1"/>
          </p:cNvGraphicFramePr>
          <p:nvPr>
            <p:ph idx="1"/>
            <p:extLst>
              <p:ext uri="{D42A27DB-BD31-4B8C-83A1-F6EECF244321}">
                <p14:modId xmlns:p14="http://schemas.microsoft.com/office/powerpoint/2010/main" val="592380696"/>
              </p:ext>
            </p:extLst>
          </p:nvPr>
        </p:nvGraphicFramePr>
        <p:xfrm>
          <a:off x="602704" y="1235242"/>
          <a:ext cx="10972800" cy="518348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F6E30B49-AC06-8C3C-B2CB-CA75F78578A6}"/>
              </a:ext>
            </a:extLst>
          </p:cNvPr>
          <p:cNvSpPr txBox="1"/>
          <p:nvPr/>
        </p:nvSpPr>
        <p:spPr>
          <a:xfrm>
            <a:off x="266456" y="6418725"/>
            <a:ext cx="6477000" cy="246221"/>
          </a:xfrm>
          <a:prstGeom prst="rect">
            <a:avLst/>
          </a:prstGeom>
          <a:noFill/>
        </p:spPr>
        <p:txBody>
          <a:bodyPr wrap="square" rtlCol="0">
            <a:spAutoFit/>
          </a:bodyPr>
          <a:lstStyle/>
          <a:p>
            <a:r>
              <a:rPr lang="en-US" sz="1000" dirty="0"/>
              <a:t>Data Source: ICCB Spring Illinois Community College Opening Enrollment Survey </a:t>
            </a:r>
          </a:p>
        </p:txBody>
      </p:sp>
    </p:spTree>
    <p:extLst>
      <p:ext uri="{BB962C8B-B14F-4D97-AF65-F5344CB8AC3E}">
        <p14:creationId xmlns:p14="http://schemas.microsoft.com/office/powerpoint/2010/main" val="13938551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CB PowerPoint Templat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27623</TotalTime>
  <Words>677</Words>
  <Application>Microsoft Office PowerPoint</Application>
  <PresentationFormat>Widescreen</PresentationFormat>
  <Paragraphs>101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Courier New</vt:lpstr>
      <vt:lpstr>Times New Roman</vt:lpstr>
      <vt:lpstr>Wingdings</vt:lpstr>
      <vt:lpstr>ICCB PowerPoint Template</vt:lpstr>
      <vt:lpstr>SPRING 2024  ILLINOIS COMMUNITY COLLEGE OPENING ENROLLMENT </vt:lpstr>
      <vt:lpstr>Illinois Community Colleges Spring Term Opening Enrollment Headcount</vt:lpstr>
      <vt:lpstr>Spring 2024 Enrollment and Proportion of State  Enrollment by Region</vt:lpstr>
      <vt:lpstr>Illinois Community College Spring 2023 to Spring 2024 Enrollment % Change by Region</vt:lpstr>
      <vt:lpstr>Illinois Community Colleges with + 10% Spring to Spring Change, Reasoning for Growth  </vt:lpstr>
      <vt:lpstr>Spring Student Enrollments by Instructional Area in Illinois Community Colleges</vt:lpstr>
      <vt:lpstr>Spring Student Dual Credit Enrollments in Illinois Community Colleges</vt:lpstr>
      <vt:lpstr>Spring Student Online Course Enrollments in Illinois Community Colleges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ILLINOIS COMMUNITY  COLLEGE INSTITUTIONAL  RESEARCHERS GROUP</dc:title>
  <dc:creator>Miller, Samuel A</dc:creator>
  <cp:lastModifiedBy>Wilson, Nathan</cp:lastModifiedBy>
  <cp:revision>120</cp:revision>
  <cp:lastPrinted>2023-03-23T18:51:59Z</cp:lastPrinted>
  <dcterms:created xsi:type="dcterms:W3CDTF">2022-03-22T14:56:09Z</dcterms:created>
  <dcterms:modified xsi:type="dcterms:W3CDTF">2024-03-19T19:43:48Z</dcterms:modified>
</cp:coreProperties>
</file>