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25"/>
  </p:notesMasterIdLst>
  <p:handoutMasterIdLst>
    <p:handoutMasterId r:id="rId26"/>
  </p:handoutMasterIdLst>
  <p:sldIdLst>
    <p:sldId id="409" r:id="rId2"/>
    <p:sldId id="380" r:id="rId3"/>
    <p:sldId id="381" r:id="rId4"/>
    <p:sldId id="401" r:id="rId5"/>
    <p:sldId id="417" r:id="rId6"/>
    <p:sldId id="419" r:id="rId7"/>
    <p:sldId id="427" r:id="rId8"/>
    <p:sldId id="420" r:id="rId9"/>
    <p:sldId id="410" r:id="rId10"/>
    <p:sldId id="418" r:id="rId11"/>
    <p:sldId id="392" r:id="rId12"/>
    <p:sldId id="421" r:id="rId13"/>
    <p:sldId id="430" r:id="rId14"/>
    <p:sldId id="431" r:id="rId15"/>
    <p:sldId id="411" r:id="rId16"/>
    <p:sldId id="422" r:id="rId17"/>
    <p:sldId id="398" r:id="rId18"/>
    <p:sldId id="414" r:id="rId19"/>
    <p:sldId id="399" r:id="rId20"/>
    <p:sldId id="413" r:id="rId21"/>
    <p:sldId id="400" r:id="rId22"/>
    <p:sldId id="423" r:id="rId23"/>
    <p:sldId id="268" r:id="rId24"/>
  </p:sldIdLst>
  <p:sldSz cx="9144000" cy="6858000" type="screen4x3"/>
  <p:notesSz cx="6858000" cy="9144000"/>
  <p:custDataLst>
    <p:tags r:id="rId27"/>
  </p:custData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76B4"/>
    <a:srgbClr val="0064A0"/>
    <a:srgbClr val="6076B3"/>
    <a:srgbClr val="0066CB"/>
    <a:srgbClr val="0066CC"/>
    <a:srgbClr val="3366CC"/>
    <a:srgbClr val="6666FF"/>
    <a:srgbClr val="0066FF"/>
    <a:srgbClr val="00CC66"/>
    <a:srgbClr val="F4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333" autoAdjust="0"/>
    <p:restoredTop sz="77603" autoAdjust="0"/>
  </p:normalViewPr>
  <p:slideViewPr>
    <p:cSldViewPr>
      <p:cViewPr varScale="1">
        <p:scale>
          <a:sx n="86" d="100"/>
          <a:sy n="86" d="100"/>
        </p:scale>
        <p:origin x="77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2712"/>
    </p:cViewPr>
  </p:sorterViewPr>
  <p:notesViewPr>
    <p:cSldViewPr>
      <p:cViewPr varScale="1">
        <p:scale>
          <a:sx n="65" d="100"/>
          <a:sy n="65" d="100"/>
        </p:scale>
        <p:origin x="229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jfranklin\Documents\Presentations\underfunding%20analys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Summary!$A$5</c:f>
              <c:strCache>
                <c:ptCount val="1"/>
                <c:pt idx="0">
                  <c:v>Reimbursable Credit Hours Earned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Summary!$B$4:$K$4</c:f>
              <c:strCache>
                <c:ptCount val="10"/>
                <c:pt idx="0">
                  <c:v>FY 2010</c:v>
                </c:pt>
                <c:pt idx="1">
                  <c:v>FY 2015</c:v>
                </c:pt>
                <c:pt idx="2">
                  <c:v>FY 2016</c:v>
                </c:pt>
                <c:pt idx="3">
                  <c:v>FY 2017</c:v>
                </c:pt>
                <c:pt idx="4">
                  <c:v>FY 2018</c:v>
                </c:pt>
                <c:pt idx="5">
                  <c:v>FY 2019</c:v>
                </c:pt>
                <c:pt idx="6">
                  <c:v>FY 2020</c:v>
                </c:pt>
                <c:pt idx="7">
                  <c:v>FY 2021</c:v>
                </c:pt>
                <c:pt idx="8">
                  <c:v>FY2022</c:v>
                </c:pt>
                <c:pt idx="9">
                  <c:v>FY2023</c:v>
                </c:pt>
              </c:strCache>
            </c:strRef>
          </c:cat>
          <c:val>
            <c:numRef>
              <c:f>Summary!$B$5:$K$5</c:f>
              <c:numCache>
                <c:formatCode>_("$"* #,##0_);_("$"* \(#,##0\);_("$"* "-"??_);_(@_)</c:formatCode>
                <c:ptCount val="10"/>
                <c:pt idx="0">
                  <c:v>296289187</c:v>
                </c:pt>
                <c:pt idx="1">
                  <c:v>561367594</c:v>
                </c:pt>
                <c:pt idx="2">
                  <c:v>588278913</c:v>
                </c:pt>
                <c:pt idx="3">
                  <c:v>667438802</c:v>
                </c:pt>
                <c:pt idx="4">
                  <c:v>878525892</c:v>
                </c:pt>
                <c:pt idx="5">
                  <c:v>581800644</c:v>
                </c:pt>
                <c:pt idx="6">
                  <c:v>739556281</c:v>
                </c:pt>
                <c:pt idx="7">
                  <c:v>816512394</c:v>
                </c:pt>
                <c:pt idx="8">
                  <c:v>858649247</c:v>
                </c:pt>
                <c:pt idx="9">
                  <c:v>822503098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7E-469A-A41F-434ECC84DF1F}"/>
            </c:ext>
          </c:extLst>
        </c:ser>
        <c:ser>
          <c:idx val="1"/>
          <c:order val="1"/>
          <c:tx>
            <c:strRef>
              <c:f>Summary!$A$6</c:f>
              <c:strCache>
                <c:ptCount val="1"/>
                <c:pt idx="0">
                  <c:v>Credit Hour Appropriation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Summary!$B$4:$K$4</c:f>
              <c:strCache>
                <c:ptCount val="10"/>
                <c:pt idx="0">
                  <c:v>FY 2010</c:v>
                </c:pt>
                <c:pt idx="1">
                  <c:v>FY 2015</c:v>
                </c:pt>
                <c:pt idx="2">
                  <c:v>FY 2016</c:v>
                </c:pt>
                <c:pt idx="3">
                  <c:v>FY 2017</c:v>
                </c:pt>
                <c:pt idx="4">
                  <c:v>FY 2018</c:v>
                </c:pt>
                <c:pt idx="5">
                  <c:v>FY 2019</c:v>
                </c:pt>
                <c:pt idx="6">
                  <c:v>FY 2020</c:v>
                </c:pt>
                <c:pt idx="7">
                  <c:v>FY 2021</c:v>
                </c:pt>
                <c:pt idx="8">
                  <c:v>FY2022</c:v>
                </c:pt>
                <c:pt idx="9">
                  <c:v>FY2023</c:v>
                </c:pt>
              </c:strCache>
            </c:strRef>
          </c:cat>
          <c:val>
            <c:numRef>
              <c:f>Summary!$B$6:$K$6</c:f>
              <c:numCache>
                <c:formatCode>_("$"* #,##0_);_("$"* \(#,##0\);_("$"* "-"??_);_(@_)</c:formatCode>
                <c:ptCount val="10"/>
                <c:pt idx="0">
                  <c:v>198746700</c:v>
                </c:pt>
                <c:pt idx="1">
                  <c:v>191271900</c:v>
                </c:pt>
                <c:pt idx="2">
                  <c:v>50445000</c:v>
                </c:pt>
                <c:pt idx="3">
                  <c:v>186968300</c:v>
                </c:pt>
                <c:pt idx="4">
                  <c:v>168271500</c:v>
                </c:pt>
                <c:pt idx="5">
                  <c:v>171636900</c:v>
                </c:pt>
                <c:pt idx="6">
                  <c:v>179940200</c:v>
                </c:pt>
                <c:pt idx="7">
                  <c:v>179940200</c:v>
                </c:pt>
                <c:pt idx="8">
                  <c:v>179940200</c:v>
                </c:pt>
                <c:pt idx="9">
                  <c:v>188937200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7E-469A-A41F-434ECC84DF1F}"/>
            </c:ext>
          </c:extLst>
        </c:ser>
        <c:ser>
          <c:idx val="2"/>
          <c:order val="2"/>
          <c:tx>
            <c:strRef>
              <c:f>Summary!$A$7</c:f>
              <c:strCache>
                <c:ptCount val="1"/>
                <c:pt idx="0">
                  <c:v>Annual Deficit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Summary!$B$4:$K$4</c:f>
              <c:strCache>
                <c:ptCount val="10"/>
                <c:pt idx="0">
                  <c:v>FY 2010</c:v>
                </c:pt>
                <c:pt idx="1">
                  <c:v>FY 2015</c:v>
                </c:pt>
                <c:pt idx="2">
                  <c:v>FY 2016</c:v>
                </c:pt>
                <c:pt idx="3">
                  <c:v>FY 2017</c:v>
                </c:pt>
                <c:pt idx="4">
                  <c:v>FY 2018</c:v>
                </c:pt>
                <c:pt idx="5">
                  <c:v>FY 2019</c:v>
                </c:pt>
                <c:pt idx="6">
                  <c:v>FY 2020</c:v>
                </c:pt>
                <c:pt idx="7">
                  <c:v>FY 2021</c:v>
                </c:pt>
                <c:pt idx="8">
                  <c:v>FY2022</c:v>
                </c:pt>
                <c:pt idx="9">
                  <c:v>FY2023</c:v>
                </c:pt>
              </c:strCache>
            </c:strRef>
          </c:cat>
          <c:val>
            <c:numRef>
              <c:f>Summary!$B$7:$K$7</c:f>
              <c:numCache>
                <c:formatCode>_("$"* #,##0_);_("$"* \(#,##0\);_("$"* "-"??_);_(@_)</c:formatCode>
                <c:ptCount val="10"/>
                <c:pt idx="0">
                  <c:v>-97542487</c:v>
                </c:pt>
                <c:pt idx="1">
                  <c:v>-370095694</c:v>
                </c:pt>
                <c:pt idx="2">
                  <c:v>-537833913</c:v>
                </c:pt>
                <c:pt idx="3">
                  <c:v>-480470502</c:v>
                </c:pt>
                <c:pt idx="4">
                  <c:v>-710254392</c:v>
                </c:pt>
                <c:pt idx="5">
                  <c:v>-410163744</c:v>
                </c:pt>
                <c:pt idx="6">
                  <c:v>-559616081</c:v>
                </c:pt>
                <c:pt idx="7">
                  <c:v>-636572194</c:v>
                </c:pt>
                <c:pt idx="8">
                  <c:v>-678709047</c:v>
                </c:pt>
                <c:pt idx="9">
                  <c:v>-633565898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7E-469A-A41F-434ECC84DF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49795072"/>
        <c:axId val="694466928"/>
        <c:axId val="0"/>
      </c:bar3DChart>
      <c:catAx>
        <c:axId val="449795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cap="none" spc="0" normalizeH="0" baseline="0">
                <a:ln>
                  <a:solidFill>
                    <a:schemeClr val="accent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4466928"/>
        <c:crosses val="autoZero"/>
        <c:auto val="1"/>
        <c:lblAlgn val="ctr"/>
        <c:lblOffset val="100"/>
        <c:noMultiLvlLbl val="0"/>
      </c:catAx>
      <c:valAx>
        <c:axId val="694466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795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38893E-CB93-4F7E-9098-A6622C479812}" type="doc">
      <dgm:prSet loTypeId="urn:microsoft.com/office/officeart/2005/8/layout/default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12266D-48B7-4A83-BC97-BCEF8B5F09D3}">
      <dgm:prSet phldrT="[Text]" custT="1"/>
      <dgm:spPr/>
      <dgm:t>
        <a:bodyPr/>
        <a:lstStyle/>
        <a:p>
          <a:r>
            <a:rPr lang="en-US" sz="2800" b="1" dirty="0"/>
            <a:t>Base Operating</a:t>
          </a:r>
        </a:p>
      </dgm:t>
    </dgm:pt>
    <dgm:pt modelId="{E75A10F1-639A-4ECF-BC18-3CD3D0587141}" type="parTrans" cxnId="{C905FE84-B5F6-47A3-8C63-0C19138E5663}">
      <dgm:prSet/>
      <dgm:spPr/>
      <dgm:t>
        <a:bodyPr/>
        <a:lstStyle/>
        <a:p>
          <a:endParaRPr lang="en-US"/>
        </a:p>
      </dgm:t>
    </dgm:pt>
    <dgm:pt modelId="{82D5336A-3912-4E0E-B162-FCB40A367CF7}" type="sibTrans" cxnId="{C905FE84-B5F6-47A3-8C63-0C19138E5663}">
      <dgm:prSet/>
      <dgm:spPr/>
      <dgm:t>
        <a:bodyPr/>
        <a:lstStyle/>
        <a:p>
          <a:endParaRPr lang="en-US" dirty="0"/>
        </a:p>
      </dgm:t>
    </dgm:pt>
    <dgm:pt modelId="{D7174F8B-8D06-4B9A-A580-C4ABF42F1D59}">
      <dgm:prSet phldrT="[Text]" custT="1"/>
      <dgm:spPr/>
      <dgm:t>
        <a:bodyPr/>
        <a:lstStyle/>
        <a:p>
          <a:r>
            <a:rPr lang="en-US" sz="2800" b="1" dirty="0"/>
            <a:t>Equalization</a:t>
          </a:r>
        </a:p>
      </dgm:t>
    </dgm:pt>
    <dgm:pt modelId="{E8D3B9DC-3132-4C8E-AFF2-0EC59CE9D739}" type="parTrans" cxnId="{4342C7D8-7E1C-46A4-9C30-A6020C8A9FA4}">
      <dgm:prSet/>
      <dgm:spPr/>
      <dgm:t>
        <a:bodyPr/>
        <a:lstStyle/>
        <a:p>
          <a:endParaRPr lang="en-US"/>
        </a:p>
      </dgm:t>
    </dgm:pt>
    <dgm:pt modelId="{38EF6170-8FA7-4BB5-AD1E-8D61F3DA2248}" type="sibTrans" cxnId="{4342C7D8-7E1C-46A4-9C30-A6020C8A9FA4}">
      <dgm:prSet/>
      <dgm:spPr/>
    </dgm:pt>
    <dgm:pt modelId="{C04153CC-A52F-4CF6-932D-C77C4B550DB6}">
      <dgm:prSet phldrT="[Text]" custT="1"/>
      <dgm:spPr/>
      <dgm:t>
        <a:bodyPr anchor="ctr"/>
        <a:lstStyle/>
        <a:p>
          <a:pPr algn="ctr"/>
          <a:r>
            <a:rPr lang="en-US" sz="2000" b="1" dirty="0"/>
            <a:t>Small</a:t>
          </a:r>
          <a:r>
            <a:rPr lang="en-US" sz="2000" dirty="0"/>
            <a:t> </a:t>
          </a:r>
          <a:r>
            <a:rPr lang="en-US" sz="2000" b="1" dirty="0"/>
            <a:t>College Grants</a:t>
          </a:r>
        </a:p>
      </dgm:t>
    </dgm:pt>
    <dgm:pt modelId="{ED6FD32A-1CA6-4B5A-B129-E12358401D20}" type="parTrans" cxnId="{18319FA2-1529-4F65-8A6D-FD5F7D69FFC0}">
      <dgm:prSet/>
      <dgm:spPr/>
      <dgm:t>
        <a:bodyPr/>
        <a:lstStyle/>
        <a:p>
          <a:endParaRPr lang="en-US"/>
        </a:p>
      </dgm:t>
    </dgm:pt>
    <dgm:pt modelId="{EE3837D0-FF8A-4335-AB28-B952F6012B05}" type="sibTrans" cxnId="{18319FA2-1529-4F65-8A6D-FD5F7D69FFC0}">
      <dgm:prSet/>
      <dgm:spPr/>
    </dgm:pt>
    <dgm:pt modelId="{47EA9DC9-3270-4DEC-9894-0299F04DE91C}">
      <dgm:prSet custT="1"/>
      <dgm:spPr/>
      <dgm:t>
        <a:bodyPr/>
        <a:lstStyle/>
        <a:p>
          <a:r>
            <a:rPr lang="en-US" sz="2000" b="1" dirty="0"/>
            <a:t>Performance-Based Funding</a:t>
          </a:r>
        </a:p>
      </dgm:t>
    </dgm:pt>
    <dgm:pt modelId="{C1398B4F-46F8-444B-8AEF-BDD14A84760B}" type="parTrans" cxnId="{3BCE163C-16D3-4722-B0CA-8323717FCF42}">
      <dgm:prSet/>
      <dgm:spPr/>
      <dgm:t>
        <a:bodyPr/>
        <a:lstStyle/>
        <a:p>
          <a:endParaRPr lang="en-US"/>
        </a:p>
      </dgm:t>
    </dgm:pt>
    <dgm:pt modelId="{A1290074-47AB-470E-A84D-496394FB202C}" type="sibTrans" cxnId="{3BCE163C-16D3-4722-B0CA-8323717FCF42}">
      <dgm:prSet/>
      <dgm:spPr/>
      <dgm:t>
        <a:bodyPr/>
        <a:lstStyle/>
        <a:p>
          <a:endParaRPr lang="en-US"/>
        </a:p>
      </dgm:t>
    </dgm:pt>
    <dgm:pt modelId="{C3998486-3060-45D3-A3F4-ED62E55A534F}">
      <dgm:prSet phldrT="[Text]" custT="1"/>
      <dgm:spPr>
        <a:solidFill>
          <a:srgbClr val="6076B4"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gm:spPr>
      <dgm:t>
        <a:bodyPr spcFirstLastPara="0" vert="horz" wrap="square" lIns="106680" tIns="106680" rIns="106680" bIns="106680" numCol="1" spcCol="1270" anchor="ctr" anchorCtr="0"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Illinois Veterans/ National Guard</a:t>
          </a:r>
        </a:p>
      </dgm:t>
    </dgm:pt>
    <dgm:pt modelId="{4059F537-0A1C-4DEB-872C-8B51F2726131}" type="parTrans" cxnId="{8C837628-7346-4C09-BC4D-5E00DA3AF23A}">
      <dgm:prSet/>
      <dgm:spPr/>
      <dgm:t>
        <a:bodyPr/>
        <a:lstStyle/>
        <a:p>
          <a:endParaRPr lang="en-US"/>
        </a:p>
      </dgm:t>
    </dgm:pt>
    <dgm:pt modelId="{CCB713FA-EA61-41F6-8792-541606544B10}" type="sibTrans" cxnId="{8C837628-7346-4C09-BC4D-5E00DA3AF23A}">
      <dgm:prSet/>
      <dgm:spPr/>
      <dgm:t>
        <a:bodyPr/>
        <a:lstStyle/>
        <a:p>
          <a:endParaRPr lang="en-US"/>
        </a:p>
      </dgm:t>
    </dgm:pt>
    <dgm:pt modelId="{F91A1C33-CEC0-4904-B304-1D6C3A00F22E}" type="pres">
      <dgm:prSet presAssocID="{5C38893E-CB93-4F7E-9098-A6622C479812}" presName="diagram" presStyleCnt="0">
        <dgm:presLayoutVars>
          <dgm:dir/>
          <dgm:resizeHandles val="exact"/>
        </dgm:presLayoutVars>
      </dgm:prSet>
      <dgm:spPr/>
    </dgm:pt>
    <dgm:pt modelId="{5ABEB6A6-F7FB-471D-AE27-16F0CFF8ECBE}" type="pres">
      <dgm:prSet presAssocID="{4512266D-48B7-4A83-BC97-BCEF8B5F09D3}" presName="node" presStyleLbl="node1" presStyleIdx="0" presStyleCnt="5" custScaleX="131822" custScaleY="119392">
        <dgm:presLayoutVars>
          <dgm:bulletEnabled val="1"/>
        </dgm:presLayoutVars>
      </dgm:prSet>
      <dgm:spPr/>
    </dgm:pt>
    <dgm:pt modelId="{5D872135-4BAE-4F8B-A9D8-681CD24CBA49}" type="pres">
      <dgm:prSet presAssocID="{82D5336A-3912-4E0E-B162-FCB40A367CF7}" presName="sibTrans" presStyleCnt="0"/>
      <dgm:spPr/>
    </dgm:pt>
    <dgm:pt modelId="{C5C5F2B1-6695-44CE-91F6-C9D35D678CD1}" type="pres">
      <dgm:prSet presAssocID="{D7174F8B-8D06-4B9A-A580-C4ABF42F1D59}" presName="node" presStyleLbl="node1" presStyleIdx="1" presStyleCnt="5" custScaleX="132023" custScaleY="119670">
        <dgm:presLayoutVars>
          <dgm:bulletEnabled val="1"/>
        </dgm:presLayoutVars>
      </dgm:prSet>
      <dgm:spPr/>
    </dgm:pt>
    <dgm:pt modelId="{37FF3E9E-CFE3-4BE9-9A85-66797DE976D9}" type="pres">
      <dgm:prSet presAssocID="{38EF6170-8FA7-4BB5-AD1E-8D61F3DA2248}" presName="sibTrans" presStyleCnt="0"/>
      <dgm:spPr/>
    </dgm:pt>
    <dgm:pt modelId="{B2633BB4-11AA-4B68-8E6D-5D67F0911B0C}" type="pres">
      <dgm:prSet presAssocID="{C04153CC-A52F-4CF6-932D-C77C4B550DB6}" presName="node" presStyleLbl="node1" presStyleIdx="2" presStyleCnt="5" custLinFactX="11276" custLinFactNeighborX="100000" custLinFactNeighborY="6053">
        <dgm:presLayoutVars>
          <dgm:bulletEnabled val="1"/>
        </dgm:presLayoutVars>
      </dgm:prSet>
      <dgm:spPr/>
    </dgm:pt>
    <dgm:pt modelId="{5A93E984-A4BD-4F70-8C0E-8E5007ACFEC8}" type="pres">
      <dgm:prSet presAssocID="{EE3837D0-FF8A-4335-AB28-B952F6012B05}" presName="sibTrans" presStyleCnt="0"/>
      <dgm:spPr/>
    </dgm:pt>
    <dgm:pt modelId="{F1AC7781-9490-4227-AEC0-DA6848399803}" type="pres">
      <dgm:prSet presAssocID="{C3998486-3060-45D3-A3F4-ED62E55A534F}" presName="node" presStyleLbl="node1" presStyleIdx="3" presStyleCnt="5" custLinFactX="-10566" custLinFactNeighborX="-100000" custLinFactNeighborY="6053">
        <dgm:presLayoutVars>
          <dgm:bulletEnabled val="1"/>
        </dgm:presLayoutVars>
      </dgm:prSet>
      <dgm:spPr>
        <a:xfrm>
          <a:off x="0" y="2792513"/>
          <a:ext cx="2368718" cy="1421231"/>
        </a:xfrm>
        <a:prstGeom prst="rect">
          <a:avLst/>
        </a:prstGeom>
      </dgm:spPr>
    </dgm:pt>
    <dgm:pt modelId="{AB13B2FB-889C-4BEA-83DE-0A0795D3681B}" type="pres">
      <dgm:prSet presAssocID="{CCB713FA-EA61-41F6-8792-541606544B10}" presName="sibTrans" presStyleCnt="0"/>
      <dgm:spPr/>
    </dgm:pt>
    <dgm:pt modelId="{79988344-0DA5-486D-B10E-65A5C6D11330}" type="pres">
      <dgm:prSet presAssocID="{47EA9DC9-3270-4DEC-9894-0299F04DE91C}" presName="node" presStyleLbl="node1" presStyleIdx="4" presStyleCnt="5" custLinFactNeighborX="-319" custLinFactNeighborY="5800">
        <dgm:presLayoutVars>
          <dgm:bulletEnabled val="1"/>
        </dgm:presLayoutVars>
      </dgm:prSet>
      <dgm:spPr/>
    </dgm:pt>
  </dgm:ptLst>
  <dgm:cxnLst>
    <dgm:cxn modelId="{DAAE2412-92E4-4D6C-AC40-9AD7914E2B0F}" type="presOf" srcId="{4512266D-48B7-4A83-BC97-BCEF8B5F09D3}" destId="{5ABEB6A6-F7FB-471D-AE27-16F0CFF8ECBE}" srcOrd="0" destOrd="0" presId="urn:microsoft.com/office/officeart/2005/8/layout/default"/>
    <dgm:cxn modelId="{8C837628-7346-4C09-BC4D-5E00DA3AF23A}" srcId="{5C38893E-CB93-4F7E-9098-A6622C479812}" destId="{C3998486-3060-45D3-A3F4-ED62E55A534F}" srcOrd="3" destOrd="0" parTransId="{4059F537-0A1C-4DEB-872C-8B51F2726131}" sibTransId="{CCB713FA-EA61-41F6-8792-541606544B10}"/>
    <dgm:cxn modelId="{3BCE163C-16D3-4722-B0CA-8323717FCF42}" srcId="{5C38893E-CB93-4F7E-9098-A6622C479812}" destId="{47EA9DC9-3270-4DEC-9894-0299F04DE91C}" srcOrd="4" destOrd="0" parTransId="{C1398B4F-46F8-444B-8AEF-BDD14A84760B}" sibTransId="{A1290074-47AB-470E-A84D-496394FB202C}"/>
    <dgm:cxn modelId="{FAEBB77F-9B04-49FB-8519-80020B55E2DF}" type="presOf" srcId="{47EA9DC9-3270-4DEC-9894-0299F04DE91C}" destId="{79988344-0DA5-486D-B10E-65A5C6D11330}" srcOrd="0" destOrd="0" presId="urn:microsoft.com/office/officeart/2005/8/layout/default"/>
    <dgm:cxn modelId="{C905FE84-B5F6-47A3-8C63-0C19138E5663}" srcId="{5C38893E-CB93-4F7E-9098-A6622C479812}" destId="{4512266D-48B7-4A83-BC97-BCEF8B5F09D3}" srcOrd="0" destOrd="0" parTransId="{E75A10F1-639A-4ECF-BC18-3CD3D0587141}" sibTransId="{82D5336A-3912-4E0E-B162-FCB40A367CF7}"/>
    <dgm:cxn modelId="{B633928E-839D-4068-A0BE-9EE035648F3A}" type="presOf" srcId="{D7174F8B-8D06-4B9A-A580-C4ABF42F1D59}" destId="{C5C5F2B1-6695-44CE-91F6-C9D35D678CD1}" srcOrd="0" destOrd="0" presId="urn:microsoft.com/office/officeart/2005/8/layout/default"/>
    <dgm:cxn modelId="{1D061391-A719-43DE-9928-3E6CE5320017}" type="presOf" srcId="{C3998486-3060-45D3-A3F4-ED62E55A534F}" destId="{F1AC7781-9490-4227-AEC0-DA6848399803}" srcOrd="0" destOrd="0" presId="urn:microsoft.com/office/officeart/2005/8/layout/default"/>
    <dgm:cxn modelId="{18319FA2-1529-4F65-8A6D-FD5F7D69FFC0}" srcId="{5C38893E-CB93-4F7E-9098-A6622C479812}" destId="{C04153CC-A52F-4CF6-932D-C77C4B550DB6}" srcOrd="2" destOrd="0" parTransId="{ED6FD32A-1CA6-4B5A-B129-E12358401D20}" sibTransId="{EE3837D0-FF8A-4335-AB28-B952F6012B05}"/>
    <dgm:cxn modelId="{50E43AD2-7BBA-42B8-AE2C-E93AAD56A671}" type="presOf" srcId="{C04153CC-A52F-4CF6-932D-C77C4B550DB6}" destId="{B2633BB4-11AA-4B68-8E6D-5D67F0911B0C}" srcOrd="0" destOrd="0" presId="urn:microsoft.com/office/officeart/2005/8/layout/default"/>
    <dgm:cxn modelId="{4342C7D8-7E1C-46A4-9C30-A6020C8A9FA4}" srcId="{5C38893E-CB93-4F7E-9098-A6622C479812}" destId="{D7174F8B-8D06-4B9A-A580-C4ABF42F1D59}" srcOrd="1" destOrd="0" parTransId="{E8D3B9DC-3132-4C8E-AFF2-0EC59CE9D739}" sibTransId="{38EF6170-8FA7-4BB5-AD1E-8D61F3DA2248}"/>
    <dgm:cxn modelId="{1023E3F4-EE30-4F7D-B7F6-AA8E3A9F2FCE}" type="presOf" srcId="{5C38893E-CB93-4F7E-9098-A6622C479812}" destId="{F91A1C33-CEC0-4904-B304-1D6C3A00F22E}" srcOrd="0" destOrd="0" presId="urn:microsoft.com/office/officeart/2005/8/layout/default"/>
    <dgm:cxn modelId="{59918A01-0207-44E0-9773-68686A00B73A}" type="presParOf" srcId="{F91A1C33-CEC0-4904-B304-1D6C3A00F22E}" destId="{5ABEB6A6-F7FB-471D-AE27-16F0CFF8ECBE}" srcOrd="0" destOrd="0" presId="urn:microsoft.com/office/officeart/2005/8/layout/default"/>
    <dgm:cxn modelId="{04BB8A0C-2173-48D3-9EDD-89A481BF2236}" type="presParOf" srcId="{F91A1C33-CEC0-4904-B304-1D6C3A00F22E}" destId="{5D872135-4BAE-4F8B-A9D8-681CD24CBA49}" srcOrd="1" destOrd="0" presId="urn:microsoft.com/office/officeart/2005/8/layout/default"/>
    <dgm:cxn modelId="{5BAFB341-0871-48ED-B408-388F1370D674}" type="presParOf" srcId="{F91A1C33-CEC0-4904-B304-1D6C3A00F22E}" destId="{C5C5F2B1-6695-44CE-91F6-C9D35D678CD1}" srcOrd="2" destOrd="0" presId="urn:microsoft.com/office/officeart/2005/8/layout/default"/>
    <dgm:cxn modelId="{9725369D-B690-4838-9D6D-C2ED02CCFBF3}" type="presParOf" srcId="{F91A1C33-CEC0-4904-B304-1D6C3A00F22E}" destId="{37FF3E9E-CFE3-4BE9-9A85-66797DE976D9}" srcOrd="3" destOrd="0" presId="urn:microsoft.com/office/officeart/2005/8/layout/default"/>
    <dgm:cxn modelId="{EFF36C33-5E1C-4624-BF29-13A7EA11CA5F}" type="presParOf" srcId="{F91A1C33-CEC0-4904-B304-1D6C3A00F22E}" destId="{B2633BB4-11AA-4B68-8E6D-5D67F0911B0C}" srcOrd="4" destOrd="0" presId="urn:microsoft.com/office/officeart/2005/8/layout/default"/>
    <dgm:cxn modelId="{D9DBFA07-6AA4-441B-A440-16480BAC34DC}" type="presParOf" srcId="{F91A1C33-CEC0-4904-B304-1D6C3A00F22E}" destId="{5A93E984-A4BD-4F70-8C0E-8E5007ACFEC8}" srcOrd="5" destOrd="0" presId="urn:microsoft.com/office/officeart/2005/8/layout/default"/>
    <dgm:cxn modelId="{5294379F-AAB9-42AA-8164-AA7079F11043}" type="presParOf" srcId="{F91A1C33-CEC0-4904-B304-1D6C3A00F22E}" destId="{F1AC7781-9490-4227-AEC0-DA6848399803}" srcOrd="6" destOrd="0" presId="urn:microsoft.com/office/officeart/2005/8/layout/default"/>
    <dgm:cxn modelId="{E077BD09-B672-40B7-B443-3EEB9FDB9397}" type="presParOf" srcId="{F91A1C33-CEC0-4904-B304-1D6C3A00F22E}" destId="{AB13B2FB-889C-4BEA-83DE-0A0795D3681B}" srcOrd="7" destOrd="0" presId="urn:microsoft.com/office/officeart/2005/8/layout/default"/>
    <dgm:cxn modelId="{71DCCCE0-1D73-4E60-BE2C-33684465A32D}" type="presParOf" srcId="{F91A1C33-CEC0-4904-B304-1D6C3A00F22E}" destId="{79988344-0DA5-486D-B10E-65A5C6D1133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38893E-CB93-4F7E-9098-A6622C479812}" type="doc">
      <dgm:prSet loTypeId="urn:microsoft.com/office/officeart/2005/8/layout/default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12266D-48B7-4A83-BC97-BCEF8B5F09D3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600" b="1" dirty="0"/>
            <a:t>Adult Education &amp; Literacy</a:t>
          </a:r>
        </a:p>
      </dgm:t>
    </dgm:pt>
    <dgm:pt modelId="{E75A10F1-639A-4ECF-BC18-3CD3D0587141}" type="parTrans" cxnId="{C905FE84-B5F6-47A3-8C63-0C19138E5663}">
      <dgm:prSet/>
      <dgm:spPr/>
      <dgm:t>
        <a:bodyPr/>
        <a:lstStyle/>
        <a:p>
          <a:endParaRPr lang="en-US"/>
        </a:p>
      </dgm:t>
    </dgm:pt>
    <dgm:pt modelId="{82D5336A-3912-4E0E-B162-FCB40A367CF7}" type="sibTrans" cxnId="{C905FE84-B5F6-47A3-8C63-0C19138E5663}">
      <dgm:prSet/>
      <dgm:spPr/>
      <dgm:t>
        <a:bodyPr/>
        <a:lstStyle/>
        <a:p>
          <a:endParaRPr lang="en-US" dirty="0"/>
        </a:p>
      </dgm:t>
    </dgm:pt>
    <dgm:pt modelId="{D7174F8B-8D06-4B9A-A580-C4ABF42F1D59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en-US" sz="2600" b="1" dirty="0"/>
            <a:t>Career &amp; Technical Education</a:t>
          </a:r>
        </a:p>
      </dgm:t>
    </dgm:pt>
    <dgm:pt modelId="{E8D3B9DC-3132-4C8E-AFF2-0EC59CE9D739}" type="parTrans" cxnId="{4342C7D8-7E1C-46A4-9C30-A6020C8A9FA4}">
      <dgm:prSet/>
      <dgm:spPr/>
      <dgm:t>
        <a:bodyPr/>
        <a:lstStyle/>
        <a:p>
          <a:endParaRPr lang="en-US"/>
        </a:p>
      </dgm:t>
    </dgm:pt>
    <dgm:pt modelId="{38EF6170-8FA7-4BB5-AD1E-8D61F3DA2248}" type="sibTrans" cxnId="{4342C7D8-7E1C-46A4-9C30-A6020C8A9FA4}">
      <dgm:prSet/>
      <dgm:spPr/>
      <dgm:t>
        <a:bodyPr/>
        <a:lstStyle/>
        <a:p>
          <a:endParaRPr lang="en-US"/>
        </a:p>
      </dgm:t>
    </dgm:pt>
    <dgm:pt modelId="{C04153CC-A52F-4CF6-932D-C77C4B550DB6}">
      <dgm:prSet phldrT="[Text]" custT="1"/>
      <dgm:spPr>
        <a:solidFill>
          <a:schemeClr val="accent2">
            <a:lumMod val="75000"/>
          </a:schemeClr>
        </a:solidFill>
      </dgm:spPr>
      <dgm:t>
        <a:bodyPr anchor="t"/>
        <a:lstStyle/>
        <a:p>
          <a:pPr algn="ctr"/>
          <a:r>
            <a:rPr lang="en-US" sz="2400" b="1" dirty="0"/>
            <a:t>Special Initiatives</a:t>
          </a:r>
        </a:p>
        <a:p>
          <a:pPr algn="l"/>
          <a:r>
            <a:rPr lang="en-US" sz="1800" b="1" dirty="0"/>
            <a:t>*CURES/CARES/CRSSA/ARPA</a:t>
          </a:r>
        </a:p>
        <a:p>
          <a:pPr algn="l"/>
          <a:r>
            <a:rPr lang="en-US" sz="1800" b="1" dirty="0"/>
            <a:t>*Innovative Bridge &amp; Transition</a:t>
          </a:r>
        </a:p>
        <a:p>
          <a:pPr algn="l"/>
          <a:r>
            <a:rPr lang="en-US" sz="1800" b="1" dirty="0"/>
            <a:t>*Workforce Equity Initiative                    </a:t>
          </a:r>
        </a:p>
        <a:p>
          <a:pPr algn="l"/>
          <a:r>
            <a:rPr lang="en-US" sz="1800" b="1" dirty="0"/>
            <a:t>*Early Childhood Education           </a:t>
          </a:r>
        </a:p>
        <a:p>
          <a:pPr algn="l"/>
          <a:r>
            <a:rPr lang="en-US" sz="1800" b="1" dirty="0"/>
            <a:t>*PATH</a:t>
          </a:r>
        </a:p>
        <a:p>
          <a:pPr algn="l"/>
          <a:endParaRPr lang="en-US" sz="1800" b="1" dirty="0"/>
        </a:p>
        <a:p>
          <a:pPr algn="l"/>
          <a:r>
            <a:rPr lang="en-US" sz="1800" b="1" dirty="0"/>
            <a:t> </a:t>
          </a:r>
          <a:endParaRPr lang="en-US" sz="2000" b="1" dirty="0"/>
        </a:p>
      </dgm:t>
    </dgm:pt>
    <dgm:pt modelId="{ED6FD32A-1CA6-4B5A-B129-E12358401D20}" type="parTrans" cxnId="{18319FA2-1529-4F65-8A6D-FD5F7D69FFC0}">
      <dgm:prSet/>
      <dgm:spPr/>
      <dgm:t>
        <a:bodyPr/>
        <a:lstStyle/>
        <a:p>
          <a:endParaRPr lang="en-US"/>
        </a:p>
      </dgm:t>
    </dgm:pt>
    <dgm:pt modelId="{EE3837D0-FF8A-4335-AB28-B952F6012B05}" type="sibTrans" cxnId="{18319FA2-1529-4F65-8A6D-FD5F7D69FFC0}">
      <dgm:prSet/>
      <dgm:spPr/>
      <dgm:t>
        <a:bodyPr/>
        <a:lstStyle/>
        <a:p>
          <a:endParaRPr lang="en-US"/>
        </a:p>
      </dgm:t>
    </dgm:pt>
    <dgm:pt modelId="{F91A1C33-CEC0-4904-B304-1D6C3A00F22E}" type="pres">
      <dgm:prSet presAssocID="{5C38893E-CB93-4F7E-9098-A6622C479812}" presName="diagram" presStyleCnt="0">
        <dgm:presLayoutVars>
          <dgm:dir/>
          <dgm:resizeHandles val="exact"/>
        </dgm:presLayoutVars>
      </dgm:prSet>
      <dgm:spPr/>
    </dgm:pt>
    <dgm:pt modelId="{5ABEB6A6-F7FB-471D-AE27-16F0CFF8ECBE}" type="pres">
      <dgm:prSet presAssocID="{4512266D-48B7-4A83-BC97-BCEF8B5F09D3}" presName="node" presStyleLbl="node1" presStyleIdx="0" presStyleCnt="3" custScaleX="113619" custScaleY="97053">
        <dgm:presLayoutVars>
          <dgm:bulletEnabled val="1"/>
        </dgm:presLayoutVars>
      </dgm:prSet>
      <dgm:spPr/>
    </dgm:pt>
    <dgm:pt modelId="{5D872135-4BAE-4F8B-A9D8-681CD24CBA49}" type="pres">
      <dgm:prSet presAssocID="{82D5336A-3912-4E0E-B162-FCB40A367CF7}" presName="sibTrans" presStyleCnt="0"/>
      <dgm:spPr/>
    </dgm:pt>
    <dgm:pt modelId="{C5C5F2B1-6695-44CE-91F6-C9D35D678CD1}" type="pres">
      <dgm:prSet presAssocID="{D7174F8B-8D06-4B9A-A580-C4ABF42F1D59}" presName="node" presStyleLbl="node1" presStyleIdx="1" presStyleCnt="3" custScaleX="119052" custScaleY="95942">
        <dgm:presLayoutVars>
          <dgm:bulletEnabled val="1"/>
        </dgm:presLayoutVars>
      </dgm:prSet>
      <dgm:spPr/>
    </dgm:pt>
    <dgm:pt modelId="{37FF3E9E-CFE3-4BE9-9A85-66797DE976D9}" type="pres">
      <dgm:prSet presAssocID="{38EF6170-8FA7-4BB5-AD1E-8D61F3DA2248}" presName="sibTrans" presStyleCnt="0"/>
      <dgm:spPr/>
    </dgm:pt>
    <dgm:pt modelId="{B2633BB4-11AA-4B68-8E6D-5D67F0911B0C}" type="pres">
      <dgm:prSet presAssocID="{C04153CC-A52F-4CF6-932D-C77C4B550DB6}" presName="node" presStyleLbl="node1" presStyleIdx="2" presStyleCnt="3" custScaleX="187185" custScaleY="205885" custLinFactNeighborX="2370" custLinFactNeighborY="534">
        <dgm:presLayoutVars>
          <dgm:bulletEnabled val="1"/>
        </dgm:presLayoutVars>
      </dgm:prSet>
      <dgm:spPr/>
    </dgm:pt>
  </dgm:ptLst>
  <dgm:cxnLst>
    <dgm:cxn modelId="{DAAE2412-92E4-4D6C-AC40-9AD7914E2B0F}" type="presOf" srcId="{4512266D-48B7-4A83-BC97-BCEF8B5F09D3}" destId="{5ABEB6A6-F7FB-471D-AE27-16F0CFF8ECBE}" srcOrd="0" destOrd="0" presId="urn:microsoft.com/office/officeart/2005/8/layout/default"/>
    <dgm:cxn modelId="{C905FE84-B5F6-47A3-8C63-0C19138E5663}" srcId="{5C38893E-CB93-4F7E-9098-A6622C479812}" destId="{4512266D-48B7-4A83-BC97-BCEF8B5F09D3}" srcOrd="0" destOrd="0" parTransId="{E75A10F1-639A-4ECF-BC18-3CD3D0587141}" sibTransId="{82D5336A-3912-4E0E-B162-FCB40A367CF7}"/>
    <dgm:cxn modelId="{B633928E-839D-4068-A0BE-9EE035648F3A}" type="presOf" srcId="{D7174F8B-8D06-4B9A-A580-C4ABF42F1D59}" destId="{C5C5F2B1-6695-44CE-91F6-C9D35D678CD1}" srcOrd="0" destOrd="0" presId="urn:microsoft.com/office/officeart/2005/8/layout/default"/>
    <dgm:cxn modelId="{18319FA2-1529-4F65-8A6D-FD5F7D69FFC0}" srcId="{5C38893E-CB93-4F7E-9098-A6622C479812}" destId="{C04153CC-A52F-4CF6-932D-C77C4B550DB6}" srcOrd="2" destOrd="0" parTransId="{ED6FD32A-1CA6-4B5A-B129-E12358401D20}" sibTransId="{EE3837D0-FF8A-4335-AB28-B952F6012B05}"/>
    <dgm:cxn modelId="{50E43AD2-7BBA-42B8-AE2C-E93AAD56A671}" type="presOf" srcId="{C04153CC-A52F-4CF6-932D-C77C4B550DB6}" destId="{B2633BB4-11AA-4B68-8E6D-5D67F0911B0C}" srcOrd="0" destOrd="0" presId="urn:microsoft.com/office/officeart/2005/8/layout/default"/>
    <dgm:cxn modelId="{4342C7D8-7E1C-46A4-9C30-A6020C8A9FA4}" srcId="{5C38893E-CB93-4F7E-9098-A6622C479812}" destId="{D7174F8B-8D06-4B9A-A580-C4ABF42F1D59}" srcOrd="1" destOrd="0" parTransId="{E8D3B9DC-3132-4C8E-AFF2-0EC59CE9D739}" sibTransId="{38EF6170-8FA7-4BB5-AD1E-8D61F3DA2248}"/>
    <dgm:cxn modelId="{1023E3F4-EE30-4F7D-B7F6-AA8E3A9F2FCE}" type="presOf" srcId="{5C38893E-CB93-4F7E-9098-A6622C479812}" destId="{F91A1C33-CEC0-4904-B304-1D6C3A00F22E}" srcOrd="0" destOrd="0" presId="urn:microsoft.com/office/officeart/2005/8/layout/default"/>
    <dgm:cxn modelId="{59918A01-0207-44E0-9773-68686A00B73A}" type="presParOf" srcId="{F91A1C33-CEC0-4904-B304-1D6C3A00F22E}" destId="{5ABEB6A6-F7FB-471D-AE27-16F0CFF8ECBE}" srcOrd="0" destOrd="0" presId="urn:microsoft.com/office/officeart/2005/8/layout/default"/>
    <dgm:cxn modelId="{04BB8A0C-2173-48D3-9EDD-89A481BF2236}" type="presParOf" srcId="{F91A1C33-CEC0-4904-B304-1D6C3A00F22E}" destId="{5D872135-4BAE-4F8B-A9D8-681CD24CBA49}" srcOrd="1" destOrd="0" presId="urn:microsoft.com/office/officeart/2005/8/layout/default"/>
    <dgm:cxn modelId="{5BAFB341-0871-48ED-B408-388F1370D674}" type="presParOf" srcId="{F91A1C33-CEC0-4904-B304-1D6C3A00F22E}" destId="{C5C5F2B1-6695-44CE-91F6-C9D35D678CD1}" srcOrd="2" destOrd="0" presId="urn:microsoft.com/office/officeart/2005/8/layout/default"/>
    <dgm:cxn modelId="{9725369D-B690-4838-9D6D-C2ED02CCFBF3}" type="presParOf" srcId="{F91A1C33-CEC0-4904-B304-1D6C3A00F22E}" destId="{37FF3E9E-CFE3-4BE9-9A85-66797DE976D9}" srcOrd="3" destOrd="0" presId="urn:microsoft.com/office/officeart/2005/8/layout/default"/>
    <dgm:cxn modelId="{EFF36C33-5E1C-4624-BF29-13A7EA11CA5F}" type="presParOf" srcId="{F91A1C33-CEC0-4904-B304-1D6C3A00F22E}" destId="{B2633BB4-11AA-4B68-8E6D-5D67F0911B0C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3C3595-EB41-4A0E-8D9C-6801D008495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EA5B7A-520F-4198-80BA-49D939AB66C5}">
      <dgm:prSet phldrT="[Text]"/>
      <dgm:spPr>
        <a:solidFill>
          <a:srgbClr val="6076B4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dirty="0"/>
            <a:t>Funded Hours</a:t>
          </a:r>
        </a:p>
      </dgm:t>
    </dgm:pt>
    <dgm:pt modelId="{4EB9BADC-6E4E-45F8-9EC7-3C1582CE6833}" type="parTrans" cxnId="{F97ABAF1-2831-4F21-A618-40C24DC2206E}">
      <dgm:prSet/>
      <dgm:spPr/>
      <dgm:t>
        <a:bodyPr/>
        <a:lstStyle/>
        <a:p>
          <a:endParaRPr lang="en-US"/>
        </a:p>
      </dgm:t>
    </dgm:pt>
    <dgm:pt modelId="{DA9A04BA-5129-40B3-9532-F5C9552ADBCC}" type="sibTrans" cxnId="{F97ABAF1-2831-4F21-A618-40C24DC2206E}">
      <dgm:prSet/>
      <dgm:spPr/>
      <dgm:t>
        <a:bodyPr/>
        <a:lstStyle/>
        <a:p>
          <a:endParaRPr lang="en-US"/>
        </a:p>
      </dgm:t>
    </dgm:pt>
    <dgm:pt modelId="{874289B0-3045-4921-B925-3F5B4885E7FE}">
      <dgm:prSet phldrT="[Text]"/>
      <dgm:spPr>
        <a:solidFill>
          <a:srgbClr val="6076B3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dirty="0"/>
            <a:t>Instructional Cost</a:t>
          </a:r>
        </a:p>
      </dgm:t>
    </dgm:pt>
    <dgm:pt modelId="{A8D82612-518C-48D3-8036-ED399D3EDC8F}" type="parTrans" cxnId="{70E2C569-30B7-4874-B909-972B6F65EA65}">
      <dgm:prSet/>
      <dgm:spPr/>
      <dgm:t>
        <a:bodyPr/>
        <a:lstStyle/>
        <a:p>
          <a:endParaRPr lang="en-US"/>
        </a:p>
      </dgm:t>
    </dgm:pt>
    <dgm:pt modelId="{11A914B0-894E-4C24-8B81-3BB254B31C8D}" type="sibTrans" cxnId="{70E2C569-30B7-4874-B909-972B6F65EA65}">
      <dgm:prSet/>
      <dgm:spPr/>
      <dgm:t>
        <a:bodyPr/>
        <a:lstStyle/>
        <a:p>
          <a:endParaRPr lang="en-US"/>
        </a:p>
      </dgm:t>
    </dgm:pt>
    <dgm:pt modelId="{F2EB5D2A-C5BB-4DA5-B0FB-BBBAA74E88C1}">
      <dgm:prSet phldrT="[Text]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dirty="0"/>
            <a:t>Tuition &amp; Fees</a:t>
          </a:r>
        </a:p>
      </dgm:t>
    </dgm:pt>
    <dgm:pt modelId="{690C2E75-95F0-492A-BF91-6470C4D91FAC}" type="parTrans" cxnId="{B0A463FC-C21B-4BE4-89A9-6C584A33A066}">
      <dgm:prSet/>
      <dgm:spPr/>
      <dgm:t>
        <a:bodyPr/>
        <a:lstStyle/>
        <a:p>
          <a:endParaRPr lang="en-US"/>
        </a:p>
      </dgm:t>
    </dgm:pt>
    <dgm:pt modelId="{968099FF-EF77-49BC-8A35-984091B351E4}" type="sibTrans" cxnId="{B0A463FC-C21B-4BE4-89A9-6C584A33A066}">
      <dgm:prSet/>
      <dgm:spPr/>
      <dgm:t>
        <a:bodyPr/>
        <a:lstStyle/>
        <a:p>
          <a:endParaRPr lang="en-US"/>
        </a:p>
      </dgm:t>
    </dgm:pt>
    <dgm:pt modelId="{5B0E4BAB-1DD5-413D-8EB9-9DD806C90973}">
      <dgm:prSet phldrT="[Text]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dirty="0"/>
            <a:t>Local Tax Revenue</a:t>
          </a:r>
        </a:p>
      </dgm:t>
    </dgm:pt>
    <dgm:pt modelId="{74C323E6-03F1-48F1-9404-E454C02916EF}" type="parTrans" cxnId="{4CAF9B0A-031C-42C1-BF2C-8DCBF3DC6143}">
      <dgm:prSet/>
      <dgm:spPr/>
      <dgm:t>
        <a:bodyPr/>
        <a:lstStyle/>
        <a:p>
          <a:endParaRPr lang="en-US"/>
        </a:p>
      </dgm:t>
    </dgm:pt>
    <dgm:pt modelId="{CD2AFAD2-AFAF-465F-AC47-48C68AC8BC89}" type="sibTrans" cxnId="{4CAF9B0A-031C-42C1-BF2C-8DCBF3DC6143}">
      <dgm:prSet/>
      <dgm:spPr/>
      <dgm:t>
        <a:bodyPr/>
        <a:lstStyle/>
        <a:p>
          <a:endParaRPr lang="en-US"/>
        </a:p>
      </dgm:t>
    </dgm:pt>
    <dgm:pt modelId="{2401050F-7BCC-4441-83CD-AF05A3FC5948}">
      <dgm:prSet phldrT="[Text]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dirty="0"/>
            <a:t>State Appropriations</a:t>
          </a:r>
        </a:p>
      </dgm:t>
    </dgm:pt>
    <dgm:pt modelId="{C4841DB9-19B1-4E06-B421-91976302C8D0}" type="parTrans" cxnId="{FFDB53B4-282B-4EE3-83A0-F20FDF097168}">
      <dgm:prSet/>
      <dgm:spPr/>
      <dgm:t>
        <a:bodyPr/>
        <a:lstStyle/>
        <a:p>
          <a:endParaRPr lang="en-US"/>
        </a:p>
      </dgm:t>
    </dgm:pt>
    <dgm:pt modelId="{6262156F-713E-4ABF-B53B-DC2E69F52EC0}" type="sibTrans" cxnId="{FFDB53B4-282B-4EE3-83A0-F20FDF097168}">
      <dgm:prSet/>
      <dgm:spPr/>
      <dgm:t>
        <a:bodyPr/>
        <a:lstStyle/>
        <a:p>
          <a:endParaRPr lang="en-US"/>
        </a:p>
      </dgm:t>
    </dgm:pt>
    <dgm:pt modelId="{3571C2A8-2D79-435D-B74B-57FC40CAFF11}" type="pres">
      <dgm:prSet presAssocID="{E73C3595-EB41-4A0E-8D9C-6801D0084958}" presName="diagram" presStyleCnt="0">
        <dgm:presLayoutVars>
          <dgm:dir/>
          <dgm:resizeHandles val="exact"/>
        </dgm:presLayoutVars>
      </dgm:prSet>
      <dgm:spPr/>
    </dgm:pt>
    <dgm:pt modelId="{850DDA0F-B3AD-4250-8BBF-DFF508883333}" type="pres">
      <dgm:prSet presAssocID="{C0EA5B7A-520F-4198-80BA-49D939AB66C5}" presName="node" presStyleLbl="node1" presStyleIdx="0" presStyleCnt="5">
        <dgm:presLayoutVars>
          <dgm:bulletEnabled val="1"/>
        </dgm:presLayoutVars>
      </dgm:prSet>
      <dgm:spPr/>
    </dgm:pt>
    <dgm:pt modelId="{6DB6F82E-BEE4-4FC4-9A09-95E5A25E3F77}" type="pres">
      <dgm:prSet presAssocID="{DA9A04BA-5129-40B3-9532-F5C9552ADBCC}" presName="sibTrans" presStyleCnt="0"/>
      <dgm:spPr/>
    </dgm:pt>
    <dgm:pt modelId="{2081582F-FFB8-4701-B2FD-A9036829F60C}" type="pres">
      <dgm:prSet presAssocID="{874289B0-3045-4921-B925-3F5B4885E7FE}" presName="node" presStyleLbl="node1" presStyleIdx="1" presStyleCnt="5">
        <dgm:presLayoutVars>
          <dgm:bulletEnabled val="1"/>
        </dgm:presLayoutVars>
      </dgm:prSet>
      <dgm:spPr/>
    </dgm:pt>
    <dgm:pt modelId="{FBDA00CA-8D26-40F0-BAD3-29674A8C517C}" type="pres">
      <dgm:prSet presAssocID="{11A914B0-894E-4C24-8B81-3BB254B31C8D}" presName="sibTrans" presStyleCnt="0"/>
      <dgm:spPr/>
    </dgm:pt>
    <dgm:pt modelId="{2958E1FC-F9E8-4971-98C0-8408D6BA262C}" type="pres">
      <dgm:prSet presAssocID="{F2EB5D2A-C5BB-4DA5-B0FB-BBBAA74E88C1}" presName="node" presStyleLbl="node1" presStyleIdx="2" presStyleCnt="5">
        <dgm:presLayoutVars>
          <dgm:bulletEnabled val="1"/>
        </dgm:presLayoutVars>
      </dgm:prSet>
      <dgm:spPr/>
    </dgm:pt>
    <dgm:pt modelId="{4B6F4677-7272-4B85-97E2-9C06180ADF11}" type="pres">
      <dgm:prSet presAssocID="{968099FF-EF77-49BC-8A35-984091B351E4}" presName="sibTrans" presStyleCnt="0"/>
      <dgm:spPr/>
    </dgm:pt>
    <dgm:pt modelId="{6784546D-7327-49BA-BD4E-6752A42A9415}" type="pres">
      <dgm:prSet presAssocID="{5B0E4BAB-1DD5-413D-8EB9-9DD806C90973}" presName="node" presStyleLbl="node1" presStyleIdx="3" presStyleCnt="5">
        <dgm:presLayoutVars>
          <dgm:bulletEnabled val="1"/>
        </dgm:presLayoutVars>
      </dgm:prSet>
      <dgm:spPr/>
    </dgm:pt>
    <dgm:pt modelId="{5F079311-F6F5-477D-B15B-603133FA17A8}" type="pres">
      <dgm:prSet presAssocID="{CD2AFAD2-AFAF-465F-AC47-48C68AC8BC89}" presName="sibTrans" presStyleCnt="0"/>
      <dgm:spPr/>
    </dgm:pt>
    <dgm:pt modelId="{DEC4105D-3613-4A8F-BA2E-425802EB149A}" type="pres">
      <dgm:prSet presAssocID="{2401050F-7BCC-4441-83CD-AF05A3FC5948}" presName="node" presStyleLbl="node1" presStyleIdx="4" presStyleCnt="5">
        <dgm:presLayoutVars>
          <dgm:bulletEnabled val="1"/>
        </dgm:presLayoutVars>
      </dgm:prSet>
      <dgm:spPr/>
    </dgm:pt>
  </dgm:ptLst>
  <dgm:cxnLst>
    <dgm:cxn modelId="{4CAF9B0A-031C-42C1-BF2C-8DCBF3DC6143}" srcId="{E73C3595-EB41-4A0E-8D9C-6801D0084958}" destId="{5B0E4BAB-1DD5-413D-8EB9-9DD806C90973}" srcOrd="3" destOrd="0" parTransId="{74C323E6-03F1-48F1-9404-E454C02916EF}" sibTransId="{CD2AFAD2-AFAF-465F-AC47-48C68AC8BC89}"/>
    <dgm:cxn modelId="{481A375D-000D-45D4-BB41-3929B461B7A5}" type="presOf" srcId="{2401050F-7BCC-4441-83CD-AF05A3FC5948}" destId="{DEC4105D-3613-4A8F-BA2E-425802EB149A}" srcOrd="0" destOrd="0" presId="urn:microsoft.com/office/officeart/2005/8/layout/default"/>
    <dgm:cxn modelId="{70E2C569-30B7-4874-B909-972B6F65EA65}" srcId="{E73C3595-EB41-4A0E-8D9C-6801D0084958}" destId="{874289B0-3045-4921-B925-3F5B4885E7FE}" srcOrd="1" destOrd="0" parTransId="{A8D82612-518C-48D3-8036-ED399D3EDC8F}" sibTransId="{11A914B0-894E-4C24-8B81-3BB254B31C8D}"/>
    <dgm:cxn modelId="{3FED4F50-C526-4C8E-9FB2-F62049BE0E1C}" type="presOf" srcId="{E73C3595-EB41-4A0E-8D9C-6801D0084958}" destId="{3571C2A8-2D79-435D-B74B-57FC40CAFF11}" srcOrd="0" destOrd="0" presId="urn:microsoft.com/office/officeart/2005/8/layout/default"/>
    <dgm:cxn modelId="{3813B779-D42E-4A22-9643-600F988703F4}" type="presOf" srcId="{5B0E4BAB-1DD5-413D-8EB9-9DD806C90973}" destId="{6784546D-7327-49BA-BD4E-6752A42A9415}" srcOrd="0" destOrd="0" presId="urn:microsoft.com/office/officeart/2005/8/layout/default"/>
    <dgm:cxn modelId="{FFDB53B4-282B-4EE3-83A0-F20FDF097168}" srcId="{E73C3595-EB41-4A0E-8D9C-6801D0084958}" destId="{2401050F-7BCC-4441-83CD-AF05A3FC5948}" srcOrd="4" destOrd="0" parTransId="{C4841DB9-19B1-4E06-B421-91976302C8D0}" sibTransId="{6262156F-713E-4ABF-B53B-DC2E69F52EC0}"/>
    <dgm:cxn modelId="{0D9074CB-C9E5-4967-9E14-0FCEA6CA8310}" type="presOf" srcId="{F2EB5D2A-C5BB-4DA5-B0FB-BBBAA74E88C1}" destId="{2958E1FC-F9E8-4971-98C0-8408D6BA262C}" srcOrd="0" destOrd="0" presId="urn:microsoft.com/office/officeart/2005/8/layout/default"/>
    <dgm:cxn modelId="{33B3D4CB-C5A0-4DC8-9B07-72479A044DEF}" type="presOf" srcId="{C0EA5B7A-520F-4198-80BA-49D939AB66C5}" destId="{850DDA0F-B3AD-4250-8BBF-DFF508883333}" srcOrd="0" destOrd="0" presId="urn:microsoft.com/office/officeart/2005/8/layout/default"/>
    <dgm:cxn modelId="{F97ABAF1-2831-4F21-A618-40C24DC2206E}" srcId="{E73C3595-EB41-4A0E-8D9C-6801D0084958}" destId="{C0EA5B7A-520F-4198-80BA-49D939AB66C5}" srcOrd="0" destOrd="0" parTransId="{4EB9BADC-6E4E-45F8-9EC7-3C1582CE6833}" sibTransId="{DA9A04BA-5129-40B3-9532-F5C9552ADBCC}"/>
    <dgm:cxn modelId="{D9C532F5-C5AA-417B-9111-A335CE64DD9A}" type="presOf" srcId="{874289B0-3045-4921-B925-3F5B4885E7FE}" destId="{2081582F-FFB8-4701-B2FD-A9036829F60C}" srcOrd="0" destOrd="0" presId="urn:microsoft.com/office/officeart/2005/8/layout/default"/>
    <dgm:cxn modelId="{B0A463FC-C21B-4BE4-89A9-6C584A33A066}" srcId="{E73C3595-EB41-4A0E-8D9C-6801D0084958}" destId="{F2EB5D2A-C5BB-4DA5-B0FB-BBBAA74E88C1}" srcOrd="2" destOrd="0" parTransId="{690C2E75-95F0-492A-BF91-6470C4D91FAC}" sibTransId="{968099FF-EF77-49BC-8A35-984091B351E4}"/>
    <dgm:cxn modelId="{854FEB09-BD19-457D-B484-CB75C48D3691}" type="presParOf" srcId="{3571C2A8-2D79-435D-B74B-57FC40CAFF11}" destId="{850DDA0F-B3AD-4250-8BBF-DFF508883333}" srcOrd="0" destOrd="0" presId="urn:microsoft.com/office/officeart/2005/8/layout/default"/>
    <dgm:cxn modelId="{4770057C-E044-45AD-BCA4-A7B9C836BF75}" type="presParOf" srcId="{3571C2A8-2D79-435D-B74B-57FC40CAFF11}" destId="{6DB6F82E-BEE4-4FC4-9A09-95E5A25E3F77}" srcOrd="1" destOrd="0" presId="urn:microsoft.com/office/officeart/2005/8/layout/default"/>
    <dgm:cxn modelId="{FB9C94DB-8F1F-4CCB-9ABB-C0CAC42B9ED4}" type="presParOf" srcId="{3571C2A8-2D79-435D-B74B-57FC40CAFF11}" destId="{2081582F-FFB8-4701-B2FD-A9036829F60C}" srcOrd="2" destOrd="0" presId="urn:microsoft.com/office/officeart/2005/8/layout/default"/>
    <dgm:cxn modelId="{D4A2EA95-A4B7-4AD7-A843-7F4BDBED6FD6}" type="presParOf" srcId="{3571C2A8-2D79-435D-B74B-57FC40CAFF11}" destId="{FBDA00CA-8D26-40F0-BAD3-29674A8C517C}" srcOrd="3" destOrd="0" presId="urn:microsoft.com/office/officeart/2005/8/layout/default"/>
    <dgm:cxn modelId="{F30BC05E-74AC-4991-87AE-1F984E5C31B7}" type="presParOf" srcId="{3571C2A8-2D79-435D-B74B-57FC40CAFF11}" destId="{2958E1FC-F9E8-4971-98C0-8408D6BA262C}" srcOrd="4" destOrd="0" presId="urn:microsoft.com/office/officeart/2005/8/layout/default"/>
    <dgm:cxn modelId="{A66039B1-D2B1-40F1-8B60-DFE8E2770D1E}" type="presParOf" srcId="{3571C2A8-2D79-435D-B74B-57FC40CAFF11}" destId="{4B6F4677-7272-4B85-97E2-9C06180ADF11}" srcOrd="5" destOrd="0" presId="urn:microsoft.com/office/officeart/2005/8/layout/default"/>
    <dgm:cxn modelId="{130F3C8E-C4F4-42FC-8175-9253DDF13AFD}" type="presParOf" srcId="{3571C2A8-2D79-435D-B74B-57FC40CAFF11}" destId="{6784546D-7327-49BA-BD4E-6752A42A9415}" srcOrd="6" destOrd="0" presId="urn:microsoft.com/office/officeart/2005/8/layout/default"/>
    <dgm:cxn modelId="{07D74037-EC20-4A03-BDD4-9709ECD75835}" type="presParOf" srcId="{3571C2A8-2D79-435D-B74B-57FC40CAFF11}" destId="{5F079311-F6F5-477D-B15B-603133FA17A8}" srcOrd="7" destOrd="0" presId="urn:microsoft.com/office/officeart/2005/8/layout/default"/>
    <dgm:cxn modelId="{82C85A19-CD5E-4E8C-B472-311DCE4A7FBE}" type="presParOf" srcId="{3571C2A8-2D79-435D-B74B-57FC40CAFF11}" destId="{DEC4105D-3613-4A8F-BA2E-425802EB149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9B04DC-5CA7-4576-8195-D39F1CD952F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B8A75A-8896-4213-90BA-34EF70B8021C}">
      <dgm:prSet phldrT="[Text]"/>
      <dgm:spPr/>
      <dgm:t>
        <a:bodyPr/>
        <a:lstStyle/>
        <a:p>
          <a:r>
            <a:rPr lang="en-US" dirty="0"/>
            <a:t>District’s tax revenue per FTE &lt; Base Foundation Level =</a:t>
          </a:r>
        </a:p>
      </dgm:t>
    </dgm:pt>
    <dgm:pt modelId="{053E6D18-F7A7-4D8D-A71A-6B0988250668}" type="parTrans" cxnId="{EAEEE8A5-9FCD-4B47-93DD-42A0C6F0874A}">
      <dgm:prSet/>
      <dgm:spPr/>
      <dgm:t>
        <a:bodyPr/>
        <a:lstStyle/>
        <a:p>
          <a:endParaRPr lang="en-US"/>
        </a:p>
      </dgm:t>
    </dgm:pt>
    <dgm:pt modelId="{E0D1FA22-BCA5-4DB6-A1C7-EBC834A6199D}" type="sibTrans" cxnId="{EAEEE8A5-9FCD-4B47-93DD-42A0C6F0874A}">
      <dgm:prSet/>
      <dgm:spPr/>
      <dgm:t>
        <a:bodyPr/>
        <a:lstStyle/>
        <a:p>
          <a:endParaRPr lang="en-US"/>
        </a:p>
      </dgm:t>
    </dgm:pt>
    <dgm:pt modelId="{BDB06A99-2161-47C9-BB40-0ECEB4325B67}">
      <dgm:prSet phldrT="[Text]"/>
      <dgm:spPr/>
      <dgm:t>
        <a:bodyPr/>
        <a:lstStyle/>
        <a:p>
          <a:r>
            <a:rPr lang="en-US" dirty="0"/>
            <a:t>Eligible full funding; proration factor applied to Base Foundation Level if necessary.</a:t>
          </a:r>
        </a:p>
      </dgm:t>
    </dgm:pt>
    <dgm:pt modelId="{8A17D690-4B81-4F01-9938-8FB1352D4086}" type="parTrans" cxnId="{50D7A61E-81B7-46B1-A249-C79D6C7C8362}">
      <dgm:prSet/>
      <dgm:spPr/>
      <dgm:t>
        <a:bodyPr/>
        <a:lstStyle/>
        <a:p>
          <a:endParaRPr lang="en-US"/>
        </a:p>
      </dgm:t>
    </dgm:pt>
    <dgm:pt modelId="{1EFEC0CC-554F-44C4-AA04-6D8B7C89EBC9}" type="sibTrans" cxnId="{50D7A61E-81B7-46B1-A249-C79D6C7C8362}">
      <dgm:prSet/>
      <dgm:spPr/>
      <dgm:t>
        <a:bodyPr/>
        <a:lstStyle/>
        <a:p>
          <a:endParaRPr lang="en-US"/>
        </a:p>
      </dgm:t>
    </dgm:pt>
    <dgm:pt modelId="{FBA8DA27-4AC4-4EDE-8D70-50E342F54446}">
      <dgm:prSet phldrT="[Text]"/>
      <dgm:spPr/>
      <dgm:t>
        <a:bodyPr/>
        <a:lstStyle/>
        <a:p>
          <a:r>
            <a:rPr lang="en-US" dirty="0"/>
            <a:t>Minimum $50,000 grant for districts who qualify for full funding, but not under prorated funding.</a:t>
          </a:r>
        </a:p>
      </dgm:t>
    </dgm:pt>
    <dgm:pt modelId="{5BF4550C-33C2-4319-8515-7F96B183A696}" type="parTrans" cxnId="{49EDE858-DE62-44C7-85B1-5FD4E45FE807}">
      <dgm:prSet/>
      <dgm:spPr/>
      <dgm:t>
        <a:bodyPr/>
        <a:lstStyle/>
        <a:p>
          <a:endParaRPr lang="en-US"/>
        </a:p>
      </dgm:t>
    </dgm:pt>
    <dgm:pt modelId="{84E7F7A6-B878-45D0-A51C-74594E6371AF}" type="sibTrans" cxnId="{49EDE858-DE62-44C7-85B1-5FD4E45FE807}">
      <dgm:prSet/>
      <dgm:spPr/>
      <dgm:t>
        <a:bodyPr/>
        <a:lstStyle/>
        <a:p>
          <a:endParaRPr lang="en-US"/>
        </a:p>
      </dgm:t>
    </dgm:pt>
    <dgm:pt modelId="{AFF02C3A-E0BF-4A4E-922B-E93C6407ED5F}" type="pres">
      <dgm:prSet presAssocID="{799B04DC-5CA7-4576-8195-D39F1CD952F6}" presName="outerComposite" presStyleCnt="0">
        <dgm:presLayoutVars>
          <dgm:chMax val="5"/>
          <dgm:dir/>
          <dgm:resizeHandles val="exact"/>
        </dgm:presLayoutVars>
      </dgm:prSet>
      <dgm:spPr/>
    </dgm:pt>
    <dgm:pt modelId="{1DFF9E7A-4D9F-40D2-AD40-925F59AF0556}" type="pres">
      <dgm:prSet presAssocID="{799B04DC-5CA7-4576-8195-D39F1CD952F6}" presName="dummyMaxCanvas" presStyleCnt="0">
        <dgm:presLayoutVars/>
      </dgm:prSet>
      <dgm:spPr/>
    </dgm:pt>
    <dgm:pt modelId="{2F9D75EF-C840-4B77-8886-83B064FAF212}" type="pres">
      <dgm:prSet presAssocID="{799B04DC-5CA7-4576-8195-D39F1CD952F6}" presName="ThreeNodes_1" presStyleLbl="node1" presStyleIdx="0" presStyleCnt="3">
        <dgm:presLayoutVars>
          <dgm:bulletEnabled val="1"/>
        </dgm:presLayoutVars>
      </dgm:prSet>
      <dgm:spPr/>
    </dgm:pt>
    <dgm:pt modelId="{259AF8CD-8EEB-4CE8-BA74-A58063646F2A}" type="pres">
      <dgm:prSet presAssocID="{799B04DC-5CA7-4576-8195-D39F1CD952F6}" presName="ThreeNodes_2" presStyleLbl="node1" presStyleIdx="1" presStyleCnt="3">
        <dgm:presLayoutVars>
          <dgm:bulletEnabled val="1"/>
        </dgm:presLayoutVars>
      </dgm:prSet>
      <dgm:spPr/>
    </dgm:pt>
    <dgm:pt modelId="{C6310B48-968B-4F3F-9EA6-BBD5DF3039D0}" type="pres">
      <dgm:prSet presAssocID="{799B04DC-5CA7-4576-8195-D39F1CD952F6}" presName="ThreeNodes_3" presStyleLbl="node1" presStyleIdx="2" presStyleCnt="3">
        <dgm:presLayoutVars>
          <dgm:bulletEnabled val="1"/>
        </dgm:presLayoutVars>
      </dgm:prSet>
      <dgm:spPr/>
    </dgm:pt>
    <dgm:pt modelId="{EA64BBB5-EE0D-4D78-BB26-AFCD5C609499}" type="pres">
      <dgm:prSet presAssocID="{799B04DC-5CA7-4576-8195-D39F1CD952F6}" presName="ThreeConn_1-2" presStyleLbl="fgAccFollowNode1" presStyleIdx="0" presStyleCnt="2">
        <dgm:presLayoutVars>
          <dgm:bulletEnabled val="1"/>
        </dgm:presLayoutVars>
      </dgm:prSet>
      <dgm:spPr/>
    </dgm:pt>
    <dgm:pt modelId="{016DB0CC-0661-42B5-80CB-EBFD880E5C09}" type="pres">
      <dgm:prSet presAssocID="{799B04DC-5CA7-4576-8195-D39F1CD952F6}" presName="ThreeConn_2-3" presStyleLbl="fgAccFollowNode1" presStyleIdx="1" presStyleCnt="2">
        <dgm:presLayoutVars>
          <dgm:bulletEnabled val="1"/>
        </dgm:presLayoutVars>
      </dgm:prSet>
      <dgm:spPr/>
    </dgm:pt>
    <dgm:pt modelId="{E7773E97-E577-4AAC-82B8-317D4F1B1570}" type="pres">
      <dgm:prSet presAssocID="{799B04DC-5CA7-4576-8195-D39F1CD952F6}" presName="ThreeNodes_1_text" presStyleLbl="node1" presStyleIdx="2" presStyleCnt="3">
        <dgm:presLayoutVars>
          <dgm:bulletEnabled val="1"/>
        </dgm:presLayoutVars>
      </dgm:prSet>
      <dgm:spPr/>
    </dgm:pt>
    <dgm:pt modelId="{CB10813C-150B-4E72-803C-1B93B6062A8C}" type="pres">
      <dgm:prSet presAssocID="{799B04DC-5CA7-4576-8195-D39F1CD952F6}" presName="ThreeNodes_2_text" presStyleLbl="node1" presStyleIdx="2" presStyleCnt="3">
        <dgm:presLayoutVars>
          <dgm:bulletEnabled val="1"/>
        </dgm:presLayoutVars>
      </dgm:prSet>
      <dgm:spPr/>
    </dgm:pt>
    <dgm:pt modelId="{364880D8-EADF-431F-BB05-F36B972F1261}" type="pres">
      <dgm:prSet presAssocID="{799B04DC-5CA7-4576-8195-D39F1CD952F6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81C7C61A-D53B-4F08-8C6C-93C8ED0DB9A3}" type="presOf" srcId="{E0D1FA22-BCA5-4DB6-A1C7-EBC834A6199D}" destId="{EA64BBB5-EE0D-4D78-BB26-AFCD5C609499}" srcOrd="0" destOrd="0" presId="urn:microsoft.com/office/officeart/2005/8/layout/vProcess5"/>
    <dgm:cxn modelId="{50D7A61E-81B7-46B1-A249-C79D6C7C8362}" srcId="{799B04DC-5CA7-4576-8195-D39F1CD952F6}" destId="{BDB06A99-2161-47C9-BB40-0ECEB4325B67}" srcOrd="1" destOrd="0" parTransId="{8A17D690-4B81-4F01-9938-8FB1352D4086}" sibTransId="{1EFEC0CC-554F-44C4-AA04-6D8B7C89EBC9}"/>
    <dgm:cxn modelId="{E09CD661-3C3C-492C-93EB-30BC46178C63}" type="presOf" srcId="{1EFEC0CC-554F-44C4-AA04-6D8B7C89EBC9}" destId="{016DB0CC-0661-42B5-80CB-EBFD880E5C09}" srcOrd="0" destOrd="0" presId="urn:microsoft.com/office/officeart/2005/8/layout/vProcess5"/>
    <dgm:cxn modelId="{60EBF944-7DE5-4C3F-AA36-C39A23B85EBD}" type="presOf" srcId="{FBA8DA27-4AC4-4EDE-8D70-50E342F54446}" destId="{364880D8-EADF-431F-BB05-F36B972F1261}" srcOrd="1" destOrd="0" presId="urn:microsoft.com/office/officeart/2005/8/layout/vProcess5"/>
    <dgm:cxn modelId="{49EDE858-DE62-44C7-85B1-5FD4E45FE807}" srcId="{799B04DC-5CA7-4576-8195-D39F1CD952F6}" destId="{FBA8DA27-4AC4-4EDE-8D70-50E342F54446}" srcOrd="2" destOrd="0" parTransId="{5BF4550C-33C2-4319-8515-7F96B183A696}" sibTransId="{84E7F7A6-B878-45D0-A51C-74594E6371AF}"/>
    <dgm:cxn modelId="{CFD79484-6000-4335-8A3D-FCF713C83606}" type="presOf" srcId="{FBA8DA27-4AC4-4EDE-8D70-50E342F54446}" destId="{C6310B48-968B-4F3F-9EA6-BBD5DF3039D0}" srcOrd="0" destOrd="0" presId="urn:microsoft.com/office/officeart/2005/8/layout/vProcess5"/>
    <dgm:cxn modelId="{4E10C88C-79F5-4587-8C5A-0F84E7057A59}" type="presOf" srcId="{BDB06A99-2161-47C9-BB40-0ECEB4325B67}" destId="{CB10813C-150B-4E72-803C-1B93B6062A8C}" srcOrd="1" destOrd="0" presId="urn:microsoft.com/office/officeart/2005/8/layout/vProcess5"/>
    <dgm:cxn modelId="{7AB1AD9E-7B81-45D8-A109-5576B141B230}" type="presOf" srcId="{799B04DC-5CA7-4576-8195-D39F1CD952F6}" destId="{AFF02C3A-E0BF-4A4E-922B-E93C6407ED5F}" srcOrd="0" destOrd="0" presId="urn:microsoft.com/office/officeart/2005/8/layout/vProcess5"/>
    <dgm:cxn modelId="{EAEEE8A5-9FCD-4B47-93DD-42A0C6F0874A}" srcId="{799B04DC-5CA7-4576-8195-D39F1CD952F6}" destId="{92B8A75A-8896-4213-90BA-34EF70B8021C}" srcOrd="0" destOrd="0" parTransId="{053E6D18-F7A7-4D8D-A71A-6B0988250668}" sibTransId="{E0D1FA22-BCA5-4DB6-A1C7-EBC834A6199D}"/>
    <dgm:cxn modelId="{DE8949CE-7DBF-47A4-B4B8-46D4C0E20659}" type="presOf" srcId="{BDB06A99-2161-47C9-BB40-0ECEB4325B67}" destId="{259AF8CD-8EEB-4CE8-BA74-A58063646F2A}" srcOrd="0" destOrd="0" presId="urn:microsoft.com/office/officeart/2005/8/layout/vProcess5"/>
    <dgm:cxn modelId="{B6402BD2-4AD1-42B9-A607-21BD8F4FDD6B}" type="presOf" srcId="{92B8A75A-8896-4213-90BA-34EF70B8021C}" destId="{E7773E97-E577-4AAC-82B8-317D4F1B1570}" srcOrd="1" destOrd="0" presId="urn:microsoft.com/office/officeart/2005/8/layout/vProcess5"/>
    <dgm:cxn modelId="{9A6A7EE9-2C08-4ACF-B939-3181DE69D9EA}" type="presOf" srcId="{92B8A75A-8896-4213-90BA-34EF70B8021C}" destId="{2F9D75EF-C840-4B77-8886-83B064FAF212}" srcOrd="0" destOrd="0" presId="urn:microsoft.com/office/officeart/2005/8/layout/vProcess5"/>
    <dgm:cxn modelId="{909BA46B-A177-4F5E-99BC-0318C343DC00}" type="presParOf" srcId="{AFF02C3A-E0BF-4A4E-922B-E93C6407ED5F}" destId="{1DFF9E7A-4D9F-40D2-AD40-925F59AF0556}" srcOrd="0" destOrd="0" presId="urn:microsoft.com/office/officeart/2005/8/layout/vProcess5"/>
    <dgm:cxn modelId="{25888AC4-90FE-4728-BD51-2F0C9C07F6AD}" type="presParOf" srcId="{AFF02C3A-E0BF-4A4E-922B-E93C6407ED5F}" destId="{2F9D75EF-C840-4B77-8886-83B064FAF212}" srcOrd="1" destOrd="0" presId="urn:microsoft.com/office/officeart/2005/8/layout/vProcess5"/>
    <dgm:cxn modelId="{B30498CE-3E79-4986-A483-C0D06CECAB0B}" type="presParOf" srcId="{AFF02C3A-E0BF-4A4E-922B-E93C6407ED5F}" destId="{259AF8CD-8EEB-4CE8-BA74-A58063646F2A}" srcOrd="2" destOrd="0" presId="urn:microsoft.com/office/officeart/2005/8/layout/vProcess5"/>
    <dgm:cxn modelId="{2E91EBC7-37DB-4992-9344-4C3676C41B77}" type="presParOf" srcId="{AFF02C3A-E0BF-4A4E-922B-E93C6407ED5F}" destId="{C6310B48-968B-4F3F-9EA6-BBD5DF3039D0}" srcOrd="3" destOrd="0" presId="urn:microsoft.com/office/officeart/2005/8/layout/vProcess5"/>
    <dgm:cxn modelId="{6DBB4CF8-3557-4084-8974-7C9932E0F90A}" type="presParOf" srcId="{AFF02C3A-E0BF-4A4E-922B-E93C6407ED5F}" destId="{EA64BBB5-EE0D-4D78-BB26-AFCD5C609499}" srcOrd="4" destOrd="0" presId="urn:microsoft.com/office/officeart/2005/8/layout/vProcess5"/>
    <dgm:cxn modelId="{3FACD338-CFE8-4DE4-A5D7-DF1B7555CE7D}" type="presParOf" srcId="{AFF02C3A-E0BF-4A4E-922B-E93C6407ED5F}" destId="{016DB0CC-0661-42B5-80CB-EBFD880E5C09}" srcOrd="5" destOrd="0" presId="urn:microsoft.com/office/officeart/2005/8/layout/vProcess5"/>
    <dgm:cxn modelId="{F4D1B3C3-0D49-447C-8707-91B1C31865E0}" type="presParOf" srcId="{AFF02C3A-E0BF-4A4E-922B-E93C6407ED5F}" destId="{E7773E97-E577-4AAC-82B8-317D4F1B1570}" srcOrd="6" destOrd="0" presId="urn:microsoft.com/office/officeart/2005/8/layout/vProcess5"/>
    <dgm:cxn modelId="{DC64D735-DF2E-4AAA-843B-9FE33FDC5AC9}" type="presParOf" srcId="{AFF02C3A-E0BF-4A4E-922B-E93C6407ED5F}" destId="{CB10813C-150B-4E72-803C-1B93B6062A8C}" srcOrd="7" destOrd="0" presId="urn:microsoft.com/office/officeart/2005/8/layout/vProcess5"/>
    <dgm:cxn modelId="{F1D98378-0AE2-4E97-82CF-55704356099A}" type="presParOf" srcId="{AFF02C3A-E0BF-4A4E-922B-E93C6407ED5F}" destId="{364880D8-EADF-431F-BB05-F36B972F126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E2F36F6-03C2-4AC2-8CAB-BF563F84D88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EDB62B-E5BF-44AF-B83D-3EF4960AE633}">
      <dgm:prSet phldrT="[Text]"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EAV</a:t>
          </a:r>
          <a:endParaRPr lang="en-US" dirty="0"/>
        </a:p>
      </dgm:t>
    </dgm:pt>
    <dgm:pt modelId="{57F17FC2-AC52-4590-A158-5D1F5D766368}" type="parTrans" cxnId="{07AAF56A-64E9-4659-BC95-2E5389BBA60A}">
      <dgm:prSet/>
      <dgm:spPr/>
      <dgm:t>
        <a:bodyPr/>
        <a:lstStyle/>
        <a:p>
          <a:endParaRPr lang="en-US"/>
        </a:p>
      </dgm:t>
    </dgm:pt>
    <dgm:pt modelId="{5D38BC9F-8C55-464D-8742-1F5885057322}" type="sibTrans" cxnId="{07AAF56A-64E9-4659-BC95-2E5389BBA60A}">
      <dgm:prSet/>
      <dgm:spPr/>
      <dgm:t>
        <a:bodyPr/>
        <a:lstStyle/>
        <a:p>
          <a:endParaRPr lang="en-US"/>
        </a:p>
      </dgm:t>
    </dgm:pt>
    <dgm:pt modelId="{290BDD20-531B-4FC7-B86F-ECE1ED0E5B65}">
      <dgm:prSet phldrT="[Text]"/>
      <dgm:spPr/>
      <dgm:t>
        <a:bodyPr/>
        <a:lstStyle/>
        <a:p>
          <a:r>
            <a:rPr lang="en-US" dirty="0"/>
            <a:t>FTE</a:t>
          </a:r>
        </a:p>
      </dgm:t>
    </dgm:pt>
    <dgm:pt modelId="{58FE6D2B-6C64-4956-B264-8AC330D82970}" type="parTrans" cxnId="{E1DF619C-5D96-4373-8FF6-F248C488A09F}">
      <dgm:prSet/>
      <dgm:spPr/>
      <dgm:t>
        <a:bodyPr/>
        <a:lstStyle/>
        <a:p>
          <a:endParaRPr lang="en-US"/>
        </a:p>
      </dgm:t>
    </dgm:pt>
    <dgm:pt modelId="{CCB1BAB4-E1E9-477B-80F5-412C6795741B}" type="sibTrans" cxnId="{E1DF619C-5D96-4373-8FF6-F248C488A09F}">
      <dgm:prSet/>
      <dgm:spPr/>
      <dgm:t>
        <a:bodyPr/>
        <a:lstStyle/>
        <a:p>
          <a:endParaRPr lang="en-US"/>
        </a:p>
      </dgm:t>
    </dgm:pt>
    <dgm:pt modelId="{DC123652-83A1-4444-943A-C806B8AF4EC5}">
      <dgm:prSet phldrT="[Text]"/>
      <dgm:spPr/>
      <dgm:t>
        <a:bodyPr/>
        <a:lstStyle/>
        <a:p>
          <a:r>
            <a:rPr lang="en-US" dirty="0"/>
            <a:t>PPRT</a:t>
          </a:r>
        </a:p>
      </dgm:t>
    </dgm:pt>
    <dgm:pt modelId="{24334AC6-68E9-4573-8A15-70C30F6E92C4}" type="sibTrans" cxnId="{15C9970B-33D9-4D85-9548-65BC7E3B1342}">
      <dgm:prSet/>
      <dgm:spPr/>
      <dgm:t>
        <a:bodyPr/>
        <a:lstStyle/>
        <a:p>
          <a:endParaRPr lang="en-US"/>
        </a:p>
      </dgm:t>
    </dgm:pt>
    <dgm:pt modelId="{B263506E-ED0C-491A-847B-53F405F6190A}" type="parTrans" cxnId="{15C9970B-33D9-4D85-9548-65BC7E3B1342}">
      <dgm:prSet/>
      <dgm:spPr/>
      <dgm:t>
        <a:bodyPr/>
        <a:lstStyle/>
        <a:p>
          <a:endParaRPr lang="en-US"/>
        </a:p>
      </dgm:t>
    </dgm:pt>
    <dgm:pt modelId="{84F0A90A-B4E0-4429-B4B1-29D1D283B1AC}">
      <dgm:prSet/>
      <dgm:spPr/>
      <dgm:t>
        <a:bodyPr/>
        <a:lstStyle/>
        <a:p>
          <a:endParaRPr lang="en-US" dirty="0"/>
        </a:p>
      </dgm:t>
    </dgm:pt>
    <dgm:pt modelId="{BB21E12A-E6BE-496E-AE8B-091980D854AA}" type="parTrans" cxnId="{80D1CA5D-BB1D-4948-BFE4-023B897D684F}">
      <dgm:prSet/>
      <dgm:spPr/>
      <dgm:t>
        <a:bodyPr/>
        <a:lstStyle/>
        <a:p>
          <a:endParaRPr lang="en-US"/>
        </a:p>
      </dgm:t>
    </dgm:pt>
    <dgm:pt modelId="{89CB9D92-32B3-4479-A620-F57BEBF147CE}" type="sibTrans" cxnId="{80D1CA5D-BB1D-4948-BFE4-023B897D684F}">
      <dgm:prSet/>
      <dgm:spPr/>
      <dgm:t>
        <a:bodyPr/>
        <a:lstStyle/>
        <a:p>
          <a:endParaRPr lang="en-US"/>
        </a:p>
      </dgm:t>
    </dgm:pt>
    <dgm:pt modelId="{CBB389F8-9866-40DE-B986-5BB4420D08B4}" type="pres">
      <dgm:prSet presAssocID="{5E2F36F6-03C2-4AC2-8CAB-BF563F84D88D}" presName="diagram" presStyleCnt="0">
        <dgm:presLayoutVars>
          <dgm:dir/>
          <dgm:resizeHandles val="exact"/>
        </dgm:presLayoutVars>
      </dgm:prSet>
      <dgm:spPr/>
    </dgm:pt>
    <dgm:pt modelId="{0D172888-1D2B-4FD4-91A7-8D20C23A18FB}" type="pres">
      <dgm:prSet presAssocID="{D2EDB62B-E5BF-44AF-B83D-3EF4960AE633}" presName="node" presStyleLbl="node1" presStyleIdx="0" presStyleCnt="4">
        <dgm:presLayoutVars>
          <dgm:bulletEnabled val="1"/>
        </dgm:presLayoutVars>
      </dgm:prSet>
      <dgm:spPr/>
    </dgm:pt>
    <dgm:pt modelId="{5A9FACDD-E329-4985-BD5B-77BDD1C6B224}" type="pres">
      <dgm:prSet presAssocID="{5D38BC9F-8C55-464D-8742-1F5885057322}" presName="sibTrans" presStyleCnt="0"/>
      <dgm:spPr/>
    </dgm:pt>
    <dgm:pt modelId="{A8EA4282-A865-4869-B6D3-95318342C94D}" type="pres">
      <dgm:prSet presAssocID="{290BDD20-531B-4FC7-B86F-ECE1ED0E5B65}" presName="node" presStyleLbl="node1" presStyleIdx="1" presStyleCnt="4">
        <dgm:presLayoutVars>
          <dgm:bulletEnabled val="1"/>
        </dgm:presLayoutVars>
      </dgm:prSet>
      <dgm:spPr/>
    </dgm:pt>
    <dgm:pt modelId="{C13EEB53-F9B2-4AEF-894A-0B2142B5DF0A}" type="pres">
      <dgm:prSet presAssocID="{CCB1BAB4-E1E9-477B-80F5-412C6795741B}" presName="sibTrans" presStyleCnt="0"/>
      <dgm:spPr/>
    </dgm:pt>
    <dgm:pt modelId="{268B2E95-BD32-45DF-A145-8A5B3ED68345}" type="pres">
      <dgm:prSet presAssocID="{DC123652-83A1-4444-943A-C806B8AF4EC5}" presName="node" presStyleLbl="node1" presStyleIdx="2" presStyleCnt="4">
        <dgm:presLayoutVars>
          <dgm:bulletEnabled val="1"/>
        </dgm:presLayoutVars>
      </dgm:prSet>
      <dgm:spPr/>
    </dgm:pt>
    <dgm:pt modelId="{A64B9C09-38F2-43FB-880F-DC1D8D854CDC}" type="pres">
      <dgm:prSet presAssocID="{24334AC6-68E9-4573-8A15-70C30F6E92C4}" presName="sibTrans" presStyleCnt="0"/>
      <dgm:spPr/>
    </dgm:pt>
    <dgm:pt modelId="{3E17FAD6-31CE-4158-9E69-8C482E431C47}" type="pres">
      <dgm:prSet presAssocID="{84F0A90A-B4E0-4429-B4B1-29D1D283B1AC}" presName="node" presStyleLbl="node1" presStyleIdx="3" presStyleCnt="4" custScaleX="113087">
        <dgm:presLayoutVars>
          <dgm:bulletEnabled val="1"/>
        </dgm:presLayoutVars>
      </dgm:prSet>
      <dgm:spPr/>
    </dgm:pt>
  </dgm:ptLst>
  <dgm:cxnLst>
    <dgm:cxn modelId="{15C9970B-33D9-4D85-9548-65BC7E3B1342}" srcId="{5E2F36F6-03C2-4AC2-8CAB-BF563F84D88D}" destId="{DC123652-83A1-4444-943A-C806B8AF4EC5}" srcOrd="2" destOrd="0" parTransId="{B263506E-ED0C-491A-847B-53F405F6190A}" sibTransId="{24334AC6-68E9-4573-8A15-70C30F6E92C4}"/>
    <dgm:cxn modelId="{D82E401B-1119-46CC-B6B7-0067B2BC45BB}" type="presOf" srcId="{DC123652-83A1-4444-943A-C806B8AF4EC5}" destId="{268B2E95-BD32-45DF-A145-8A5B3ED68345}" srcOrd="0" destOrd="0" presId="urn:microsoft.com/office/officeart/2005/8/layout/default"/>
    <dgm:cxn modelId="{80D1CA5D-BB1D-4948-BFE4-023B897D684F}" srcId="{5E2F36F6-03C2-4AC2-8CAB-BF563F84D88D}" destId="{84F0A90A-B4E0-4429-B4B1-29D1D283B1AC}" srcOrd="3" destOrd="0" parTransId="{BB21E12A-E6BE-496E-AE8B-091980D854AA}" sibTransId="{89CB9D92-32B3-4479-A620-F57BEBF147CE}"/>
    <dgm:cxn modelId="{07AAF56A-64E9-4659-BC95-2E5389BBA60A}" srcId="{5E2F36F6-03C2-4AC2-8CAB-BF563F84D88D}" destId="{D2EDB62B-E5BF-44AF-B83D-3EF4960AE633}" srcOrd="0" destOrd="0" parTransId="{57F17FC2-AC52-4590-A158-5D1F5D766368}" sibTransId="{5D38BC9F-8C55-464D-8742-1F5885057322}"/>
    <dgm:cxn modelId="{E1DF619C-5D96-4373-8FF6-F248C488A09F}" srcId="{5E2F36F6-03C2-4AC2-8CAB-BF563F84D88D}" destId="{290BDD20-531B-4FC7-B86F-ECE1ED0E5B65}" srcOrd="1" destOrd="0" parTransId="{58FE6D2B-6C64-4956-B264-8AC330D82970}" sibTransId="{CCB1BAB4-E1E9-477B-80F5-412C6795741B}"/>
    <dgm:cxn modelId="{6A6C36B4-5387-4BA4-BE0D-0F0C994A12EF}" type="presOf" srcId="{84F0A90A-B4E0-4429-B4B1-29D1D283B1AC}" destId="{3E17FAD6-31CE-4158-9E69-8C482E431C47}" srcOrd="0" destOrd="0" presId="urn:microsoft.com/office/officeart/2005/8/layout/default"/>
    <dgm:cxn modelId="{DC8181D5-A172-4AA1-A95D-F5F578834C1E}" type="presOf" srcId="{D2EDB62B-E5BF-44AF-B83D-3EF4960AE633}" destId="{0D172888-1D2B-4FD4-91A7-8D20C23A18FB}" srcOrd="0" destOrd="0" presId="urn:microsoft.com/office/officeart/2005/8/layout/default"/>
    <dgm:cxn modelId="{908584F3-D826-46C6-83E8-72423764DF8D}" type="presOf" srcId="{5E2F36F6-03C2-4AC2-8CAB-BF563F84D88D}" destId="{CBB389F8-9866-40DE-B986-5BB4420D08B4}" srcOrd="0" destOrd="0" presId="urn:microsoft.com/office/officeart/2005/8/layout/default"/>
    <dgm:cxn modelId="{29DAB3F7-1C73-4789-B1F9-88D0E47EA4CD}" type="presOf" srcId="{290BDD20-531B-4FC7-B86F-ECE1ED0E5B65}" destId="{A8EA4282-A865-4869-B6D3-95318342C94D}" srcOrd="0" destOrd="0" presId="urn:microsoft.com/office/officeart/2005/8/layout/default"/>
    <dgm:cxn modelId="{230AF594-0C8D-4FF4-A77D-C7F84A98B6C0}" type="presParOf" srcId="{CBB389F8-9866-40DE-B986-5BB4420D08B4}" destId="{0D172888-1D2B-4FD4-91A7-8D20C23A18FB}" srcOrd="0" destOrd="0" presId="urn:microsoft.com/office/officeart/2005/8/layout/default"/>
    <dgm:cxn modelId="{401E6E03-597C-493E-AA7B-FA292CDA1B5A}" type="presParOf" srcId="{CBB389F8-9866-40DE-B986-5BB4420D08B4}" destId="{5A9FACDD-E329-4985-BD5B-77BDD1C6B224}" srcOrd="1" destOrd="0" presId="urn:microsoft.com/office/officeart/2005/8/layout/default"/>
    <dgm:cxn modelId="{2D9F1F34-6C05-4943-BCFC-97D35180CF77}" type="presParOf" srcId="{CBB389F8-9866-40DE-B986-5BB4420D08B4}" destId="{A8EA4282-A865-4869-B6D3-95318342C94D}" srcOrd="2" destOrd="0" presId="urn:microsoft.com/office/officeart/2005/8/layout/default"/>
    <dgm:cxn modelId="{8BB192D7-8EE5-4F94-9FF7-4797834BE87D}" type="presParOf" srcId="{CBB389F8-9866-40DE-B986-5BB4420D08B4}" destId="{C13EEB53-F9B2-4AEF-894A-0B2142B5DF0A}" srcOrd="3" destOrd="0" presId="urn:microsoft.com/office/officeart/2005/8/layout/default"/>
    <dgm:cxn modelId="{A853446C-76EE-47AE-9CBA-E6836459CD73}" type="presParOf" srcId="{CBB389F8-9866-40DE-B986-5BB4420D08B4}" destId="{268B2E95-BD32-45DF-A145-8A5B3ED68345}" srcOrd="4" destOrd="0" presId="urn:microsoft.com/office/officeart/2005/8/layout/default"/>
    <dgm:cxn modelId="{2E0C35F1-F147-455A-AD7F-3C500094DD66}" type="presParOf" srcId="{CBB389F8-9866-40DE-B986-5BB4420D08B4}" destId="{A64B9C09-38F2-43FB-880F-DC1D8D854CDC}" srcOrd="5" destOrd="0" presId="urn:microsoft.com/office/officeart/2005/8/layout/default"/>
    <dgm:cxn modelId="{2DFE5921-40FE-4799-9BD9-B4EADBCDF362}" type="presParOf" srcId="{CBB389F8-9866-40DE-B986-5BB4420D08B4}" destId="{3E17FAD6-31CE-4158-9E69-8C482E431C4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BEB6A6-F7FB-471D-AE27-16F0CFF8ECBE}">
      <dsp:nvSpPr>
        <dsp:cNvPr id="0" name=""/>
        <dsp:cNvSpPr/>
      </dsp:nvSpPr>
      <dsp:spPr>
        <a:xfrm>
          <a:off x="546640" y="374758"/>
          <a:ext cx="3122492" cy="16968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Base Operating</a:t>
          </a:r>
        </a:p>
      </dsp:txBody>
      <dsp:txXfrm>
        <a:off x="546640" y="374758"/>
        <a:ext cx="3122492" cy="1696836"/>
      </dsp:txXfrm>
    </dsp:sp>
    <dsp:sp modelId="{C5C5F2B1-6695-44CE-91F6-C9D35D678CD1}">
      <dsp:nvSpPr>
        <dsp:cNvPr id="0" name=""/>
        <dsp:cNvSpPr/>
      </dsp:nvSpPr>
      <dsp:spPr>
        <a:xfrm>
          <a:off x="3906004" y="372782"/>
          <a:ext cx="3127253" cy="1700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Equalization</a:t>
          </a:r>
        </a:p>
      </dsp:txBody>
      <dsp:txXfrm>
        <a:off x="3906004" y="372782"/>
        <a:ext cx="3127253" cy="1700787"/>
      </dsp:txXfrm>
    </dsp:sp>
    <dsp:sp modelId="{B2633BB4-11AA-4B68-8E6D-5D67F0911B0C}">
      <dsp:nvSpPr>
        <dsp:cNvPr id="0" name=""/>
        <dsp:cNvSpPr/>
      </dsp:nvSpPr>
      <dsp:spPr>
        <a:xfrm>
          <a:off x="2635815" y="2396469"/>
          <a:ext cx="2368718" cy="14212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Small</a:t>
          </a:r>
          <a:r>
            <a:rPr lang="en-US" sz="2000" kern="1200" dirty="0"/>
            <a:t> </a:t>
          </a:r>
          <a:r>
            <a:rPr lang="en-US" sz="2000" b="1" kern="1200" dirty="0"/>
            <a:t>College Grants</a:t>
          </a:r>
        </a:p>
      </dsp:txBody>
      <dsp:txXfrm>
        <a:off x="2635815" y="2396469"/>
        <a:ext cx="2368718" cy="1421231"/>
      </dsp:txXfrm>
    </dsp:sp>
    <dsp:sp modelId="{F1AC7781-9490-4227-AEC0-DA6848399803}">
      <dsp:nvSpPr>
        <dsp:cNvPr id="0" name=""/>
        <dsp:cNvSpPr/>
      </dsp:nvSpPr>
      <dsp:spPr>
        <a:xfrm>
          <a:off x="0" y="2396469"/>
          <a:ext cx="2368718" cy="1421231"/>
        </a:xfrm>
        <a:prstGeom prst="rect">
          <a:avLst/>
        </a:prstGeom>
        <a:solidFill>
          <a:srgbClr val="6076B4"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Illinois Veterans/ National Guard</a:t>
          </a:r>
        </a:p>
      </dsp:txBody>
      <dsp:txXfrm>
        <a:off x="0" y="2396469"/>
        <a:ext cx="2368718" cy="1421231"/>
      </dsp:txXfrm>
    </dsp:sp>
    <dsp:sp modelId="{79988344-0DA5-486D-B10E-65A5C6D11330}">
      <dsp:nvSpPr>
        <dsp:cNvPr id="0" name=""/>
        <dsp:cNvSpPr/>
      </dsp:nvSpPr>
      <dsp:spPr>
        <a:xfrm>
          <a:off x="5203624" y="2392873"/>
          <a:ext cx="2368718" cy="14212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Performance-Based Funding</a:t>
          </a:r>
        </a:p>
      </dsp:txBody>
      <dsp:txXfrm>
        <a:off x="5203624" y="2392873"/>
        <a:ext cx="2368718" cy="14212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BEB6A6-F7FB-471D-AE27-16F0CFF8ECBE}">
      <dsp:nvSpPr>
        <dsp:cNvPr id="0" name=""/>
        <dsp:cNvSpPr/>
      </dsp:nvSpPr>
      <dsp:spPr>
        <a:xfrm>
          <a:off x="936105" y="1997"/>
          <a:ext cx="2258854" cy="1157704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Adult Education &amp; Literacy</a:t>
          </a:r>
        </a:p>
      </dsp:txBody>
      <dsp:txXfrm>
        <a:off x="936105" y="1997"/>
        <a:ext cx="2258854" cy="1157704"/>
      </dsp:txXfrm>
    </dsp:sp>
    <dsp:sp modelId="{C5C5F2B1-6695-44CE-91F6-C9D35D678CD1}">
      <dsp:nvSpPr>
        <dsp:cNvPr id="0" name=""/>
        <dsp:cNvSpPr/>
      </dsp:nvSpPr>
      <dsp:spPr>
        <a:xfrm>
          <a:off x="3393770" y="8624"/>
          <a:ext cx="2366867" cy="1144451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600" b="1" kern="1200" dirty="0"/>
            <a:t>Career &amp; Technical Education</a:t>
          </a:r>
        </a:p>
      </dsp:txBody>
      <dsp:txXfrm>
        <a:off x="3393770" y="8624"/>
        <a:ext cx="2366867" cy="1144451"/>
      </dsp:txXfrm>
    </dsp:sp>
    <dsp:sp modelId="{B2633BB4-11AA-4B68-8E6D-5D67F0911B0C}">
      <dsp:nvSpPr>
        <dsp:cNvPr id="0" name=""/>
        <dsp:cNvSpPr/>
      </dsp:nvSpPr>
      <dsp:spPr>
        <a:xfrm>
          <a:off x="1534781" y="1360509"/>
          <a:ext cx="3721417" cy="2455914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Special Initiatives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*CURES/CARES/CRSSA/ARPA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*Innovative Bridge &amp; Transition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*Workforce Equity Initiative                   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*Early Childhood Education          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*PATH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/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 </a:t>
          </a:r>
          <a:endParaRPr lang="en-US" sz="2000" b="1" kern="1200" dirty="0"/>
        </a:p>
      </dsp:txBody>
      <dsp:txXfrm>
        <a:off x="1534781" y="1360509"/>
        <a:ext cx="3721417" cy="24559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0DDA0F-B3AD-4250-8BBF-DFF508883333}">
      <dsp:nvSpPr>
        <dsp:cNvPr id="0" name=""/>
        <dsp:cNvSpPr/>
      </dsp:nvSpPr>
      <dsp:spPr>
        <a:xfrm>
          <a:off x="0" y="428672"/>
          <a:ext cx="2497777" cy="1498666"/>
        </a:xfrm>
        <a:prstGeom prst="rect">
          <a:avLst/>
        </a:prstGeom>
        <a:solidFill>
          <a:srgbClr val="6076B4"/>
        </a:solidFill>
        <a:ln w="28575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Funded Hours</a:t>
          </a:r>
        </a:p>
      </dsp:txBody>
      <dsp:txXfrm>
        <a:off x="0" y="428672"/>
        <a:ext cx="2497777" cy="1498666"/>
      </dsp:txXfrm>
    </dsp:sp>
    <dsp:sp modelId="{2081582F-FFB8-4701-B2FD-A9036829F60C}">
      <dsp:nvSpPr>
        <dsp:cNvPr id="0" name=""/>
        <dsp:cNvSpPr/>
      </dsp:nvSpPr>
      <dsp:spPr>
        <a:xfrm>
          <a:off x="2747555" y="428672"/>
          <a:ext cx="2497777" cy="1498666"/>
        </a:xfrm>
        <a:prstGeom prst="rect">
          <a:avLst/>
        </a:prstGeom>
        <a:solidFill>
          <a:srgbClr val="6076B3"/>
        </a:solidFill>
        <a:ln w="28575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Instructional Cost</a:t>
          </a:r>
        </a:p>
      </dsp:txBody>
      <dsp:txXfrm>
        <a:off x="2747555" y="428672"/>
        <a:ext cx="2497777" cy="1498666"/>
      </dsp:txXfrm>
    </dsp:sp>
    <dsp:sp modelId="{2958E1FC-F9E8-4971-98C0-8408D6BA262C}">
      <dsp:nvSpPr>
        <dsp:cNvPr id="0" name=""/>
        <dsp:cNvSpPr/>
      </dsp:nvSpPr>
      <dsp:spPr>
        <a:xfrm>
          <a:off x="5495110" y="428672"/>
          <a:ext cx="2497777" cy="14986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Tuition &amp; Fees</a:t>
          </a:r>
        </a:p>
      </dsp:txBody>
      <dsp:txXfrm>
        <a:off x="5495110" y="428672"/>
        <a:ext cx="2497777" cy="1498666"/>
      </dsp:txXfrm>
    </dsp:sp>
    <dsp:sp modelId="{6784546D-7327-49BA-BD4E-6752A42A9415}">
      <dsp:nvSpPr>
        <dsp:cNvPr id="0" name=""/>
        <dsp:cNvSpPr/>
      </dsp:nvSpPr>
      <dsp:spPr>
        <a:xfrm>
          <a:off x="1373777" y="2177116"/>
          <a:ext cx="2497777" cy="14986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Local Tax Revenue</a:t>
          </a:r>
        </a:p>
      </dsp:txBody>
      <dsp:txXfrm>
        <a:off x="1373777" y="2177116"/>
        <a:ext cx="2497777" cy="1498666"/>
      </dsp:txXfrm>
    </dsp:sp>
    <dsp:sp modelId="{DEC4105D-3613-4A8F-BA2E-425802EB149A}">
      <dsp:nvSpPr>
        <dsp:cNvPr id="0" name=""/>
        <dsp:cNvSpPr/>
      </dsp:nvSpPr>
      <dsp:spPr>
        <a:xfrm>
          <a:off x="4121332" y="2177116"/>
          <a:ext cx="2497777" cy="14986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State Appropriations</a:t>
          </a:r>
        </a:p>
      </dsp:txBody>
      <dsp:txXfrm>
        <a:off x="4121332" y="2177116"/>
        <a:ext cx="2497777" cy="14986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9D75EF-C840-4B77-8886-83B064FAF212}">
      <dsp:nvSpPr>
        <dsp:cNvPr id="0" name=""/>
        <dsp:cNvSpPr/>
      </dsp:nvSpPr>
      <dsp:spPr>
        <a:xfrm>
          <a:off x="0" y="0"/>
          <a:ext cx="5181600" cy="1483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District’s tax revenue per FTE &lt; Base Foundation Level =</a:t>
          </a:r>
        </a:p>
      </dsp:txBody>
      <dsp:txXfrm>
        <a:off x="43452" y="43452"/>
        <a:ext cx="3580716" cy="1396662"/>
      </dsp:txXfrm>
    </dsp:sp>
    <dsp:sp modelId="{259AF8CD-8EEB-4CE8-BA74-A58063646F2A}">
      <dsp:nvSpPr>
        <dsp:cNvPr id="0" name=""/>
        <dsp:cNvSpPr/>
      </dsp:nvSpPr>
      <dsp:spPr>
        <a:xfrm>
          <a:off x="457199" y="1730827"/>
          <a:ext cx="5181600" cy="1483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Eligible full funding; proration factor applied to Base Foundation Level if necessary.</a:t>
          </a:r>
        </a:p>
      </dsp:txBody>
      <dsp:txXfrm>
        <a:off x="500651" y="1774279"/>
        <a:ext cx="3673177" cy="1396662"/>
      </dsp:txXfrm>
    </dsp:sp>
    <dsp:sp modelId="{C6310B48-968B-4F3F-9EA6-BBD5DF3039D0}">
      <dsp:nvSpPr>
        <dsp:cNvPr id="0" name=""/>
        <dsp:cNvSpPr/>
      </dsp:nvSpPr>
      <dsp:spPr>
        <a:xfrm>
          <a:off x="914399" y="3461654"/>
          <a:ext cx="5181600" cy="1483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Minimum $50,000 grant for districts who qualify for full funding, but not under prorated funding.</a:t>
          </a:r>
        </a:p>
      </dsp:txBody>
      <dsp:txXfrm>
        <a:off x="957851" y="3505106"/>
        <a:ext cx="3673177" cy="1396662"/>
      </dsp:txXfrm>
    </dsp:sp>
    <dsp:sp modelId="{EA64BBB5-EE0D-4D78-BB26-AFCD5C609499}">
      <dsp:nvSpPr>
        <dsp:cNvPr id="0" name=""/>
        <dsp:cNvSpPr/>
      </dsp:nvSpPr>
      <dsp:spPr>
        <a:xfrm>
          <a:off x="4217281" y="1125037"/>
          <a:ext cx="964318" cy="96431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434253" y="1125037"/>
        <a:ext cx="530374" cy="725649"/>
      </dsp:txXfrm>
    </dsp:sp>
    <dsp:sp modelId="{016DB0CC-0661-42B5-80CB-EBFD880E5C09}">
      <dsp:nvSpPr>
        <dsp:cNvPr id="0" name=""/>
        <dsp:cNvSpPr/>
      </dsp:nvSpPr>
      <dsp:spPr>
        <a:xfrm>
          <a:off x="4674481" y="2845974"/>
          <a:ext cx="964318" cy="96431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891453" y="2845974"/>
        <a:ext cx="530374" cy="7256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172888-1D2B-4FD4-91A7-8D20C23A18FB}">
      <dsp:nvSpPr>
        <dsp:cNvPr id="0" name=""/>
        <dsp:cNvSpPr/>
      </dsp:nvSpPr>
      <dsp:spPr>
        <a:xfrm>
          <a:off x="795044" y="1105"/>
          <a:ext cx="3124453" cy="18746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EAV</a:t>
          </a:r>
          <a:endParaRPr lang="en-US" sz="6500" kern="1200" dirty="0"/>
        </a:p>
      </dsp:txBody>
      <dsp:txXfrm>
        <a:off x="795044" y="1105"/>
        <a:ext cx="3124453" cy="1874671"/>
      </dsp:txXfrm>
    </dsp:sp>
    <dsp:sp modelId="{A8EA4282-A865-4869-B6D3-95318342C94D}">
      <dsp:nvSpPr>
        <dsp:cNvPr id="0" name=""/>
        <dsp:cNvSpPr/>
      </dsp:nvSpPr>
      <dsp:spPr>
        <a:xfrm>
          <a:off x="4231942" y="1105"/>
          <a:ext cx="3124453" cy="18746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FTE</a:t>
          </a:r>
        </a:p>
      </dsp:txBody>
      <dsp:txXfrm>
        <a:off x="4231942" y="1105"/>
        <a:ext cx="3124453" cy="1874671"/>
      </dsp:txXfrm>
    </dsp:sp>
    <dsp:sp modelId="{268B2E95-BD32-45DF-A145-8A5B3ED68345}">
      <dsp:nvSpPr>
        <dsp:cNvPr id="0" name=""/>
        <dsp:cNvSpPr/>
      </dsp:nvSpPr>
      <dsp:spPr>
        <a:xfrm>
          <a:off x="590595" y="2188222"/>
          <a:ext cx="3124453" cy="18746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PPRT</a:t>
          </a:r>
        </a:p>
      </dsp:txBody>
      <dsp:txXfrm>
        <a:off x="590595" y="2188222"/>
        <a:ext cx="3124453" cy="1874671"/>
      </dsp:txXfrm>
    </dsp:sp>
    <dsp:sp modelId="{3E17FAD6-31CE-4158-9E69-8C482E431C47}">
      <dsp:nvSpPr>
        <dsp:cNvPr id="0" name=""/>
        <dsp:cNvSpPr/>
      </dsp:nvSpPr>
      <dsp:spPr>
        <a:xfrm>
          <a:off x="4027494" y="2188222"/>
          <a:ext cx="3533350" cy="18746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4027494" y="2188222"/>
        <a:ext cx="3533350" cy="18746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6DA8B1F9-B377-462F-823D-764624B4165D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1075F03C-B709-4F76-85C1-1050500499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5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8FDC6D60-21C5-4E52-B172-B894C655821C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1" tIns="45716" rIns="91431" bIns="457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605DD9F2-F49D-4E7A-B42E-B6FD6ECBEB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73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Low 1082 per FTE</a:t>
            </a:r>
          </a:p>
          <a:p>
            <a:r>
              <a:rPr lang="en-US" dirty="0"/>
              <a:t>High</a:t>
            </a:r>
            <a:r>
              <a:rPr lang="en-US" baseline="0" dirty="0"/>
              <a:t> 9375 per FTE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C48BB-27EC-4550-95C6-38F104F7BC87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840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Low 1082 per FTE</a:t>
            </a:r>
          </a:p>
          <a:p>
            <a:r>
              <a:rPr lang="en-US" dirty="0"/>
              <a:t>High</a:t>
            </a:r>
            <a:r>
              <a:rPr lang="en-US" baseline="0" dirty="0"/>
              <a:t> 9375 per FTE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C48BB-27EC-4550-95C6-38F104F7BC87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089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DD9F2-F49D-4E7A-B42E-B6FD6ECBEB5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6000" cap="small" baseline="0">
                <a:solidFill>
                  <a:srgbClr val="0065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260648"/>
            <a:ext cx="8219256" cy="1339552"/>
          </a:xfrm>
        </p:spPr>
        <p:txBody>
          <a:bodyPr/>
          <a:lstStyle>
            <a:lvl1pPr>
              <a:defRPr sz="4000" cap="small" baseline="0">
                <a:solidFill>
                  <a:srgbClr val="0065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000">
                <a:latin typeface="Georgia" panose="02040502050405020303" pitchFamily="18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>
                <a:latin typeface="Georgia" panose="02040502050405020303" pitchFamily="18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1600">
                <a:latin typeface="Georgia" panose="02040502050405020303" pitchFamily="18" charset="0"/>
              </a:defRPr>
            </a:lvl4pPr>
            <a:lvl5pPr marL="2057400" indent="-228600">
              <a:buFont typeface="Wingdings" panose="05000000000000000000" pitchFamily="2" charset="2"/>
              <a:buChar char="§"/>
              <a:defRPr sz="1400">
                <a:latin typeface="Georgia" panose="02040502050405020303" pitchFamily="18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916829"/>
            <a:ext cx="1371600" cy="90868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rgbClr val="0065A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916829"/>
            <a:ext cx="1371600" cy="90868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>
                <a:solidFill>
                  <a:srgbClr val="0065A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2400">
                <a:latin typeface="Georgia" panose="02040502050405020303" pitchFamily="18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2000">
                <a:latin typeface="Georgia" panose="02040502050405020303" pitchFamily="18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 sz="1800">
                <a:latin typeface="Georgia" panose="02040502050405020303" pitchFamily="18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latin typeface="Georgia" panose="02040502050405020303" pitchFamily="18" charset="0"/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>
                <a:latin typeface="Georgia" panose="02040502050405020303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000">
                <a:latin typeface="Georgia" panose="02040502050405020303" pitchFamily="18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>
                <a:latin typeface="Georgia" panose="02040502050405020303" pitchFamily="18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latin typeface="Georgia" panose="02040502050405020303" pitchFamily="18" charset="0"/>
              </a:defRPr>
            </a:lvl4pPr>
            <a:lvl5pPr marL="2057400" indent="-228600">
              <a:buFont typeface="Wingdings" panose="05000000000000000000" pitchFamily="2" charset="2"/>
              <a:buChar char="§"/>
              <a:defRPr sz="1400"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916829"/>
            <a:ext cx="1371600" cy="90868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>
                <a:solidFill>
                  <a:srgbClr val="0065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reeform 5"/>
          <p:cNvSpPr/>
          <p:nvPr userDrawn="1"/>
        </p:nvSpPr>
        <p:spPr>
          <a:xfrm>
            <a:off x="2" y="5010155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916829"/>
            <a:ext cx="1371600" cy="90868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3" r:id="rId5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827511"/>
          </a:xfrm>
        </p:spPr>
        <p:txBody>
          <a:bodyPr/>
          <a:lstStyle/>
          <a:p>
            <a:r>
              <a:rPr lang="en-US" dirty="0"/>
              <a:t>An Overview of the Illinois Community College System funding Formulas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Jennifer Franklin, Deputy Director for Finance and Operations</a:t>
            </a:r>
          </a:p>
          <a:p>
            <a:r>
              <a:rPr lang="en-US" dirty="0">
                <a:solidFill>
                  <a:schemeClr val="tx1"/>
                </a:solidFill>
              </a:rPr>
              <a:t>Illinois Community College Board</a:t>
            </a:r>
          </a:p>
        </p:txBody>
      </p:sp>
    </p:spTree>
    <p:extLst>
      <p:ext uri="{BB962C8B-B14F-4D97-AF65-F5344CB8AC3E}">
        <p14:creationId xmlns:p14="http://schemas.microsoft.com/office/powerpoint/2010/main" val="1355940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A1B24-320F-48A1-8FDF-7DD45A9EF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Operating Grant</a:t>
            </a:r>
            <a:br>
              <a:rPr lang="en-US" dirty="0"/>
            </a:br>
            <a:r>
              <a:rPr lang="en-US" sz="3200" dirty="0"/>
              <a:t>Unrestricted Credit Hours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E1D290-2626-4DE4-BF23-B3FAC74CF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200"/>
            <a:ext cx="8304838" cy="449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625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864096"/>
          </a:xfrm>
        </p:spPr>
        <p:txBody>
          <a:bodyPr/>
          <a:lstStyle/>
          <a:p>
            <a:r>
              <a:rPr lang="en-US" b="1" dirty="0"/>
              <a:t>Equalization Grants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>
              <a:spcBef>
                <a:spcPts val="700"/>
              </a:spcBef>
              <a:buSzPct val="85000"/>
            </a:pPr>
            <a:r>
              <a:rPr lang="en-US" sz="2000" dirty="0">
                <a:solidFill>
                  <a:schemeClr val="tx1"/>
                </a:solidFill>
              </a:rPr>
              <a:t>Grants were established by statute to reduce disparity of local property tax funds available per student between districts. </a:t>
            </a:r>
          </a:p>
          <a:p>
            <a:pPr marL="0" indent="0">
              <a:spcBef>
                <a:spcPts val="700"/>
              </a:spcBef>
              <a:buSzPct val="85000"/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700"/>
              </a:spcBef>
              <a:buSzPct val="85000"/>
            </a:pPr>
            <a:r>
              <a:rPr lang="en-US" sz="2000" dirty="0">
                <a:solidFill>
                  <a:schemeClr val="tx1"/>
                </a:solidFill>
              </a:rPr>
              <a:t>A base foundation level of expected tax revenue per student is calculated from EAV and PPRT. </a:t>
            </a:r>
          </a:p>
          <a:p>
            <a:pPr marL="0" indent="0">
              <a:spcBef>
                <a:spcPts val="700"/>
              </a:spcBef>
              <a:buSzPct val="85000"/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700"/>
              </a:spcBef>
              <a:buSzPct val="85000"/>
            </a:pPr>
            <a:r>
              <a:rPr lang="en-US" sz="2000" dirty="0">
                <a:solidFill>
                  <a:schemeClr val="tx1"/>
                </a:solidFill>
              </a:rPr>
              <a:t>Districts with EAV PPRT rate below the calculated foundation level are eligible for funding.</a:t>
            </a:r>
          </a:p>
          <a:p>
            <a:pPr marL="0" indent="0">
              <a:spcBef>
                <a:spcPts val="700"/>
              </a:spcBef>
              <a:buSzPct val="85000"/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700"/>
              </a:spcBef>
              <a:buSzPct val="85000"/>
            </a:pPr>
            <a:r>
              <a:rPr lang="en-US" sz="2000" dirty="0">
                <a:solidFill>
                  <a:schemeClr val="tx1"/>
                </a:solidFill>
              </a:rPr>
              <a:t>Proration factor applied if State appropriations do not meet the fully funded threshold level.</a:t>
            </a:r>
          </a:p>
          <a:p>
            <a:pPr marL="0" indent="0">
              <a:spcBef>
                <a:spcPts val="700"/>
              </a:spcBef>
              <a:buSzPct val="85000"/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700"/>
              </a:spcBef>
              <a:buSzPct val="85000"/>
            </a:pPr>
            <a:r>
              <a:rPr lang="en-US" sz="2000" dirty="0">
                <a:solidFill>
                  <a:schemeClr val="tx1"/>
                </a:solidFill>
              </a:rPr>
              <a:t>A minimum $50,000 grant is awarded to districts that qualify for Equalization but become ineligible due to the proration factor.</a:t>
            </a:r>
          </a:p>
        </p:txBody>
      </p:sp>
    </p:spTree>
    <p:extLst>
      <p:ext uri="{BB962C8B-B14F-4D97-AF65-F5344CB8AC3E}">
        <p14:creationId xmlns:p14="http://schemas.microsoft.com/office/powerpoint/2010/main" val="3254823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342584" cy="70609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Equalization 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8143"/>
            <a:ext cx="8223448" cy="4032449"/>
          </a:xfrm>
        </p:spPr>
        <p:txBody>
          <a:bodyPr>
            <a:normAutofit/>
          </a:bodyPr>
          <a:lstStyle/>
          <a:p>
            <a:pPr marL="68580" indent="0">
              <a:spcAft>
                <a:spcPts val="2400"/>
              </a:spcAft>
              <a:buNone/>
            </a:pPr>
            <a:endParaRPr lang="en-US" dirty="0"/>
          </a:p>
          <a:p>
            <a:pPr marL="582930" indent="-514350">
              <a:spcAft>
                <a:spcPts val="2400"/>
              </a:spcAft>
              <a:buFont typeface="Wingdings 3" pitchFamily="18" charset="2"/>
              <a:buAutoNum type="arabicPeriod"/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6096000"/>
            <a:ext cx="4800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5938" indent="-515938" fontAlgn="auto">
              <a:spcBef>
                <a:spcPts val="0"/>
              </a:spcBef>
              <a:spcAft>
                <a:spcPts val="0"/>
              </a:spcAft>
            </a:pPr>
            <a:r>
              <a:rPr lang="en-US" sz="1000" i="1" dirty="0">
                <a:solidFill>
                  <a:srgbClr val="3F3F3F"/>
                </a:solidFill>
                <a:latin typeface="Century Gothic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446B59-3DA1-4B58-9CDD-B2B837FD4F76}"/>
              </a:ext>
            </a:extLst>
          </p:cNvPr>
          <p:cNvSpPr txBox="1"/>
          <p:nvPr/>
        </p:nvSpPr>
        <p:spPr>
          <a:xfrm>
            <a:off x="834852" y="980728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64A0"/>
                </a:solidFill>
              </a:rPr>
              <a:t>Calculation of Grant Allocation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A8EDE3DC-6031-4580-83D0-CE53AAA67E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1322187"/>
              </p:ext>
            </p:extLst>
          </p:nvPr>
        </p:nvGraphicFramePr>
        <p:xfrm>
          <a:off x="1524000" y="1396999"/>
          <a:ext cx="6096000" cy="4945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71336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582463"/>
          </a:xfrm>
        </p:spPr>
        <p:txBody>
          <a:bodyPr/>
          <a:lstStyle/>
          <a:p>
            <a:r>
              <a:rPr lang="en-US" dirty="0"/>
              <a:t>Equalization Grants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67544" y="843116"/>
            <a:ext cx="8208912" cy="0"/>
          </a:xfrm>
          <a:prstGeom prst="line">
            <a:avLst/>
          </a:prstGeom>
          <a:ln>
            <a:solidFill>
              <a:srgbClr val="0065A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3847AEA7-77CD-4F01-A1B4-B5434B6DD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21" y="988150"/>
            <a:ext cx="7872558" cy="512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282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582466"/>
          </a:xfrm>
        </p:spPr>
        <p:txBody>
          <a:bodyPr/>
          <a:lstStyle/>
          <a:p>
            <a:r>
              <a:rPr lang="en-US" dirty="0"/>
              <a:t>Equalization Grants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67544" y="843116"/>
            <a:ext cx="8208912" cy="0"/>
          </a:xfrm>
          <a:prstGeom prst="line">
            <a:avLst/>
          </a:prstGeom>
          <a:ln>
            <a:solidFill>
              <a:srgbClr val="0065A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E85B770-ACD7-4167-A2FD-654EC4E44C18}"/>
              </a:ext>
            </a:extLst>
          </p:cNvPr>
          <p:cNvSpPr txBox="1"/>
          <p:nvPr/>
        </p:nvSpPr>
        <p:spPr>
          <a:xfrm>
            <a:off x="152400" y="3505200"/>
            <a:ext cx="8839200" cy="2534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Statewide threshold is prorated to equal State appropriations.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Districts with a EAV CPPRT rate below the Statewide threshold and Prorated threshold qualify for Prorated funding.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Formula = (District EAV CPPRT rate - Prorated Threshold) x FTE.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Districts qualifying for full funding, but ineligible under prorated funding, will receive a minimum $50,000 grant.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931A21-9787-485B-8DBC-0CA0F9979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090193"/>
            <a:ext cx="7920880" cy="2126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540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Equalization Grants</a:t>
            </a:r>
            <a:br>
              <a:rPr lang="en-US" dirty="0"/>
            </a:br>
            <a:r>
              <a:rPr lang="en-US" sz="2800" dirty="0"/>
              <a:t>Annual Deficit in Funding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0A6E21-08B7-427B-9BFC-CB43D7FF2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776" y="1700808"/>
            <a:ext cx="8212024" cy="440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540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342584" cy="70609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Equalization 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8143"/>
            <a:ext cx="8223448" cy="4032449"/>
          </a:xfrm>
        </p:spPr>
        <p:txBody>
          <a:bodyPr>
            <a:normAutofit/>
          </a:bodyPr>
          <a:lstStyle/>
          <a:p>
            <a:pPr marL="68580" indent="0">
              <a:spcAft>
                <a:spcPts val="2400"/>
              </a:spcAft>
              <a:buNone/>
            </a:pPr>
            <a:endParaRPr lang="en-US" dirty="0"/>
          </a:p>
          <a:p>
            <a:pPr marL="582930" indent="-514350">
              <a:spcAft>
                <a:spcPts val="2400"/>
              </a:spcAft>
              <a:buFont typeface="Wingdings 3" pitchFamily="18" charset="2"/>
              <a:buAutoNum type="arabicPeriod"/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6096000"/>
            <a:ext cx="4800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5938" indent="-515938" fontAlgn="auto">
              <a:spcBef>
                <a:spcPts val="0"/>
              </a:spcBef>
              <a:spcAft>
                <a:spcPts val="0"/>
              </a:spcAft>
            </a:pPr>
            <a:r>
              <a:rPr lang="en-US" sz="1000" i="1" dirty="0">
                <a:solidFill>
                  <a:srgbClr val="3F3F3F"/>
                </a:solidFill>
                <a:latin typeface="Century Gothic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446B59-3DA1-4B58-9CDD-B2B837FD4F76}"/>
              </a:ext>
            </a:extLst>
          </p:cNvPr>
          <p:cNvSpPr txBox="1"/>
          <p:nvPr/>
        </p:nvSpPr>
        <p:spPr>
          <a:xfrm>
            <a:off x="825352" y="980728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64A0"/>
                </a:solidFill>
              </a:rPr>
              <a:t>Impacts to annual grant allocations: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C68C35E-A3C9-4A02-84D4-EBEFF4694D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3986253"/>
              </p:ext>
            </p:extLst>
          </p:nvPr>
        </p:nvGraphicFramePr>
        <p:xfrm>
          <a:off x="611560" y="1397000"/>
          <a:ext cx="815144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5667FCC-374E-4B59-84E7-4DB40CE818FB}"/>
              </a:ext>
            </a:extLst>
          </p:cNvPr>
          <p:cNvSpPr txBox="1"/>
          <p:nvPr/>
        </p:nvSpPr>
        <p:spPr>
          <a:xfrm>
            <a:off x="4788024" y="3933056"/>
            <a:ext cx="3240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State Appropriations</a:t>
            </a:r>
          </a:p>
        </p:txBody>
      </p:sp>
    </p:spTree>
    <p:extLst>
      <p:ext uri="{BB962C8B-B14F-4D97-AF65-F5344CB8AC3E}">
        <p14:creationId xmlns:p14="http://schemas.microsoft.com/office/powerpoint/2010/main" val="292998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Other </a:t>
            </a:r>
            <a:br>
              <a:rPr lang="en-US" b="1" dirty="0"/>
            </a:br>
            <a:r>
              <a:rPr lang="en-US" b="1" dirty="0"/>
              <a:t>Unrestricted 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>
                <a:solidFill>
                  <a:schemeClr val="tx1"/>
                </a:solidFill>
              </a:rPr>
              <a:t>Performance-Based Funding: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Beginning in fiscal year 2013, the Illinois public higher education budget is statutorily required to include a performance-based component in the annual funding allocations. 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Community college performance funding measures were developed by a group of representatives from the system. 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As outlined in Public Act 97-320, the measures award community college performance for advancing success of students who are academically or financially at risk and focus on increasing college course, certificate, and degree completion. </a:t>
            </a:r>
          </a:p>
        </p:txBody>
      </p:sp>
    </p:spTree>
    <p:extLst>
      <p:ext uri="{BB962C8B-B14F-4D97-AF65-F5344CB8AC3E}">
        <p14:creationId xmlns:p14="http://schemas.microsoft.com/office/powerpoint/2010/main" val="3253545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Other </a:t>
            </a:r>
            <a:br>
              <a:rPr lang="en-US" b="1" dirty="0"/>
            </a:br>
            <a:r>
              <a:rPr lang="en-US" b="1" dirty="0"/>
              <a:t>Unrestricted 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Measures for Performance-Based Funding:</a:t>
            </a:r>
          </a:p>
          <a:p>
            <a:pPr marL="457200" indent="-457200"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Degree &amp; Certificate Completion </a:t>
            </a:r>
          </a:p>
          <a:p>
            <a:pPr marL="457200" indent="-457200"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Degree &amp; Certificate Completion of At-Risk Students </a:t>
            </a:r>
          </a:p>
          <a:p>
            <a:pPr marL="457200" indent="-457200"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Transfer to a 4-year Institution </a:t>
            </a:r>
          </a:p>
          <a:p>
            <a:pPr marL="457200" indent="-457200"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Developmental Advancement </a:t>
            </a:r>
          </a:p>
          <a:p>
            <a:pPr marL="457200" indent="-457200"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Momentum Points </a:t>
            </a:r>
          </a:p>
          <a:p>
            <a:pPr marL="457200" indent="-457200"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Transfer to a Community College </a:t>
            </a:r>
          </a:p>
        </p:txBody>
      </p:sp>
    </p:spTree>
    <p:extLst>
      <p:ext uri="{BB962C8B-B14F-4D97-AF65-F5344CB8AC3E}">
        <p14:creationId xmlns:p14="http://schemas.microsoft.com/office/powerpoint/2010/main" val="3567242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Other</a:t>
            </a:r>
            <a:br>
              <a:rPr lang="en-US" b="1" dirty="0"/>
            </a:br>
            <a:r>
              <a:rPr lang="en-US" b="1" dirty="0"/>
              <a:t>Unrestricted 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101" y="191683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Small College Grants: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 flat grant of $50,000 is distributed to districts with 2,500 or less full-time equivalent(FTE). 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Districts below 2,000 FTE, below $850 million equalized assessed valuation(EAV), and qualify for an equalization grant, receive an additional $50,000 grant.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These districts have fewer discretionary dollars and a greater percentage of their budget allocated to fixed costs than do larger districts. </a:t>
            </a:r>
          </a:p>
          <a:p>
            <a:pPr marL="400050" lvl="1" indent="0" algn="just"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047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372" y="404664"/>
            <a:ext cx="8219256" cy="979512"/>
          </a:xfrm>
        </p:spPr>
        <p:txBody>
          <a:bodyPr/>
          <a:lstStyle/>
          <a:p>
            <a:r>
              <a:rPr lang="en-US" b="1" dirty="0"/>
              <a:t>System 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229600" cy="79208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rgbClr val="0064A0"/>
                </a:solidFill>
              </a:rPr>
              <a:t>UNRESTRICTED GRANTS</a:t>
            </a:r>
          </a:p>
          <a:p>
            <a:pPr marL="0" indent="0" algn="ctr">
              <a:buNone/>
            </a:pPr>
            <a:r>
              <a:rPr lang="en-US" sz="1900" b="1" dirty="0">
                <a:solidFill>
                  <a:srgbClr val="0064A0">
                    <a:alpha val="64000"/>
                  </a:srgbClr>
                </a:solidFill>
              </a:rPr>
              <a:t>Distributed for the general operations of the colleges.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FB36809-C740-4DD5-8AEC-17EFB9C404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0327399"/>
              </p:ext>
            </p:extLst>
          </p:nvPr>
        </p:nvGraphicFramePr>
        <p:xfrm>
          <a:off x="782050" y="2276872"/>
          <a:ext cx="7579899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98126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Other</a:t>
            </a:r>
            <a:br>
              <a:rPr lang="en-US" b="1" dirty="0"/>
            </a:br>
            <a:r>
              <a:rPr lang="en-US" b="1" dirty="0"/>
              <a:t>Unrestricted 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101" y="1600200"/>
            <a:ext cx="8229600" cy="484259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Veterans Grants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Prior to FY20, annual appropriations were  line item by institution. The appropriation language did not allow claims for tuition waivers for Illinois National Guard veterans.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In FY20, Public Act 100-0007 was amended to include reimbursement for tuition waivers associated with Illinois National Guard veterans in addition to Veterans grants.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In FY22, Public Act 102-0017 appropriated the full amount to ICCB to be allocated equitably among the colleges.</a:t>
            </a:r>
          </a:p>
        </p:txBody>
      </p:sp>
    </p:spTree>
    <p:extLst>
      <p:ext uri="{BB962C8B-B14F-4D97-AF65-F5344CB8AC3E}">
        <p14:creationId xmlns:p14="http://schemas.microsoft.com/office/powerpoint/2010/main" val="3715107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1152128"/>
          </a:xfrm>
        </p:spPr>
        <p:txBody>
          <a:bodyPr/>
          <a:lstStyle/>
          <a:p>
            <a:r>
              <a:rPr lang="en-US" b="1" dirty="0"/>
              <a:t>Restricted 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Adult Education Grants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MOE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Allocations based on formula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Grant Agreements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Restricted Accounts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Career and Technical Education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MOE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Allocations based on formula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Grant Agreements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Restricted Accounts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3488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1152128"/>
          </a:xfrm>
        </p:spPr>
        <p:txBody>
          <a:bodyPr/>
          <a:lstStyle/>
          <a:p>
            <a:r>
              <a:rPr lang="en-US" b="1" dirty="0"/>
              <a:t>Restricted 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Special Initiatives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Federal or State funded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Grant Agreements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Allocations may be formula-based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Restricted Accounts</a:t>
            </a:r>
          </a:p>
        </p:txBody>
      </p:sp>
    </p:spTree>
    <p:extLst>
      <p:ext uri="{BB962C8B-B14F-4D97-AF65-F5344CB8AC3E}">
        <p14:creationId xmlns:p14="http://schemas.microsoft.com/office/powerpoint/2010/main" val="29991072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95736" y="9427"/>
            <a:ext cx="4104456" cy="2719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5696" y="4653136"/>
            <a:ext cx="4968552" cy="2016224"/>
          </a:xfrm>
        </p:spPr>
        <p:txBody>
          <a:bodyPr/>
          <a:lstStyle/>
          <a:p>
            <a:br>
              <a:rPr lang="en-US" sz="4000" dirty="0">
                <a:latin typeface="Georgia" panose="02040502050405020303" pitchFamily="18" charset="0"/>
              </a:rPr>
            </a:br>
            <a:br>
              <a:rPr lang="en-US" sz="4000" dirty="0">
                <a:latin typeface="Georgia" panose="02040502050405020303" pitchFamily="18" charset="0"/>
              </a:rPr>
            </a:br>
            <a:br>
              <a:rPr lang="en-US" sz="4000" dirty="0">
                <a:latin typeface="Georgia" panose="02040502050405020303" pitchFamily="18" charset="0"/>
              </a:rPr>
            </a:br>
            <a:br>
              <a:rPr lang="en-US" sz="4000" dirty="0">
                <a:latin typeface="Georgia" panose="02040502050405020303" pitchFamily="18" charset="0"/>
              </a:rPr>
            </a:br>
            <a:r>
              <a:rPr 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rPr>
              <a:t>Questions?</a:t>
            </a:r>
            <a:br>
              <a:rPr 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rPr>
            </a:br>
            <a:b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rPr>
            </a:br>
            <a:b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rPr>
            </a:b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rPr>
              <a:t>Jennifer Franklin, Deputy Director Finance &amp; Administration</a:t>
            </a:r>
            <a:b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rPr>
            </a:b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rPr>
              <a:t>Illinois Community College Board</a:t>
            </a:r>
            <a:b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rPr>
            </a:b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rPr>
              <a:t>217.785.0031</a:t>
            </a:r>
            <a:b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rPr>
            </a:b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rPr>
              <a:t>Jennifer.L.franklin2@Illinois.gov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147" y="260648"/>
            <a:ext cx="8219256" cy="907504"/>
          </a:xfrm>
        </p:spPr>
        <p:txBody>
          <a:bodyPr/>
          <a:lstStyle/>
          <a:p>
            <a:r>
              <a:rPr lang="en-US" b="1" dirty="0"/>
              <a:t>System 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40768"/>
            <a:ext cx="8246203" cy="1166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RESTRICTED GRANTS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Distributed to the system for special activities.</a:t>
            </a:r>
          </a:p>
          <a:p>
            <a:pPr marL="457200" lvl="1" indent="0"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0E94D0B-B984-465D-B8D3-7903B55F85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0193244"/>
              </p:ext>
            </p:extLst>
          </p:nvPr>
        </p:nvGraphicFramePr>
        <p:xfrm>
          <a:off x="1115616" y="2348880"/>
          <a:ext cx="6696744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5429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Operating 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Base operating grants are unrestricted funds disbursed to community colleges based on credit hours generated in six reimbursable instructional categories.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</a:rPr>
              <a:t>Base Operating Grants formula = 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</a:rPr>
              <a:t>Funded Credit Hours   x   Effective Credit Hour Rate</a:t>
            </a:r>
          </a:p>
          <a:p>
            <a:pPr marL="0" indent="0" algn="ctr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844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Operating 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/>
                </a:solidFill>
              </a:rPr>
              <a:t>Funded credit hours - Greater of most recent FY certified unrestricted credit hours, or 3-year average.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/>
                </a:solidFill>
              </a:rPr>
              <a:t>Credit hour rate - Instructional cost per credit hour, adjusted for inflation*; Less district t</a:t>
            </a:r>
            <a:r>
              <a:rPr lang="en-US" sz="2400" dirty="0">
                <a:solidFill>
                  <a:schemeClr val="tx1"/>
                </a:solidFill>
              </a:rPr>
              <a:t>uition &amp; fees, and local tax revenue.  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/>
                </a:solidFill>
              </a:rPr>
              <a:t>Effective credit hour rate – Proration factor applied to the net reimbursable credit hour rate as necessary to equal State appropriations.</a:t>
            </a:r>
          </a:p>
          <a:p>
            <a:pPr marL="400050" lvl="1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*Inflationary adjustments are necessary due to the two-year lag in data.</a:t>
            </a:r>
          </a:p>
        </p:txBody>
      </p:sp>
    </p:spTree>
    <p:extLst>
      <p:ext uri="{BB962C8B-B14F-4D97-AF65-F5344CB8AC3E}">
        <p14:creationId xmlns:p14="http://schemas.microsoft.com/office/powerpoint/2010/main" val="1387939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7920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/>
              <a:t>Base operating grants</a:t>
            </a:r>
            <a:endParaRPr lang="en-US" sz="24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0B63411-ADFB-41AE-9DC1-1DEA43A3C2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749741"/>
              </p:ext>
            </p:extLst>
          </p:nvPr>
        </p:nvGraphicFramePr>
        <p:xfrm>
          <a:off x="323528" y="1340768"/>
          <a:ext cx="8668073" cy="4679017"/>
        </p:xfrm>
        <a:graphic>
          <a:graphicData uri="http://schemas.openxmlformats.org/drawingml/2006/table">
            <a:tbl>
              <a:tblPr/>
              <a:tblGrid>
                <a:gridCol w="2172249">
                  <a:extLst>
                    <a:ext uri="{9D8B030D-6E8A-4147-A177-3AD203B41FA5}">
                      <a16:colId xmlns:a16="http://schemas.microsoft.com/office/drawing/2014/main" val="1848676732"/>
                    </a:ext>
                  </a:extLst>
                </a:gridCol>
                <a:gridCol w="1180298">
                  <a:extLst>
                    <a:ext uri="{9D8B030D-6E8A-4147-A177-3AD203B41FA5}">
                      <a16:colId xmlns:a16="http://schemas.microsoft.com/office/drawing/2014/main" val="3016552946"/>
                    </a:ext>
                  </a:extLst>
                </a:gridCol>
                <a:gridCol w="853833">
                  <a:extLst>
                    <a:ext uri="{9D8B030D-6E8A-4147-A177-3AD203B41FA5}">
                      <a16:colId xmlns:a16="http://schemas.microsoft.com/office/drawing/2014/main" val="1770407030"/>
                    </a:ext>
                  </a:extLst>
                </a:gridCol>
                <a:gridCol w="853833">
                  <a:extLst>
                    <a:ext uri="{9D8B030D-6E8A-4147-A177-3AD203B41FA5}">
                      <a16:colId xmlns:a16="http://schemas.microsoft.com/office/drawing/2014/main" val="2001514113"/>
                    </a:ext>
                  </a:extLst>
                </a:gridCol>
                <a:gridCol w="853833">
                  <a:extLst>
                    <a:ext uri="{9D8B030D-6E8A-4147-A177-3AD203B41FA5}">
                      <a16:colId xmlns:a16="http://schemas.microsoft.com/office/drawing/2014/main" val="3026801031"/>
                    </a:ext>
                  </a:extLst>
                </a:gridCol>
                <a:gridCol w="828720">
                  <a:extLst>
                    <a:ext uri="{9D8B030D-6E8A-4147-A177-3AD203B41FA5}">
                      <a16:colId xmlns:a16="http://schemas.microsoft.com/office/drawing/2014/main" val="3689661310"/>
                    </a:ext>
                  </a:extLst>
                </a:gridCol>
                <a:gridCol w="853833">
                  <a:extLst>
                    <a:ext uri="{9D8B030D-6E8A-4147-A177-3AD203B41FA5}">
                      <a16:colId xmlns:a16="http://schemas.microsoft.com/office/drawing/2014/main" val="807659434"/>
                    </a:ext>
                  </a:extLst>
                </a:gridCol>
                <a:gridCol w="1071474">
                  <a:extLst>
                    <a:ext uri="{9D8B030D-6E8A-4147-A177-3AD203B41FA5}">
                      <a16:colId xmlns:a16="http://schemas.microsoft.com/office/drawing/2014/main" val="718940862"/>
                    </a:ext>
                  </a:extLst>
                </a:gridCol>
              </a:tblGrid>
              <a:tr h="246264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CREDIT HOUR GRANT RATES BY CATEGORY FOR FISCAL YEAR 2023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392624"/>
                  </a:ext>
                </a:extLst>
              </a:tr>
              <a:tr h="246264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1661975"/>
                  </a:ext>
                </a:extLst>
              </a:tr>
              <a:tr h="492529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Baccalaureate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Business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Technical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Health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Remedial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ABE/ASE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Totals/ Averages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137322"/>
                  </a:ext>
                </a:extLst>
              </a:tr>
              <a:tr h="246264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431579"/>
                  </a:ext>
                </a:extLst>
              </a:tr>
              <a:tr h="2462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FY2021 Unit Cost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         422.57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456.97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430.15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572.29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300.81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443.01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      431.56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8855595"/>
                  </a:ext>
                </a:extLst>
              </a:tr>
              <a:tr h="246264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396414"/>
                  </a:ext>
                </a:extLst>
              </a:tr>
              <a:tr h="2462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FY2022 Weighted Cost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         505.36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546.50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514.43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684.41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359.75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529.81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      516.11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128239"/>
                  </a:ext>
                </a:extLst>
              </a:tr>
              <a:tr h="246264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420254"/>
                  </a:ext>
                </a:extLst>
              </a:tr>
              <a:tr h="2462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Less: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2774933"/>
                  </a:ext>
                </a:extLst>
              </a:tr>
              <a:tr h="2462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Tuition &amp; Fees</a:t>
                      </a:r>
                    </a:p>
                  </a:txBody>
                  <a:tcPr marL="17145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         149.03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149.03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149.03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149.03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149.03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      124.19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863421"/>
                  </a:ext>
                </a:extLst>
              </a:tr>
              <a:tr h="2462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Local Tax Revenue</a:t>
                      </a:r>
                    </a:p>
                  </a:txBody>
                  <a:tcPr marL="17145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         193.16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193.16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193.16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193.16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193.16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193.16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      193.16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237468"/>
                  </a:ext>
                </a:extLst>
              </a:tr>
              <a:tr h="2462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17145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342.19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  342.19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  342.19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  342.19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  342.19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  193.16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        317.35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4159298"/>
                  </a:ext>
                </a:extLst>
              </a:tr>
              <a:tr h="246264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2806392"/>
                  </a:ext>
                </a:extLst>
              </a:tr>
              <a:tr h="2462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Credit Hour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         163.17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204.31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172.24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342.22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  17.56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336.65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      198.76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251394"/>
                  </a:ext>
                </a:extLst>
              </a:tr>
              <a:tr h="246264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57286"/>
                  </a:ext>
                </a:extLst>
              </a:tr>
              <a:tr h="2462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State Adjustment*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(125.69)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(157.38)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(132.68)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(263.61)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  (13.53)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(259.32)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      (153.11)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139579"/>
                  </a:ext>
                </a:extLst>
              </a:tr>
              <a:tr h="246264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7698453"/>
                  </a:ext>
                </a:extLst>
              </a:tr>
              <a:tr h="2462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Effective Credit Hour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           37.48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   46.93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   39.57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   78.61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    4.03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   77.33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$           45.66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50101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19738086-BC20-49DD-8B0F-4319936ECD37}"/>
              </a:ext>
            </a:extLst>
          </p:cNvPr>
          <p:cNvSpPr/>
          <p:nvPr/>
        </p:nvSpPr>
        <p:spPr>
          <a:xfrm>
            <a:off x="179512" y="6381328"/>
            <a:ext cx="64087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*Proration factor applied to meet State appropriation.</a:t>
            </a:r>
          </a:p>
        </p:txBody>
      </p:sp>
    </p:spTree>
    <p:extLst>
      <p:ext uri="{BB962C8B-B14F-4D97-AF65-F5344CB8AC3E}">
        <p14:creationId xmlns:p14="http://schemas.microsoft.com/office/powerpoint/2010/main" val="2163595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792078"/>
          </a:xfrm>
        </p:spPr>
        <p:txBody>
          <a:bodyPr/>
          <a:lstStyle/>
          <a:p>
            <a:r>
              <a:rPr lang="en-US" dirty="0"/>
              <a:t>Base Operating Grants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9552" y="1196752"/>
            <a:ext cx="8208912" cy="0"/>
          </a:xfrm>
          <a:prstGeom prst="line">
            <a:avLst/>
          </a:prstGeom>
          <a:ln>
            <a:solidFill>
              <a:srgbClr val="0065A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72053E1-7819-4D92-9344-44E44857B1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048784"/>
              </p:ext>
            </p:extLst>
          </p:nvPr>
        </p:nvGraphicFramePr>
        <p:xfrm>
          <a:off x="228600" y="1556796"/>
          <a:ext cx="8735888" cy="3744407"/>
        </p:xfrm>
        <a:graphic>
          <a:graphicData uri="http://schemas.openxmlformats.org/drawingml/2006/table">
            <a:tbl>
              <a:tblPr/>
              <a:tblGrid>
                <a:gridCol w="1162013">
                  <a:extLst>
                    <a:ext uri="{9D8B030D-6E8A-4147-A177-3AD203B41FA5}">
                      <a16:colId xmlns:a16="http://schemas.microsoft.com/office/drawing/2014/main" val="1066867720"/>
                    </a:ext>
                  </a:extLst>
                </a:gridCol>
                <a:gridCol w="1157716">
                  <a:extLst>
                    <a:ext uri="{9D8B030D-6E8A-4147-A177-3AD203B41FA5}">
                      <a16:colId xmlns:a16="http://schemas.microsoft.com/office/drawing/2014/main" val="507416061"/>
                    </a:ext>
                  </a:extLst>
                </a:gridCol>
                <a:gridCol w="1013487">
                  <a:extLst>
                    <a:ext uri="{9D8B030D-6E8A-4147-A177-3AD203B41FA5}">
                      <a16:colId xmlns:a16="http://schemas.microsoft.com/office/drawing/2014/main" val="147240234"/>
                    </a:ext>
                  </a:extLst>
                </a:gridCol>
                <a:gridCol w="1083811">
                  <a:extLst>
                    <a:ext uri="{9D8B030D-6E8A-4147-A177-3AD203B41FA5}">
                      <a16:colId xmlns:a16="http://schemas.microsoft.com/office/drawing/2014/main" val="3726717007"/>
                    </a:ext>
                  </a:extLst>
                </a:gridCol>
                <a:gridCol w="1033324">
                  <a:extLst>
                    <a:ext uri="{9D8B030D-6E8A-4147-A177-3AD203B41FA5}">
                      <a16:colId xmlns:a16="http://schemas.microsoft.com/office/drawing/2014/main" val="4197062871"/>
                    </a:ext>
                  </a:extLst>
                </a:gridCol>
                <a:gridCol w="1114333">
                  <a:extLst>
                    <a:ext uri="{9D8B030D-6E8A-4147-A177-3AD203B41FA5}">
                      <a16:colId xmlns:a16="http://schemas.microsoft.com/office/drawing/2014/main" val="1973658716"/>
                    </a:ext>
                  </a:extLst>
                </a:gridCol>
                <a:gridCol w="1064164">
                  <a:extLst>
                    <a:ext uri="{9D8B030D-6E8A-4147-A177-3AD203B41FA5}">
                      <a16:colId xmlns:a16="http://schemas.microsoft.com/office/drawing/2014/main" val="1208206492"/>
                    </a:ext>
                  </a:extLst>
                </a:gridCol>
                <a:gridCol w="1107040">
                  <a:extLst>
                    <a:ext uri="{9D8B030D-6E8A-4147-A177-3AD203B41FA5}">
                      <a16:colId xmlns:a16="http://schemas.microsoft.com/office/drawing/2014/main" val="1316026565"/>
                    </a:ext>
                  </a:extLst>
                </a:gridCol>
              </a:tblGrid>
              <a:tr h="1148122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Baccalaureate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Business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Technical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Health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Remedial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ABE/ASE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215589"/>
                  </a:ext>
                </a:extLst>
              </a:tr>
              <a:tr h="330859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081628"/>
                  </a:ext>
                </a:extLst>
              </a:tr>
              <a:tr h="579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Funded Hours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          2,963,885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         276,920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            469,916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           364,809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           256,342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           213,910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        4,545,782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8111539"/>
                  </a:ext>
                </a:extLst>
              </a:tr>
              <a:tr h="316911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 dirty="0">
                        <a:solidFill>
                          <a:srgbClr val="24406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>
                        <a:solidFill>
                          <a:srgbClr val="24406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77905"/>
                  </a:ext>
                </a:extLst>
              </a:tr>
              <a:tr h="543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Effective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37.48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46.93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39.57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78.61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4.03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77.33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6143146"/>
                  </a:ext>
                </a:extLst>
              </a:tr>
              <a:tr h="282956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24406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581376"/>
                  </a:ext>
                </a:extLst>
              </a:tr>
              <a:tr h="543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111,093,820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12,996,187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18,592,559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  28,678,516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     1,033,965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   16,542,152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244062"/>
                          </a:solidFill>
                          <a:effectLst/>
                          <a:latin typeface="Calibri" panose="020F0502020204030204" pitchFamily="34" charset="0"/>
                        </a:rPr>
                        <a:t>  188,937,200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514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539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Base operating grants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EA2578-4764-4974-A872-F92C3D9A8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rgbClr val="0064A0"/>
                </a:solidFill>
              </a:rPr>
              <a:t>Impacts to annual grant allocations: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AA1B920-8C82-43A5-88FF-43AFB24DC6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0316582"/>
              </p:ext>
            </p:extLst>
          </p:nvPr>
        </p:nvGraphicFramePr>
        <p:xfrm>
          <a:off x="683568" y="2276872"/>
          <a:ext cx="799288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1257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19256" cy="504056"/>
          </a:xfrm>
        </p:spPr>
        <p:txBody>
          <a:bodyPr/>
          <a:lstStyle/>
          <a:p>
            <a:r>
              <a:rPr lang="en-US" dirty="0"/>
              <a:t>Base Operating Grants </a:t>
            </a:r>
            <a:br>
              <a:rPr lang="en-US" dirty="0"/>
            </a:br>
            <a:r>
              <a:rPr lang="en-US" sz="2400" dirty="0"/>
              <a:t>Annual Deficit in Funding</a:t>
            </a: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7860AE3-FBAE-4844-BC49-12553F3838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2070531"/>
              </p:ext>
            </p:extLst>
          </p:nvPr>
        </p:nvGraphicFramePr>
        <p:xfrm>
          <a:off x="179512" y="1268760"/>
          <a:ext cx="8712968" cy="5328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89552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249&quot;&gt;&lt;object type=&quot;3&quot; unique_id=&quot;10250&quot;&gt;&lt;property id=&quot;20148&quot; value=&quot;5&quot;/&gt;&lt;property id=&quot;20300&quot; value=&quot;Slide 1 - &amp;quot;The Illinois Community College System&amp;quot;&quot;/&gt;&lt;property id=&quot;20307&quot; value=&quot;256&quot;/&gt;&lt;/object&gt;&lt;object type=&quot;3&quot; unique_id=&quot;10368&quot;&gt;&lt;property id=&quot;20148&quot; value=&quot;5&quot;/&gt;&lt;property id=&quot;20300&quot; value=&quot;Slide 15 - &amp;quot;Executive Branch&amp;quot;&quot;/&gt;&lt;property id=&quot;20307&quot; value=&quot;262&quot;/&gt;&lt;/object&gt;&lt;object type=&quot;3&quot; unique_id=&quot;10369&quot;&gt;&lt;property id=&quot;20148&quot; value=&quot;5&quot;/&gt;&lt;property id=&quot;20300&quot; value=&quot;Slide 16 - &amp;quot;Education&amp;quot;&quot;/&gt;&lt;property id=&quot;20307&quot; value=&quot;263&quot;/&gt;&lt;/object&gt;&lt;object type=&quot;3&quot; unique_id=&quot;10374&quot;&gt;&lt;property id=&quot;20148&quot; value=&quot;5&quot;/&gt;&lt;property id=&quot;20300&quot; value=&quot;Slide 32 - &amp;quot;Questions&amp;quot;&quot;/&gt;&lt;property id=&quot;20307&quot; value=&quot;268&quot;/&gt;&lt;/object&gt;&lt;object type=&quot;3&quot; unique_id=&quot;10552&quot;&gt;&lt;property id=&quot;20148&quot; value=&quot;5&quot;/&gt;&lt;property id=&quot;20300&quot; value=&quot;Slide 21 - &amp;quot;Illinois Community College Board&amp;quot;&quot;/&gt;&lt;property id=&quot;20307&quot; value=&quot;278&quot;/&gt;&lt;/object&gt;&lt;object type=&quot;3&quot; unique_id=&quot;10776&quot;&gt;&lt;property id=&quot;20148&quot; value=&quot;5&quot;/&gt;&lt;property id=&quot;20300&quot; value=&quot;Slide 6 - &amp;quot;Illinois Community College System&amp;quot;&quot;/&gt;&lt;property id=&quot;20307&quot; value=&quot;280&quot;/&gt;&lt;/object&gt;&lt;object type=&quot;3&quot; unique_id=&quot;11253&quot;&gt;&lt;property id=&quot;20148&quot; value=&quot;5&quot;/&gt;&lt;property id=&quot;20300&quot; value=&quot;Slide 17 - &amp;quot;Illinois Community College Board&amp;quot;&quot;/&gt;&lt;property id=&quot;20307&quot; value=&quot;286&quot;/&gt;&lt;/object&gt;&lt;object type=&quot;3&quot; unique_id=&quot;11254&quot;&gt;&lt;property id=&quot;20148&quot; value=&quot;5&quot;/&gt;&lt;property id=&quot;20300&quot; value=&quot;Slide 18 - &amp;quot;Illinois Community College Board&amp;quot;&quot;/&gt;&lt;property id=&quot;20307&quot; value=&quot;287&quot;/&gt;&lt;/object&gt;&lt;object type=&quot;3&quot; unique_id=&quot;11255&quot;&gt;&lt;property id=&quot;20148&quot; value=&quot;5&quot;/&gt;&lt;property id=&quot;20300&quot; value=&quot;Slide 19 - &amp;quot;ICCB Advisory Groups&amp;quot;&quot;/&gt;&lt;property id=&quot;20307&quot; value=&quot;288&quot;/&gt;&lt;/object&gt;&lt;object type=&quot;3&quot; unique_id=&quot;11256&quot;&gt;&lt;property id=&quot;20148&quot; value=&quot;5&quot;/&gt;&lt;property id=&quot;20300&quot; value=&quot;Slide 20 - &amp;quot;ICCB Advisory Committees&amp;quot;&quot;/&gt;&lt;property id=&quot;20307&quot; value=&quot;289&quot;/&gt;&lt;/object&gt;&lt;object type=&quot;3&quot; unique_id=&quot;11257&quot;&gt;&lt;property id=&quot;20148&quot; value=&quot;5&quot;/&gt;&lt;property id=&quot;20300&quot; value=&quot;Slide 5 - &amp;quot;History of the Illinois  Community College System&amp;quot;&quot;/&gt;&lt;property id=&quot;20307&quot; value=&quot;284&quot;/&gt;&lt;/object&gt;&lt;object type=&quot;3&quot; unique_id=&quot;11447&quot;&gt;&lt;property id=&quot;20148&quot; value=&quot;5&quot;/&gt;&lt;property id=&quot;20300&quot; value=&quot;Slide 30 - &amp;quot;Successful Community College Graduates&amp;quot;&quot;/&gt;&lt;property id=&quot;20307&quot; value=&quot;295&quot;/&gt;&lt;/object&gt;&lt;object type=&quot;3&quot; unique_id=&quot;11900&quot;&gt;&lt;property id=&quot;20148&quot; value=&quot;5&quot;/&gt;&lt;property id=&quot;20300&quot; value=&quot;Slide 8 - &amp;quot;Mission&amp;quot;&quot;/&gt;&lt;property id=&quot;20307&quot; value=&quot;296&quot;/&gt;&lt;/object&gt;&lt;object type=&quot;3&quot; unique_id=&quot;11902&quot;&gt;&lt;property id=&quot;20148&quot; value=&quot;5&quot;/&gt;&lt;property id=&quot;20300&quot; value=&quot;Slide 9 - &amp;quot;Illinois Community College Students&amp;quot;&quot;/&gt;&lt;property id=&quot;20307&quot; value=&quot;298&quot;/&gt;&lt;/object&gt;&lt;object type=&quot;3&quot; unique_id=&quot;16308&quot;&gt;&lt;property id=&quot;20148&quot; value=&quot;5&quot;/&gt;&lt;property id=&quot;20300&quot; value=&quot;Slide 31 - &amp;quot;Successful Community College Graduates&amp;quot;&quot;/&gt;&lt;property id=&quot;20307&quot; value=&quot;300&quot;/&gt;&lt;/object&gt;&lt;object type=&quot;3&quot; unique_id=&quot;16311&quot;&gt;&lt;property id=&quot;20148&quot; value=&quot;5&quot;/&gt;&lt;property id=&quot;20300&quot; value=&quot;Slide 14 - &amp;quot;Economic Impact in Illinois&amp;quot;&quot;/&gt;&lt;property id=&quot;20307&quot; value=&quot;336&quot;/&gt;&lt;/object&gt;&lt;object type=&quot;3&quot; unique_id=&quot;16316&quot;&gt;&lt;property id=&quot;20148&quot; value=&quot;5&quot;/&gt;&lt;property id=&quot;20300&quot; value=&quot;Slide 22 - &amp;quot;Academic affairs&amp;quot;&quot;/&gt;&lt;property id=&quot;20307&quot; value=&quot;320&quot;/&gt;&lt;/object&gt;&lt;object type=&quot;3&quot; unique_id=&quot;16320&quot;&gt;&lt;property id=&quot;20148&quot; value=&quot;5&quot;/&gt;&lt;property id=&quot;20300&quot; value=&quot;Slide 24 - &amp;quot;Adult Education &amp;amp; Family Literacy&amp;quot;&quot;/&gt;&lt;property id=&quot;20307&quot; value=&quot;325&quot;/&gt;&lt;/object&gt;&lt;object type=&quot;3&quot; unique_id=&quot;16321&quot;&gt;&lt;property id=&quot;20148&quot; value=&quot;5&quot;/&gt;&lt;property id=&quot;20300&quot; value=&quot;Slide 25 - &amp;quot;Adult Education &amp;amp; Family Literacy&amp;quot;&quot;/&gt;&lt;property id=&quot;20307&quot; value=&quot;326&quot;/&gt;&lt;/object&gt;&lt;object type=&quot;3&quot; unique_id=&quot;16327&quot;&gt;&lt;property id=&quot;20148&quot; value=&quot;5&quot;/&gt;&lt;property id=&quot;20300&quot; value=&quot;Slide 26 - &amp;quot;Workforce Development&amp;quot;&quot;/&gt;&lt;property id=&quot;20307&quot; value=&quot;332&quot;/&gt;&lt;/object&gt;&lt;object type=&quot;3&quot; unique_id=&quot;16502&quot;&gt;&lt;property id=&quot;20148&quot; value=&quot;5&quot;/&gt;&lt;property id=&quot;20300&quot; value=&quot;Slide 12 - &amp;quot;Illinois Community College Students&amp;quot;&quot;/&gt;&lt;property id=&quot;20307&quot; value=&quot;338&quot;/&gt;&lt;/object&gt;&lt;object type=&quot;3&quot; unique_id=&quot;16503&quot;&gt;&lt;property id=&quot;20148&quot; value=&quot;5&quot;/&gt;&lt;property id=&quot;20300&quot; value=&quot;Slide 13 - &amp;quot;Illinois Community College Students&amp;quot;&quot;/&gt;&lt;property id=&quot;20307&quot; value=&quot;339&quot;/&gt;&lt;/object&gt;&lt;object type=&quot;3&quot; unique_id=&quot;20092&quot;&gt;&lt;property id=&quot;20148&quot; value=&quot;5&quot;/&gt;&lt;property id=&quot;20300&quot; value=&quot;Slide 2 - &amp;quot;Joliet junior college&amp;quot;&quot;/&gt;&lt;property id=&quot;20307&quot; value=&quot;344&quot;/&gt;&lt;/object&gt;&lt;object type=&quot;3&quot; unique_id=&quot;20094&quot;&gt;&lt;property id=&quot;20148&quot; value=&quot;5&quot;/&gt;&lt;property id=&quot;20300&quot; value=&quot;Slide 29 - &amp;quot;Illinois Community College System Sources of Revenue&amp;quot;&quot;/&gt;&lt;property id=&quot;20307&quot; value=&quot;346&quot;/&gt;&lt;/object&gt;&lt;object type=&quot;3&quot; unique_id=&quot;21895&quot;&gt;&lt;property id=&quot;20148&quot; value=&quot;5&quot;/&gt;&lt;property id=&quot;20300&quot; value=&quot;Slide 3 - &amp;quot;Joliet junior college&amp;quot;&quot;/&gt;&lt;property id=&quot;20307&quot; value=&quot;349&quot;/&gt;&lt;/object&gt;&lt;object type=&quot;3&quot; unique_id=&quot;21896&quot;&gt;&lt;property id=&quot;20148&quot; value=&quot;5&quot;/&gt;&lt;property id=&quot;20300&quot; value=&quot;Slide 4 - &amp;quot;History of the Illinois  Community College System&amp;quot;&quot;/&gt;&lt;property id=&quot;20307&quot; value=&quot;351&quot;/&gt;&lt;/object&gt;&lt;object type=&quot;3&quot; unique_id=&quot;21897&quot;&gt;&lt;property id=&quot;20148&quot; value=&quot;5&quot;/&gt;&lt;property id=&quot;20300&quot; value=&quot;Slide 7 - &amp;quot;50th Anniversary&amp;quot;&quot;/&gt;&lt;property id=&quot;20307&quot; value=&quot;348&quot;/&gt;&lt;/object&gt;&lt;object type=&quot;3&quot; unique_id=&quot;22194&quot;&gt;&lt;property id=&quot;20148&quot; value=&quot;5&quot;/&gt;&lt;property id=&quot;20300&quot; value=&quot;Slide 10 - &amp;quot;Mission&amp;quot;&quot;/&gt;&lt;property id=&quot;20307&quot; value=&quot;355&quot;/&gt;&lt;/object&gt;&lt;object type=&quot;3&quot; unique_id=&quot;22196&quot;&gt;&lt;property id=&quot;20148&quot; value=&quot;5&quot;/&gt;&lt;property id=&quot;20300&quot; value=&quot;Slide 11 - &amp;quot;Illinois Community College Students&amp;quot;&quot;/&gt;&lt;property id=&quot;20307&quot; value=&quot;353&quot;/&gt;&lt;/object&gt;&lt;object type=&quot;3&quot; unique_id=&quot;22486&quot;&gt;&lt;property id=&quot;20148&quot; value=&quot;5&quot;/&gt;&lt;property id=&quot;20300&quot; value=&quot;Slide 23 - &amp;quot;Career &amp;amp; Technical Education&amp;quot;&quot;/&gt;&lt;property id=&quot;20307&quot; value=&quot;356&quot;/&gt;&lt;/object&gt;&lt;object type=&quot;3&quot; unique_id=&quot;22487&quot;&gt;&lt;property id=&quot;20148&quot; value=&quot;5&quot;/&gt;&lt;property id=&quot;20300&quot; value=&quot;Slide 27 - &amp;quot;Student services&amp;quot;&quot;/&gt;&lt;property id=&quot;20307&quot; value=&quot;357&quot;/&gt;&lt;/object&gt;&lt;object type=&quot;3&quot; unique_id=&quot;22489&quot;&gt;&lt;property id=&quot;20148&quot; value=&quot;5&quot;/&gt;&lt;property id=&quot;20300&quot; value=&quot;Slide 28 - &amp;quot;Legislative Issues&amp;quot;&quot;/&gt;&lt;property id=&quot;20307&quot; value=&quot;360&quot;/&gt;&lt;/object&gt;&lt;/object&gt;&lt;object type=&quot;8&quot; unique_id=&quot;10257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31807</TotalTime>
  <Words>1152</Words>
  <Application>Microsoft Office PowerPoint</Application>
  <PresentationFormat>On-screen Show (4:3)</PresentationFormat>
  <Paragraphs>233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</vt:lpstr>
      <vt:lpstr>Calibri</vt:lpstr>
      <vt:lpstr>Century Gothic</vt:lpstr>
      <vt:lpstr>Courier New</vt:lpstr>
      <vt:lpstr>Georgia</vt:lpstr>
      <vt:lpstr>Palatino Linotype</vt:lpstr>
      <vt:lpstr>Times New Roman</vt:lpstr>
      <vt:lpstr>Verdana</vt:lpstr>
      <vt:lpstr>Wingdings</vt:lpstr>
      <vt:lpstr>Wingdings 3</vt:lpstr>
      <vt:lpstr>Executive</vt:lpstr>
      <vt:lpstr>An Overview of the Illinois Community College System funding Formulas</vt:lpstr>
      <vt:lpstr>System Grants</vt:lpstr>
      <vt:lpstr>System Grants</vt:lpstr>
      <vt:lpstr>Base Operating Grants</vt:lpstr>
      <vt:lpstr>Base Operating Grants</vt:lpstr>
      <vt:lpstr>Base operating grants</vt:lpstr>
      <vt:lpstr>Base Operating Grants</vt:lpstr>
      <vt:lpstr> Base operating grants </vt:lpstr>
      <vt:lpstr>Base Operating Grants  Annual Deficit in Funding</vt:lpstr>
      <vt:lpstr>Base Operating Grant Unrestricted Credit Hours</vt:lpstr>
      <vt:lpstr>Equalization Grants </vt:lpstr>
      <vt:lpstr>Equalization Grants</vt:lpstr>
      <vt:lpstr>Equalization Grants</vt:lpstr>
      <vt:lpstr>Equalization Grants</vt:lpstr>
      <vt:lpstr>Equalization Grants Annual Deficit in Funding</vt:lpstr>
      <vt:lpstr>Equalization Grants</vt:lpstr>
      <vt:lpstr>Other  Unrestricted Grants</vt:lpstr>
      <vt:lpstr>Other  Unrestricted Grants</vt:lpstr>
      <vt:lpstr>Other Unrestricted Grants</vt:lpstr>
      <vt:lpstr>Other Unrestricted Grants</vt:lpstr>
      <vt:lpstr>Restricted Grants</vt:lpstr>
      <vt:lpstr>Restricted Grants</vt:lpstr>
      <vt:lpstr>    Questions?   Jennifer Franklin, Deputy Director Finance &amp; Administration Illinois Community College Board 217.785.0031 Jennifer.L.franklin2@Illinois.gov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 Community College System</dc:title>
  <dc:creator>Ellen Andres</dc:creator>
  <dc:description>With information from additional staff at ICCB.</dc:description>
  <cp:lastModifiedBy>Franklin, Jennifer L</cp:lastModifiedBy>
  <cp:revision>1096</cp:revision>
  <cp:lastPrinted>2017-08-02T21:45:19Z</cp:lastPrinted>
  <dcterms:created xsi:type="dcterms:W3CDTF">2010-05-23T14:28:12Z</dcterms:created>
  <dcterms:modified xsi:type="dcterms:W3CDTF">2022-10-10T13:35:43Z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