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6" r:id="rId3"/>
    <p:sldId id="277" r:id="rId4"/>
    <p:sldId id="267" r:id="rId5"/>
    <p:sldId id="268" r:id="rId6"/>
    <p:sldId id="269" r:id="rId7"/>
    <p:sldId id="270" r:id="rId8"/>
    <p:sldId id="266" r:id="rId9"/>
    <p:sldId id="273" r:id="rId10"/>
    <p:sldId id="272" r:id="rId11"/>
    <p:sldId id="274" r:id="rId12"/>
    <p:sldId id="275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4" d="100"/>
          <a:sy n="84" d="100"/>
        </p:scale>
        <p:origin x="56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77903543307087"/>
          <c:y val="0.15739461384137465"/>
          <c:w val="0.85681471456692915"/>
          <c:h val="0.7796037291090225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Stressed about health and safety of friends/family</c:v>
                </c:pt>
                <c:pt idx="1">
                  <c:v>Stressed about health</c:v>
                </c:pt>
                <c:pt idx="2">
                  <c:v>Frustrated about not being able to enjoy regular activities</c:v>
                </c:pt>
                <c:pt idx="3">
                  <c:v>Worried about the breakdown of society </c:v>
                </c:pt>
                <c:pt idx="4">
                  <c:v>Concerned about personal finances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0.66</c:v>
                </c:pt>
                <c:pt idx="1">
                  <c:v>0.56999999999999995</c:v>
                </c:pt>
                <c:pt idx="2">
                  <c:v>0.57999999999999996</c:v>
                </c:pt>
                <c:pt idx="3">
                  <c:v>0.56000000000000005</c:v>
                </c:pt>
                <c:pt idx="4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9C-4CB1-88C6-CE5F497EE6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Stressed about health and safety of friends/family</c:v>
                </c:pt>
                <c:pt idx="1">
                  <c:v>Stressed about health</c:v>
                </c:pt>
                <c:pt idx="2">
                  <c:v>Frustrated about not being able to enjoy regular activities</c:v>
                </c:pt>
                <c:pt idx="3">
                  <c:v>Worried about the breakdown of society </c:v>
                </c:pt>
                <c:pt idx="4">
                  <c:v>Concerned about personal finances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1B9C-4CB1-88C6-CE5F497EE6D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Stressed about health and safety of friends/family</c:v>
                </c:pt>
                <c:pt idx="1">
                  <c:v>Stressed about health</c:v>
                </c:pt>
                <c:pt idx="2">
                  <c:v>Frustrated about not being able to enjoy regular activities</c:v>
                </c:pt>
                <c:pt idx="3">
                  <c:v>Worried about the breakdown of society </c:v>
                </c:pt>
                <c:pt idx="4">
                  <c:v>Concerned about personal finances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1B9C-4CB1-88C6-CE5F497EE6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2230144"/>
        <c:axId val="532231128"/>
      </c:barChart>
      <c:catAx>
        <c:axId val="532230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231128"/>
        <c:crosses val="autoZero"/>
        <c:auto val="1"/>
        <c:lblAlgn val="ctr"/>
        <c:lblOffset val="100"/>
        <c:noMultiLvlLbl val="0"/>
      </c:catAx>
      <c:valAx>
        <c:axId val="532231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23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0.12871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31F26B05-3353-48B6-8B2B-E02F8319F23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-644769"/>
          <a:ext cx="7445742" cy="641253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en-US"/>
              <a:t>8/4/2020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en-US"/>
              <a:t>8/4/2020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 bwMode="gray"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sky"/>
          <p:cNvSpPr/>
          <p:nvPr/>
        </p:nvSpPr>
        <p:spPr bwMode="white"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ltGray"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8/4/2020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8/4/2020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8/4/2020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8/4/2020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8/4/2020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8/4/2020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8/4/2020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8/4/2020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8/4/2020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8/4/2020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8" name="water3"/>
          <p:cNvSpPr/>
          <p:nvPr/>
        </p:nvSpPr>
        <p:spPr bwMode="gray"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white"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en-US" smtClean="0"/>
              <a:pPr/>
              <a:t>8/4/2020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2240280" indent="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XjEfVxTuXU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b="1" u="sng" dirty="0"/>
              <a:t>Self-care and Coping During Unprecedented Times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1" y="4038599"/>
            <a:ext cx="9960005" cy="1510353"/>
          </a:xfrm>
        </p:spPr>
        <p:txBody>
          <a:bodyPr>
            <a:normAutofit/>
          </a:bodyPr>
          <a:lstStyle/>
          <a:p>
            <a:r>
              <a:rPr lang="en-US" dirty="0"/>
              <a:t>By: Shanya Gray, MA, LCPC</a:t>
            </a:r>
          </a:p>
          <a:p>
            <a:r>
              <a:rPr lang="en-US" dirty="0"/>
              <a:t>Assistant Professor/Counselor</a:t>
            </a:r>
          </a:p>
          <a:p>
            <a:r>
              <a:rPr lang="en-US" dirty="0"/>
              <a:t>Coordinator of the Counseling and Career Development Center</a:t>
            </a:r>
          </a:p>
          <a:p>
            <a:endParaRPr lang="en-US" dirty="0"/>
          </a:p>
          <a:p>
            <a:r>
              <a:rPr lang="en-US" dirty="0" err="1"/>
              <a:t>MORaine</a:t>
            </a:r>
            <a:r>
              <a:rPr lang="en-US" dirty="0"/>
              <a:t> valley community </a:t>
            </a:r>
            <a:r>
              <a:rPr lang="en-US" dirty="0" err="1"/>
              <a:t>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4CCFA-3E15-4263-A77B-0BBAA97B4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40CDCE-E6A6-40EA-A024-91545AB3A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5415" y="1441938"/>
            <a:ext cx="5052647" cy="4501662"/>
          </a:xfrm>
        </p:spPr>
        <p:txBody>
          <a:bodyPr/>
          <a:lstStyle/>
          <a:p>
            <a:r>
              <a:rPr lang="en-US" dirty="0"/>
              <a:t>Breathe</a:t>
            </a:r>
          </a:p>
          <a:p>
            <a:r>
              <a:rPr lang="en-US" dirty="0"/>
              <a:t>Move</a:t>
            </a:r>
          </a:p>
          <a:p>
            <a:r>
              <a:rPr lang="en-US" dirty="0"/>
              <a:t>Dance</a:t>
            </a:r>
          </a:p>
          <a:p>
            <a:r>
              <a:rPr lang="en-US" dirty="0"/>
              <a:t>Walk/Exercise</a:t>
            </a:r>
          </a:p>
          <a:p>
            <a:r>
              <a:rPr lang="en-US" dirty="0"/>
              <a:t>Have good posture</a:t>
            </a:r>
          </a:p>
          <a:p>
            <a:r>
              <a:rPr lang="en-US" dirty="0"/>
              <a:t>Keep a routine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E6F95-3F57-4670-8653-E3CB1D536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7272798-0C8F-425F-A0A3-7A5E572A9F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31994" y="1488558"/>
            <a:ext cx="5555385" cy="329609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AE1A7-5E4C-4ADE-A154-9C8E107D4D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Increase meaning</a:t>
            </a:r>
          </a:p>
          <a:p>
            <a:r>
              <a:rPr lang="en-US" dirty="0"/>
              <a:t>Stay connected</a:t>
            </a:r>
          </a:p>
          <a:p>
            <a:r>
              <a:rPr lang="en-US" dirty="0"/>
              <a:t>Laugh</a:t>
            </a:r>
          </a:p>
          <a:p>
            <a:r>
              <a:rPr lang="en-US" dirty="0"/>
              <a:t>Feed your soul</a:t>
            </a:r>
          </a:p>
          <a:p>
            <a:r>
              <a:rPr lang="en-US" dirty="0"/>
              <a:t>Practice Affirmations</a:t>
            </a:r>
          </a:p>
          <a:p>
            <a:r>
              <a:rPr lang="en-US" dirty="0"/>
              <a:t>Maintain balance</a:t>
            </a:r>
          </a:p>
          <a:p>
            <a:r>
              <a:rPr lang="en-US" dirty="0"/>
              <a:t>Extend grace to yourself and others</a:t>
            </a:r>
          </a:p>
          <a:p>
            <a:r>
              <a:rPr lang="en-US" dirty="0"/>
              <a:t>Don’t be afraid to get help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67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47139-45F3-491B-9F5D-3D00AF6AB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Remember, with our students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CC92A9-5F36-4871-A6F2-07339838AD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78881" y="1573790"/>
            <a:ext cx="5558635" cy="359421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BAFBFE-E7AC-4317-AB23-A6BC90BF9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6123" y="1455538"/>
            <a:ext cx="4986997" cy="4259462"/>
          </a:xfrm>
        </p:spPr>
        <p:txBody>
          <a:bodyPr/>
          <a:lstStyle/>
          <a:p>
            <a:r>
              <a:rPr lang="en-US" dirty="0"/>
              <a:t>They have circumstances beyond their control</a:t>
            </a:r>
          </a:p>
          <a:p>
            <a:r>
              <a:rPr lang="en-US" dirty="0"/>
              <a:t>We serve a large underserved population</a:t>
            </a:r>
          </a:p>
          <a:p>
            <a:r>
              <a:rPr lang="en-US" dirty="0"/>
              <a:t>They are experiencing the pandemic +</a:t>
            </a:r>
          </a:p>
          <a:p>
            <a:r>
              <a:rPr lang="en-US" dirty="0"/>
              <a:t>This is also new to them</a:t>
            </a:r>
          </a:p>
          <a:p>
            <a:r>
              <a:rPr lang="en-US" dirty="0"/>
              <a:t>They are also struggling and trying just as we are</a:t>
            </a:r>
          </a:p>
        </p:txBody>
      </p:sp>
    </p:spTree>
    <p:extLst>
      <p:ext uri="{BB962C8B-B14F-4D97-AF65-F5344CB8AC3E}">
        <p14:creationId xmlns:p14="http://schemas.microsoft.com/office/powerpoint/2010/main" val="130142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2CD30-5157-45AA-B539-F9F7CFA3CD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C6684E-752F-4050-ABC6-88B3EFD860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Shanya Gray</a:t>
            </a:r>
          </a:p>
          <a:p>
            <a:r>
              <a:rPr lang="en-US" dirty="0"/>
              <a:t>grays44@morainevalley.edu</a:t>
            </a:r>
          </a:p>
        </p:txBody>
      </p:sp>
    </p:spTree>
    <p:extLst>
      <p:ext uri="{BB962C8B-B14F-4D97-AF65-F5344CB8AC3E}">
        <p14:creationId xmlns:p14="http://schemas.microsoft.com/office/powerpoint/2010/main" val="42824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3265C-B34D-4F56-A1BF-A3B8B2354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have you been feeling these days?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8709D61-3D49-4CF3-BAB1-A2B08D85F4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80091" y="1477521"/>
            <a:ext cx="4170788" cy="4170788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0D47078-75F0-413C-BEEF-235D446FF4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41120" y="1754373"/>
            <a:ext cx="4718376" cy="3349255"/>
          </a:xfrm>
        </p:spPr>
      </p:pic>
    </p:spTree>
    <p:extLst>
      <p:ext uri="{BB962C8B-B14F-4D97-AF65-F5344CB8AC3E}">
        <p14:creationId xmlns:p14="http://schemas.microsoft.com/office/powerpoint/2010/main" val="137300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EF4F21F-6D0C-44F5-ADBB-3BE6B1E5F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4092" y="761999"/>
            <a:ext cx="3903785" cy="3634155"/>
          </a:xfrm>
        </p:spPr>
        <p:txBody>
          <a:bodyPr>
            <a:noAutofit/>
          </a:bodyPr>
          <a:lstStyle/>
          <a:p>
            <a:r>
              <a:rPr lang="en-US" sz="2000" dirty="0"/>
              <a:t>“It can be stated with certainty based on these survey findings that at least a quarter of U.S. adults is presently in a condition of high emotional distress directly attributable to the pandemic.”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78B596-1079-44A7-91C8-829F5FC36F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024124"/>
              </p:ext>
            </p:extLst>
          </p:nvPr>
        </p:nvGraphicFramePr>
        <p:xfrm>
          <a:off x="865920" y="761999"/>
          <a:ext cx="7445742" cy="4982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602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128054-E62E-4B79-AE12-253C15B3C0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5454" y="989761"/>
            <a:ext cx="7914242" cy="4141787"/>
          </a:xfrm>
        </p:spPr>
      </p:pic>
    </p:spTree>
    <p:extLst>
      <p:ext uri="{BB962C8B-B14F-4D97-AF65-F5344CB8AC3E}">
        <p14:creationId xmlns:p14="http://schemas.microsoft.com/office/powerpoint/2010/main" val="29860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C00C8-AA3F-46FC-9475-41067C952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86E5225-EA07-4567-BBC5-F8E0EB644C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85159" y="1572768"/>
            <a:ext cx="4821828" cy="352596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E69A6-7215-4BA8-86C5-18636446CA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2436" y="1353312"/>
            <a:ext cx="4821828" cy="436168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Impaired judgement</a:t>
            </a:r>
          </a:p>
          <a:p>
            <a:r>
              <a:rPr lang="en-US" dirty="0"/>
              <a:t>Inability to concentrate</a:t>
            </a:r>
          </a:p>
          <a:p>
            <a:r>
              <a:rPr lang="en-US" dirty="0"/>
              <a:t>Indecisive</a:t>
            </a:r>
          </a:p>
          <a:p>
            <a:r>
              <a:rPr lang="en-US" dirty="0"/>
              <a:t>Muddled thinking</a:t>
            </a:r>
          </a:p>
          <a:p>
            <a:r>
              <a:rPr lang="en-US" dirty="0"/>
              <a:t>Hasty decision making</a:t>
            </a:r>
          </a:p>
          <a:p>
            <a:r>
              <a:rPr lang="en-US" dirty="0"/>
              <a:t>Constant worrying</a:t>
            </a:r>
          </a:p>
        </p:txBody>
      </p:sp>
    </p:spTree>
    <p:extLst>
      <p:ext uri="{BB962C8B-B14F-4D97-AF65-F5344CB8AC3E}">
        <p14:creationId xmlns:p14="http://schemas.microsoft.com/office/powerpoint/2010/main" val="38093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96CA9-13B6-40D3-A6A9-221D12A13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F645223-7ED4-438A-BE32-DFC027217E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847205"/>
            <a:ext cx="5689650" cy="293744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E832C-6148-46E9-A11C-B04AA62DE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5784" y="1477108"/>
            <a:ext cx="5057335" cy="4237892"/>
          </a:xfrm>
        </p:spPr>
        <p:txBody>
          <a:bodyPr>
            <a:normAutofit/>
          </a:bodyPr>
          <a:lstStyle/>
          <a:p>
            <a:r>
              <a:rPr lang="en-US" dirty="0"/>
              <a:t>Headaches, back and neck pain</a:t>
            </a:r>
          </a:p>
          <a:p>
            <a:r>
              <a:rPr lang="en-US" dirty="0"/>
              <a:t>Insomnia</a:t>
            </a:r>
          </a:p>
          <a:p>
            <a:r>
              <a:rPr lang="en-US" dirty="0"/>
              <a:t>Overeating/Undereating</a:t>
            </a:r>
          </a:p>
          <a:p>
            <a:r>
              <a:rPr lang="en-US" dirty="0"/>
              <a:t>Poor Digestion</a:t>
            </a:r>
          </a:p>
          <a:p>
            <a:r>
              <a:rPr lang="en-US" dirty="0"/>
              <a:t>Hair Loss/Skin problems</a:t>
            </a:r>
          </a:p>
          <a:p>
            <a:r>
              <a:rPr lang="en-US" dirty="0"/>
              <a:t>Restlessness</a:t>
            </a:r>
          </a:p>
          <a:p>
            <a:r>
              <a:rPr lang="en-US" dirty="0"/>
              <a:t>Increased risk for hypertension, heart attacks, stroke</a:t>
            </a:r>
          </a:p>
        </p:txBody>
      </p:sp>
    </p:spTree>
    <p:extLst>
      <p:ext uri="{BB962C8B-B14F-4D97-AF65-F5344CB8AC3E}">
        <p14:creationId xmlns:p14="http://schemas.microsoft.com/office/powerpoint/2010/main" val="364982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1ADCD-E347-4FBC-AFD1-31ED9A655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A9C9038-38F1-445F-8204-BFB76F312A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09499" y="1353312"/>
            <a:ext cx="5270233" cy="343133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41174-2ACC-4B7A-91A8-0B0B827DF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2677" y="1488831"/>
            <a:ext cx="5111261" cy="4466492"/>
          </a:xfrm>
        </p:spPr>
        <p:txBody>
          <a:bodyPr/>
          <a:lstStyle/>
          <a:p>
            <a:r>
              <a:rPr lang="en-US" dirty="0"/>
              <a:t>Discouraged</a:t>
            </a:r>
          </a:p>
          <a:p>
            <a:r>
              <a:rPr lang="en-US" dirty="0"/>
              <a:t>Feeling overwhelmed</a:t>
            </a:r>
          </a:p>
          <a:p>
            <a:r>
              <a:rPr lang="en-US" dirty="0"/>
              <a:t>Feeling hopeless/powerless</a:t>
            </a:r>
          </a:p>
          <a:p>
            <a:r>
              <a:rPr lang="en-US" dirty="0"/>
              <a:t>Sadness/loneliness</a:t>
            </a:r>
          </a:p>
          <a:p>
            <a:r>
              <a:rPr lang="en-US" dirty="0"/>
              <a:t>Irritable/angry</a:t>
            </a:r>
          </a:p>
          <a:p>
            <a:r>
              <a:rPr lang="en-US" dirty="0"/>
              <a:t>Loosing hope</a:t>
            </a:r>
          </a:p>
          <a:p>
            <a:r>
              <a:rPr lang="en-US" dirty="0"/>
              <a:t>Loosing faith</a:t>
            </a:r>
          </a:p>
          <a:p>
            <a:r>
              <a:rPr lang="en-US" dirty="0"/>
              <a:t>Depression</a:t>
            </a:r>
          </a:p>
          <a:p>
            <a:r>
              <a:rPr lang="en-US" dirty="0"/>
              <a:t>Anxiety</a:t>
            </a:r>
          </a:p>
        </p:txBody>
      </p:sp>
    </p:spTree>
    <p:extLst>
      <p:ext uri="{BB962C8B-B14F-4D97-AF65-F5344CB8AC3E}">
        <p14:creationId xmlns:p14="http://schemas.microsoft.com/office/powerpoint/2010/main" val="231813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What Can We Do to Cope During This Time? </a:t>
            </a:r>
          </a:p>
        </p:txBody>
      </p:sp>
      <p:pic>
        <p:nvPicPr>
          <p:cNvPr id="7" name="Picture Placeholder 6" descr="Closeup of flower, starfish, and shells on white sand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" b="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88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211F-1DA6-421D-9DE5-6DBE4090E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</a:t>
            </a:r>
          </a:p>
        </p:txBody>
      </p:sp>
      <p:pic>
        <p:nvPicPr>
          <p:cNvPr id="5" name="Online Media 4" title="50 Locations Above Barbados">
            <a:hlinkClick r:id="" action="ppaction://media"/>
            <a:extLst>
              <a:ext uri="{FF2B5EF4-FFF2-40B4-BE49-F238E27FC236}">
                <a16:creationId xmlns:a16="http://schemas.microsoft.com/office/drawing/2014/main" id="{203DACC4-AC88-4707-9146-5283F1FAEAD6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17987" y="1468249"/>
            <a:ext cx="6425092" cy="361411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E3E157-30DD-4ACE-82CD-2A4CEFE8EC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6123" y="1468249"/>
            <a:ext cx="4986997" cy="4246751"/>
          </a:xfrm>
        </p:spPr>
        <p:txBody>
          <a:bodyPr/>
          <a:lstStyle/>
          <a:p>
            <a:r>
              <a:rPr lang="en-US" dirty="0"/>
              <a:t>Breathe</a:t>
            </a:r>
          </a:p>
          <a:p>
            <a:r>
              <a:rPr lang="en-US" dirty="0"/>
              <a:t>Set/Have realistic expectations</a:t>
            </a:r>
          </a:p>
          <a:p>
            <a:r>
              <a:rPr lang="en-US" dirty="0"/>
              <a:t>Positive self talk and affirmations</a:t>
            </a:r>
          </a:p>
          <a:p>
            <a:r>
              <a:rPr lang="en-US" dirty="0"/>
              <a:t>Stop negative thinking</a:t>
            </a:r>
          </a:p>
          <a:p>
            <a:r>
              <a:rPr lang="en-US" dirty="0"/>
              <a:t>Gain perspective</a:t>
            </a:r>
          </a:p>
          <a:p>
            <a:r>
              <a:rPr lang="en-US" dirty="0"/>
              <a:t>Keep a routine</a:t>
            </a:r>
          </a:p>
          <a:p>
            <a:r>
              <a:rPr lang="en-US" dirty="0"/>
              <a:t>Do not overload yourself with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4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ean painting presentation (widescreen).potx" id="{7D8F5DB3-F878-46D5-AF2D-2DD5B7369221}" vid="{9251DF30-C224-466C-9BFA-3064FAD55731}"/>
    </a:ext>
  </a:extLst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 painting presentation (widescreen)</Template>
  <TotalTime>261</TotalTime>
  <Words>232</Words>
  <Application>Microsoft Office PowerPoint</Application>
  <PresentationFormat>Widescreen</PresentationFormat>
  <Paragraphs>68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Georgia</vt:lpstr>
      <vt:lpstr>Ocean 16x9</vt:lpstr>
      <vt:lpstr>  Self-care and Coping During Unprecedented Times</vt:lpstr>
      <vt:lpstr>How have you been feeling these days?</vt:lpstr>
      <vt:lpstr>“It can be stated with certainty based on these survey findings that at least a quarter of U.S. adults is presently in a condition of high emotional distress directly attributable to the pandemic.”</vt:lpstr>
      <vt:lpstr>PowerPoint Presentation</vt:lpstr>
      <vt:lpstr>Mind</vt:lpstr>
      <vt:lpstr>Body</vt:lpstr>
      <vt:lpstr>Soul</vt:lpstr>
      <vt:lpstr>What Can We Do to Cope During This Time? </vt:lpstr>
      <vt:lpstr>Mind</vt:lpstr>
      <vt:lpstr>Body</vt:lpstr>
      <vt:lpstr>Soul</vt:lpstr>
      <vt:lpstr>Remember, with our students</vt:lpstr>
      <vt:lpstr>Questions? 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Self-care and Coping During Unprecedented Times</dc:title>
  <dc:creator>Gray, Shanya</dc:creator>
  <cp:lastModifiedBy>Whitney Thompson</cp:lastModifiedBy>
  <cp:revision>23</cp:revision>
  <dcterms:created xsi:type="dcterms:W3CDTF">2020-07-29T23:55:31Z</dcterms:created>
  <dcterms:modified xsi:type="dcterms:W3CDTF">2020-08-04T19:47:44Z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