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64" r:id="rId5"/>
    <p:sldId id="276" r:id="rId6"/>
    <p:sldId id="282" r:id="rId7"/>
    <p:sldId id="283" r:id="rId8"/>
    <p:sldId id="284" r:id="rId9"/>
    <p:sldId id="298" r:id="rId10"/>
    <p:sldId id="301" r:id="rId11"/>
    <p:sldId id="299" r:id="rId12"/>
    <p:sldId id="285" r:id="rId13"/>
    <p:sldId id="288" r:id="rId14"/>
    <p:sldId id="297" r:id="rId15"/>
    <p:sldId id="290" r:id="rId16"/>
    <p:sldId id="300" r:id="rId17"/>
    <p:sldId id="291" r:id="rId18"/>
    <p:sldId id="292" r:id="rId19"/>
    <p:sldId id="294" r:id="rId20"/>
    <p:sldId id="293" r:id="rId21"/>
    <p:sldId id="296" r:id="rId22"/>
    <p:sldId id="295" r:id="rId23"/>
  </p:sldIdLst>
  <p:sldSz cx="12188825" cy="6858000"/>
  <p:notesSz cx="7315200" cy="96012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280" autoAdjust="0"/>
  </p:normalViewPr>
  <p:slideViewPr>
    <p:cSldViewPr showGuides="1">
      <p:cViewPr varScale="1">
        <p:scale>
          <a:sx n="85" d="100"/>
          <a:sy n="85" d="100"/>
        </p:scale>
        <p:origin x="210" y="8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7/23/2020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7/23/2020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7/23/2020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7/23/2020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7/23/2020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7/23/2020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7/23/2020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dfs.semanticscholar.org/502e/c0f28d1ea3f65e57e4d54ef06d633a2e6cfb.pdf" TargetMode="External"/><Relationship Id="rId2" Type="http://schemas.openxmlformats.org/officeDocument/2006/relationships/hyperlink" Target="https://peerj.com/articles/812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cjakemat@purdue.edu" TargetMode="External"/><Relationship Id="rId2" Type="http://schemas.openxmlformats.org/officeDocument/2006/relationships/hyperlink" Target="mailto:opergams@ccc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lmohanty@ccc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304800"/>
            <a:ext cx="7008574" cy="3298825"/>
          </a:xfrm>
        </p:spPr>
        <p:txBody>
          <a:bodyPr/>
          <a:lstStyle/>
          <a:p>
            <a:r>
              <a:rPr lang="en-US" dirty="0"/>
              <a:t>Reading Aloud in College Biology Classes</a:t>
            </a:r>
            <a:r>
              <a:rPr lang="en-US" sz="3680" i="1" baseline="30000" dirty="0"/>
              <a:t>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3810000"/>
            <a:ext cx="7008574" cy="1244600"/>
          </a:xfrm>
        </p:spPr>
        <p:txBody>
          <a:bodyPr>
            <a:noAutofit/>
          </a:bodyPr>
          <a:lstStyle/>
          <a:p>
            <a:r>
              <a:rPr lang="en-US" sz="2000" dirty="0"/>
              <a:t>Dr. Oliver </a:t>
            </a:r>
            <a:r>
              <a:rPr lang="en-US" sz="2000" dirty="0" err="1"/>
              <a:t>Pergams</a:t>
            </a:r>
            <a:r>
              <a:rPr lang="en-US" sz="2000" dirty="0"/>
              <a:t> (Natural Sciences, City Colleges of Chicago)</a:t>
            </a:r>
          </a:p>
          <a:p>
            <a:r>
              <a:rPr lang="en-US" sz="2000" dirty="0"/>
              <a:t>Dr. Charmaine Jake-Matthews (Psychology, Purdue University Northwest)</a:t>
            </a:r>
          </a:p>
          <a:p>
            <a:endParaRPr lang="en-US" sz="2000" i="1" dirty="0"/>
          </a:p>
          <a:p>
            <a:r>
              <a:rPr lang="en-US" sz="1600" baseline="30000" dirty="0"/>
              <a:t>1</a:t>
            </a:r>
            <a:r>
              <a:rPr lang="en-US" sz="1600" dirty="0"/>
              <a:t>Pergams, O.R.W., Jake-Matthews, C.E., &amp; Mohanty L.M. (2018). A combined Read-Aloud Think-Aloud strategy improves student learning experiences in college-level biology courses. </a:t>
            </a:r>
            <a:r>
              <a:rPr lang="en-US" sz="1600" i="1" dirty="0"/>
              <a:t>Journal of College Science Teaching, 4(</a:t>
            </a:r>
            <a:r>
              <a:rPr lang="en-US" sz="1600" dirty="0"/>
              <a:t>5), 10-15.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52400"/>
            <a:ext cx="2819400" cy="990600"/>
          </a:xfrm>
        </p:spPr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60650" y="381000"/>
            <a:ext cx="7737545" cy="52578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Three classes were involved in this project: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Biology 122 (Organismal Biology II) taught Fall 2015 (</a:t>
            </a:r>
            <a:r>
              <a:rPr lang="en-US" sz="2000" i="1" dirty="0"/>
              <a:t>N </a:t>
            </a:r>
            <a:r>
              <a:rPr lang="en-US" sz="2000" dirty="0"/>
              <a:t>= 8 students)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Biology 119 (Environmental Biology) taught Spring 2016 (</a:t>
            </a:r>
            <a:r>
              <a:rPr lang="en-US" sz="2000" i="1" dirty="0"/>
              <a:t>N </a:t>
            </a:r>
            <a:r>
              <a:rPr lang="en-US" sz="2000" dirty="0"/>
              <a:t>= 14 students)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Biology 122 (Organismal Biology II) taught Fall 2016 (</a:t>
            </a:r>
            <a:r>
              <a:rPr lang="en-US" sz="2000" i="1" dirty="0"/>
              <a:t>N </a:t>
            </a:r>
            <a:r>
              <a:rPr lang="en-US" sz="2000" dirty="0"/>
              <a:t>= 12 students)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 were a total of 34 students in these 3 classes</a:t>
            </a:r>
          </a:p>
        </p:txBody>
      </p:sp>
    </p:spTree>
    <p:extLst>
      <p:ext uri="{BB962C8B-B14F-4D97-AF65-F5344CB8AC3E}">
        <p14:creationId xmlns:p14="http://schemas.microsoft.com/office/powerpoint/2010/main" val="9846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with small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also tried using the technique with one of my sections of Intro Bio non-major classes, Bio 114</a:t>
            </a:r>
          </a:p>
          <a:p>
            <a:r>
              <a:rPr lang="en-US" dirty="0"/>
              <a:t>The class had 32 students, rather than the 8-14 in the major classes</a:t>
            </a:r>
          </a:p>
          <a:p>
            <a:r>
              <a:rPr lang="en-US" dirty="0"/>
              <a:t>This proved to be too many: it took too long to go through one turn for the class, and I lost student focus and attention</a:t>
            </a:r>
          </a:p>
          <a:p>
            <a:r>
              <a:rPr lang="en-US" dirty="0"/>
              <a:t>My own experience was that the technique worked better with class size &lt;15</a:t>
            </a:r>
          </a:p>
        </p:txBody>
      </p:sp>
    </p:spTree>
    <p:extLst>
      <p:ext uri="{BB962C8B-B14F-4D97-AF65-F5344CB8AC3E}">
        <p14:creationId xmlns:p14="http://schemas.microsoft.com/office/powerpoint/2010/main" val="335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Buy-In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2209800"/>
            <a:ext cx="10157354" cy="4470400"/>
          </a:xfrm>
        </p:spPr>
        <p:txBody>
          <a:bodyPr/>
          <a:lstStyle/>
          <a:p>
            <a:r>
              <a:rPr lang="en-US" dirty="0"/>
              <a:t>At the beginning of each class, I explained what I wanted to do</a:t>
            </a:r>
          </a:p>
          <a:p>
            <a:r>
              <a:rPr lang="en-US" dirty="0"/>
              <a:t>Student objections were basically 2 themes:</a:t>
            </a:r>
          </a:p>
          <a:p>
            <a:pPr lvl="1"/>
            <a:r>
              <a:rPr lang="en-US" dirty="0"/>
              <a:t>Reading aloud in class is baby stuff</a:t>
            </a:r>
          </a:p>
          <a:p>
            <a:pPr lvl="1"/>
            <a:r>
              <a:rPr lang="en-US" dirty="0"/>
              <a:t>Reading aloud is not my learning style</a:t>
            </a:r>
          </a:p>
          <a:p>
            <a:r>
              <a:rPr lang="en-US" dirty="0"/>
              <a:t>It was put to a vote, &amp; all 3 classes voted to give it a 2-week trial</a:t>
            </a:r>
          </a:p>
          <a:p>
            <a:r>
              <a:rPr lang="en-US" dirty="0"/>
              <a:t>After 2 weeks all 3 classes voted to keep going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5CB6-2DA9-492B-8CD6-8FE47F427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Give </a:t>
            </a:r>
            <a:r>
              <a:rPr lang="en-US" dirty="0"/>
              <a:t>It A Try!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C457A-DAD4-4EF9-934C-9673BBB319B0}"/>
              </a:ext>
            </a:extLst>
          </p:cNvPr>
          <p:cNvSpPr txBox="1"/>
          <p:nvPr/>
        </p:nvSpPr>
        <p:spPr>
          <a:xfrm>
            <a:off x="1243661" y="1752600"/>
            <a:ext cx="58915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now point to two handouts: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A somewhat difficult peer-reviewed scientific article on rapid evolution</a:t>
            </a:r>
          </a:p>
          <a:p>
            <a:pPr marL="1676187" lvl="2" indent="-457200">
              <a:buFont typeface="Arial" panose="020B0604020202020204" pitchFamily="34" charset="0"/>
              <a:buChar char="•"/>
            </a:pPr>
            <a:r>
              <a:rPr lang="en-US" dirty="0"/>
              <a:t>We’ll read the first page or two using RA-TA</a:t>
            </a:r>
          </a:p>
          <a:p>
            <a:pPr marL="1676187" lvl="2" indent="-457200">
              <a:buFont typeface="Arial" panose="020B0604020202020204" pitchFamily="34" charset="0"/>
              <a:buChar char="•"/>
            </a:pPr>
            <a:r>
              <a:rPr lang="en-US" dirty="0"/>
              <a:t>(click </a:t>
            </a:r>
            <a:r>
              <a:rPr lang="en-US" b="1" dirty="0">
                <a:hlinkClick r:id="rId2"/>
              </a:rPr>
              <a:t>HERE</a:t>
            </a:r>
            <a:r>
              <a:rPr lang="en-US" dirty="0"/>
              <a:t> for paper)</a:t>
            </a:r>
          </a:p>
          <a:p>
            <a:pPr marL="1676187" lvl="2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676187" lvl="2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1066693" lvl="1" indent="-457200">
              <a:buFont typeface="Arial" panose="020B0604020202020204" pitchFamily="34" charset="0"/>
              <a:buChar char="•"/>
            </a:pPr>
            <a:r>
              <a:rPr lang="en-US" dirty="0"/>
              <a:t>The original RA-TA paper for later reference</a:t>
            </a:r>
          </a:p>
          <a:p>
            <a:pPr marL="1676187" lvl="2" indent="-457200">
              <a:buFont typeface="Arial" panose="020B0604020202020204" pitchFamily="34" charset="0"/>
              <a:buChar char="•"/>
            </a:pPr>
            <a:r>
              <a:rPr lang="en-US" dirty="0"/>
              <a:t>(click </a:t>
            </a:r>
            <a:r>
              <a:rPr lang="en-US" b="1" dirty="0">
                <a:hlinkClick r:id="rId3"/>
              </a:rPr>
              <a:t>HERE</a:t>
            </a:r>
            <a:r>
              <a:rPr lang="en-US" dirty="0"/>
              <a:t> for paper)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78743-A008-4BDE-BFAA-BACBD56B97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12" y="1600200"/>
            <a:ext cx="376879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6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152400"/>
            <a:ext cx="7008574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533400"/>
            <a:ext cx="8153400" cy="570506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</a:rPr>
              <a:t>Please rate the following on a 1-5 scale, with 1 = Strongly Disagree, 2 = Somewhat Disagree, 3 = Neither Disagree nor Agree. 4 = Somewhat Agree and 5 = Strongly Agree.</a:t>
            </a:r>
          </a:p>
          <a:p>
            <a:endParaRPr lang="en-US" sz="2200" dirty="0">
              <a:latin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</a:rPr>
              <a:t>1. It made me read the text more than I would have otherwise.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2. It made me understand the text more than I would have otherwise.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3. Dr. </a:t>
            </a:r>
            <a:r>
              <a:rPr lang="en-US" sz="2400" dirty="0" err="1">
                <a:latin typeface="Times New Roman" panose="02020603050405020304" pitchFamily="18" charset="0"/>
              </a:rPr>
              <a:t>Pergams</a:t>
            </a:r>
            <a:r>
              <a:rPr lang="en-US" sz="2400" dirty="0">
                <a:latin typeface="Times New Roman" panose="02020603050405020304" pitchFamily="18" charset="0"/>
              </a:rPr>
              <a:t> elaborating on the text was useful to me.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4. In general, I learned how to read difficult texts with greater comprehension.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5. I prefer a class conducted this way over a c</a:t>
            </a:r>
            <a:r>
              <a:rPr lang="en-US" sz="2600" dirty="0">
                <a:latin typeface="Times New Roman" panose="02020603050405020304" pitchFamily="18" charset="0"/>
              </a:rPr>
              <a:t>lass with lecture and </a:t>
            </a:r>
            <a:r>
              <a:rPr lang="en-US" sz="2600" dirty="0" err="1">
                <a:latin typeface="Times New Roman" panose="02020603050405020304" pitchFamily="18" charset="0"/>
              </a:rPr>
              <a:t>powerpoints</a:t>
            </a:r>
            <a:r>
              <a:rPr lang="en-US" sz="2600" dirty="0">
                <a:latin typeface="Times New Roman" panose="02020603050405020304" pitchFamily="18" charset="0"/>
              </a:rPr>
              <a:t>.</a:t>
            </a:r>
          </a:p>
          <a:p>
            <a:endParaRPr lang="en-US" sz="2600" i="1" dirty="0">
              <a:latin typeface="Times New Roman" panose="02020603050405020304" pitchFamily="18" charset="0"/>
            </a:endParaRPr>
          </a:p>
          <a:p>
            <a:r>
              <a:rPr lang="en-US" sz="2400" dirty="0">
                <a:latin typeface="TimesNewRomanPSMT"/>
              </a:rPr>
              <a:t>The survey sheets were proctored by a student while Dr. </a:t>
            </a:r>
            <a:r>
              <a:rPr lang="en-US" sz="2400" dirty="0" err="1">
                <a:latin typeface="TimesNewRomanPSMT"/>
              </a:rPr>
              <a:t>Pergams</a:t>
            </a:r>
            <a:r>
              <a:rPr lang="en-US" sz="2400" dirty="0">
                <a:latin typeface="TimesNewRomanPSMT"/>
              </a:rPr>
              <a:t> was out of the room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09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76200"/>
            <a:ext cx="10438051" cy="990600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  <a:br>
              <a:rPr lang="en-US" dirty="0"/>
            </a:br>
            <a:endParaRPr lang="en-US" sz="2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B0706F-DB2E-4F2C-B1DA-C1EEF3C21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871" y="614116"/>
            <a:ext cx="9883077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7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981200"/>
            <a:ext cx="10157354" cy="4470400"/>
          </a:xfrm>
        </p:spPr>
        <p:txBody>
          <a:bodyPr/>
          <a:lstStyle/>
          <a:p>
            <a:r>
              <a:rPr lang="en-US" dirty="0"/>
              <a:t>No longer thought reading aloud was “baby stuff”</a:t>
            </a:r>
          </a:p>
          <a:p>
            <a:r>
              <a:rPr lang="en-US" dirty="0"/>
              <a:t>However, those who thought reading aloud was not their learning style did not change their minds</a:t>
            </a:r>
          </a:p>
          <a:p>
            <a:r>
              <a:rPr lang="en-US" dirty="0"/>
              <a:t>Concerning [</a:t>
            </a:r>
            <a:r>
              <a:rPr lang="en-US" i="1" dirty="0">
                <a:latin typeface="Times New Roman" panose="02020603050405020304" pitchFamily="18" charset="0"/>
              </a:rPr>
              <a:t>5. I prefer a class conducted this way over a c</a:t>
            </a:r>
            <a:r>
              <a:rPr lang="en-US" sz="2600" i="1" dirty="0">
                <a:latin typeface="Times New Roman" panose="02020603050405020304" pitchFamily="18" charset="0"/>
              </a:rPr>
              <a:t>lass with lecture and </a:t>
            </a:r>
            <a:r>
              <a:rPr lang="en-US" sz="2600" i="1" dirty="0" err="1">
                <a:latin typeface="Times New Roman" panose="02020603050405020304" pitchFamily="18" charset="0"/>
              </a:rPr>
              <a:t>powerpoints</a:t>
            </a:r>
            <a:r>
              <a:rPr lang="en-US" dirty="0"/>
              <a:t>. 3.35, </a:t>
            </a:r>
            <a:r>
              <a:rPr lang="en-US" i="1" dirty="0"/>
              <a:t>P</a:t>
            </a:r>
            <a:r>
              <a:rPr lang="en-US" dirty="0"/>
              <a:t> = 0.04]</a:t>
            </a:r>
          </a:p>
          <a:p>
            <a:pPr lvl="1"/>
            <a:r>
              <a:rPr lang="en-US" dirty="0"/>
              <a:t>Students preferred STEM classes taught using reading aloud, but not other classes</a:t>
            </a:r>
          </a:p>
          <a:p>
            <a:pPr lvl="1"/>
            <a:r>
              <a:rPr lang="en-US" dirty="0"/>
              <a:t>This makes sense, considering STEM classes have much more jargon</a:t>
            </a:r>
          </a:p>
          <a:p>
            <a:pPr marL="426645" lvl="1" indent="0">
              <a:buNone/>
            </a:pPr>
            <a:endParaRPr lang="en-US" sz="15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5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</a:t>
            </a:r>
            <a:r>
              <a:rPr lang="en-US" b="1" u="sng" dirty="0"/>
              <a:t>very</a:t>
            </a:r>
            <a:r>
              <a:rPr lang="en-US" dirty="0"/>
              <a:t> strongly thought that reading aloud in biology class helped them:</a:t>
            </a:r>
          </a:p>
          <a:p>
            <a:pPr lvl="1"/>
            <a:r>
              <a:rPr lang="en-US" dirty="0"/>
              <a:t>Read the text more</a:t>
            </a:r>
          </a:p>
          <a:p>
            <a:pPr lvl="1"/>
            <a:r>
              <a:rPr lang="en-US" dirty="0"/>
              <a:t>Understand the text more</a:t>
            </a:r>
          </a:p>
          <a:p>
            <a:pPr lvl="1"/>
            <a:r>
              <a:rPr lang="en-US" dirty="0"/>
              <a:t>Thought the instructor elaborating was useful</a:t>
            </a:r>
          </a:p>
          <a:p>
            <a:pPr lvl="1"/>
            <a:r>
              <a:rPr lang="en-US" dirty="0"/>
              <a:t>Understand </a:t>
            </a:r>
            <a:r>
              <a:rPr lang="en-US" b="1" u="sng" dirty="0"/>
              <a:t>other</a:t>
            </a:r>
            <a:r>
              <a:rPr lang="en-US" dirty="0"/>
              <a:t> texts more</a:t>
            </a:r>
          </a:p>
          <a:p>
            <a:r>
              <a:rPr lang="en-US" dirty="0"/>
              <a:t>And to a lesser extent:</a:t>
            </a:r>
          </a:p>
          <a:p>
            <a:pPr lvl="1"/>
            <a:r>
              <a:rPr lang="en-US" dirty="0"/>
              <a:t>Thought other classes should be conducted this way, but only STEM classes</a:t>
            </a:r>
          </a:p>
          <a:p>
            <a:r>
              <a:rPr lang="en-US" dirty="0"/>
              <a:t>This technique works better with smaller classes, &lt; about 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90078" y="228600"/>
            <a:ext cx="7614134" cy="76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Application in the Online Setting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7770812" y="1604617"/>
            <a:ext cx="4191000" cy="510098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Especially suited to remote teaching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Difficult to assess student engagement with remote lecture material (or even whether students are actually present)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Students have to stick around and engage so they don't miss their turn reading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pic>
        <p:nvPicPr>
          <p:cNvPr id="1026" name="Picture 2" descr="Dear College Students: Stop Bragging About Not Getting Enough ...">
            <a:extLst>
              <a:ext uri="{FF2B5EF4-FFF2-40B4-BE49-F238E27FC236}">
                <a16:creationId xmlns:a16="http://schemas.microsoft.com/office/drawing/2014/main" id="{5536F476-3AEE-4A2E-881B-002A7846E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78" y="1574800"/>
            <a:ext cx="6852134" cy="342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2819400"/>
            <a:ext cx="7008574" cy="2973387"/>
          </a:xfrm>
        </p:spPr>
        <p:txBody>
          <a:bodyPr>
            <a:noAutofit/>
          </a:bodyPr>
          <a:lstStyle/>
          <a:p>
            <a:r>
              <a:rPr lang="en-US" dirty="0"/>
              <a:t>If you would like to try this technique we’d be happy to help!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opergams@ccc.edu</a:t>
            </a:r>
            <a:endParaRPr lang="en-US" dirty="0"/>
          </a:p>
          <a:p>
            <a:r>
              <a:rPr lang="en-US" dirty="0">
                <a:hlinkClick r:id="rId3"/>
              </a:rPr>
              <a:t>cjakemat@purdue.edu</a:t>
            </a:r>
            <a:endParaRPr lang="en-US" dirty="0"/>
          </a:p>
          <a:p>
            <a:r>
              <a:rPr lang="en-US" dirty="0">
                <a:hlinkClick r:id="rId4"/>
              </a:rPr>
              <a:t>lmohanty@ccc.edu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authors would also like to thank the 34 brave students!</a:t>
            </a:r>
          </a:p>
        </p:txBody>
      </p:sp>
    </p:spTree>
    <p:extLst>
      <p:ext uri="{BB962C8B-B14F-4D97-AF65-F5344CB8AC3E}">
        <p14:creationId xmlns:p14="http://schemas.microsoft.com/office/powerpoint/2010/main" val="32335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7612" y="838200"/>
            <a:ext cx="6858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/>
              <a:t>What do students hate to do the most?</a:t>
            </a: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READING!!!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040" y="1701800"/>
            <a:ext cx="10515600" cy="4775200"/>
          </a:xfrm>
        </p:spPr>
        <p:txBody>
          <a:bodyPr>
            <a:noAutofit/>
          </a:bodyPr>
          <a:lstStyle/>
          <a:p>
            <a:r>
              <a:rPr lang="en-US" sz="2800" dirty="0"/>
              <a:t>They will do almost anything to avoid it.</a:t>
            </a:r>
          </a:p>
          <a:p>
            <a:r>
              <a:rPr lang="en-US" sz="2800" dirty="0"/>
              <a:t>Don’t really know why this is. Common speculation:</a:t>
            </a:r>
          </a:p>
          <a:p>
            <a:pPr lvl="1"/>
            <a:r>
              <a:rPr lang="en-US" sz="2400" dirty="0"/>
              <a:t>Reduced attention span (perhaps as a result of videophilia)</a:t>
            </a:r>
          </a:p>
          <a:p>
            <a:pPr lvl="1"/>
            <a:r>
              <a:rPr lang="en-US" sz="2400" dirty="0"/>
              <a:t>Poor preparation in earlier education</a:t>
            </a:r>
          </a:p>
          <a:p>
            <a:pPr lvl="1"/>
            <a:r>
              <a:rPr lang="en-US" sz="2400" dirty="0"/>
              <a:t>Laziness</a:t>
            </a:r>
          </a:p>
          <a:p>
            <a:pPr lvl="1"/>
            <a:r>
              <a:rPr lang="en-US" sz="2400" dirty="0"/>
              <a:t>In STEM disciplines, some scientific jargon is simply hard to read for anyone</a:t>
            </a:r>
          </a:p>
          <a:p>
            <a:r>
              <a:rPr lang="en-US" sz="2800" dirty="0"/>
              <a:t>Reading comprehension has of course a huge, possibly primary impact on students’ comprehension and their success in school and life.</a:t>
            </a:r>
          </a:p>
        </p:txBody>
      </p:sp>
    </p:spTree>
    <p:extLst>
      <p:ext uri="{BB962C8B-B14F-4D97-AF65-F5344CB8AC3E}">
        <p14:creationId xmlns:p14="http://schemas.microsoft.com/office/powerpoint/2010/main" val="334435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76200"/>
            <a:ext cx="11277600" cy="1397000"/>
          </a:xfrm>
        </p:spPr>
        <p:txBody>
          <a:bodyPr>
            <a:normAutofit/>
          </a:bodyPr>
          <a:lstStyle/>
          <a:p>
            <a:r>
              <a:rPr lang="en-US" sz="3600" dirty="0"/>
              <a:t>Other factors that led me to try this experiment:</a:t>
            </a:r>
            <a:br>
              <a:rPr lang="en-US" sz="3600" dirty="0"/>
            </a:br>
            <a:r>
              <a:rPr lang="en-US" sz="3600" dirty="0"/>
              <a:t>Free Textbook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2057400"/>
            <a:ext cx="5281903" cy="4470400"/>
          </a:xfrm>
        </p:spPr>
        <p:txBody>
          <a:bodyPr>
            <a:normAutofit/>
          </a:bodyPr>
          <a:lstStyle/>
          <a:p>
            <a:r>
              <a:rPr lang="en-US" sz="2800" dirty="0"/>
              <a:t>I had decided to use a free text</a:t>
            </a:r>
          </a:p>
          <a:p>
            <a:pPr lvl="1"/>
            <a:r>
              <a:rPr lang="en-US" dirty="0"/>
              <a:t>Developed by Rice University</a:t>
            </a:r>
          </a:p>
          <a:p>
            <a:pPr lvl="1"/>
            <a:r>
              <a:rPr lang="en-US" dirty="0"/>
              <a:t>Funded by several major philanthropic foundations</a:t>
            </a:r>
          </a:p>
          <a:p>
            <a:r>
              <a:rPr lang="en-US" sz="2800" dirty="0"/>
              <a:t>However, the book made little attempt to reduce scientific jargon or simplify language, and was fairly densely written.</a:t>
            </a:r>
          </a:p>
        </p:txBody>
      </p:sp>
      <p:pic>
        <p:nvPicPr>
          <p:cNvPr id="1026" name="Picture 2" descr="https://open.umn.edu/opentextbooks/Images/97819381681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1781865"/>
            <a:ext cx="3686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91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11125200" cy="1397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374C81"/>
                </a:solidFill>
              </a:rPr>
              <a:t>Other factors that led me to try this experiment:</a:t>
            </a:r>
            <a:br>
              <a:rPr lang="en-US" sz="3600" dirty="0">
                <a:solidFill>
                  <a:srgbClr val="374C81"/>
                </a:solidFill>
              </a:rPr>
            </a:br>
            <a:r>
              <a:rPr lang="en-US" sz="3600" dirty="0">
                <a:solidFill>
                  <a:srgbClr val="374C81"/>
                </a:solidFill>
              </a:rPr>
              <a:t>“Sage on the Stage”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2" y="3688616"/>
            <a:ext cx="6761351" cy="31693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2076" y="2057400"/>
            <a:ext cx="10896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was tired of the standard “sage on the stage” format of a professor lecturing using PowerPoint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Thought students might be a little tired as well!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Also, when I began the 1st class no prepared slide presentations were offered by the publisher </a:t>
            </a:r>
          </a:p>
        </p:txBody>
      </p:sp>
    </p:spTree>
    <p:extLst>
      <p:ext uri="{BB962C8B-B14F-4D97-AF65-F5344CB8AC3E}">
        <p14:creationId xmlns:p14="http://schemas.microsoft.com/office/powerpoint/2010/main" val="353986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1" y="76200"/>
            <a:ext cx="11733213" cy="1397000"/>
          </a:xfrm>
        </p:spPr>
        <p:txBody>
          <a:bodyPr>
            <a:normAutofit/>
          </a:bodyPr>
          <a:lstStyle/>
          <a:p>
            <a:r>
              <a:rPr lang="en-US" sz="3600" dirty="0"/>
              <a:t>Theoretical Support for the Read Aloud-Think Aloud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3" y="1905000"/>
            <a:ext cx="6324599" cy="4775200"/>
          </a:xfrm>
        </p:spPr>
        <p:txBody>
          <a:bodyPr>
            <a:normAutofit/>
          </a:bodyPr>
          <a:lstStyle/>
          <a:p>
            <a:r>
              <a:rPr lang="en-US" sz="3200" dirty="0"/>
              <a:t>Vygotsky’s Developmental Theory</a:t>
            </a:r>
          </a:p>
          <a:p>
            <a:pPr lvl="1"/>
            <a:r>
              <a:rPr lang="en-US" sz="2800" dirty="0"/>
              <a:t>Zone of Proximal Development</a:t>
            </a:r>
          </a:p>
          <a:p>
            <a:pPr lvl="1"/>
            <a:r>
              <a:rPr lang="en-US" sz="2800" dirty="0"/>
              <a:t>Scaffolding</a:t>
            </a:r>
          </a:p>
          <a:p>
            <a:pPr marL="426645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5012" y="1905000"/>
            <a:ext cx="4495800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84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1" y="76200"/>
            <a:ext cx="11733213" cy="1397000"/>
          </a:xfrm>
        </p:spPr>
        <p:txBody>
          <a:bodyPr>
            <a:normAutofit/>
          </a:bodyPr>
          <a:lstStyle/>
          <a:p>
            <a:r>
              <a:rPr lang="en-US" sz="3600" dirty="0"/>
              <a:t>Theoretical Support for the Read Aloud-Think Aloud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1" y="1905000"/>
            <a:ext cx="6629401" cy="4775200"/>
          </a:xfrm>
        </p:spPr>
        <p:txBody>
          <a:bodyPr>
            <a:normAutofit/>
          </a:bodyPr>
          <a:lstStyle/>
          <a:p>
            <a:r>
              <a:rPr lang="en-US" sz="3200" dirty="0"/>
              <a:t>Goals of Scaffolding in Science Education</a:t>
            </a:r>
            <a:r>
              <a:rPr lang="en-US" sz="3200" baseline="30000" dirty="0"/>
              <a:t>2</a:t>
            </a:r>
          </a:p>
          <a:p>
            <a:pPr lvl="1"/>
            <a:r>
              <a:rPr lang="en-US" sz="2800" dirty="0"/>
              <a:t>Content understanding</a:t>
            </a:r>
          </a:p>
          <a:p>
            <a:pPr lvl="1"/>
            <a:r>
              <a:rPr lang="en-US" sz="2800" dirty="0"/>
              <a:t>Procedural skills</a:t>
            </a:r>
          </a:p>
          <a:p>
            <a:pPr lvl="1"/>
            <a:r>
              <a:rPr lang="en-US" sz="2800" dirty="0"/>
              <a:t>Metacognition</a:t>
            </a:r>
          </a:p>
          <a:p>
            <a:pPr marL="426645" lvl="1" indent="0">
              <a:buNone/>
            </a:pP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5012" y="1905000"/>
            <a:ext cx="4495800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9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1" y="76200"/>
            <a:ext cx="11733213" cy="1397000"/>
          </a:xfrm>
        </p:spPr>
        <p:txBody>
          <a:bodyPr>
            <a:normAutofit/>
          </a:bodyPr>
          <a:lstStyle/>
          <a:p>
            <a:r>
              <a:rPr lang="en-US" sz="3600" dirty="0"/>
              <a:t>Theoretical Support for the Read Aloud-Think Aloud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968500"/>
            <a:ext cx="5715000" cy="47117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Three Key Elements of Scaffolding</a:t>
            </a:r>
            <a:r>
              <a:rPr lang="en-US" sz="3200" baseline="30000" dirty="0"/>
              <a:t>2</a:t>
            </a:r>
          </a:p>
          <a:p>
            <a:pPr lvl="1"/>
            <a:r>
              <a:rPr lang="en-US" sz="2800" dirty="0"/>
              <a:t>Social Interaction</a:t>
            </a:r>
          </a:p>
          <a:p>
            <a:pPr lvl="1"/>
            <a:r>
              <a:rPr lang="en-US" sz="2800" dirty="0"/>
              <a:t>Visual Representations</a:t>
            </a:r>
          </a:p>
          <a:p>
            <a:pPr lvl="1"/>
            <a:r>
              <a:rPr lang="en-US" sz="2800" dirty="0"/>
              <a:t>Written or Spoken Prompts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26645" lvl="1" indent="0">
              <a:buNone/>
            </a:pPr>
            <a:r>
              <a:rPr lang="en-US" sz="1700" baseline="30000" dirty="0"/>
              <a:t>2</a:t>
            </a:r>
            <a:r>
              <a:rPr lang="en-US" sz="1700" dirty="0"/>
              <a:t>Lin, T., Hsu, Y., Lin, S., </a:t>
            </a:r>
            <a:r>
              <a:rPr lang="en-US" sz="1700" dirty="0" err="1"/>
              <a:t>Changlai</a:t>
            </a:r>
            <a:r>
              <a:rPr lang="en-US" sz="1700" dirty="0"/>
              <a:t>, M., Yang, K,. &amp; Lai, T. (2012). A review of empirical evidence on scaffolding for science education. </a:t>
            </a:r>
            <a:r>
              <a:rPr lang="en-US" sz="1700" i="1" dirty="0"/>
              <a:t>International Journal of Science and Mathematics Education, 10</a:t>
            </a:r>
            <a:r>
              <a:rPr lang="en-US" sz="1700" dirty="0"/>
              <a:t>, 437–455</a:t>
            </a:r>
          </a:p>
        </p:txBody>
      </p:sp>
      <p:pic>
        <p:nvPicPr>
          <p:cNvPr id="4" name="Picture 2" descr="image10">
            <a:extLst>
              <a:ext uri="{FF2B5EF4-FFF2-40B4-BE49-F238E27FC236}">
                <a16:creationId xmlns:a16="http://schemas.microsoft.com/office/drawing/2014/main" id="{D036BE35-9DC5-4104-AFD4-1CFCF63A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85" y="2018196"/>
            <a:ext cx="5192649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Aloud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8" y="1701800"/>
            <a:ext cx="10311103" cy="44704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/>
              <a:t>I decided that we would read all of the text assigned for the class aloud in class, taking turns.</a:t>
            </a:r>
          </a:p>
          <a:p>
            <a:pPr lvl="1"/>
            <a:r>
              <a:rPr lang="en-US" sz="2600" dirty="0"/>
              <a:t>My thinking was that this would force the students to actually read the text.</a:t>
            </a:r>
          </a:p>
          <a:p>
            <a:pPr lvl="1"/>
            <a:r>
              <a:rPr lang="en-US" sz="2600" dirty="0"/>
              <a:t>The classroom would resemble a study group, with my role as essentially a high‐powered study group leader.</a:t>
            </a:r>
          </a:p>
          <a:p>
            <a:pPr lvl="2"/>
            <a:r>
              <a:rPr lang="en-US" sz="2200" dirty="0"/>
              <a:t>I would be included among the readers</a:t>
            </a:r>
          </a:p>
          <a:p>
            <a:pPr lvl="2"/>
            <a:r>
              <a:rPr lang="en-US" sz="2200" dirty="0"/>
              <a:t>Each of us would read 1-2 paragraphs at a time</a:t>
            </a:r>
          </a:p>
          <a:p>
            <a:pPr lvl="2"/>
            <a:r>
              <a:rPr lang="en-US" sz="2200" dirty="0"/>
              <a:t>I would elaborate upon the readings whenever there was an actual question by a student, and whenever I thought the material needed explaining</a:t>
            </a:r>
          </a:p>
          <a:p>
            <a:pPr lvl="3"/>
            <a:r>
              <a:rPr lang="en-US" sz="1900" dirty="0"/>
              <a:t>I would use videos, props, other texts, etc. to elaborate &amp; explain</a:t>
            </a:r>
          </a:p>
        </p:txBody>
      </p:sp>
    </p:spTree>
    <p:extLst>
      <p:ext uri="{BB962C8B-B14F-4D97-AF65-F5344CB8AC3E}">
        <p14:creationId xmlns:p14="http://schemas.microsoft.com/office/powerpoint/2010/main" val="355468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330</TotalTime>
  <Words>1115</Words>
  <Application>Microsoft Office PowerPoint</Application>
  <PresentationFormat>Custom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Times New Roman</vt:lpstr>
      <vt:lpstr>TimesNewRomanPSMT</vt:lpstr>
      <vt:lpstr>Wingdings</vt:lpstr>
      <vt:lpstr>Books 16x9</vt:lpstr>
      <vt:lpstr>Reading Aloud in College Biology Classes1</vt:lpstr>
      <vt:lpstr>PowerPoint Presentation</vt:lpstr>
      <vt:lpstr>READING!!!</vt:lpstr>
      <vt:lpstr>Other factors that led me to try this experiment: Free Textbook</vt:lpstr>
      <vt:lpstr>Other factors that led me to try this experiment: “Sage on the Stage”</vt:lpstr>
      <vt:lpstr>Theoretical Support for the Read Aloud-Think Aloud Approach</vt:lpstr>
      <vt:lpstr>Theoretical Support for the Read Aloud-Think Aloud Approach</vt:lpstr>
      <vt:lpstr>Theoretical Support for the Read Aloud-Think Aloud Approach</vt:lpstr>
      <vt:lpstr>Reading Aloud</vt:lpstr>
      <vt:lpstr>Classes</vt:lpstr>
      <vt:lpstr>Best with small classes</vt:lpstr>
      <vt:lpstr>Student Buy-In</vt:lpstr>
      <vt:lpstr>Let’s Give It A Try!</vt:lpstr>
      <vt:lpstr>Survey</vt:lpstr>
      <vt:lpstr>Results </vt:lpstr>
      <vt:lpstr>Student Comments</vt:lpstr>
      <vt:lpstr>Conclusions</vt:lpstr>
      <vt:lpstr>Application in the Online Setting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Aloud in College Biology Classes</dc:title>
  <dc:creator>Oliver Pergams</dc:creator>
  <cp:lastModifiedBy>Charmaine Jake-Matthews</cp:lastModifiedBy>
  <cp:revision>83</cp:revision>
  <cp:lastPrinted>2020-07-23T15:29:02Z</cp:lastPrinted>
  <dcterms:created xsi:type="dcterms:W3CDTF">2017-08-12T17:31:13Z</dcterms:created>
  <dcterms:modified xsi:type="dcterms:W3CDTF">2020-07-23T15:31:05Z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