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8" r:id="rId3"/>
    <p:sldId id="267" r:id="rId4"/>
    <p:sldId id="259" r:id="rId5"/>
    <p:sldId id="288" r:id="rId6"/>
    <p:sldId id="260" r:id="rId7"/>
    <p:sldId id="285" r:id="rId8"/>
    <p:sldId id="287" r:id="rId9"/>
    <p:sldId id="289" r:id="rId10"/>
    <p:sldId id="280" r:id="rId11"/>
    <p:sldId id="281" r:id="rId12"/>
    <p:sldId id="294" r:id="rId13"/>
    <p:sldId id="295" r:id="rId14"/>
    <p:sldId id="290" r:id="rId15"/>
    <p:sldId id="291" r:id="rId16"/>
    <p:sldId id="292" r:id="rId17"/>
    <p:sldId id="293" r:id="rId18"/>
    <p:sldId id="282" r:id="rId19"/>
    <p:sldId id="261" r:id="rId20"/>
    <p:sldId id="263" r:id="rId21"/>
    <p:sldId id="265" r:id="rId22"/>
    <p:sldId id="266" r:id="rId23"/>
    <p:sldId id="262" r:id="rId24"/>
    <p:sldId id="286" r:id="rId25"/>
    <p:sldId id="264" r:id="rId26"/>
    <p:sldId id="296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97" r:id="rId35"/>
    <p:sldId id="275" r:id="rId36"/>
    <p:sldId id="276" r:id="rId37"/>
    <p:sldId id="277" r:id="rId38"/>
    <p:sldId id="279" r:id="rId39"/>
    <p:sldId id="27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-178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16-18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Adult Basic Education</c:v>
                </c:pt>
                <c:pt idx="1">
                  <c:v>Adult Secondary Education</c:v>
                </c:pt>
                <c:pt idx="2">
                  <c:v>English Language Acquisition</c:v>
                </c:pt>
                <c:pt idx="3">
                  <c:v>Total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2085</c:v>
                </c:pt>
                <c:pt idx="1">
                  <c:v>1036</c:v>
                </c:pt>
                <c:pt idx="2">
                  <c:v>279</c:v>
                </c:pt>
                <c:pt idx="3">
                  <c:v>3400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1A-4883-A0FB-303E47B9AF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19-24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Adult Basic Education</c:v>
                </c:pt>
                <c:pt idx="1">
                  <c:v>Adult Secondary Education</c:v>
                </c:pt>
                <c:pt idx="2">
                  <c:v>English Language Acquisition</c:v>
                </c:pt>
                <c:pt idx="3">
                  <c:v>Total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5679</c:v>
                </c:pt>
                <c:pt idx="1">
                  <c:v>2062</c:v>
                </c:pt>
                <c:pt idx="2">
                  <c:v>4171</c:v>
                </c:pt>
                <c:pt idx="3">
                  <c:v>11912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1A-4883-A0FB-303E47B9AF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25-44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Adult Basic Education</c:v>
                </c:pt>
                <c:pt idx="1">
                  <c:v>Adult Secondary Education</c:v>
                </c:pt>
                <c:pt idx="2">
                  <c:v>English Language Acquisition</c:v>
                </c:pt>
                <c:pt idx="3">
                  <c:v>Total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8999</c:v>
                </c:pt>
                <c:pt idx="1">
                  <c:v>1964</c:v>
                </c:pt>
                <c:pt idx="2">
                  <c:v>21781</c:v>
                </c:pt>
                <c:pt idx="3">
                  <c:v>32744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1A-4883-A0FB-303E47B9AF2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Adult Basic Education</c:v>
                </c:pt>
                <c:pt idx="1">
                  <c:v>Adult Secondary Education</c:v>
                </c:pt>
                <c:pt idx="2">
                  <c:v>English Language Acquisition</c:v>
                </c:pt>
                <c:pt idx="3">
                  <c:v>Total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2053</c:v>
                </c:pt>
                <c:pt idx="1">
                  <c:v>234</c:v>
                </c:pt>
                <c:pt idx="2">
                  <c:v>7057</c:v>
                </c:pt>
                <c:pt idx="3">
                  <c:v>9344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1A-4883-A0FB-303E47B9AF2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55 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Adult Basic Education</c:v>
                </c:pt>
                <c:pt idx="1">
                  <c:v>Adult Secondary Education</c:v>
                </c:pt>
                <c:pt idx="2">
                  <c:v>English Language Acquisition</c:v>
                </c:pt>
                <c:pt idx="3">
                  <c:v>Total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1328</c:v>
                </c:pt>
                <c:pt idx="1">
                  <c:v>92</c:v>
                </c:pt>
                <c:pt idx="2">
                  <c:v>6185</c:v>
                </c:pt>
                <c:pt idx="3">
                  <c:v>6605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1A-4883-A0FB-303E47B9A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989568"/>
        <c:axId val="36999552"/>
      </c:barChart>
      <c:catAx>
        <c:axId val="3698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99552"/>
        <c:crosses val="autoZero"/>
        <c:auto val="1"/>
        <c:lblAlgn val="ctr"/>
        <c:lblOffset val="100"/>
        <c:noMultiLvlLbl val="0"/>
      </c:catAx>
      <c:valAx>
        <c:axId val="3699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8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8443A-97C0-4D4B-AD81-00D1CA4D9FC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8A727-8BE6-4CE3-8292-7D12AFC1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6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42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60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50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25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48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3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20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94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54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12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76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15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80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35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24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06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25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Fredy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Rodriguez came to Joliet Junior College with one need, and that was to pass his General Educational Development test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explained that mid-way through the semester staff from Adult Education’s College/Career Transition Services came to meet with his class. Michelle Lyman college &amp; career transition specialist met with the group, explained the various services available and asked students what they planned to do next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May 2016,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Fredy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earned his Associate in Applied Science degree and Certificate of Achievement in Industrial Electrical/Electronics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is planning to attend the Southern Illinois University weekend program at JJC to earn his bachelor’s degree. It has taken a little time, but now he will be ready when an opportunity presents itself to advance his career.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36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 smtClean="0"/>
              <a:t>THE SENATE OF THE ONE HUNDREDTH GENERAL</a:t>
            </a:r>
          </a:p>
          <a:p>
            <a:pPr>
              <a:spcBef>
                <a:spcPts val="0"/>
              </a:spcBef>
            </a:pPr>
            <a:r>
              <a:rPr lang="en-US" sz="1200" dirty="0" smtClean="0"/>
              <a:t>ASSEMBLY OF THE STATE OF ILLINOIS, THE HOUSE OF REPRESENTATIVES CONCURRING HEREIN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36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r>
              <a:rPr lang="en-US" baseline="0" dirty="0" smtClean="0"/>
              <a:t> their designee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021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2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58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284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070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476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282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477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Barbara Endel is a Senior Director at Jobs for the Future, a national non-profit education and workforce intermediary.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part of her role, Barbara co-leads JFF's Accelerating Opportunity initiative, which enables entry-level adult learners to complete technical and occupational degrees across more than seven states and 85 community colleges nation-wide, including core state, Illinois. Dr. Endel has coached Illinois as part of Accelerating Opportunity for nearly three years supporting the state’s strategic development of integrated career pathways and expansion from 8 colleges to 20+.  Barbara has deep knowledge of the Illinois context by presenting and facilitating at several state and regional adult education, CTE, and community college convenings.  Barbara is a nationally noted expert on integrated career pathways;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471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817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924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82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5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23% of jobs will require a bachelor degree</a:t>
            </a:r>
          </a:p>
          <a:p>
            <a:r>
              <a:rPr lang="en-US" dirty="0" smtClean="0"/>
              <a:t>11% of jobs will require a master’s degree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8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10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6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2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85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A727-8BE6-4CE3-8292-7D12AFC1D6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2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8507-DB9E-4977-9D68-4F9B2C92D2B0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2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619-C744-410F-AEA5-17F7272A519B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3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B368-B235-465D-8B5F-60CB779D9F79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7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68FC-1E55-4371-850C-5D1757EC8D41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3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9DBE-5917-4070-A719-51D8BD39B4A9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06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654-09DC-459C-8E0C-6776879825EC}" type="datetime1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9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B457-D78B-403F-849E-FBC9189055F7}" type="datetime1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76A8-3316-408C-9CCB-11F1D944B57E}" type="datetime1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8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A41F-A016-41C5-9401-C275DC66030C}" type="datetime1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8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DD4484-C34F-4E4E-8B53-39BC8EA9C85F}" type="datetime1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836554-2264-4735-8506-5F4E9833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8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022D-2D17-4F6F-BADC-23B84074BED9}" type="datetime1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113EF6-4882-432F-B5A1-0501C528CDF3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836554-2264-4735-8506-5F4E9833224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43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Foster@illinois.gov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322730"/>
            <a:ext cx="10502537" cy="380551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Illinois Community College Board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400" b="1" dirty="0" smtClean="0"/>
              <a:t>Strategic Plan for Adult Education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79" y="4675348"/>
            <a:ext cx="10058400" cy="882929"/>
          </a:xfrm>
        </p:spPr>
        <p:txBody>
          <a:bodyPr/>
          <a:lstStyle/>
          <a:p>
            <a:r>
              <a:rPr lang="en-US" b="1" dirty="0" smtClean="0"/>
              <a:t>October 12, 2017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43" y="322730"/>
            <a:ext cx="3497514" cy="23171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0992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10289" y="2743199"/>
            <a:ext cx="914400" cy="309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9" y="304801"/>
            <a:ext cx="11859490" cy="606266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428935" y="2672861"/>
            <a:ext cx="914400" cy="492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18" y="286603"/>
            <a:ext cx="9864762" cy="1450757"/>
          </a:xfrm>
        </p:spPr>
        <p:txBody>
          <a:bodyPr/>
          <a:lstStyle/>
          <a:p>
            <a:r>
              <a:rPr lang="en-US" b="1" dirty="0" smtClean="0"/>
              <a:t>National Reporting System (NRS)*</a:t>
            </a:r>
            <a:br>
              <a:rPr lang="en-US" b="1" dirty="0" smtClean="0"/>
            </a:br>
            <a:r>
              <a:rPr lang="en-US" b="1" dirty="0" smtClean="0"/>
              <a:t>Who are we serving?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00" y="1838735"/>
            <a:ext cx="11539761" cy="4152452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27000">
              <a:srgbClr val="FFC000"/>
            </a:glow>
          </a:effectLst>
        </p:spPr>
      </p:pic>
      <p:sp>
        <p:nvSpPr>
          <p:cNvPr id="5" name="Oval 4"/>
          <p:cNvSpPr/>
          <p:nvPr/>
        </p:nvSpPr>
        <p:spPr>
          <a:xfrm>
            <a:off x="5567083" y="5002306"/>
            <a:ext cx="3106270" cy="11322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535271" y="5163671"/>
            <a:ext cx="1223682" cy="618564"/>
          </a:xfrm>
          <a:prstGeom prst="roundRect">
            <a:avLst/>
          </a:prstGeom>
          <a:noFill/>
          <a:ln>
            <a:solidFill>
              <a:srgbClr val="5CC4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3418" y="6034303"/>
            <a:ext cx="115397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*NRS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reportable individuals are those with at least 12 hours of instruction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Source:  Illinois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College 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 -  Preliminary 2017 Data - Illinois Adult Education &amp; Literacy  Data System, DAISi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52232"/>
          </a:xfrm>
        </p:spPr>
        <p:txBody>
          <a:bodyPr/>
          <a:lstStyle/>
          <a:p>
            <a:pPr algn="ctr"/>
            <a:r>
              <a:rPr lang="en-US" b="1" dirty="0" smtClean="0"/>
              <a:t>Another Glance:  Who are we serving?</a:t>
            </a:r>
            <a:endParaRPr lang="en-US" b="1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345681605"/>
              </p:ext>
            </p:extLst>
          </p:nvPr>
        </p:nvGraphicFramePr>
        <p:xfrm>
          <a:off x="1546412" y="1896036"/>
          <a:ext cx="9453282" cy="407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385047" y="5970494"/>
            <a:ext cx="9937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*NRS reportable individuals are those with at least 12 hours of instruction.   Source:  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Illinois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College 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</a:t>
            </a:r>
            <a:r>
              <a:rPr 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Data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Illinois Adult Education &amp; Literacy  Data System, DAISi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Illinois English Language Learners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81" y="3394365"/>
            <a:ext cx="10861964" cy="228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Approximately 2.8 million Illinois residents speak a language other than English as the primary language in their homes.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Immigrant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477490"/>
            <a:ext cx="10058400" cy="80356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3200" dirty="0" smtClean="0"/>
              <a:t>Approximately 350,000 immigrants reside </a:t>
            </a:r>
            <a:r>
              <a:rPr lang="en-US" sz="3200" dirty="0"/>
              <a:t>in </a:t>
            </a:r>
            <a:r>
              <a:rPr lang="en-US" sz="3200" dirty="0" smtClean="0"/>
              <a:t>Illinois.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28" y="582439"/>
            <a:ext cx="10058400" cy="99086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Breakdown of the Service Delivery Data</a:t>
            </a:r>
            <a:br>
              <a:rPr lang="en-US" b="1" dirty="0" smtClean="0"/>
            </a:br>
            <a:r>
              <a:rPr lang="en-US" b="1" dirty="0" smtClean="0"/>
              <a:t>FY2015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6167" y="1847103"/>
            <a:ext cx="7288306" cy="3920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0804" y="5872629"/>
            <a:ext cx="10198248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 FY2015 Adult Education and Family Literacy Report to the Governor and General Assembly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16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73193" y="3137095"/>
            <a:ext cx="844062" cy="618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Breakdown of the Service Delivery </a:t>
            </a:r>
            <a:r>
              <a:rPr lang="en-US" b="1" dirty="0" smtClean="0"/>
              <a:t>Data</a:t>
            </a:r>
            <a:br>
              <a:rPr lang="en-US" b="1" dirty="0" smtClean="0"/>
            </a:br>
            <a:r>
              <a:rPr lang="en-US" b="1" dirty="0" smtClean="0"/>
              <a:t>FY2016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1169" y="1855695"/>
            <a:ext cx="7779434" cy="41416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1560" y="5997388"/>
            <a:ext cx="10058400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 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FY2016 Adult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Family Literacy Report to the Governor and General Assembly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17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73329" y="2743200"/>
            <a:ext cx="914400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3964"/>
            <a:ext cx="11942618" cy="60830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05011" cy="1450757"/>
          </a:xfrm>
        </p:spPr>
        <p:txBody>
          <a:bodyPr/>
          <a:lstStyle/>
          <a:p>
            <a:pPr algn="ctr"/>
            <a:r>
              <a:rPr lang="en-US" b="1" dirty="0" smtClean="0"/>
              <a:t>Workforce Innovation and Opportunity 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600" b="1" dirty="0"/>
              <a:t>State of Illinois Unified State Plan Vision Statement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/>
              <a:t>Promote </a:t>
            </a:r>
            <a:r>
              <a:rPr lang="en-US" sz="2400" dirty="0">
                <a:solidFill>
                  <a:srgbClr val="FF0000"/>
                </a:solidFill>
              </a:rPr>
              <a:t>business-driven talent</a:t>
            </a:r>
            <a:r>
              <a:rPr lang="en-US" sz="2400" dirty="0"/>
              <a:t> solutions that </a:t>
            </a:r>
            <a:r>
              <a:rPr lang="en-US" sz="2400" dirty="0">
                <a:solidFill>
                  <a:srgbClr val="7030A0"/>
                </a:solidFill>
              </a:rPr>
              <a:t>integrate education, workforce and economic development</a:t>
            </a:r>
            <a:r>
              <a:rPr lang="en-US" sz="2400" dirty="0"/>
              <a:t> resources across systems to provide businesses, individuals, and communities with the opportunity to prosper and contribute to </a:t>
            </a:r>
            <a:r>
              <a:rPr lang="en-US" sz="2400" dirty="0">
                <a:solidFill>
                  <a:srgbClr val="0070C0"/>
                </a:solidFill>
              </a:rPr>
              <a:t>growing the state’s economy.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/>
          <a:lstStyle/>
          <a:p>
            <a:r>
              <a:rPr lang="en-US" b="1" dirty="0" smtClean="0"/>
              <a:t>Today’s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21876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en-US" sz="2700" dirty="0" smtClean="0"/>
              <a:t>Understanding the Importance of an Adult Education Strategic Plan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 smtClean="0"/>
              <a:t> Workforce Innovation and Opportunity Act (WIOA)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 smtClean="0"/>
              <a:t>  Purpose of Adult Education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700" dirty="0" smtClean="0"/>
              <a:t>The Past Adult Education Strategic Plan:  Creating Pathways for Adult Learners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700" dirty="0" smtClean="0"/>
              <a:t>  Understanding Senate Joint Resolution (SJR) 40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700" dirty="0"/>
              <a:t> </a:t>
            </a:r>
            <a:r>
              <a:rPr lang="en-US" sz="2700" dirty="0" smtClean="0"/>
              <a:t> The SJR 40 Taskforce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700" dirty="0"/>
              <a:t> </a:t>
            </a:r>
            <a:r>
              <a:rPr lang="en-US" sz="2700" dirty="0" smtClean="0"/>
              <a:t> Meet Our Facilitator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700" dirty="0"/>
              <a:t> </a:t>
            </a:r>
            <a:r>
              <a:rPr lang="en-US" sz="2700" dirty="0" smtClean="0"/>
              <a:t> Goal Team Facilitators and Staff Support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700" dirty="0"/>
              <a:t> </a:t>
            </a:r>
            <a:r>
              <a:rPr lang="en-US" sz="2700" dirty="0" smtClean="0"/>
              <a:t> Next Steps and Timeline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700" dirty="0" smtClean="0"/>
              <a:t> 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73" y="568992"/>
            <a:ext cx="10485120" cy="849470"/>
          </a:xfrm>
        </p:spPr>
        <p:txBody>
          <a:bodyPr/>
          <a:lstStyle/>
          <a:p>
            <a:pPr algn="ctr"/>
            <a:r>
              <a:rPr lang="en-US" b="1" dirty="0" smtClean="0"/>
              <a:t>Workforce Innovation and Opportunity 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673" y="1773382"/>
            <a:ext cx="10172007" cy="4475017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Business demand </a:t>
            </a:r>
            <a:r>
              <a:rPr lang="en-US" sz="2600" dirty="0"/>
              <a:t>driven orientation through a sector strategy framework   </a:t>
            </a:r>
          </a:p>
          <a:p>
            <a:r>
              <a:rPr lang="en-US" sz="2600" dirty="0">
                <a:solidFill>
                  <a:srgbClr val="FF0000"/>
                </a:solidFill>
              </a:rPr>
              <a:t>Strong partnerships</a:t>
            </a:r>
            <a:r>
              <a:rPr lang="en-US" sz="2600" dirty="0"/>
              <a:t> with business at all levels   </a:t>
            </a:r>
          </a:p>
          <a:p>
            <a:r>
              <a:rPr lang="en-US" sz="2600" dirty="0">
                <a:solidFill>
                  <a:srgbClr val="FF0000"/>
                </a:solidFill>
              </a:rPr>
              <a:t>Career pathways </a:t>
            </a:r>
            <a:r>
              <a:rPr lang="en-US" sz="2600" dirty="0"/>
              <a:t>to jobs of today and tomorrow  </a:t>
            </a:r>
          </a:p>
          <a:p>
            <a:r>
              <a:rPr lang="en-US" sz="2600" dirty="0">
                <a:solidFill>
                  <a:srgbClr val="FF0000"/>
                </a:solidFill>
              </a:rPr>
              <a:t>Integrated</a:t>
            </a:r>
            <a:r>
              <a:rPr lang="en-US" sz="2600" dirty="0"/>
              <a:t> service delivery   </a:t>
            </a:r>
          </a:p>
          <a:p>
            <a:r>
              <a:rPr lang="en-US" sz="2600" dirty="0">
                <a:solidFill>
                  <a:srgbClr val="FF0000"/>
                </a:solidFill>
              </a:rPr>
              <a:t>Access and opportunity </a:t>
            </a:r>
            <a:r>
              <a:rPr lang="en-US" sz="2600" dirty="0"/>
              <a:t>for all populations   </a:t>
            </a:r>
          </a:p>
          <a:p>
            <a:r>
              <a:rPr lang="en-US" sz="2600" dirty="0">
                <a:solidFill>
                  <a:srgbClr val="FF0000"/>
                </a:solidFill>
              </a:rPr>
              <a:t>Cross-agency collaboration and alignment </a:t>
            </a:r>
            <a:r>
              <a:rPr lang="en-US" sz="2600" dirty="0"/>
              <a:t>for developing and/or </a:t>
            </a:r>
            <a:r>
              <a:rPr lang="en-US" sz="2600" dirty="0">
                <a:solidFill>
                  <a:srgbClr val="FF0000"/>
                </a:solidFill>
              </a:rPr>
              <a:t>promoting career pathways </a:t>
            </a:r>
            <a:r>
              <a:rPr lang="en-US" sz="2600" dirty="0"/>
              <a:t>and </a:t>
            </a:r>
            <a:r>
              <a:rPr lang="en-US" sz="2600" dirty="0">
                <a:solidFill>
                  <a:srgbClr val="FF0000"/>
                </a:solidFill>
              </a:rPr>
              <a:t>industry recognized stackable credentials </a:t>
            </a:r>
          </a:p>
          <a:p>
            <a:r>
              <a:rPr lang="en-US" sz="2600" dirty="0"/>
              <a:t>Clear metrics for </a:t>
            </a:r>
            <a:r>
              <a:rPr lang="en-US" sz="2600" dirty="0">
                <a:solidFill>
                  <a:srgbClr val="FF0000"/>
                </a:solidFill>
              </a:rPr>
              <a:t>progress and success   </a:t>
            </a:r>
          </a:p>
          <a:p>
            <a:r>
              <a:rPr lang="en-US" sz="2600" dirty="0"/>
              <a:t>Focus on </a:t>
            </a:r>
            <a:r>
              <a:rPr lang="en-US" sz="2600" dirty="0">
                <a:solidFill>
                  <a:srgbClr val="FF0000"/>
                </a:solidFill>
              </a:rPr>
              <a:t>continuous improvement and innovation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Goal of WIOA:</a:t>
            </a:r>
            <a:br>
              <a:rPr lang="en-US" b="1" dirty="0" smtClean="0"/>
            </a:br>
            <a:r>
              <a:rPr lang="en-US" b="1" dirty="0" smtClean="0"/>
              <a:t>Development of Career Pathways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3502"/>
          </a:xfrm>
        </p:spPr>
        <p:txBody>
          <a:bodyPr>
            <a:normAutofit/>
          </a:bodyPr>
          <a:lstStyle/>
          <a:p>
            <a:r>
              <a:rPr lang="en-US" sz="2800" dirty="0"/>
              <a:t>A career Pathway is defined under WIOA Section 3, as follows: </a:t>
            </a:r>
          </a:p>
          <a:p>
            <a:pPr lvl="1"/>
            <a:r>
              <a:rPr lang="en-US" sz="2800" dirty="0"/>
              <a:t>Career pathway means a combination of rigorous and high-quality education, training, and other services that—  </a:t>
            </a:r>
          </a:p>
          <a:p>
            <a:pPr lvl="1"/>
            <a:r>
              <a:rPr lang="en-US" sz="2800" dirty="0"/>
              <a:t>(A) </a:t>
            </a:r>
            <a:r>
              <a:rPr lang="en-US" sz="2800" dirty="0">
                <a:solidFill>
                  <a:srgbClr val="FF0000"/>
                </a:solidFill>
              </a:rPr>
              <a:t>aligns </a:t>
            </a:r>
            <a:r>
              <a:rPr lang="en-US" sz="2800" dirty="0"/>
              <a:t>with the skill needs of industries in the economy of the State or </a:t>
            </a:r>
            <a:r>
              <a:rPr lang="en-US" sz="2800" dirty="0">
                <a:solidFill>
                  <a:srgbClr val="FF0000"/>
                </a:solidFill>
              </a:rPr>
              <a:t>regional economy </a:t>
            </a:r>
            <a:r>
              <a:rPr lang="en-US" sz="2800" dirty="0"/>
              <a:t>involved;  </a:t>
            </a:r>
          </a:p>
          <a:p>
            <a:pPr lvl="1"/>
            <a:r>
              <a:rPr lang="en-US" sz="2800" dirty="0"/>
              <a:t>(B) </a:t>
            </a:r>
            <a:r>
              <a:rPr lang="en-US" sz="2800" dirty="0">
                <a:solidFill>
                  <a:srgbClr val="FF0000"/>
                </a:solidFill>
              </a:rPr>
              <a:t>prepares an individual to be successful </a:t>
            </a:r>
            <a:r>
              <a:rPr lang="en-US" sz="2800" dirty="0"/>
              <a:t>in any of a full range of secondary or postsecondary education options, including apprenticeships </a:t>
            </a:r>
            <a:r>
              <a:rPr lang="en-US" sz="2800" dirty="0" smtClean="0"/>
              <a:t>registered; </a:t>
            </a:r>
            <a:endParaRPr lang="en-US" sz="2800" dirty="0"/>
          </a:p>
          <a:p>
            <a:pPr lvl="1"/>
            <a:r>
              <a:rPr lang="en-US" sz="2800" dirty="0"/>
              <a:t>(C) includes </a:t>
            </a:r>
            <a:r>
              <a:rPr lang="en-US" sz="2800" dirty="0">
                <a:solidFill>
                  <a:srgbClr val="FF0000"/>
                </a:solidFill>
              </a:rPr>
              <a:t>counseling to support </a:t>
            </a:r>
            <a:r>
              <a:rPr lang="en-US" sz="2800" dirty="0"/>
              <a:t>an individual in achieving the individual’s education and career goals;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Goal of WIOA:</a:t>
            </a:r>
            <a:br>
              <a:rPr lang="en-US" b="1" dirty="0" smtClean="0"/>
            </a:br>
            <a:r>
              <a:rPr lang="en-US" b="1" dirty="0" smtClean="0"/>
              <a:t>Development of Career Pathway Programs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579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800" dirty="0"/>
              <a:t>(D) includes, as appropriate, </a:t>
            </a:r>
            <a:r>
              <a:rPr lang="en-US" sz="2800" dirty="0">
                <a:solidFill>
                  <a:srgbClr val="FF0000"/>
                </a:solidFill>
              </a:rPr>
              <a:t>education offered concurrently with and in the same context as workforce preparation activities </a:t>
            </a:r>
            <a:r>
              <a:rPr lang="en-US" sz="2800" dirty="0"/>
              <a:t>and training for a specific occupation or occupational cluster;  </a:t>
            </a:r>
          </a:p>
          <a:p>
            <a:pPr lvl="1"/>
            <a:r>
              <a:rPr lang="en-US" sz="2800" dirty="0" smtClean="0"/>
              <a:t>E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organizes education, training, and other services to meet </a:t>
            </a:r>
            <a:r>
              <a:rPr lang="en-US" sz="2800" dirty="0"/>
              <a:t>the particular needs of an individual in a manner that </a:t>
            </a:r>
            <a:r>
              <a:rPr lang="en-US" sz="2800" dirty="0">
                <a:solidFill>
                  <a:srgbClr val="FF0000"/>
                </a:solidFill>
              </a:rPr>
              <a:t>accelerates the educational and career advancement </a:t>
            </a:r>
            <a:r>
              <a:rPr lang="en-US" sz="2800" dirty="0"/>
              <a:t>of the individual to the extent practicable;  </a:t>
            </a:r>
          </a:p>
          <a:p>
            <a:pPr lvl="1"/>
            <a:r>
              <a:rPr lang="en-US" sz="2800" dirty="0"/>
              <a:t>(F) enables an individual to attain a </a:t>
            </a:r>
            <a:r>
              <a:rPr lang="en-US" sz="2800" dirty="0">
                <a:solidFill>
                  <a:srgbClr val="FF0000"/>
                </a:solidFill>
              </a:rPr>
              <a:t>secondary school diploma or its recognized equivalent, and at least 1 recognized postsecondary credential</a:t>
            </a:r>
            <a:r>
              <a:rPr lang="en-US" sz="2800" dirty="0"/>
              <a:t>; and  </a:t>
            </a:r>
          </a:p>
          <a:p>
            <a:pPr lvl="1"/>
            <a:r>
              <a:rPr lang="en-US" sz="2800" dirty="0"/>
              <a:t>(G) helps an individual </a:t>
            </a:r>
            <a:r>
              <a:rPr lang="en-US" sz="2800" dirty="0">
                <a:solidFill>
                  <a:srgbClr val="FF0000"/>
                </a:solidFill>
              </a:rPr>
              <a:t>enter or advance within a specific occupation</a:t>
            </a:r>
            <a:r>
              <a:rPr lang="en-US" sz="2800" dirty="0"/>
              <a:t> or occupational cluster.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073" y="1787235"/>
            <a:ext cx="10543309" cy="451943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(</a:t>
            </a:r>
            <a:r>
              <a:rPr lang="en-US" sz="2400" dirty="0" smtClean="0"/>
              <a:t>1</a:t>
            </a:r>
            <a:r>
              <a:rPr lang="en-US" sz="2400" dirty="0"/>
              <a:t>) assist adults to become </a:t>
            </a:r>
            <a:r>
              <a:rPr lang="en-US" sz="2400" b="1" dirty="0"/>
              <a:t>literate and obtain the knowledge and skills necessary for employment and self-sufficiency; </a:t>
            </a:r>
            <a:br>
              <a:rPr lang="en-US" sz="2400" b="1" dirty="0"/>
            </a:br>
            <a:r>
              <a:rPr lang="en-US" sz="2400" dirty="0"/>
              <a:t>(2) assist adults who are parents or family members to </a:t>
            </a:r>
            <a:r>
              <a:rPr lang="en-US" sz="2400" b="1" dirty="0"/>
              <a:t>obtain education and skills that</a:t>
            </a:r>
            <a:r>
              <a:rPr lang="en-US" sz="2400" dirty="0"/>
              <a:t>- </a:t>
            </a:r>
            <a:br>
              <a:rPr lang="en-US" sz="2400" dirty="0"/>
            </a:br>
            <a:r>
              <a:rPr lang="en-US" sz="2400" dirty="0"/>
              <a:t>	(A)  are necessary to becoming full partners in the educational </a:t>
            </a:r>
            <a:r>
              <a:rPr lang="en-US" sz="2400" dirty="0" smtClean="0"/>
              <a:t>development </a:t>
            </a:r>
            <a:r>
              <a:rPr lang="en-US" sz="2400" dirty="0"/>
              <a:t>of </a:t>
            </a:r>
            <a:r>
              <a:rPr lang="en-US" sz="2400" dirty="0" smtClean="0"/>
              <a:t>	their children</a:t>
            </a:r>
            <a:r>
              <a:rPr lang="en-US" sz="2400" dirty="0"/>
              <a:t>; and  </a:t>
            </a:r>
            <a:br>
              <a:rPr lang="en-US" sz="2400" dirty="0"/>
            </a:br>
            <a:r>
              <a:rPr lang="en-US" sz="2400" dirty="0"/>
              <a:t>	(B) </a:t>
            </a:r>
            <a:r>
              <a:rPr lang="en-US" sz="2400" b="1" dirty="0"/>
              <a:t>lead to sustainable improvements in the economic </a:t>
            </a:r>
            <a:r>
              <a:rPr lang="en-US" sz="2400" b="1" dirty="0" smtClean="0"/>
              <a:t>opportunities</a:t>
            </a:r>
            <a:r>
              <a:rPr lang="en-US" sz="2400" dirty="0" smtClean="0"/>
              <a:t> </a:t>
            </a:r>
            <a:r>
              <a:rPr lang="en-US" sz="2400" dirty="0"/>
              <a:t>for their </a:t>
            </a:r>
            <a:r>
              <a:rPr lang="en-US" sz="2400" dirty="0" smtClean="0"/>
              <a:t>	family</a:t>
            </a:r>
            <a:r>
              <a:rPr lang="en-US" sz="2400" dirty="0"/>
              <a:t>;  </a:t>
            </a:r>
            <a:br>
              <a:rPr lang="en-US" sz="2400" dirty="0"/>
            </a:br>
            <a:r>
              <a:rPr lang="en-US" sz="2400" dirty="0"/>
              <a:t>(3) </a:t>
            </a:r>
            <a:r>
              <a:rPr lang="en-US" sz="2400" b="1" dirty="0"/>
              <a:t>assist adults in attaining a secondary school diploma and in the transition to postsecondary education and training, including through career pathways</a:t>
            </a:r>
            <a:r>
              <a:rPr lang="en-US" sz="2400" dirty="0"/>
              <a:t>;   </a:t>
            </a:r>
            <a:br>
              <a:rPr lang="en-US" sz="2400" dirty="0"/>
            </a:br>
            <a:r>
              <a:rPr lang="en-US" sz="2400" dirty="0"/>
              <a:t>(4) </a:t>
            </a:r>
            <a:r>
              <a:rPr lang="en-US" sz="2400" b="1" dirty="0"/>
              <a:t>assist immigrants </a:t>
            </a:r>
            <a:r>
              <a:rPr lang="en-US" sz="2400" dirty="0"/>
              <a:t>and other individuals who are </a:t>
            </a:r>
            <a:r>
              <a:rPr lang="en-US" sz="2400" b="1" dirty="0"/>
              <a:t>English language learners</a:t>
            </a:r>
            <a:r>
              <a:rPr lang="en-US" sz="2400" dirty="0"/>
              <a:t> in-  </a:t>
            </a:r>
            <a:br>
              <a:rPr lang="en-US" sz="2400" dirty="0"/>
            </a:br>
            <a:r>
              <a:rPr lang="en-US" sz="2400" dirty="0"/>
              <a:t>	(A) </a:t>
            </a:r>
            <a:r>
              <a:rPr lang="en-US" sz="2400" b="1" dirty="0"/>
              <a:t>improving their reading, writing, speaking and comprehension </a:t>
            </a:r>
            <a:r>
              <a:rPr lang="en-US" sz="2400" b="1" dirty="0" smtClean="0"/>
              <a:t>skills </a:t>
            </a:r>
            <a:r>
              <a:rPr lang="en-US" sz="2400" dirty="0"/>
              <a:t>in English; </a:t>
            </a:r>
            <a:r>
              <a:rPr lang="en-US" sz="2400" dirty="0" smtClean="0"/>
              <a:t>	and mathematics </a:t>
            </a:r>
            <a:r>
              <a:rPr lang="en-US" sz="2400" dirty="0"/>
              <a:t>skills; and  </a:t>
            </a:r>
            <a:br>
              <a:rPr lang="en-US" sz="2400" dirty="0"/>
            </a:br>
            <a:r>
              <a:rPr lang="en-US" sz="2400" dirty="0"/>
              <a:t>	(B) acquiring an understanding of the American system of </a:t>
            </a:r>
            <a:r>
              <a:rPr lang="en-US" sz="2400" dirty="0" smtClean="0"/>
              <a:t>Government</a:t>
            </a:r>
            <a:r>
              <a:rPr lang="en-US" sz="2400" dirty="0"/>
              <a:t>, individual </a:t>
            </a:r>
            <a:r>
              <a:rPr lang="en-US" sz="2400" dirty="0" smtClean="0"/>
              <a:t>	freedom</a:t>
            </a:r>
            <a:r>
              <a:rPr lang="en-US" sz="2400" dirty="0"/>
              <a:t>, and the responsibilities of </a:t>
            </a:r>
            <a:r>
              <a:rPr lang="en-US" sz="2400" dirty="0" smtClean="0"/>
              <a:t>citizenship</a:t>
            </a:r>
            <a:r>
              <a:rPr lang="en-US" sz="2400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8077200" cy="1253836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3600" b="1" dirty="0"/>
              <a:t>PURPOSE OF  WIOA -  TITLE II:  </a:t>
            </a:r>
            <a:endParaRPr lang="en-US" sz="3600" b="1" dirty="0" smtClean="0"/>
          </a:p>
          <a:p>
            <a:pPr marL="114300" indent="0" algn="ctr">
              <a:buNone/>
            </a:pPr>
            <a:r>
              <a:rPr lang="en-US" sz="3600" b="1" dirty="0" smtClean="0"/>
              <a:t>Adult </a:t>
            </a:r>
            <a:r>
              <a:rPr lang="en-US" sz="3600" b="1" dirty="0"/>
              <a:t>Education and Literacy Act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93963" y="3740726"/>
            <a:ext cx="914400" cy="8728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0751126" y="149628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427018" y="2909455"/>
            <a:ext cx="651164" cy="10252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0404764" y="4426526"/>
            <a:ext cx="914400" cy="6165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52232"/>
          </a:xfrm>
        </p:spPr>
        <p:txBody>
          <a:bodyPr/>
          <a:lstStyle/>
          <a:p>
            <a:r>
              <a:rPr lang="en-US" b="1" dirty="0" smtClean="0"/>
              <a:t>Title II:  New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404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  Alignment with state K-12 standards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 Development of Integrated Education and Training (IET) Models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 Integrated Education and Literacy/Civics Education (IEL/CE)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 Alignment with local and regional labor market data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  Alignment with local workforce boards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 Increase use of technology in the classroom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 Development of Career Pathways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 Transitions to Postsecondary Education/Training and Employment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 New Performance Measures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  New Correctional Education activities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The Past Adult Education Strategic Plan: 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“</a:t>
            </a:r>
            <a:r>
              <a:rPr lang="en-US" sz="4000" b="1" dirty="0"/>
              <a:t>Creating Pathways for Adult </a:t>
            </a:r>
            <a:r>
              <a:rPr lang="en-US" sz="4000" b="1" dirty="0" smtClean="0"/>
              <a:t>Learners”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87298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Assessment, Curricula and Instruction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Support Services and Follow-up Services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High Quality Teaching and Professional Development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Partnerships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Research, Data, and Accountability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Program Design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9257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The Importance of a Strategic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2868"/>
            <a:ext cx="10058400" cy="43609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Rounded MT Bold" panose="020F0704030504030204" pitchFamily="34" charset="0"/>
              </a:rPr>
              <a:t> Creates a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Vision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Utilizes the expertise of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Practitioners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Develops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Partnerships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Supports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Collaboration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Rounded MT Bold" panose="020F0704030504030204" pitchFamily="34" charset="0"/>
              </a:rPr>
              <a:t> Ensures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Accountability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Promotes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Responsiveness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Arial Rounded MT Bold" panose="020F0704030504030204" pitchFamily="34" charset="0"/>
              </a:rPr>
              <a:t> Encourages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Innovation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Establishes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Policy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Strengthens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Alignment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Advances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Career Pathways</a:t>
            </a:r>
          </a:p>
          <a:p>
            <a:pPr marL="0" indent="0">
              <a:buNone/>
            </a:pPr>
            <a:r>
              <a:rPr lang="en-US" b="1" dirty="0" smtClean="0">
                <a:latin typeface="Arial Rounded MT Bold" panose="020F0704030504030204" pitchFamily="34" charset="0"/>
              </a:rPr>
              <a:t>					</a:t>
            </a:r>
            <a:endParaRPr lang="en-US" b="1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26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059680" y="3538728"/>
            <a:ext cx="205388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041" y="2596569"/>
            <a:ext cx="2371725" cy="354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041" y="1961765"/>
            <a:ext cx="2362200" cy="5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Senate Joint Resolution (SJR</a:t>
            </a:r>
            <a:r>
              <a:rPr lang="en-US" b="1" dirty="0"/>
              <a:t>) 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729346"/>
            <a:ext cx="10058400" cy="311203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Created </a:t>
            </a:r>
            <a:r>
              <a:rPr lang="en-US" sz="3600" dirty="0"/>
              <a:t>the Statewide </a:t>
            </a:r>
            <a:r>
              <a:rPr lang="en-US" sz="3600" dirty="0" smtClean="0"/>
              <a:t>Task Force </a:t>
            </a:r>
            <a:r>
              <a:rPr lang="en-US" sz="3600" dirty="0"/>
              <a:t>on the Future of Adult </a:t>
            </a:r>
            <a:r>
              <a:rPr lang="en-US" sz="3600" dirty="0" smtClean="0"/>
              <a:t>Education </a:t>
            </a:r>
            <a:r>
              <a:rPr lang="en-US" sz="3600" dirty="0"/>
              <a:t>and Literacy within </a:t>
            </a:r>
            <a:r>
              <a:rPr lang="en-US" sz="3600" dirty="0" smtClean="0"/>
              <a:t>the Illinois </a:t>
            </a:r>
            <a:r>
              <a:rPr lang="en-US" sz="3600" dirty="0"/>
              <a:t>Community College </a:t>
            </a:r>
            <a:r>
              <a:rPr lang="en-US" sz="3600" dirty="0" smtClean="0"/>
              <a:t>Board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739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Senate Joint Resolution (SJR) 40 </a:t>
            </a:r>
            <a:br>
              <a:rPr lang="en-US" b="1" dirty="0" smtClean="0"/>
            </a:br>
            <a:r>
              <a:rPr lang="en-US" b="1" dirty="0" smtClean="0"/>
              <a:t>Task Force Members: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9" y="1884218"/>
            <a:ext cx="11394830" cy="439189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800" dirty="0" smtClean="0"/>
              <a:t>  Chair, Executive Director of the Illinois Community College Board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 Chair of the Illinois Community College Board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 Secretary of Education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 Secretary of State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 State Superintendent of the Illinois State Board of Education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 Executive Director of the Illinois Board of Higher Education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 Executive Director of the Illinois Student Assistance Commission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 Executive Director of the Department of Commerce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 Executive Director of the Illinois Department of Human Services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 Executive Director of the Illinois Department of Employment and Security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Senate Joint Resolution (SJR) 40 </a:t>
            </a:r>
            <a:br>
              <a:rPr lang="en-US" b="1" dirty="0"/>
            </a:br>
            <a:r>
              <a:rPr lang="en-US" b="1" dirty="0"/>
              <a:t>Task Force </a:t>
            </a:r>
            <a:r>
              <a:rPr lang="en-US" b="1" dirty="0" smtClean="0"/>
              <a:t>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72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 Members of the General Assembly appointed by the: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 smtClean="0"/>
              <a:t>President of the Senate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 smtClean="0"/>
              <a:t> Minority Leader of the Senate</a:t>
            </a:r>
            <a:endParaRPr lang="en-US" sz="32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 smtClean="0"/>
              <a:t> Speaker of the House Representatives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 smtClean="0"/>
              <a:t>Minority Leader of the House of Representatives </a:t>
            </a:r>
            <a:endParaRPr lang="en-US" sz="32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Understanding the Importance of an Adult Education Strategic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743200"/>
            <a:ext cx="10623665" cy="26739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/>
              <a:t> There </a:t>
            </a:r>
            <a:r>
              <a:rPr lang="en-US" sz="2800" b="1" dirty="0"/>
              <a:t>will be 55 million job openings in the economy </a:t>
            </a:r>
            <a:r>
              <a:rPr lang="en-US" sz="2800" b="1" dirty="0" smtClean="0"/>
              <a:t>through 2020</a:t>
            </a:r>
            <a:r>
              <a:rPr lang="en-US" sz="2800" b="1" dirty="0"/>
              <a:t>: </a:t>
            </a:r>
            <a:endParaRPr lang="en-US" sz="28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24 </a:t>
            </a:r>
            <a:r>
              <a:rPr lang="en-US" sz="2600" dirty="0"/>
              <a:t>million openings from newly created </a:t>
            </a:r>
            <a:r>
              <a:rPr lang="en-US" sz="2600" dirty="0" smtClean="0"/>
              <a:t>jobs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31 </a:t>
            </a:r>
            <a:r>
              <a:rPr lang="en-US" sz="2600" dirty="0"/>
              <a:t>million openings due to baby boomer retirements. 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/>
              <a:t>Source:  Georgetown University, Center on Education and the Workforce- Recovery Job Growth and Education Requirements through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Senate Joint Resolution (SJR) 40 </a:t>
            </a:r>
            <a:br>
              <a:rPr lang="en-US" b="1" dirty="0"/>
            </a:br>
            <a:r>
              <a:rPr lang="en-US" b="1" dirty="0"/>
              <a:t>Task Force </a:t>
            </a:r>
            <a:r>
              <a:rPr lang="en-US" b="1" dirty="0" smtClean="0"/>
              <a:t>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0364"/>
            <a:ext cx="10058400" cy="42619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/>
              <a:t>Representatives as appointed by the Illinois Community College Board Executive Director 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  </a:t>
            </a:r>
            <a:r>
              <a:rPr lang="en-US" sz="2600" dirty="0" smtClean="0">
                <a:solidFill>
                  <a:srgbClr val="FF0000"/>
                </a:solidFill>
              </a:rPr>
              <a:t>Illinois Adult and Continuing Educator’s Association (IACEA)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 </a:t>
            </a:r>
            <a:r>
              <a:rPr lang="en-US" sz="2600" dirty="0" smtClean="0"/>
              <a:t> Illinois Association of Regional School Superintendents (IARSS)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  President or Chief Executive Officer of a Community College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  Member of the Philanthropic Community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  </a:t>
            </a:r>
            <a:r>
              <a:rPr lang="en-US" sz="2600" dirty="0" smtClean="0">
                <a:solidFill>
                  <a:srgbClr val="FF0000"/>
                </a:solidFill>
              </a:rPr>
              <a:t>Adult Education Provider </a:t>
            </a:r>
            <a:r>
              <a:rPr lang="en-US" sz="2600" dirty="0">
                <a:solidFill>
                  <a:srgbClr val="FF0000"/>
                </a:solidFill>
              </a:rPr>
              <a:t>-</a:t>
            </a:r>
            <a:r>
              <a:rPr lang="en-US" sz="2600" dirty="0" smtClean="0">
                <a:solidFill>
                  <a:srgbClr val="FF0000"/>
                </a:solidFill>
              </a:rPr>
              <a:t> Community Based Organization (CBO)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FF0000"/>
                </a:solidFill>
              </a:rPr>
              <a:t>  Adult Education Provider - Community College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FF0000"/>
                </a:solidFill>
              </a:rPr>
              <a:t>  Adult Education Provider - Local Education Agency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  Postsecondary Career Technical Education Program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Senate Joint Resolution (SJR) 40 </a:t>
            </a:r>
            <a:br>
              <a:rPr lang="en-US" b="1" dirty="0"/>
            </a:br>
            <a:r>
              <a:rPr lang="en-US" b="1" dirty="0"/>
              <a:t>Task Force </a:t>
            </a:r>
            <a:r>
              <a:rPr lang="en-US" b="1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To create </a:t>
            </a:r>
            <a:r>
              <a:rPr lang="en-US" sz="3600" dirty="0"/>
              <a:t>a </a:t>
            </a:r>
            <a:r>
              <a:rPr lang="en-US" sz="3600" dirty="0" smtClean="0"/>
              <a:t>statewide strategic </a:t>
            </a:r>
            <a:r>
              <a:rPr lang="en-US" sz="3600" dirty="0"/>
              <a:t>plan for </a:t>
            </a:r>
            <a:endParaRPr lang="en-US" sz="3600" dirty="0" smtClean="0"/>
          </a:p>
          <a:p>
            <a:pPr algn="ctr">
              <a:spcAft>
                <a:spcPts val="0"/>
              </a:spcAft>
            </a:pPr>
            <a:r>
              <a:rPr lang="en-US" sz="3600" dirty="0" smtClean="0"/>
              <a:t>adult education and literacy.  </a:t>
            </a:r>
          </a:p>
          <a:p>
            <a:pPr algn="ctr">
              <a:spcAft>
                <a:spcPts val="0"/>
              </a:spcAft>
            </a:pPr>
            <a:endParaRPr lang="en-US" sz="3600" dirty="0"/>
          </a:p>
          <a:p>
            <a:pPr algn="ctr">
              <a:spcAft>
                <a:spcPts val="0"/>
              </a:spcAft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Senate Joint Resolution (SJR) 40 </a:t>
            </a:r>
            <a:br>
              <a:rPr lang="en-US" b="1" dirty="0"/>
            </a:br>
            <a:r>
              <a:rPr lang="en-US" b="1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57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Demographics of the </a:t>
            </a:r>
            <a:r>
              <a:rPr lang="en-US" sz="2400" dirty="0"/>
              <a:t>State's economic and educational conditions;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Current </a:t>
            </a:r>
            <a:r>
              <a:rPr lang="en-US" sz="2400" dirty="0"/>
              <a:t>and projected needs of the State's </a:t>
            </a:r>
            <a:r>
              <a:rPr lang="en-US" sz="2400" dirty="0" smtClean="0"/>
              <a:t>adult residents </a:t>
            </a:r>
            <a:r>
              <a:rPr lang="en-US" sz="2400" dirty="0"/>
              <a:t>with low literacy skills, without a high </a:t>
            </a:r>
            <a:r>
              <a:rPr lang="en-US" sz="2400" dirty="0" smtClean="0"/>
              <a:t>school diploma </a:t>
            </a:r>
            <a:r>
              <a:rPr lang="en-US" sz="2400" dirty="0"/>
              <a:t>and those who have limited English speaking </a:t>
            </a:r>
            <a:r>
              <a:rPr lang="en-US" sz="2400" dirty="0" smtClean="0"/>
              <a:t>skills;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Options </a:t>
            </a:r>
            <a:r>
              <a:rPr lang="en-US" sz="2400" dirty="0"/>
              <a:t>for adults without a high school diploma;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 Federal </a:t>
            </a:r>
            <a:r>
              <a:rPr lang="en-US" sz="2400" dirty="0"/>
              <a:t>Adult Education funding </a:t>
            </a:r>
            <a:r>
              <a:rPr lang="en-US" sz="2400" dirty="0" smtClean="0"/>
              <a:t>guidelines;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Student </a:t>
            </a:r>
            <a:r>
              <a:rPr lang="en-US" sz="2400" dirty="0"/>
              <a:t>pipeline issues, including college </a:t>
            </a:r>
            <a:r>
              <a:rPr lang="en-US" sz="2400" dirty="0" smtClean="0"/>
              <a:t>and career </a:t>
            </a:r>
            <a:r>
              <a:rPr lang="en-US" sz="2400" dirty="0"/>
              <a:t>readiness, transitions to college or </a:t>
            </a:r>
            <a:r>
              <a:rPr lang="en-US" sz="2400" dirty="0" smtClean="0"/>
              <a:t>training </a:t>
            </a:r>
            <a:r>
              <a:rPr lang="en-US" sz="2400" dirty="0"/>
              <a:t>programs, and postsecondary retention, transfer, </a:t>
            </a:r>
            <a:r>
              <a:rPr lang="en-US" sz="2400" dirty="0" smtClean="0"/>
              <a:t>and graduation </a:t>
            </a:r>
            <a:r>
              <a:rPr lang="en-US" sz="2400" dirty="0"/>
              <a:t>rates</a:t>
            </a:r>
            <a:r>
              <a:rPr lang="en-US" sz="2400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Senate Joint Resolution (SJR) 40 </a:t>
            </a:r>
            <a:br>
              <a:rPr lang="en-US" b="1" dirty="0"/>
            </a:br>
            <a:r>
              <a:rPr lang="en-US" b="1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 </a:t>
            </a:r>
            <a:r>
              <a:rPr lang="en-US" sz="2400" dirty="0"/>
              <a:t> Curriculum and instruction, professional development, assessment, and program design;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Productivity </a:t>
            </a:r>
            <a:r>
              <a:rPr lang="en-US" sz="2400" dirty="0"/>
              <a:t>and accountability;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 Innovation </a:t>
            </a:r>
            <a:r>
              <a:rPr lang="en-US" sz="2400" dirty="0"/>
              <a:t>in approaches to teaching and learning for adult learners;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W</a:t>
            </a:r>
            <a:r>
              <a:rPr lang="en-US" sz="2400" dirty="0" smtClean="0"/>
              <a:t>orkforce </a:t>
            </a:r>
            <a:r>
              <a:rPr lang="en-US" sz="2400" dirty="0"/>
              <a:t>readiness; </a:t>
            </a:r>
            <a:r>
              <a:rPr lang="en-US" sz="2400" dirty="0" smtClean="0"/>
              <a:t>and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Partnerships </a:t>
            </a:r>
            <a:r>
              <a:rPr lang="en-US" sz="2400" dirty="0"/>
              <a:t>involving, Workforce Innovation </a:t>
            </a:r>
            <a:r>
              <a:rPr lang="en-US" sz="2400" dirty="0" smtClean="0"/>
              <a:t>and Opportunity </a:t>
            </a:r>
            <a:r>
              <a:rPr lang="en-US" sz="2400" dirty="0"/>
              <a:t>Act partner agencies, higher education</a:t>
            </a:r>
            <a:r>
              <a:rPr lang="en-US" sz="2400" dirty="0" smtClean="0"/>
              <a:t>, nonprofits</a:t>
            </a:r>
            <a:r>
              <a:rPr lang="en-US" sz="2400" dirty="0"/>
              <a:t>, and </a:t>
            </a:r>
            <a:r>
              <a:rPr lang="en-US" sz="2400" dirty="0" smtClean="0"/>
              <a:t>business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815" y="365760"/>
            <a:ext cx="8004517" cy="58445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Meet Our Facilitator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1845735"/>
            <a:ext cx="4156364" cy="4527356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97280" y="1845735"/>
            <a:ext cx="5234247" cy="402336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Dr. Barbara Endel, Senior Director </a:t>
            </a:r>
          </a:p>
          <a:p>
            <a:pPr algn="ctr"/>
            <a:r>
              <a:rPr lang="en-US" sz="3200" dirty="0"/>
              <a:t>Jobs for the Future</a:t>
            </a:r>
          </a:p>
          <a:p>
            <a:endParaRPr lang="en-US" sz="3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39620"/>
            <a:ext cx="10058400" cy="1450757"/>
          </a:xfrm>
        </p:spPr>
        <p:txBody>
          <a:bodyPr/>
          <a:lstStyle/>
          <a:p>
            <a:r>
              <a:rPr lang="en-US" b="1" dirty="0" smtClean="0"/>
              <a:t>Goal Team Facilitators and Staff Support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 Illinois Center for Specialized Professional Support (ICSPS)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200" dirty="0"/>
              <a:t> </a:t>
            </a:r>
            <a:r>
              <a:rPr lang="en-US" sz="2200" dirty="0" smtClean="0"/>
              <a:t> Dr. Aimee Julian, Director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 ICCB Staff: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 smtClean="0"/>
              <a:t>Jennifer Foster, Deputy Director for Adult Education and Workforce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 smtClean="0"/>
              <a:t>Matt Berry, Deputy Director for Legislative and External Affairs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 smtClean="0"/>
              <a:t>Jamil Steele, Senior Director for Adult Education and Literacy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 smtClean="0"/>
              <a:t>Lavon Nelson, Senior Director for Workforce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 smtClean="0"/>
              <a:t>Ben McDaniel, Director for Program Compliance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 smtClean="0"/>
              <a:t>Nora Rossman, Office Administrator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Adult Education Strategic Plan</a:t>
            </a:r>
            <a:br>
              <a:rPr lang="en-US" b="1" dirty="0" smtClean="0"/>
            </a:br>
            <a:r>
              <a:rPr lang="en-US" b="1" dirty="0" smtClean="0"/>
              <a:t>Timeline –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579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b="1" dirty="0" smtClean="0"/>
              <a:t>Phase I:</a:t>
            </a:r>
          </a:p>
          <a:p>
            <a:r>
              <a:rPr lang="en-US" sz="2600" dirty="0" smtClean="0"/>
              <a:t>First Meeting – October 23, 2017 in Springfield, IL</a:t>
            </a:r>
          </a:p>
          <a:p>
            <a:r>
              <a:rPr lang="en-US" sz="2600" dirty="0" smtClean="0"/>
              <a:t>Second Meeting – January 2018 – Location TBA</a:t>
            </a:r>
          </a:p>
          <a:p>
            <a:r>
              <a:rPr lang="en-US" sz="2600" dirty="0" smtClean="0"/>
              <a:t>Draft document –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week of January 2018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 smtClean="0"/>
              <a:t>  Posted for feedback</a:t>
            </a: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/>
              <a:t>Final Meeting Report due to the General Assembly on January 31, 2018</a:t>
            </a: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/>
              <a:t>____________________________________________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b="1" dirty="0" smtClean="0"/>
              <a:t>Phase II:</a:t>
            </a:r>
          </a:p>
          <a:p>
            <a:pPr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/>
              <a:t>Activities Committee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/>
              <a:t>Final Report - April 2018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84730" y="2584450"/>
            <a:ext cx="10058400" cy="120762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Questions and Comments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Questions and Comments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Contact:</a:t>
            </a:r>
            <a:endParaRPr lang="en-US" sz="2800" dirty="0"/>
          </a:p>
          <a:p>
            <a:r>
              <a:rPr lang="en-US" sz="2800" dirty="0" smtClean="0"/>
              <a:t>Jennifer Foster, Deputy Director for Adult Education and Workforce</a:t>
            </a:r>
          </a:p>
          <a:p>
            <a:r>
              <a:rPr lang="en-US" sz="2800" dirty="0" smtClean="0">
                <a:hlinkClick r:id="rId3"/>
              </a:rPr>
              <a:t>Jennifer.Foster@illinois.gov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Understanding the Importance of an Adult Education Strategic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70679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/>
              <a:t>  </a:t>
            </a:r>
            <a:r>
              <a:rPr lang="en-US" sz="2400" b="1" dirty="0"/>
              <a:t> By 2020, 65 percent of all jobs in the </a:t>
            </a:r>
            <a:r>
              <a:rPr lang="en-US" sz="2400" b="1" dirty="0" smtClean="0"/>
              <a:t>nation will </a:t>
            </a:r>
            <a:r>
              <a:rPr lang="en-US" sz="2400" b="1" dirty="0"/>
              <a:t>require </a:t>
            </a:r>
            <a:r>
              <a:rPr lang="en-US" sz="2400" b="1" dirty="0" smtClean="0"/>
              <a:t>some postsecondary </a:t>
            </a:r>
            <a:r>
              <a:rPr lang="en-US" sz="2400" b="1" dirty="0"/>
              <a:t>education and training beyond high school.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b="1" dirty="0" smtClean="0"/>
              <a:t> 70% in Illinois</a:t>
            </a:r>
          </a:p>
          <a:p>
            <a:pPr marL="201168" lvl="1" indent="0">
              <a:buNone/>
            </a:pPr>
            <a:endParaRPr lang="en-US" sz="2600" b="1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b="1" dirty="0"/>
              <a:t> </a:t>
            </a:r>
            <a:r>
              <a:rPr lang="en-US" sz="2600" b="1" dirty="0" smtClean="0"/>
              <a:t>  </a:t>
            </a:r>
            <a:r>
              <a:rPr lang="en-US" sz="2400" b="1" dirty="0" smtClean="0"/>
              <a:t>Only 34 </a:t>
            </a:r>
            <a:r>
              <a:rPr lang="en-US" sz="2400" b="1" dirty="0"/>
              <a:t>Percent of Jobs Expected to Be Open to High School </a:t>
            </a:r>
            <a:r>
              <a:rPr lang="en-US" sz="2400" b="1" dirty="0" smtClean="0"/>
              <a:t>Graduates or less. </a:t>
            </a:r>
            <a:endParaRPr lang="en-US" sz="2400" b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b="1" dirty="0" smtClean="0"/>
              <a:t>  </a:t>
            </a:r>
            <a:r>
              <a:rPr lang="en-US" sz="3200" b="1" dirty="0" smtClean="0"/>
              <a:t>30% in Illinois</a:t>
            </a:r>
          </a:p>
          <a:p>
            <a:pPr marL="384048" lvl="2" indent="0">
              <a:buNone/>
            </a:pPr>
            <a:endParaRPr lang="en-US" sz="22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/>
              <a:t>Source:  Georgetown </a:t>
            </a:r>
            <a:r>
              <a:rPr lang="en-US" sz="1400" b="1" dirty="0" smtClean="0"/>
              <a:t>University, Center on Education and the Workforce- Recovery Job Growth and Education Requirements through 2020.</a:t>
            </a:r>
            <a:endParaRPr lang="en-US" sz="1400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557"/>
            <a:ext cx="12191999" cy="563389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0407" y="5957455"/>
            <a:ext cx="10058400" cy="429489"/>
          </a:xfrm>
        </p:spPr>
        <p:txBody>
          <a:bodyPr>
            <a:normAutofit fontScale="90000"/>
          </a:bodyPr>
          <a:lstStyle/>
          <a:p>
            <a:pPr lvl="1"/>
            <a:r>
              <a:rPr lang="en-US" sz="1400" b="1" smtClean="0"/>
              <a:t>Source:  Georgetown University, Center on Education and the Workforce- Recovery Job Growth and Education Requirements through 2020.</a:t>
            </a:r>
            <a:endParaRPr lang="en-US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5</a:t>
            </a:fld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5401993" y="2978727"/>
            <a:ext cx="484632" cy="97840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2" y="0"/>
            <a:ext cx="11457708" cy="61929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Changing Times:  </a:t>
            </a:r>
            <a:br>
              <a:rPr lang="en-US" b="1" dirty="0"/>
            </a:br>
            <a:r>
              <a:rPr lang="en-US" b="1" dirty="0"/>
              <a:t>The Passport to an American Dream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3200" dirty="0"/>
              <a:t>In 1973, the Passport was a High School Diploma.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/>
              <a:t> 72%* of the workforce had no more than a high school degree</a:t>
            </a:r>
          </a:p>
          <a:p>
            <a:pPr marL="201168" lvl="1" indent="0">
              <a:buNone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In </a:t>
            </a:r>
            <a:r>
              <a:rPr lang="en-US" sz="3200" dirty="0"/>
              <a:t>2017, the Passport is education beyond High School.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/>
              <a:t>Source:  Georgetown University, Center on Education and the Workforce- Recovery Job Growth and Education Requirements through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5" y="124692"/>
            <a:ext cx="11776363" cy="53755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255" y="5752053"/>
            <a:ext cx="8257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Sources:  Census Data, 2000; ACS 5-years estimates, 2006-2010  and </a:t>
            </a:r>
            <a:r>
              <a:rPr lang="en-US" sz="1400" dirty="0" smtClean="0"/>
              <a:t>2011-2015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5" y="207819"/>
            <a:ext cx="11568545" cy="5597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85630" y="5945970"/>
            <a:ext cx="4772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Source: American Community Survey, 2011-15, 5 year estimate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10273553" y="1949823"/>
            <a:ext cx="914400" cy="4437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6554-2264-4735-8506-5F4E983322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2596</TotalTime>
  <Words>1910</Words>
  <Application>Microsoft Office PowerPoint</Application>
  <PresentationFormat>Custom</PresentationFormat>
  <Paragraphs>282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Retrospect</vt:lpstr>
      <vt:lpstr> Illinois Community College Board Strategic Plan for Adult Education</vt:lpstr>
      <vt:lpstr>Today’s Discussion</vt:lpstr>
      <vt:lpstr>Understanding the Importance of an Adult Education Strategic Plan</vt:lpstr>
      <vt:lpstr>Understanding the Importance of an Adult Education Strategic Plan</vt:lpstr>
      <vt:lpstr>Source:  Georgetown University, Center on Education and the Workforce- Recovery Job Growth and Education Requirements through 2020.</vt:lpstr>
      <vt:lpstr>PowerPoint Presentation</vt:lpstr>
      <vt:lpstr>Changing Times:   The Passport to an American Dream</vt:lpstr>
      <vt:lpstr>PowerPoint Presentation</vt:lpstr>
      <vt:lpstr>PowerPoint Presentation</vt:lpstr>
      <vt:lpstr>PowerPoint Presentation</vt:lpstr>
      <vt:lpstr>PowerPoint Presentation</vt:lpstr>
      <vt:lpstr>National Reporting System (NRS)* Who are we serving?</vt:lpstr>
      <vt:lpstr>Another Glance:  Who are we serving?</vt:lpstr>
      <vt:lpstr>Illinois English Language Learners</vt:lpstr>
      <vt:lpstr>Immigrant Population</vt:lpstr>
      <vt:lpstr>Breakdown of the Service Delivery Data FY2015</vt:lpstr>
      <vt:lpstr>Breakdown of the Service Delivery Data FY2016</vt:lpstr>
      <vt:lpstr>PowerPoint Presentation</vt:lpstr>
      <vt:lpstr>Workforce Innovation and Opportunity Act</vt:lpstr>
      <vt:lpstr>Workforce Innovation and Opportunity Act</vt:lpstr>
      <vt:lpstr> Goal of WIOA: Development of Career Pathways</vt:lpstr>
      <vt:lpstr>Goal of WIOA: Development of Career Pathway Programs</vt:lpstr>
      <vt:lpstr>(1) assist adults to become literate and obtain the knowledge and skills necessary for employment and self-sufficiency;  (2) assist adults who are parents or family members to obtain education and skills that-   (A)  are necessary to becoming full partners in the educational development of  their children; and    (B) lead to sustainable improvements in the economic opportunities for their  family;   (3) assist adults in attaining a secondary school diploma and in the transition to postsecondary education and training, including through career pathways;    (4) assist immigrants and other individuals who are English language learners in-    (A) improving their reading, writing, speaking and comprehension skills in English;  and mathematics skills; and    (B) acquiring an understanding of the American system of Government, individual  freedom, and the responsibilities of citizenship. </vt:lpstr>
      <vt:lpstr>Title II:  New Requirements</vt:lpstr>
      <vt:lpstr>The Past Adult Education Strategic Plan:   “Creating Pathways for Adult Learners”</vt:lpstr>
      <vt:lpstr>The Importance of a Strategic Plan</vt:lpstr>
      <vt:lpstr>Senate Joint Resolution (SJR) 40</vt:lpstr>
      <vt:lpstr>Senate Joint Resolution (SJR) 40  Task Force Members:</vt:lpstr>
      <vt:lpstr>Senate Joint Resolution (SJR) 40  Task Force Members</vt:lpstr>
      <vt:lpstr>Senate Joint Resolution (SJR) 40  Task Force Members</vt:lpstr>
      <vt:lpstr>Senate Joint Resolution (SJR) 40  Task Force Charge</vt:lpstr>
      <vt:lpstr>Senate Joint Resolution (SJR) 40  Considerations</vt:lpstr>
      <vt:lpstr>Senate Joint Resolution (SJR) 40  Considerations</vt:lpstr>
      <vt:lpstr>PowerPoint Presentation</vt:lpstr>
      <vt:lpstr>Meet Our Facilitator</vt:lpstr>
      <vt:lpstr>Goal Team Facilitators and Staff Support</vt:lpstr>
      <vt:lpstr>Adult Education Strategic Plan Timeline – </vt:lpstr>
      <vt:lpstr>PowerPoint Presentation</vt:lpstr>
      <vt:lpstr>Additional Questions and Comments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Community College Board  Developing a Strategic Plan for Adult Education</dc:title>
  <dc:creator>jennifer foster</dc:creator>
  <cp:lastModifiedBy>Leann Arsenault</cp:lastModifiedBy>
  <cp:revision>82</cp:revision>
  <cp:lastPrinted>2017-10-12T14:55:12Z</cp:lastPrinted>
  <dcterms:created xsi:type="dcterms:W3CDTF">2017-10-09T23:46:09Z</dcterms:created>
  <dcterms:modified xsi:type="dcterms:W3CDTF">2017-11-07T17:45:29Z</dcterms:modified>
</cp:coreProperties>
</file>