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0"/>
  </p:notesMasterIdLst>
  <p:handoutMasterIdLst>
    <p:handoutMasterId r:id="rId41"/>
  </p:handoutMasterIdLst>
  <p:sldIdLst>
    <p:sldId id="337" r:id="rId2"/>
    <p:sldId id="401" r:id="rId3"/>
    <p:sldId id="400" r:id="rId4"/>
    <p:sldId id="402" r:id="rId5"/>
    <p:sldId id="403" r:id="rId6"/>
    <p:sldId id="405" r:id="rId7"/>
    <p:sldId id="411" r:id="rId8"/>
    <p:sldId id="408" r:id="rId9"/>
    <p:sldId id="409" r:id="rId10"/>
    <p:sldId id="410" r:id="rId11"/>
    <p:sldId id="415" r:id="rId12"/>
    <p:sldId id="414" r:id="rId13"/>
    <p:sldId id="407" r:id="rId14"/>
    <p:sldId id="417" r:id="rId15"/>
    <p:sldId id="418" r:id="rId16"/>
    <p:sldId id="419" r:id="rId17"/>
    <p:sldId id="420" r:id="rId18"/>
    <p:sldId id="416" r:id="rId19"/>
    <p:sldId id="412" r:id="rId20"/>
    <p:sldId id="421" r:id="rId21"/>
    <p:sldId id="422" r:id="rId22"/>
    <p:sldId id="423" r:id="rId23"/>
    <p:sldId id="424" r:id="rId24"/>
    <p:sldId id="425" r:id="rId25"/>
    <p:sldId id="426" r:id="rId26"/>
    <p:sldId id="427" r:id="rId27"/>
    <p:sldId id="429" r:id="rId28"/>
    <p:sldId id="430" r:id="rId29"/>
    <p:sldId id="431" r:id="rId30"/>
    <p:sldId id="435" r:id="rId31"/>
    <p:sldId id="438" r:id="rId32"/>
    <p:sldId id="436" r:id="rId33"/>
    <p:sldId id="437" r:id="rId34"/>
    <p:sldId id="439" r:id="rId35"/>
    <p:sldId id="440" r:id="rId36"/>
    <p:sldId id="444" r:id="rId37"/>
    <p:sldId id="441" r:id="rId38"/>
    <p:sldId id="442" r:id="rId39"/>
  </p:sldIdLst>
  <p:sldSz cx="9144000" cy="6858000" type="screen4x3"/>
  <p:notesSz cx="6858000" cy="92964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sons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41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BE4EA9-1F01-47B0-8C93-D6DD9FA9EDB6}" v="1587" dt="2019-02-21T02:04:45.1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8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48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7.pn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7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6A2F9-F1C7-4F1B-B186-FF7791BA85E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4EBE7DFE-6472-4B24-8179-64295A9B49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Blackboard also has a VPAT and provides support documentation for users of assistive technology. </a:t>
          </a:r>
        </a:p>
      </dgm:t>
    </dgm:pt>
    <dgm:pt modelId="{F89A2828-3911-4D83-8BA5-EAA490A9101A}" type="parTrans" cxnId="{7AB6830B-A307-41AF-B35E-A2DBE1083BEE}">
      <dgm:prSet/>
      <dgm:spPr/>
      <dgm:t>
        <a:bodyPr/>
        <a:lstStyle/>
        <a:p>
          <a:endParaRPr lang="en-US"/>
        </a:p>
      </dgm:t>
    </dgm:pt>
    <dgm:pt modelId="{1E15AE02-554C-4972-AEA0-1BDEEB7B8875}" type="sibTrans" cxnId="{7AB6830B-A307-41AF-B35E-A2DBE1083BEE}">
      <dgm:prSet/>
      <dgm:spPr/>
      <dgm:t>
        <a:bodyPr/>
        <a:lstStyle/>
        <a:p>
          <a:endParaRPr lang="en-US"/>
        </a:p>
      </dgm:t>
    </dgm:pt>
    <dgm:pt modelId="{8D209E9B-5C60-48D8-9878-F06DD5163BA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VPAT was done by Blackboard.</a:t>
          </a:r>
          <a:endParaRPr lang="en-US"/>
        </a:p>
      </dgm:t>
    </dgm:pt>
    <dgm:pt modelId="{B82AF51F-B3B5-4F7B-BB43-775CE3573EBD}" type="parTrans" cxnId="{7946A91E-B68A-43C5-ADD0-B002040AA3FA}">
      <dgm:prSet/>
      <dgm:spPr/>
      <dgm:t>
        <a:bodyPr/>
        <a:lstStyle/>
        <a:p>
          <a:endParaRPr lang="en-US"/>
        </a:p>
      </dgm:t>
    </dgm:pt>
    <dgm:pt modelId="{25C424B4-0DBE-4035-8B96-F1D5B66F3384}" type="sibTrans" cxnId="{7946A91E-B68A-43C5-ADD0-B002040AA3FA}">
      <dgm:prSet/>
      <dgm:spPr/>
      <dgm:t>
        <a:bodyPr/>
        <a:lstStyle/>
        <a:p>
          <a:endParaRPr lang="en-US"/>
        </a:p>
      </dgm:t>
    </dgm:pt>
    <dgm:pt modelId="{B33759A5-4AE4-4DC5-B3D4-1F00912D71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It has not been updated since the release of WCAG 2.1 last July.</a:t>
          </a:r>
          <a:endParaRPr lang="en-US"/>
        </a:p>
      </dgm:t>
    </dgm:pt>
    <dgm:pt modelId="{7380ACEE-E931-494F-AE81-53CDB971BA0B}" type="parTrans" cxnId="{E4D7D8A7-A2E2-43FC-90F4-6C5BF6444859}">
      <dgm:prSet/>
      <dgm:spPr/>
      <dgm:t>
        <a:bodyPr/>
        <a:lstStyle/>
        <a:p>
          <a:endParaRPr lang="en-US"/>
        </a:p>
      </dgm:t>
    </dgm:pt>
    <dgm:pt modelId="{10A7DA9D-EDD8-450A-A47B-C1A3747D36C1}" type="sibTrans" cxnId="{E4D7D8A7-A2E2-43FC-90F4-6C5BF6444859}">
      <dgm:prSet/>
      <dgm:spPr/>
      <dgm:t>
        <a:bodyPr/>
        <a:lstStyle/>
        <a:p>
          <a:endParaRPr lang="en-US"/>
        </a:p>
      </dgm:t>
    </dgm:pt>
    <dgm:pt modelId="{572F7651-878E-41BF-B91E-7C1C1D5249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Blackboard does not have any built-in accessibility features for instructors authoring content or students engaging with content.</a:t>
          </a:r>
        </a:p>
      </dgm:t>
    </dgm:pt>
    <dgm:pt modelId="{4818B557-1AD0-41BA-9071-AF25949EAA35}" type="parTrans" cxnId="{73C9CDD3-89B4-47AA-989E-BD4418F1F49C}">
      <dgm:prSet/>
      <dgm:spPr/>
      <dgm:t>
        <a:bodyPr/>
        <a:lstStyle/>
        <a:p>
          <a:endParaRPr lang="en-US"/>
        </a:p>
      </dgm:t>
    </dgm:pt>
    <dgm:pt modelId="{65068C13-2343-4BBE-A025-5151DFFC5079}" type="sibTrans" cxnId="{73C9CDD3-89B4-47AA-989E-BD4418F1F49C}">
      <dgm:prSet/>
      <dgm:spPr/>
      <dgm:t>
        <a:bodyPr/>
        <a:lstStyle/>
        <a:p>
          <a:endParaRPr lang="en-US"/>
        </a:p>
      </dgm:t>
    </dgm:pt>
    <dgm:pt modelId="{1996DC33-B2B2-48FD-B016-8DA1C46F07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Authoring practices do not have accessibility baked in.</a:t>
          </a:r>
        </a:p>
      </dgm:t>
    </dgm:pt>
    <dgm:pt modelId="{7A349E8E-9E93-4841-A35F-51E2783AA273}" type="parTrans" cxnId="{C787A6DF-5754-41D9-98E4-8EEFF406AAB6}">
      <dgm:prSet/>
      <dgm:spPr/>
      <dgm:t>
        <a:bodyPr/>
        <a:lstStyle/>
        <a:p>
          <a:endParaRPr lang="en-US"/>
        </a:p>
      </dgm:t>
    </dgm:pt>
    <dgm:pt modelId="{18627CCA-D61D-468E-97CD-4BF80BFE9BDE}" type="sibTrans" cxnId="{C787A6DF-5754-41D9-98E4-8EEFF406AAB6}">
      <dgm:prSet/>
      <dgm:spPr/>
      <dgm:t>
        <a:bodyPr/>
        <a:lstStyle/>
        <a:p>
          <a:endParaRPr lang="en-US"/>
        </a:p>
      </dgm:t>
    </dgm:pt>
    <dgm:pt modelId="{179A3093-6097-43F1-99CE-47CC7F14F7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t's difficult to edit the HTML of WYSIWYG content.</a:t>
          </a:r>
        </a:p>
      </dgm:t>
    </dgm:pt>
    <dgm:pt modelId="{3CE3339E-3CF2-4705-A3B8-6D2EDDAEA8CB}" type="parTrans" cxnId="{47DBC3CF-68BF-4796-9C14-3D9E47A57CD4}">
      <dgm:prSet/>
      <dgm:spPr/>
      <dgm:t>
        <a:bodyPr/>
        <a:lstStyle/>
        <a:p>
          <a:endParaRPr lang="en-US"/>
        </a:p>
      </dgm:t>
    </dgm:pt>
    <dgm:pt modelId="{9EE747BF-EA1D-4D9B-B3F5-0C1CCC6FA97D}" type="sibTrans" cxnId="{47DBC3CF-68BF-4796-9C14-3D9E47A57CD4}">
      <dgm:prSet/>
      <dgm:spPr/>
      <dgm:t>
        <a:bodyPr/>
        <a:lstStyle/>
        <a:p>
          <a:endParaRPr lang="en-US"/>
        </a:p>
      </dgm:t>
    </dgm:pt>
    <dgm:pt modelId="{CA3CEB1A-FE78-4B8C-A7F1-0AC2C6E74ADC}" type="pres">
      <dgm:prSet presAssocID="{6776A2F9-F1C7-4F1B-B186-FF7791BA85E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30383A-C242-408A-A419-C7B901BE21B2}" type="pres">
      <dgm:prSet presAssocID="{4EBE7DFE-6472-4B24-8179-64295A9B4993}" presName="compNode" presStyleCnt="0"/>
      <dgm:spPr/>
    </dgm:pt>
    <dgm:pt modelId="{6DE74771-4014-425D-94D9-425FD7D48A65}" type="pres">
      <dgm:prSet presAssocID="{4EBE7DFE-6472-4B24-8179-64295A9B4993}" presName="bgRect" presStyleLbl="bgShp" presStyleIdx="0" presStyleCnt="4"/>
      <dgm:spPr/>
    </dgm:pt>
    <dgm:pt modelId="{5E1E05F9-49DD-4F31-BB3A-0401BC5CF7E7}" type="pres">
      <dgm:prSet presAssocID="{4EBE7DFE-6472-4B24-8179-64295A9B4993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CAF05F0-8BB4-4C61-88EE-A6CD32AE5D46}" type="pres">
      <dgm:prSet presAssocID="{4EBE7DFE-6472-4B24-8179-64295A9B4993}" presName="spaceRect" presStyleCnt="0"/>
      <dgm:spPr/>
    </dgm:pt>
    <dgm:pt modelId="{BD0D9B62-573D-4165-BBD7-C9E30D7CBF6D}" type="pres">
      <dgm:prSet presAssocID="{4EBE7DFE-6472-4B24-8179-64295A9B4993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109FB51-C751-4EDA-B058-54A7DFB39C5A}" type="pres">
      <dgm:prSet presAssocID="{4EBE7DFE-6472-4B24-8179-64295A9B4993}" presName="desTx" presStyleLbl="revTx" presStyleIdx="1" presStyleCnt="5">
        <dgm:presLayoutVars/>
      </dgm:prSet>
      <dgm:spPr/>
      <dgm:t>
        <a:bodyPr/>
        <a:lstStyle/>
        <a:p>
          <a:endParaRPr lang="en-US"/>
        </a:p>
      </dgm:t>
    </dgm:pt>
    <dgm:pt modelId="{8D6CBAB7-70F8-4AD1-AC97-58258840AC2B}" type="pres">
      <dgm:prSet presAssocID="{1E15AE02-554C-4972-AEA0-1BDEEB7B8875}" presName="sibTrans" presStyleCnt="0"/>
      <dgm:spPr/>
    </dgm:pt>
    <dgm:pt modelId="{DFEEEC83-6BA0-471A-839B-5212F10ECB5A}" type="pres">
      <dgm:prSet presAssocID="{572F7651-878E-41BF-B91E-7C1C1D5249F0}" presName="compNode" presStyleCnt="0"/>
      <dgm:spPr/>
    </dgm:pt>
    <dgm:pt modelId="{419F33EC-D95F-45EF-AF7A-443395BCC2ED}" type="pres">
      <dgm:prSet presAssocID="{572F7651-878E-41BF-B91E-7C1C1D5249F0}" presName="bgRect" presStyleLbl="bgShp" presStyleIdx="1" presStyleCnt="4"/>
      <dgm:spPr/>
    </dgm:pt>
    <dgm:pt modelId="{90DB2EAE-BE3A-4DA3-8426-35AA396E97E3}" type="pres">
      <dgm:prSet presAssocID="{572F7651-878E-41BF-B91E-7C1C1D5249F0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BFDB1359-9C92-4546-9C5A-39F804B2EAF7}" type="pres">
      <dgm:prSet presAssocID="{572F7651-878E-41BF-B91E-7C1C1D5249F0}" presName="spaceRect" presStyleCnt="0"/>
      <dgm:spPr/>
    </dgm:pt>
    <dgm:pt modelId="{6D808413-5C17-4D18-A63F-CA4A8A619EBF}" type="pres">
      <dgm:prSet presAssocID="{572F7651-878E-41BF-B91E-7C1C1D5249F0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22A63E5-E300-4EF4-B8AB-2E5C2A1F7C63}" type="pres">
      <dgm:prSet presAssocID="{65068C13-2343-4BBE-A025-5151DFFC5079}" presName="sibTrans" presStyleCnt="0"/>
      <dgm:spPr/>
    </dgm:pt>
    <dgm:pt modelId="{C4A05258-BBCD-40C6-81FB-57F60270947B}" type="pres">
      <dgm:prSet presAssocID="{1996DC33-B2B2-48FD-B016-8DA1C46F0790}" presName="compNode" presStyleCnt="0"/>
      <dgm:spPr/>
    </dgm:pt>
    <dgm:pt modelId="{14049052-EEBE-4CD9-A37C-FB3BB9C23664}" type="pres">
      <dgm:prSet presAssocID="{1996DC33-B2B2-48FD-B016-8DA1C46F0790}" presName="bgRect" presStyleLbl="bgShp" presStyleIdx="2" presStyleCnt="4"/>
      <dgm:spPr/>
    </dgm:pt>
    <dgm:pt modelId="{98BDE739-1DD4-46CB-86CC-8FCF2944C109}" type="pres">
      <dgm:prSet presAssocID="{1996DC33-B2B2-48FD-B016-8DA1C46F0790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1CF75BF4-3BA2-4976-83F9-2636E6CA0C48}" type="pres">
      <dgm:prSet presAssocID="{1996DC33-B2B2-48FD-B016-8DA1C46F0790}" presName="spaceRect" presStyleCnt="0"/>
      <dgm:spPr/>
    </dgm:pt>
    <dgm:pt modelId="{B256931B-D9A5-451F-923C-BF0B5FE0A01F}" type="pres">
      <dgm:prSet presAssocID="{1996DC33-B2B2-48FD-B016-8DA1C46F0790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BFAE349-83F8-4CC5-97C1-F775417308CA}" type="pres">
      <dgm:prSet presAssocID="{18627CCA-D61D-468E-97CD-4BF80BFE9BDE}" presName="sibTrans" presStyleCnt="0"/>
      <dgm:spPr/>
    </dgm:pt>
    <dgm:pt modelId="{F60D3F83-7509-4DC2-B9D9-BCCEC69331AA}" type="pres">
      <dgm:prSet presAssocID="{179A3093-6097-43F1-99CE-47CC7F14F775}" presName="compNode" presStyleCnt="0"/>
      <dgm:spPr/>
    </dgm:pt>
    <dgm:pt modelId="{9617684E-C9F7-4C7C-9E49-3C9D8D418704}" type="pres">
      <dgm:prSet presAssocID="{179A3093-6097-43F1-99CE-47CC7F14F775}" presName="bgRect" presStyleLbl="bgShp" presStyleIdx="3" presStyleCnt="4"/>
      <dgm:spPr/>
    </dgm:pt>
    <dgm:pt modelId="{42D1B1B8-303E-4D76-AE84-2558B07B10B9}" type="pres">
      <dgm:prSet presAssocID="{179A3093-6097-43F1-99CE-47CC7F14F775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5D049398-53F2-4369-A1B4-7C788662AF93}" type="pres">
      <dgm:prSet presAssocID="{179A3093-6097-43F1-99CE-47CC7F14F775}" presName="spaceRect" presStyleCnt="0"/>
      <dgm:spPr/>
    </dgm:pt>
    <dgm:pt modelId="{A2D27CE9-BF96-46E5-A053-42F51973FD3F}" type="pres">
      <dgm:prSet presAssocID="{179A3093-6097-43F1-99CE-47CC7F14F775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787A6DF-5754-41D9-98E4-8EEFF406AAB6}" srcId="{6776A2F9-F1C7-4F1B-B186-FF7791BA85E3}" destId="{1996DC33-B2B2-48FD-B016-8DA1C46F0790}" srcOrd="2" destOrd="0" parTransId="{7A349E8E-9E93-4841-A35F-51E2783AA273}" sibTransId="{18627CCA-D61D-468E-97CD-4BF80BFE9BDE}"/>
    <dgm:cxn modelId="{611F82BA-6510-48B8-AC60-CDC4FA7F49F7}" type="presOf" srcId="{179A3093-6097-43F1-99CE-47CC7F14F775}" destId="{A2D27CE9-BF96-46E5-A053-42F51973FD3F}" srcOrd="0" destOrd="0" presId="urn:microsoft.com/office/officeart/2018/2/layout/IconVerticalSolidList"/>
    <dgm:cxn modelId="{8F7FF8C0-D989-4F60-8CD7-80F0AABCA65A}" type="presOf" srcId="{1996DC33-B2B2-48FD-B016-8DA1C46F0790}" destId="{B256931B-D9A5-451F-923C-BF0B5FE0A01F}" srcOrd="0" destOrd="0" presId="urn:microsoft.com/office/officeart/2018/2/layout/IconVerticalSolidList"/>
    <dgm:cxn modelId="{065A80A6-8F07-4347-A90C-41BD688E0AD2}" type="presOf" srcId="{6776A2F9-F1C7-4F1B-B186-FF7791BA85E3}" destId="{CA3CEB1A-FE78-4B8C-A7F1-0AC2C6E74ADC}" srcOrd="0" destOrd="0" presId="urn:microsoft.com/office/officeart/2018/2/layout/IconVerticalSolidList"/>
    <dgm:cxn modelId="{7AB6830B-A307-41AF-B35E-A2DBE1083BEE}" srcId="{6776A2F9-F1C7-4F1B-B186-FF7791BA85E3}" destId="{4EBE7DFE-6472-4B24-8179-64295A9B4993}" srcOrd="0" destOrd="0" parTransId="{F89A2828-3911-4D83-8BA5-EAA490A9101A}" sibTransId="{1E15AE02-554C-4972-AEA0-1BDEEB7B8875}"/>
    <dgm:cxn modelId="{E6F11852-28D5-4165-8EB3-3D5F15DB4844}" type="presOf" srcId="{572F7651-878E-41BF-B91E-7C1C1D5249F0}" destId="{6D808413-5C17-4D18-A63F-CA4A8A619EBF}" srcOrd="0" destOrd="0" presId="urn:microsoft.com/office/officeart/2018/2/layout/IconVerticalSolidList"/>
    <dgm:cxn modelId="{E4D7D8A7-A2E2-43FC-90F4-6C5BF6444859}" srcId="{4EBE7DFE-6472-4B24-8179-64295A9B4993}" destId="{B33759A5-4AE4-4DC5-B3D4-1F00912D718F}" srcOrd="1" destOrd="0" parTransId="{7380ACEE-E931-494F-AE81-53CDB971BA0B}" sibTransId="{10A7DA9D-EDD8-450A-A47B-C1A3747D36C1}"/>
    <dgm:cxn modelId="{A8431F04-D90E-42A1-A40F-F7B9415C1695}" type="presOf" srcId="{4EBE7DFE-6472-4B24-8179-64295A9B4993}" destId="{BD0D9B62-573D-4165-BBD7-C9E30D7CBF6D}" srcOrd="0" destOrd="0" presId="urn:microsoft.com/office/officeart/2018/2/layout/IconVerticalSolidList"/>
    <dgm:cxn modelId="{ADF3B879-8CA4-4F0C-BFE4-F2581E589B4D}" type="presOf" srcId="{B33759A5-4AE4-4DC5-B3D4-1F00912D718F}" destId="{8109FB51-C751-4EDA-B058-54A7DFB39C5A}" srcOrd="0" destOrd="1" presId="urn:microsoft.com/office/officeart/2018/2/layout/IconVerticalSolidList"/>
    <dgm:cxn modelId="{73C9CDD3-89B4-47AA-989E-BD4418F1F49C}" srcId="{6776A2F9-F1C7-4F1B-B186-FF7791BA85E3}" destId="{572F7651-878E-41BF-B91E-7C1C1D5249F0}" srcOrd="1" destOrd="0" parTransId="{4818B557-1AD0-41BA-9071-AF25949EAA35}" sibTransId="{65068C13-2343-4BBE-A025-5151DFFC5079}"/>
    <dgm:cxn modelId="{E9225B30-0E2A-4641-B779-6C2DFB8D85F1}" type="presOf" srcId="{8D209E9B-5C60-48D8-9878-F06DD5163BAB}" destId="{8109FB51-C751-4EDA-B058-54A7DFB39C5A}" srcOrd="0" destOrd="0" presId="urn:microsoft.com/office/officeart/2018/2/layout/IconVerticalSolidList"/>
    <dgm:cxn modelId="{7946A91E-B68A-43C5-ADD0-B002040AA3FA}" srcId="{4EBE7DFE-6472-4B24-8179-64295A9B4993}" destId="{8D209E9B-5C60-48D8-9878-F06DD5163BAB}" srcOrd="0" destOrd="0" parTransId="{B82AF51F-B3B5-4F7B-BB43-775CE3573EBD}" sibTransId="{25C424B4-0DBE-4035-8B96-F1D5B66F3384}"/>
    <dgm:cxn modelId="{47DBC3CF-68BF-4796-9C14-3D9E47A57CD4}" srcId="{6776A2F9-F1C7-4F1B-B186-FF7791BA85E3}" destId="{179A3093-6097-43F1-99CE-47CC7F14F775}" srcOrd="3" destOrd="0" parTransId="{3CE3339E-3CF2-4705-A3B8-6D2EDDAEA8CB}" sibTransId="{9EE747BF-EA1D-4D9B-B3F5-0C1CCC6FA97D}"/>
    <dgm:cxn modelId="{732D7BAD-FDA4-48F9-BA96-8604B96B7420}" type="presParOf" srcId="{CA3CEB1A-FE78-4B8C-A7F1-0AC2C6E74ADC}" destId="{8D30383A-C242-408A-A419-C7B901BE21B2}" srcOrd="0" destOrd="0" presId="urn:microsoft.com/office/officeart/2018/2/layout/IconVerticalSolidList"/>
    <dgm:cxn modelId="{F07B835C-7B22-4C8A-9E52-F67E47FED1C4}" type="presParOf" srcId="{8D30383A-C242-408A-A419-C7B901BE21B2}" destId="{6DE74771-4014-425D-94D9-425FD7D48A65}" srcOrd="0" destOrd="0" presId="urn:microsoft.com/office/officeart/2018/2/layout/IconVerticalSolidList"/>
    <dgm:cxn modelId="{9A6EA42A-C72D-4E1D-ACD5-FAE90C37DF85}" type="presParOf" srcId="{8D30383A-C242-408A-A419-C7B901BE21B2}" destId="{5E1E05F9-49DD-4F31-BB3A-0401BC5CF7E7}" srcOrd="1" destOrd="0" presId="urn:microsoft.com/office/officeart/2018/2/layout/IconVerticalSolidList"/>
    <dgm:cxn modelId="{7E02DB55-6ABD-4A88-9B19-212FCF7E1F2D}" type="presParOf" srcId="{8D30383A-C242-408A-A419-C7B901BE21B2}" destId="{0CAF05F0-8BB4-4C61-88EE-A6CD32AE5D46}" srcOrd="2" destOrd="0" presId="urn:microsoft.com/office/officeart/2018/2/layout/IconVerticalSolidList"/>
    <dgm:cxn modelId="{3AAA5292-95B0-46B7-BF51-5B90E6A72DE4}" type="presParOf" srcId="{8D30383A-C242-408A-A419-C7B901BE21B2}" destId="{BD0D9B62-573D-4165-BBD7-C9E30D7CBF6D}" srcOrd="3" destOrd="0" presId="urn:microsoft.com/office/officeart/2018/2/layout/IconVerticalSolidList"/>
    <dgm:cxn modelId="{1A8F661A-37A9-4994-8ED5-369CB200F02F}" type="presParOf" srcId="{8D30383A-C242-408A-A419-C7B901BE21B2}" destId="{8109FB51-C751-4EDA-B058-54A7DFB39C5A}" srcOrd="4" destOrd="0" presId="urn:microsoft.com/office/officeart/2018/2/layout/IconVerticalSolidList"/>
    <dgm:cxn modelId="{3C713256-E258-471A-87D7-42A80035F887}" type="presParOf" srcId="{CA3CEB1A-FE78-4B8C-A7F1-0AC2C6E74ADC}" destId="{8D6CBAB7-70F8-4AD1-AC97-58258840AC2B}" srcOrd="1" destOrd="0" presId="urn:microsoft.com/office/officeart/2018/2/layout/IconVerticalSolidList"/>
    <dgm:cxn modelId="{DE7E8BBD-E68F-4A0B-88EB-A76AA4275F21}" type="presParOf" srcId="{CA3CEB1A-FE78-4B8C-A7F1-0AC2C6E74ADC}" destId="{DFEEEC83-6BA0-471A-839B-5212F10ECB5A}" srcOrd="2" destOrd="0" presId="urn:microsoft.com/office/officeart/2018/2/layout/IconVerticalSolidList"/>
    <dgm:cxn modelId="{BA4905B6-7720-415F-B004-CB73E9C9341D}" type="presParOf" srcId="{DFEEEC83-6BA0-471A-839B-5212F10ECB5A}" destId="{419F33EC-D95F-45EF-AF7A-443395BCC2ED}" srcOrd="0" destOrd="0" presId="urn:microsoft.com/office/officeart/2018/2/layout/IconVerticalSolidList"/>
    <dgm:cxn modelId="{9ECFE92B-10B9-406E-969F-05C1C9E2C6C3}" type="presParOf" srcId="{DFEEEC83-6BA0-471A-839B-5212F10ECB5A}" destId="{90DB2EAE-BE3A-4DA3-8426-35AA396E97E3}" srcOrd="1" destOrd="0" presId="urn:microsoft.com/office/officeart/2018/2/layout/IconVerticalSolidList"/>
    <dgm:cxn modelId="{5902DF99-7F65-4C46-B52F-0F0B78C40057}" type="presParOf" srcId="{DFEEEC83-6BA0-471A-839B-5212F10ECB5A}" destId="{BFDB1359-9C92-4546-9C5A-39F804B2EAF7}" srcOrd="2" destOrd="0" presId="urn:microsoft.com/office/officeart/2018/2/layout/IconVerticalSolidList"/>
    <dgm:cxn modelId="{F5164965-FA76-4FEE-B3C0-C240840BEAB9}" type="presParOf" srcId="{DFEEEC83-6BA0-471A-839B-5212F10ECB5A}" destId="{6D808413-5C17-4D18-A63F-CA4A8A619EBF}" srcOrd="3" destOrd="0" presId="urn:microsoft.com/office/officeart/2018/2/layout/IconVerticalSolidList"/>
    <dgm:cxn modelId="{E9782876-88B5-4FE2-AE4A-CCF98EDCB9C4}" type="presParOf" srcId="{CA3CEB1A-FE78-4B8C-A7F1-0AC2C6E74ADC}" destId="{922A63E5-E300-4EF4-B8AB-2E5C2A1F7C63}" srcOrd="3" destOrd="0" presId="urn:microsoft.com/office/officeart/2018/2/layout/IconVerticalSolidList"/>
    <dgm:cxn modelId="{46986F1D-3F04-41CA-BFBC-1225E9D67098}" type="presParOf" srcId="{CA3CEB1A-FE78-4B8C-A7F1-0AC2C6E74ADC}" destId="{C4A05258-BBCD-40C6-81FB-57F60270947B}" srcOrd="4" destOrd="0" presId="urn:microsoft.com/office/officeart/2018/2/layout/IconVerticalSolidList"/>
    <dgm:cxn modelId="{FCB8743B-43DC-496F-9FFF-248DE9E17087}" type="presParOf" srcId="{C4A05258-BBCD-40C6-81FB-57F60270947B}" destId="{14049052-EEBE-4CD9-A37C-FB3BB9C23664}" srcOrd="0" destOrd="0" presId="urn:microsoft.com/office/officeart/2018/2/layout/IconVerticalSolidList"/>
    <dgm:cxn modelId="{CB33633B-AD76-4685-9CE7-B27D43A329E2}" type="presParOf" srcId="{C4A05258-BBCD-40C6-81FB-57F60270947B}" destId="{98BDE739-1DD4-46CB-86CC-8FCF2944C109}" srcOrd="1" destOrd="0" presId="urn:microsoft.com/office/officeart/2018/2/layout/IconVerticalSolidList"/>
    <dgm:cxn modelId="{FD87D944-2A3B-45AB-BAA2-D6892736EE28}" type="presParOf" srcId="{C4A05258-BBCD-40C6-81FB-57F60270947B}" destId="{1CF75BF4-3BA2-4976-83F9-2636E6CA0C48}" srcOrd="2" destOrd="0" presId="urn:microsoft.com/office/officeart/2018/2/layout/IconVerticalSolidList"/>
    <dgm:cxn modelId="{D3DD06D9-4FF4-433D-87AD-F55906700FEF}" type="presParOf" srcId="{C4A05258-BBCD-40C6-81FB-57F60270947B}" destId="{B256931B-D9A5-451F-923C-BF0B5FE0A01F}" srcOrd="3" destOrd="0" presId="urn:microsoft.com/office/officeart/2018/2/layout/IconVerticalSolidList"/>
    <dgm:cxn modelId="{2E38D93A-0C60-4A8C-928B-E2E52D47F9AD}" type="presParOf" srcId="{CA3CEB1A-FE78-4B8C-A7F1-0AC2C6E74ADC}" destId="{6BFAE349-83F8-4CC5-97C1-F775417308CA}" srcOrd="5" destOrd="0" presId="urn:microsoft.com/office/officeart/2018/2/layout/IconVerticalSolidList"/>
    <dgm:cxn modelId="{8151A52C-066E-4D0F-BFCE-B6F638B0DCA5}" type="presParOf" srcId="{CA3CEB1A-FE78-4B8C-A7F1-0AC2C6E74ADC}" destId="{F60D3F83-7509-4DC2-B9D9-BCCEC69331AA}" srcOrd="6" destOrd="0" presId="urn:microsoft.com/office/officeart/2018/2/layout/IconVerticalSolidList"/>
    <dgm:cxn modelId="{91BE911C-1F85-4CD9-BFE6-8D41F8E27E84}" type="presParOf" srcId="{F60D3F83-7509-4DC2-B9D9-BCCEC69331AA}" destId="{9617684E-C9F7-4C7C-9E49-3C9D8D418704}" srcOrd="0" destOrd="0" presId="urn:microsoft.com/office/officeart/2018/2/layout/IconVerticalSolidList"/>
    <dgm:cxn modelId="{20246079-00DB-4191-8C9E-DD0E96CE9F66}" type="presParOf" srcId="{F60D3F83-7509-4DC2-B9D9-BCCEC69331AA}" destId="{42D1B1B8-303E-4D76-AE84-2558B07B10B9}" srcOrd="1" destOrd="0" presId="urn:microsoft.com/office/officeart/2018/2/layout/IconVerticalSolidList"/>
    <dgm:cxn modelId="{A1944C6A-A0BC-455E-A6A0-B66D67EE3C78}" type="presParOf" srcId="{F60D3F83-7509-4DC2-B9D9-BCCEC69331AA}" destId="{5D049398-53F2-4369-A1B4-7C788662AF93}" srcOrd="2" destOrd="0" presId="urn:microsoft.com/office/officeart/2018/2/layout/IconVerticalSolidList"/>
    <dgm:cxn modelId="{DA2A2A42-E03F-43BE-A1BD-F674D7F1E7D0}" type="presParOf" srcId="{F60D3F83-7509-4DC2-B9D9-BCCEC69331AA}" destId="{A2D27CE9-BF96-46E5-A053-42F51973FD3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74771-4014-425D-94D9-425FD7D48A65}">
      <dsp:nvSpPr>
        <dsp:cNvPr id="0" name=""/>
        <dsp:cNvSpPr/>
      </dsp:nvSpPr>
      <dsp:spPr>
        <a:xfrm>
          <a:off x="0" y="5314"/>
          <a:ext cx="4885203" cy="12367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E05F9-49DD-4F31-BB3A-0401BC5CF7E7}">
      <dsp:nvSpPr>
        <dsp:cNvPr id="0" name=""/>
        <dsp:cNvSpPr/>
      </dsp:nvSpPr>
      <dsp:spPr>
        <a:xfrm>
          <a:off x="374131" y="283593"/>
          <a:ext cx="680239" cy="68023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D9B62-573D-4165-BBD7-C9E30D7CBF6D}">
      <dsp:nvSpPr>
        <dsp:cNvPr id="0" name=""/>
        <dsp:cNvSpPr/>
      </dsp:nvSpPr>
      <dsp:spPr>
        <a:xfrm>
          <a:off x="1428503" y="5314"/>
          <a:ext cx="2198341" cy="123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95" tIns="130895" rIns="130895" bIns="130895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Blackboard also has a VPAT and provides support documentation for users of assistive technology. </a:t>
          </a:r>
        </a:p>
      </dsp:txBody>
      <dsp:txXfrm>
        <a:off x="1428503" y="5314"/>
        <a:ext cx="2198341" cy="1236799"/>
      </dsp:txXfrm>
    </dsp:sp>
    <dsp:sp modelId="{8109FB51-C751-4EDA-B058-54A7DFB39C5A}">
      <dsp:nvSpPr>
        <dsp:cNvPr id="0" name=""/>
        <dsp:cNvSpPr/>
      </dsp:nvSpPr>
      <dsp:spPr>
        <a:xfrm>
          <a:off x="3626844" y="5314"/>
          <a:ext cx="1256961" cy="123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95" tIns="130895" rIns="130895" bIns="130895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kern="1200"/>
            <a:t>VPAT was done by Blackboard.</a:t>
          </a:r>
          <a:endParaRPr lang="en-US" sz="1100" kern="1200"/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kern="1200"/>
            <a:t>It has not been updated since the release of WCAG 2.1 last July.</a:t>
          </a:r>
          <a:endParaRPr lang="en-US" sz="1100" kern="1200"/>
        </a:p>
      </dsp:txBody>
      <dsp:txXfrm>
        <a:off x="3626844" y="5314"/>
        <a:ext cx="1256961" cy="1236799"/>
      </dsp:txXfrm>
    </dsp:sp>
    <dsp:sp modelId="{419F33EC-D95F-45EF-AF7A-443395BCC2ED}">
      <dsp:nvSpPr>
        <dsp:cNvPr id="0" name=""/>
        <dsp:cNvSpPr/>
      </dsp:nvSpPr>
      <dsp:spPr>
        <a:xfrm>
          <a:off x="0" y="1551313"/>
          <a:ext cx="4885203" cy="12367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B2EAE-BE3A-4DA3-8426-35AA396E97E3}">
      <dsp:nvSpPr>
        <dsp:cNvPr id="0" name=""/>
        <dsp:cNvSpPr/>
      </dsp:nvSpPr>
      <dsp:spPr>
        <a:xfrm>
          <a:off x="374131" y="1829593"/>
          <a:ext cx="680239" cy="68023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808413-5C17-4D18-A63F-CA4A8A619EBF}">
      <dsp:nvSpPr>
        <dsp:cNvPr id="0" name=""/>
        <dsp:cNvSpPr/>
      </dsp:nvSpPr>
      <dsp:spPr>
        <a:xfrm>
          <a:off x="1428503" y="1551313"/>
          <a:ext cx="3455303" cy="123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95" tIns="130895" rIns="130895" bIns="130895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Blackboard does not have any built-in accessibility features for instructors authoring content or students engaging with content.</a:t>
          </a:r>
        </a:p>
      </dsp:txBody>
      <dsp:txXfrm>
        <a:off x="1428503" y="1551313"/>
        <a:ext cx="3455303" cy="1236799"/>
      </dsp:txXfrm>
    </dsp:sp>
    <dsp:sp modelId="{14049052-EEBE-4CD9-A37C-FB3BB9C23664}">
      <dsp:nvSpPr>
        <dsp:cNvPr id="0" name=""/>
        <dsp:cNvSpPr/>
      </dsp:nvSpPr>
      <dsp:spPr>
        <a:xfrm>
          <a:off x="0" y="3097312"/>
          <a:ext cx="4885203" cy="12367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DE739-1DD4-46CB-86CC-8FCF2944C109}">
      <dsp:nvSpPr>
        <dsp:cNvPr id="0" name=""/>
        <dsp:cNvSpPr/>
      </dsp:nvSpPr>
      <dsp:spPr>
        <a:xfrm>
          <a:off x="374131" y="3375592"/>
          <a:ext cx="680239" cy="68023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6931B-D9A5-451F-923C-BF0B5FE0A01F}">
      <dsp:nvSpPr>
        <dsp:cNvPr id="0" name=""/>
        <dsp:cNvSpPr/>
      </dsp:nvSpPr>
      <dsp:spPr>
        <a:xfrm>
          <a:off x="1428503" y="3097312"/>
          <a:ext cx="3455303" cy="123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95" tIns="130895" rIns="130895" bIns="130895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Authoring practices do not have accessibility baked in.</a:t>
          </a:r>
        </a:p>
      </dsp:txBody>
      <dsp:txXfrm>
        <a:off x="1428503" y="3097312"/>
        <a:ext cx="3455303" cy="1236799"/>
      </dsp:txXfrm>
    </dsp:sp>
    <dsp:sp modelId="{9617684E-C9F7-4C7C-9E49-3C9D8D418704}">
      <dsp:nvSpPr>
        <dsp:cNvPr id="0" name=""/>
        <dsp:cNvSpPr/>
      </dsp:nvSpPr>
      <dsp:spPr>
        <a:xfrm>
          <a:off x="0" y="4643312"/>
          <a:ext cx="4885203" cy="12367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1B1B8-303E-4D76-AE84-2558B07B10B9}">
      <dsp:nvSpPr>
        <dsp:cNvPr id="0" name=""/>
        <dsp:cNvSpPr/>
      </dsp:nvSpPr>
      <dsp:spPr>
        <a:xfrm>
          <a:off x="374131" y="4921592"/>
          <a:ext cx="680239" cy="680239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27CE9-BF96-46E5-A053-42F51973FD3F}">
      <dsp:nvSpPr>
        <dsp:cNvPr id="0" name=""/>
        <dsp:cNvSpPr/>
      </dsp:nvSpPr>
      <dsp:spPr>
        <a:xfrm>
          <a:off x="1428503" y="4643312"/>
          <a:ext cx="3455303" cy="123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95" tIns="130895" rIns="130895" bIns="130895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t's difficult to edit the HTML of WYSIWYG content.</a:t>
          </a:r>
        </a:p>
      </dsp:txBody>
      <dsp:txXfrm>
        <a:off x="1428503" y="4643312"/>
        <a:ext cx="3455303" cy="1236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854219-C8BB-44B3-9614-171BA7E323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96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200AD-06E5-4FD1-86AC-C30A527317A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0A01E-0407-474E-818A-E09A485FC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78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2l.com/wp-content/uploads/2018/10/D2L-Brightspace-CORE-10.8.x-VPAT%C2%AE2.2-August-2018-1.pdf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d2l.com/wp-content/uploads/2018/10/D2L-Brightspace-CORE-10.8.x-WCAG-2.0-Checklist-August-2018-1.pdf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0A01E-0407-474E-818A-E09A485FCA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23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0A01E-0407-474E-818A-E09A485FCA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54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0A01E-0407-474E-818A-E09A485FCA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83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>
                <a:hlinkClick r:id="rId3"/>
              </a:rPr>
              <a:t>VPAT (Voluntary Product Accessibility Template) </a:t>
            </a:r>
            <a:endParaRPr lang="en-US" sz="1200" u="sng"/>
          </a:p>
          <a:p>
            <a:r>
              <a:rPr lang="en-US" sz="1200" u="sng">
                <a:hlinkClick r:id="rId4"/>
              </a:rPr>
              <a:t>WCAG (Web Content Accessibility Checklist)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0A01E-0407-474E-818A-E09A485FCA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1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0A01E-0407-474E-818A-E09A485FCAE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9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0A01E-0407-474E-818A-E09A485FCAE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76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0A01E-0407-474E-818A-E09A485FCAE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75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BD97-7061-4F54-89BF-E696007AC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53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97E7-D8CA-4850-9D2E-B61C3A7228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0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CE39-4128-490D-BCC2-017B0A15B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5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FA97B-1BDE-4B74-9898-BF99E2130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4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E07D-2B28-4B14-BE8B-A15E21708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47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8E53-F192-4F34-B2FF-EE8209DA4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5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DB9A-6E4A-479B-9621-3D11D954F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1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AF0A-57C9-4AC3-8374-D55D966F1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8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8AA8-B74B-4779-9F82-7890ECADE0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8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5E06-EE1C-4EE6-9462-D59FAF0E81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5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5D6E4-80C6-4EB3-A08C-B3DB34523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6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62F2C-FABD-455B-9D84-57A54E88FE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8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creencast-o-matic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ally.ac/" TargetMode="Externa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anvaslms.com/docs/DOC-2061-accessibility-within-canvas" TargetMode="External"/><Relationship Id="rId2" Type="http://schemas.openxmlformats.org/officeDocument/2006/relationships/hyperlink" Target="https://community.canvaslms.com/docs/DOC-2060-general-accessibility-design-guidelin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community.canvaslms.com/groups/accessibility/pages/accessibilit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2l.com/wp-content/uploads/2018/10/D2L-Brightspace-CORE-10.8.x-VPAT%C2%AE2.2-August-2018-1.pdf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d2l.com/accessibility/" TargetMode="External"/><Relationship Id="rId4" Type="http://schemas.openxmlformats.org/officeDocument/2006/relationships/hyperlink" Target="https://www.d2l.com/wp-content/uploads/2018/10/D2L-Brightspace-CORE-10.8.x-WCAG-2.0-Checklist-August-2018-1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hyperlink" Target="https://otranscribe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oicea.com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otranscribe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oud.google.com/speech-to-text/" TargetMode="External"/><Relationship Id="rId5" Type="http://schemas.openxmlformats.org/officeDocument/2006/relationships/hyperlink" Target="https://www.d2l.com/accessibility/" TargetMode="External"/><Relationship Id="rId4" Type="http://schemas.openxmlformats.org/officeDocument/2006/relationships/hyperlink" Target="https://community.brightspace.com/s/article/Brightspace-Accessibility-Checker" TargetMode="External"/><Relationship Id="rId9" Type="http://schemas.openxmlformats.org/officeDocument/2006/relationships/hyperlink" Target="http://pave-pdf.org/index.en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jeff.newell@illinois.gov" TargetMode="External"/><Relationship Id="rId2" Type="http://schemas.openxmlformats.org/officeDocument/2006/relationships/hyperlink" Target="http://www.ilcco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help.blackboard.com/Ally/Ally_for_LMS/Administrator/Communication_and_Adoption_Toolkit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help.blackboard.com/All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5" Type="http://schemas.openxmlformats.org/officeDocument/2006/relationships/image" Target="../media/image34.png"/><Relationship Id="rId4" Type="http://schemas.openxmlformats.org/officeDocument/2006/relationships/hyperlink" Target="https://usergroup.ally.ac/dashboard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jeff.newell@illinois.gov" TargetMode="External"/><Relationship Id="rId2" Type="http://schemas.openxmlformats.org/officeDocument/2006/relationships/hyperlink" Target="http://www.ilcco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anvaslms.com/accessibilit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962400"/>
            <a:ext cx="9144000" cy="818377"/>
          </a:xfrm>
        </p:spPr>
        <p:txBody>
          <a:bodyPr>
            <a:noAutofit/>
          </a:bodyPr>
          <a:lstStyle/>
          <a:p>
            <a:r>
              <a:rPr lang="en-US" sz="4400" b="1"/>
              <a:t>Accessibility: The Road to Success</a:t>
            </a:r>
            <a:endParaRPr lang="en-US" sz="6600" b="1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533400"/>
          </a:xfrm>
        </p:spPr>
        <p:txBody>
          <a:bodyPr>
            <a:normAutofit/>
          </a:bodyPr>
          <a:lstStyle/>
          <a:p>
            <a:r>
              <a:rPr lang="en-US" sz="2400"/>
              <a:t>February 19 – 21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1692"/>
            <a:ext cx="2819400" cy="12602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81000"/>
            <a:ext cx="3167063" cy="26641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839" y="918110"/>
            <a:ext cx="8210550" cy="1013834"/>
          </a:xfrm>
        </p:spPr>
        <p:txBody>
          <a:bodyPr/>
          <a:lstStyle/>
          <a:p>
            <a:r>
              <a:rPr lang="en-US" b="1"/>
              <a:t>Accessibility Checker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839" y="1774832"/>
            <a:ext cx="5383161" cy="3956883"/>
          </a:xfrm>
        </p:spPr>
        <p:txBody>
          <a:bodyPr>
            <a:normAutofit/>
          </a:bodyPr>
          <a:lstStyle/>
          <a:p>
            <a:pPr lvl="1"/>
            <a:r>
              <a:rPr lang="en-US" sz="2900"/>
              <a:t>Access the Rich Content Editor</a:t>
            </a:r>
          </a:p>
          <a:p>
            <a:pPr lvl="1"/>
            <a:r>
              <a:rPr lang="en-US" sz="2900"/>
              <a:t>Click the Checker Icon</a:t>
            </a:r>
          </a:p>
          <a:p>
            <a:pPr lvl="1"/>
            <a:r>
              <a:rPr lang="en-US" sz="2900"/>
              <a:t>Box pops up letting you know how many issues you need to fix </a:t>
            </a:r>
          </a:p>
          <a:p>
            <a:pPr lvl="1"/>
            <a:r>
              <a:rPr lang="en-US" sz="2900"/>
              <a:t>Guides you through how to fix the issues.</a:t>
            </a:r>
          </a:p>
          <a:p>
            <a:pPr marL="342900" lvl="1" indent="0">
              <a:buNone/>
            </a:pPr>
            <a:endParaRPr lang="en-US" sz="2900"/>
          </a:p>
          <a:p>
            <a:pPr lvl="1"/>
            <a:endParaRPr lang="en-US" sz="28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71965"/>
            <a:ext cx="1447800" cy="647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75483"/>
            <a:ext cx="957851" cy="805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75149"/>
          <a:stretch/>
        </p:blipFill>
        <p:spPr>
          <a:xfrm>
            <a:off x="6087766" y="1103810"/>
            <a:ext cx="2759667" cy="47455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2724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75483"/>
            <a:ext cx="957851" cy="8057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2362200"/>
            <a:ext cx="411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333333"/>
                </a:solidFill>
                <a:latin typeface="Source Sans Pro"/>
              </a:rPr>
              <a:t>Enables faculty to identify accessibility issues in their Canvas course content.</a:t>
            </a:r>
          </a:p>
          <a:p>
            <a:r>
              <a:rPr lang="en-US" sz="2400">
                <a:solidFill>
                  <a:srgbClr val="333333"/>
                </a:solidFill>
                <a:latin typeface="Source Sans Pro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333333"/>
                </a:solidFill>
                <a:latin typeface="Source Sans Pro"/>
              </a:rPr>
              <a:t>It will scan a course, generate a report, and provide resources on how to address common accessibility issues.</a:t>
            </a:r>
            <a:endParaRPr lang="en-US" sz="2400"/>
          </a:p>
        </p:txBody>
      </p:sp>
      <p:sp>
        <p:nvSpPr>
          <p:cNvPr id="6" name="Rectangle 5"/>
          <p:cNvSpPr/>
          <p:nvPr/>
        </p:nvSpPr>
        <p:spPr>
          <a:xfrm>
            <a:off x="5181600" y="2895600"/>
            <a:ext cx="3657600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2400"/>
              <a:t>Not built into Canvas, but is open source from Center for Distributed Learning (CDL) at the University of Central Florida (CDL).</a:t>
            </a:r>
          </a:p>
        </p:txBody>
      </p:sp>
      <p:pic>
        <p:nvPicPr>
          <p:cNvPr id="8" name="Picture 2" descr="Image result for udoit canv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1155"/>
            <a:ext cx="4419600" cy="154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999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75483"/>
            <a:ext cx="957851" cy="8057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2362200"/>
            <a:ext cx="411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/>
              <a:t>Will identify “errors” and provide “suggestions” in the following areas of your course: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/>
              <a:t>Announcements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/>
              <a:t>Assignments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/>
              <a:t>Discussions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/>
              <a:t>Files (i.e., .html files)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/>
              <a:t>Pages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/>
              <a:t>Syllabus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/>
              <a:t>Module URLs</a:t>
            </a:r>
          </a:p>
        </p:txBody>
      </p:sp>
      <p:sp>
        <p:nvSpPr>
          <p:cNvPr id="6" name="Rectangle 5"/>
          <p:cNvSpPr/>
          <p:nvPr/>
        </p:nvSpPr>
        <p:spPr>
          <a:xfrm>
            <a:off x="5105400" y="2362200"/>
            <a:ext cx="403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/>
              <a:t>It will check for the appropriate use of the following: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/>
              <a:t>Use of headings in page structure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/>
              <a:t>Alternative text for images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/>
              <a:t>Table headers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/>
              <a:t>Color contrast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/>
              <a:t>Descriptive link text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/>
              <a:t>Video captions</a:t>
            </a:r>
          </a:p>
        </p:txBody>
      </p:sp>
      <p:pic>
        <p:nvPicPr>
          <p:cNvPr id="8" name="Picture 2" descr="Image result for udoit canv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1155"/>
            <a:ext cx="4419600" cy="154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551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2325" y="405581"/>
            <a:ext cx="4056114" cy="1013834"/>
          </a:xfrm>
        </p:spPr>
        <p:txBody>
          <a:bodyPr/>
          <a:lstStyle/>
          <a:p>
            <a:r>
              <a:rPr lang="en-US" b="1"/>
              <a:t>Audio &amp; Video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839" y="1981200"/>
            <a:ext cx="7086600" cy="4508805"/>
          </a:xfrm>
        </p:spPr>
        <p:txBody>
          <a:bodyPr>
            <a:normAutofit/>
          </a:bodyPr>
          <a:lstStyle/>
          <a:p>
            <a:pPr lvl="1"/>
            <a:r>
              <a:rPr lang="en-US" sz="3200"/>
              <a:t>Easily create and upload video</a:t>
            </a:r>
          </a:p>
          <a:p>
            <a:pPr lvl="1"/>
            <a:r>
              <a:rPr lang="en-US" sz="3200"/>
              <a:t>Can edit video</a:t>
            </a:r>
          </a:p>
          <a:p>
            <a:pPr lvl="1"/>
            <a:r>
              <a:rPr lang="en-US" sz="3200"/>
              <a:t>Can embed quiz questions</a:t>
            </a:r>
          </a:p>
          <a:p>
            <a:pPr lvl="1"/>
            <a:r>
              <a:rPr lang="en-US" sz="3200"/>
              <a:t>Students can comment on video</a:t>
            </a:r>
          </a:p>
          <a:p>
            <a:pPr lvl="1"/>
            <a:r>
              <a:rPr lang="en-US" sz="3200"/>
              <a:t>Analytics</a:t>
            </a:r>
          </a:p>
          <a:p>
            <a:pPr lvl="1"/>
            <a:r>
              <a:rPr lang="en-US" sz="3200"/>
              <a:t>High quality auto captioning</a:t>
            </a:r>
          </a:p>
          <a:p>
            <a:pPr lvl="1"/>
            <a:r>
              <a:rPr lang="en-US" sz="3200"/>
              <a:t>Students can use to create video</a:t>
            </a:r>
          </a:p>
          <a:p>
            <a:pPr lvl="1"/>
            <a:r>
              <a:rPr lang="en-US" sz="3200"/>
              <a:t>Integrates directly with Canvas</a:t>
            </a:r>
          </a:p>
          <a:p>
            <a:pPr lvl="1"/>
            <a:endParaRPr lang="en-US" sz="28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71965"/>
            <a:ext cx="1447800" cy="647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75483"/>
            <a:ext cx="957851" cy="8057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81000"/>
            <a:ext cx="2835487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6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2325" y="405581"/>
            <a:ext cx="4056114" cy="1013834"/>
          </a:xfrm>
        </p:spPr>
        <p:txBody>
          <a:bodyPr/>
          <a:lstStyle/>
          <a:p>
            <a:r>
              <a:rPr lang="en-US" b="1"/>
              <a:t>Easy auto-captioning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71965"/>
            <a:ext cx="1447800" cy="647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75483"/>
            <a:ext cx="957851" cy="8057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81000"/>
            <a:ext cx="2835487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71" y="2362200"/>
            <a:ext cx="8763000" cy="264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04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2325" y="405581"/>
            <a:ext cx="4056114" cy="1013834"/>
          </a:xfrm>
        </p:spPr>
        <p:txBody>
          <a:bodyPr/>
          <a:lstStyle/>
          <a:p>
            <a:r>
              <a:rPr lang="en-US" b="1"/>
              <a:t>Add Comments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71965"/>
            <a:ext cx="1447800" cy="647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75483"/>
            <a:ext cx="957851" cy="8057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81000"/>
            <a:ext cx="2835487" cy="129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209800"/>
            <a:ext cx="8272462" cy="355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53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2325" y="510166"/>
            <a:ext cx="4056114" cy="1013834"/>
          </a:xfrm>
        </p:spPr>
        <p:txBody>
          <a:bodyPr/>
          <a:lstStyle/>
          <a:p>
            <a:r>
              <a:rPr lang="en-US" b="1"/>
              <a:t>Quiz Questions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75483"/>
            <a:ext cx="957851" cy="8057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1000"/>
            <a:ext cx="2835487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905000"/>
            <a:ext cx="8243887" cy="478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02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2325" y="510166"/>
            <a:ext cx="4056114" cy="1013834"/>
          </a:xfrm>
        </p:spPr>
        <p:txBody>
          <a:bodyPr/>
          <a:lstStyle/>
          <a:p>
            <a:r>
              <a:rPr lang="en-US" b="1"/>
              <a:t>Analytics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71965"/>
            <a:ext cx="1447800" cy="647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75483"/>
            <a:ext cx="957851" cy="8057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81000"/>
            <a:ext cx="2835487" cy="129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905000"/>
            <a:ext cx="8425588" cy="401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74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2556"/>
            <a:ext cx="8210550" cy="1013834"/>
          </a:xfrm>
        </p:spPr>
        <p:txBody>
          <a:bodyPr>
            <a:normAutofit/>
          </a:bodyPr>
          <a:lstStyle/>
          <a:p>
            <a:r>
              <a:rPr lang="en-US" sz="4000" b="1"/>
              <a:t>Other potential Accessibility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672" y="1448790"/>
            <a:ext cx="4806528" cy="5256810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en-US" sz="2800" b="1"/>
              <a:t>Screencast-O-</a:t>
            </a:r>
            <a:r>
              <a:rPr lang="en-US" sz="2800" b="1" err="1"/>
              <a:t>Matic</a:t>
            </a:r>
            <a:r>
              <a:rPr lang="en-US" sz="2800" b="1"/>
              <a:t> - </a:t>
            </a:r>
            <a:r>
              <a:rPr lang="en-US" sz="2800">
                <a:hlinkClick r:id="rId2"/>
              </a:rPr>
              <a:t>https://screencast-o-matic.com</a:t>
            </a:r>
            <a:r>
              <a:rPr lang="en-US" sz="2800"/>
              <a:t/>
            </a:r>
            <a:br>
              <a:rPr lang="en-US" sz="2800"/>
            </a:br>
            <a:endParaRPr lang="en-US" sz="2800"/>
          </a:p>
          <a:p>
            <a:pPr fontAlgn="base"/>
            <a:r>
              <a:rPr lang="en-US" sz="3000"/>
              <a:t>Easy video creation and editing </a:t>
            </a:r>
          </a:p>
          <a:p>
            <a:pPr fontAlgn="base"/>
            <a:r>
              <a:rPr lang="en-US" sz="3000"/>
              <a:t>Stores video</a:t>
            </a:r>
          </a:p>
          <a:p>
            <a:pPr fontAlgn="base"/>
            <a:r>
              <a:rPr lang="en-US" sz="3000"/>
              <a:t>Integrates with Canvas</a:t>
            </a:r>
          </a:p>
          <a:p>
            <a:pPr fontAlgn="base"/>
            <a:r>
              <a:rPr lang="en-US" sz="3000"/>
              <a:t>Add captions, extra for auto-captions</a:t>
            </a:r>
            <a:r>
              <a:rPr lang="en-US" sz="2800"/>
              <a:t/>
            </a:r>
            <a:br>
              <a:rPr lang="en-US" sz="2800"/>
            </a:br>
            <a:r>
              <a:rPr lang="en-US" sz="2800"/>
              <a:t> </a:t>
            </a:r>
            <a:br>
              <a:rPr lang="en-US" sz="2800"/>
            </a:br>
            <a:endParaRPr lang="en-US" sz="2800"/>
          </a:p>
          <a:p>
            <a:pPr marL="0" indent="0" fontAlgn="base">
              <a:buNone/>
            </a:pPr>
            <a:r>
              <a:rPr lang="en-US" sz="2800"/>
              <a:t/>
            </a:r>
            <a:br>
              <a:rPr lang="en-US" sz="2800"/>
            </a:br>
            <a:endParaRPr lang="en-US" sz="2800"/>
          </a:p>
          <a:p>
            <a:pPr marL="0" indent="0" fontAlgn="base">
              <a:buNone/>
            </a:pPr>
            <a:endParaRPr lang="en-US" sz="2800"/>
          </a:p>
          <a:p>
            <a:pPr fontAlgn="base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75483"/>
            <a:ext cx="957851" cy="8057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262636"/>
            <a:ext cx="3657600" cy="144296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2672" y="1066800"/>
            <a:ext cx="4120728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800"/>
          </a:p>
          <a:p>
            <a:pPr marL="0" indent="0" fontAlgn="base">
              <a:buNone/>
            </a:pPr>
            <a:r>
              <a:rPr lang="en-US" sz="2800" b="1"/>
              <a:t>ALLY</a:t>
            </a:r>
            <a:r>
              <a:rPr lang="en-US" sz="2800"/>
              <a:t> - </a:t>
            </a:r>
            <a:r>
              <a:rPr lang="en-US" sz="2800">
                <a:hlinkClick r:id="rId5"/>
              </a:rPr>
              <a:t>http://ally.ac</a:t>
            </a:r>
            <a:r>
              <a:rPr lang="en-US" sz="2800"/>
              <a:t/>
            </a:r>
            <a:br>
              <a:rPr lang="en-US" sz="2800"/>
            </a:br>
            <a:endParaRPr lang="en-US" sz="2800"/>
          </a:p>
          <a:p>
            <a:pPr fontAlgn="base"/>
            <a:r>
              <a:rPr lang="en-US" sz="3000"/>
              <a:t>Scans files and provides accessibility score</a:t>
            </a:r>
          </a:p>
          <a:p>
            <a:pPr fontAlgn="base"/>
            <a:r>
              <a:rPr lang="en-US" sz="3000"/>
              <a:t>Scans other content added to the course</a:t>
            </a:r>
          </a:p>
          <a:p>
            <a:pPr fontAlgn="base"/>
            <a:r>
              <a:rPr lang="en-US" sz="3000"/>
              <a:t>College wide accessibility analytics </a:t>
            </a:r>
          </a:p>
          <a:p>
            <a:pPr marL="0" indent="0" fontAlgn="base">
              <a:buNone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4760" y="5486400"/>
            <a:ext cx="4464865" cy="82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64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04" y="445200"/>
            <a:ext cx="8210550" cy="1013834"/>
          </a:xfrm>
        </p:spPr>
        <p:txBody>
          <a:bodyPr/>
          <a:lstStyle/>
          <a:p>
            <a:r>
              <a:rPr lang="en-US" b="1"/>
              <a:t>Lots of extra resources!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072" y="1498314"/>
            <a:ext cx="8540328" cy="4944300"/>
          </a:xfrm>
        </p:spPr>
        <p:txBody>
          <a:bodyPr>
            <a:normAutofit/>
          </a:bodyPr>
          <a:lstStyle/>
          <a:p>
            <a:pPr fontAlgn="base"/>
            <a:r>
              <a:rPr lang="en-US" sz="2800"/>
              <a:t>General Accessibility Design Guidelines - </a:t>
            </a:r>
            <a:r>
              <a:rPr lang="en-US" sz="2800">
                <a:hlinkClick r:id="rId2"/>
              </a:rPr>
              <a:t>https://community.canvaslms.com/docs/DOC-2060-general-accessibility-design-guidelines</a:t>
            </a:r>
            <a:r>
              <a:rPr lang="en-US" sz="2800"/>
              <a:t> </a:t>
            </a:r>
          </a:p>
          <a:p>
            <a:pPr marL="0" indent="0" fontAlgn="base">
              <a:buNone/>
            </a:pPr>
            <a:endParaRPr lang="en-US" sz="2800"/>
          </a:p>
          <a:p>
            <a:pPr fontAlgn="base"/>
            <a:r>
              <a:rPr lang="en-US" sz="2800"/>
              <a:t>Accessibility within Canvas - </a:t>
            </a:r>
            <a:r>
              <a:rPr lang="en-US" sz="2800">
                <a:hlinkClick r:id="rId3"/>
              </a:rPr>
              <a:t>https://community.canvaslms.com/docs/DOC-2061-accessibility-within-canvas</a:t>
            </a:r>
            <a:r>
              <a:rPr lang="en-US" sz="2800"/>
              <a:t> </a:t>
            </a:r>
          </a:p>
          <a:p>
            <a:pPr marL="0" indent="0" fontAlgn="base">
              <a:buNone/>
            </a:pPr>
            <a:endParaRPr lang="en-US" sz="2800"/>
          </a:p>
          <a:p>
            <a:pPr fontAlgn="base"/>
            <a:r>
              <a:rPr lang="en-US" sz="2800"/>
              <a:t>Accessibility Group in the Canvas Community - </a:t>
            </a:r>
            <a:r>
              <a:rPr lang="en-US" sz="2800">
                <a:hlinkClick r:id="rId4"/>
              </a:rPr>
              <a:t>https://community.canvaslms.com/groups/accessibility/pages/accessibility</a:t>
            </a:r>
            <a:r>
              <a:rPr lang="en-US" sz="2800"/>
              <a:t> </a:t>
            </a:r>
          </a:p>
          <a:p>
            <a:pPr fontAlgn="base"/>
            <a:endParaRPr lang="en-US"/>
          </a:p>
          <a:p>
            <a:pPr lvl="1"/>
            <a:endParaRPr lang="en-US" sz="28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71965"/>
            <a:ext cx="1447800" cy="647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75483"/>
            <a:ext cx="957851" cy="80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52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Conference Schedule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32" y="5867400"/>
            <a:ext cx="1447800" cy="6471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81000"/>
            <a:ext cx="2481263" cy="2087269"/>
          </a:xfrm>
          <a:prstGeom prst="rect">
            <a:avLst/>
          </a:prstGeom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221351"/>
              </p:ext>
            </p:extLst>
          </p:nvPr>
        </p:nvGraphicFramePr>
        <p:xfrm>
          <a:off x="628650" y="2667000"/>
          <a:ext cx="7753349" cy="3041904"/>
        </p:xfrm>
        <a:graphic>
          <a:graphicData uri="http://schemas.openxmlformats.org/drawingml/2006/table">
            <a:tbl>
              <a:tblPr firstCol="1" bandRow="1">
                <a:tableStyleId>{C083E6E3-FA7D-4D7B-A595-EF9225AFEA82}</a:tableStyleId>
              </a:tblPr>
              <a:tblGrid>
                <a:gridCol w="1011128">
                  <a:extLst>
                    <a:ext uri="{9D8B030D-6E8A-4147-A177-3AD203B41FA5}">
                      <a16:colId xmlns:a16="http://schemas.microsoft.com/office/drawing/2014/main" val="2649671566"/>
                    </a:ext>
                  </a:extLst>
                </a:gridCol>
                <a:gridCol w="3780416">
                  <a:extLst>
                    <a:ext uri="{9D8B030D-6E8A-4147-A177-3AD203B41FA5}">
                      <a16:colId xmlns:a16="http://schemas.microsoft.com/office/drawing/2014/main" val="3354382555"/>
                    </a:ext>
                  </a:extLst>
                </a:gridCol>
                <a:gridCol w="2961805">
                  <a:extLst>
                    <a:ext uri="{9D8B030D-6E8A-4147-A177-3AD203B41FA5}">
                      <a16:colId xmlns:a16="http://schemas.microsoft.com/office/drawing/2014/main" val="13100654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February 19</a:t>
                      </a:r>
                      <a:endParaRPr lang="en-US" sz="14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12:00 PM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/>
                        <a:cs typeface="Arial Unicode MS" panose="020B0604020202020204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KEYNOTE: Accessibility: A Civil Right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Arial Unicode MS" panose="020B0604020202020204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49655" algn="ctr"/>
                        </a:tabLst>
                      </a:pPr>
                      <a:r>
                        <a:rPr lang="en-US" sz="1050">
                          <a:effectLst/>
                        </a:rPr>
                        <a:t>Vance Martin , University of Illinois Springfield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Arial Unicode MS" panose="020B0604020202020204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66881876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February 19</a:t>
                      </a:r>
                      <a:endParaRPr lang="en-US" sz="14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2:00 PM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/>
                        <a:cs typeface="Arial Unicode MS" panose="020B0604020202020204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uFill>
                            <a:solidFill>
                              <a:srgbClr val="4F81BD"/>
                            </a:solidFill>
                          </a:uFill>
                        </a:rPr>
                        <a:t>Mapping Your Success: Universal Design for Learning</a:t>
                      </a:r>
                      <a:endParaRPr lang="en-US" sz="1100" b="1">
                        <a:solidFill>
                          <a:srgbClr val="4F81BD"/>
                        </a:solidFill>
                        <a:effectLst/>
                        <a:uFill>
                          <a:solidFill>
                            <a:srgbClr val="4F81BD"/>
                          </a:solidFill>
                        </a:uFill>
                        <a:latin typeface="Times New Roman" panose="02020603050405020304" pitchFamily="18" charset="0"/>
                        <a:cs typeface="Arial Unicode MS" panose="020B0604020202020204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49655" algn="ctr"/>
                        </a:tabLst>
                      </a:pPr>
                      <a:r>
                        <a:rPr lang="en-US" sz="1050">
                          <a:effectLst/>
                        </a:rPr>
                        <a:t>Zach </a:t>
                      </a:r>
                      <a:r>
                        <a:rPr lang="en-US" sz="1050" err="1">
                          <a:effectLst/>
                        </a:rPr>
                        <a:t>Petrea</a:t>
                      </a:r>
                      <a:r>
                        <a:rPr lang="en-US" sz="1050">
                          <a:effectLst/>
                        </a:rPr>
                        <a:t>, Heartland Community College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Arial Unicode MS" panose="020B0604020202020204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36406785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February 20</a:t>
                      </a:r>
                      <a:endParaRPr lang="en-US" sz="14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10:00 AM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/>
                        <a:cs typeface="Arial Unicode MS" panose="020B0604020202020204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Simple Solutions: Accessibility for Audio and Video Resources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/>
                        <a:cs typeface="Arial Unicode MS" panose="020B0604020202020204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49655" algn="ctr"/>
                        </a:tabLst>
                      </a:pPr>
                      <a:r>
                        <a:rPr lang="en-US" sz="1050">
                          <a:effectLst/>
                        </a:rPr>
                        <a:t>Robin Fisch, Sauk Valley Community College </a:t>
                      </a:r>
                      <a:endParaRPr lang="en-US" sz="16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49655" algn="ctr"/>
                        </a:tabLst>
                      </a:pPr>
                      <a:r>
                        <a:rPr lang="en-US" sz="1050">
                          <a:effectLst/>
                        </a:rPr>
                        <a:t>Lori Wendt, Parkland College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Arial Unicode MS" panose="020B0604020202020204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75605814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February 20</a:t>
                      </a:r>
                      <a:endParaRPr lang="en-US" sz="14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2:00 PM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/>
                        <a:cs typeface="Arial Unicode MS" panose="020B0604020202020204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uFill>
                            <a:solidFill>
                              <a:srgbClr val="4F81BD"/>
                            </a:solidFill>
                          </a:uFill>
                        </a:rPr>
                        <a:t>Moving Down the Road to Success: How to Approach Accessibility</a:t>
                      </a:r>
                      <a:endParaRPr lang="en-US" sz="1100" b="1">
                        <a:solidFill>
                          <a:srgbClr val="4F81BD"/>
                        </a:solidFill>
                        <a:effectLst/>
                        <a:uFill>
                          <a:solidFill>
                            <a:srgbClr val="4F81BD"/>
                          </a:solidFill>
                        </a:uFill>
                        <a:latin typeface="Times New Roman" panose="02020603050405020304" pitchFamily="18" charset="0"/>
                        <a:cs typeface="Arial Unicode MS" panose="020B0604020202020204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49655" algn="ctr"/>
                        </a:tabLst>
                      </a:pPr>
                      <a:r>
                        <a:rPr lang="en-US" sz="1050">
                          <a:effectLst/>
                        </a:rPr>
                        <a:t>Kona Jones, Richland Community College</a:t>
                      </a:r>
                      <a:endParaRPr lang="en-US" sz="16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49655" algn="ctr"/>
                        </a:tabLst>
                      </a:pPr>
                      <a:r>
                        <a:rPr lang="en-US" sz="1050">
                          <a:effectLst/>
                        </a:rPr>
                        <a:t>Scott </a:t>
                      </a:r>
                      <a:r>
                        <a:rPr lang="en-US" sz="1050" err="1">
                          <a:effectLst/>
                        </a:rPr>
                        <a:t>Rial</a:t>
                      </a:r>
                      <a:r>
                        <a:rPr lang="en-US" sz="1050">
                          <a:effectLst/>
                        </a:rPr>
                        <a:t>, College of Lake County</a:t>
                      </a:r>
                      <a:endParaRPr lang="en-US" sz="16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49655" algn="ctr"/>
                        </a:tabLst>
                      </a:pPr>
                      <a:r>
                        <a:rPr lang="en-US" sz="1050">
                          <a:effectLst/>
                        </a:rPr>
                        <a:t>Susan Nugent, Lake Land College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Arial Unicode MS" panose="020B0604020202020204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867971540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February 21</a:t>
                      </a:r>
                      <a:endParaRPr lang="en-US" sz="14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10:00 AM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/>
                        <a:cs typeface="Arial Unicode MS" panose="020B0604020202020204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uFill>
                            <a:solidFill>
                              <a:srgbClr val="4F81BD"/>
                            </a:solidFill>
                          </a:uFill>
                        </a:rPr>
                        <a:t>Moving Down the Road to Success: How Different Learning Management Systems Address Accessibility</a:t>
                      </a:r>
                      <a:endParaRPr lang="en-US" sz="1100" b="1">
                        <a:solidFill>
                          <a:srgbClr val="4F81BD"/>
                        </a:solidFill>
                        <a:effectLst/>
                        <a:uFill>
                          <a:solidFill>
                            <a:srgbClr val="4F81BD"/>
                          </a:solidFill>
                        </a:uFill>
                        <a:latin typeface="Times New Roman" panose="02020603050405020304" pitchFamily="18" charset="0"/>
                        <a:cs typeface="Arial Unicode MS" panose="020B0604020202020204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49655" algn="ctr"/>
                        </a:tabLst>
                      </a:pPr>
                      <a:r>
                        <a:rPr lang="en-US" sz="1050">
                          <a:effectLst/>
                        </a:rPr>
                        <a:t>Kona Jones, Richland Community College</a:t>
                      </a:r>
                      <a:endParaRPr lang="en-US" sz="16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49655" algn="ctr"/>
                        </a:tabLst>
                      </a:pPr>
                      <a:r>
                        <a:rPr lang="en-US" sz="1050">
                          <a:effectLst/>
                        </a:rPr>
                        <a:t>Selom Assignon, Harold Washington College</a:t>
                      </a:r>
                      <a:endParaRPr lang="en-US" sz="16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49655" algn="ctr"/>
                        </a:tabLst>
                      </a:pPr>
                      <a:r>
                        <a:rPr lang="en-US" sz="1050">
                          <a:effectLst/>
                        </a:rPr>
                        <a:t>Lara Tompkins, College of DuPage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Arial Unicode MS" panose="020B0604020202020204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540744017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February 21</a:t>
                      </a:r>
                      <a:endParaRPr lang="en-US" sz="14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2:00 PM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/>
                        <a:cs typeface="Arial Unicode MS" panose="020B0604020202020204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uFill>
                            <a:solidFill>
                              <a:srgbClr val="4F81BD"/>
                            </a:solidFill>
                          </a:uFill>
                        </a:rPr>
                        <a:t>Digital Access and YOU</a:t>
                      </a:r>
                      <a:endParaRPr lang="en-US" sz="1100" b="1">
                        <a:solidFill>
                          <a:srgbClr val="4F81BD"/>
                        </a:solidFill>
                        <a:effectLst/>
                        <a:uFill>
                          <a:solidFill>
                            <a:srgbClr val="4F81BD"/>
                          </a:solidFill>
                        </a:uFill>
                        <a:latin typeface="Times New Roman" panose="02020603050405020304" pitchFamily="18" charset="0"/>
                        <a:cs typeface="Arial Unicode MS" panose="020B0604020202020204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49655" algn="ctr"/>
                        </a:tabLst>
                      </a:pPr>
                      <a:r>
                        <a:rPr lang="en-US" sz="1050">
                          <a:effectLst/>
                        </a:rPr>
                        <a:t>Becky Benkert &amp; Mike </a:t>
                      </a:r>
                      <a:r>
                        <a:rPr lang="en-US" sz="1050" err="1">
                          <a:effectLst/>
                        </a:rPr>
                        <a:t>Maxse</a:t>
                      </a:r>
                      <a:r>
                        <a:rPr lang="en-US" sz="1050">
                          <a:effectLst/>
                        </a:rPr>
                        <a:t>, College of DuPage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Arial Unicode MS" panose="020B0604020202020204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72968817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75483"/>
            <a:ext cx="957851" cy="805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988315"/>
            <a:ext cx="1447800" cy="6471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62200"/>
            <a:ext cx="6605588" cy="17390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774" y="5209343"/>
            <a:ext cx="7700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Selom Assignon </a:t>
            </a:r>
            <a:r>
              <a:rPr lang="en-US" sz="2000" b="1" dirty="0" smtClean="0">
                <a:solidFill>
                  <a:srgbClr val="FF9900"/>
                </a:solidFill>
              </a:rPr>
              <a:t>I</a:t>
            </a:r>
            <a:r>
              <a:rPr lang="en-US" dirty="0" smtClean="0"/>
              <a:t> Instructional </a:t>
            </a:r>
            <a:r>
              <a:rPr lang="en-US" dirty="0"/>
              <a:t>Design </a:t>
            </a:r>
            <a:r>
              <a:rPr lang="en-US" dirty="0" smtClean="0"/>
              <a:t>Manager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sz="2000" b="1" dirty="0" smtClean="0">
                <a:solidFill>
                  <a:srgbClr val="FF9900"/>
                </a:solidFill>
              </a:rPr>
              <a:t>I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Harold </a:t>
            </a:r>
            <a:r>
              <a:rPr lang="en-US" dirty="0"/>
              <a:t>Washington College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211335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04" y="445200"/>
            <a:ext cx="8210550" cy="1013834"/>
          </a:xfrm>
        </p:spPr>
        <p:txBody>
          <a:bodyPr/>
          <a:lstStyle/>
          <a:p>
            <a:r>
              <a:rPr lang="en-US" b="1"/>
              <a:t>Overall Accessibility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072" y="1498314"/>
            <a:ext cx="8540328" cy="4944300"/>
          </a:xfrm>
        </p:spPr>
        <p:txBody>
          <a:bodyPr>
            <a:normAutofit/>
          </a:bodyPr>
          <a:lstStyle/>
          <a:p>
            <a:pPr fontAlgn="base"/>
            <a:r>
              <a:rPr lang="en-US" sz="2800"/>
              <a:t>Brightspace follows global accessibility standards for easy integration with assistive technologies.</a:t>
            </a:r>
          </a:p>
          <a:p>
            <a:pPr marL="0" indent="0" fontAlgn="base">
              <a:buNone/>
            </a:pPr>
            <a:endParaRPr lang="en-US" sz="2800"/>
          </a:p>
          <a:p>
            <a:pPr fontAlgn="base"/>
            <a:r>
              <a:rPr lang="en-US" sz="2800"/>
              <a:t> Its design was done with accessibility compliance in mind and guided by WCAG 2.0 AA standards.</a:t>
            </a:r>
          </a:p>
          <a:p>
            <a:pPr marL="0" indent="0" fontAlgn="base">
              <a:buNone/>
            </a:pPr>
            <a:endParaRPr lang="en-US" sz="2800"/>
          </a:p>
          <a:p>
            <a:pPr fontAlgn="base"/>
            <a:r>
              <a:rPr lang="en-US" sz="2800"/>
              <a:t>Openly report its compliance through  </a:t>
            </a:r>
            <a:r>
              <a:rPr lang="en-US" sz="2800" u="sng">
                <a:hlinkClick r:id="rId3"/>
              </a:rPr>
              <a:t>VPAT </a:t>
            </a:r>
            <a:r>
              <a:rPr lang="en-US" sz="2800"/>
              <a:t>and </a:t>
            </a:r>
            <a:r>
              <a:rPr lang="en-US" sz="2800" u="sng">
                <a:hlinkClick r:id="rId4"/>
              </a:rPr>
              <a:t>WCAG 2.0 AA checklists</a:t>
            </a:r>
            <a:r>
              <a:rPr lang="en-US" sz="2800"/>
              <a:t>.</a:t>
            </a:r>
          </a:p>
          <a:p>
            <a:pPr marL="0" indent="0" fontAlgn="base">
              <a:buNone/>
            </a:pPr>
            <a:endParaRPr lang="en-US" sz="2400"/>
          </a:p>
          <a:p>
            <a:pPr marL="0" indent="0" fontAlgn="base">
              <a:buNone/>
            </a:pPr>
            <a:endParaRPr lang="en-US" sz="2400">
              <a:hlinkClick r:id="rId5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71965"/>
            <a:ext cx="1447800" cy="647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75483"/>
            <a:ext cx="957851" cy="80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92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839" y="918110"/>
            <a:ext cx="8210550" cy="1013834"/>
          </a:xfrm>
        </p:spPr>
        <p:txBody>
          <a:bodyPr/>
          <a:lstStyle/>
          <a:p>
            <a:r>
              <a:rPr lang="en-US" b="1"/>
              <a:t>Accessibility Checker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839" y="1774832"/>
            <a:ext cx="4823935" cy="4473568"/>
          </a:xfrm>
        </p:spPr>
        <p:txBody>
          <a:bodyPr>
            <a:normAutofit/>
          </a:bodyPr>
          <a:lstStyle/>
          <a:p>
            <a:pPr lvl="1"/>
            <a:r>
              <a:rPr lang="en-US" sz="3000"/>
              <a:t>Built into the HTML editor</a:t>
            </a:r>
          </a:p>
          <a:p>
            <a:pPr marL="342900" lvl="1" indent="0">
              <a:buNone/>
            </a:pPr>
            <a:endParaRPr lang="en-US" sz="3000"/>
          </a:p>
          <a:p>
            <a:pPr lvl="1"/>
            <a:r>
              <a:rPr lang="en-US" sz="3000"/>
              <a:t>Click the Checker Icon</a:t>
            </a:r>
          </a:p>
          <a:p>
            <a:pPr lvl="1"/>
            <a:endParaRPr lang="en-US" sz="3000"/>
          </a:p>
          <a:p>
            <a:pPr lvl="1"/>
            <a:r>
              <a:rPr lang="en-US" sz="3000"/>
              <a:t>List all accessibility issues with a link on how to fix /repair them</a:t>
            </a:r>
          </a:p>
          <a:p>
            <a:pPr marL="342900" lvl="1" indent="0">
              <a:buNone/>
            </a:pPr>
            <a:endParaRPr lang="en-US" sz="2900"/>
          </a:p>
          <a:p>
            <a:pPr marL="342900" lvl="1" indent="0">
              <a:buNone/>
            </a:pPr>
            <a:endParaRPr lang="en-US" sz="29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71965"/>
            <a:ext cx="1447800" cy="647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75483"/>
            <a:ext cx="957851" cy="805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643" y="3252768"/>
            <a:ext cx="3062876" cy="2781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71" y="2757910"/>
            <a:ext cx="357187" cy="3838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r="3478"/>
          <a:stretch/>
        </p:blipFill>
        <p:spPr>
          <a:xfrm>
            <a:off x="5155774" y="971505"/>
            <a:ext cx="3657600" cy="229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56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710" y="685800"/>
            <a:ext cx="8210550" cy="1013834"/>
          </a:xfrm>
        </p:spPr>
        <p:txBody>
          <a:bodyPr/>
          <a:lstStyle/>
          <a:p>
            <a:r>
              <a:rPr lang="en-US" b="1"/>
              <a:t>Brightspace Accessibility Checker </a:t>
            </a:r>
            <a:br>
              <a:rPr lang="en-US" b="1"/>
            </a:br>
            <a:r>
              <a:rPr lang="en-US" sz="2000" b="1"/>
              <a:t>Verifies the following: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75483"/>
            <a:ext cx="957851" cy="8057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9045" y="1828800"/>
            <a:ext cx="83506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/>
              <a:t>Use of paragraphs as headings</a:t>
            </a:r>
          </a:p>
          <a:p>
            <a:pPr algn="ctr"/>
            <a:r>
              <a:rPr lang="en-US" sz="2400"/>
              <a:t>Sequential headings</a:t>
            </a:r>
          </a:p>
          <a:p>
            <a:pPr algn="ctr"/>
            <a:r>
              <a:rPr lang="en-US" sz="2400"/>
              <a:t>Adjacent links</a:t>
            </a:r>
          </a:p>
          <a:p>
            <a:pPr algn="ctr"/>
            <a:r>
              <a:rPr lang="en-US" sz="2400"/>
              <a:t>Ordered list structure</a:t>
            </a:r>
          </a:p>
          <a:p>
            <a:pPr algn="ctr"/>
            <a:r>
              <a:rPr lang="en-US" sz="2400"/>
              <a:t>Unordered list structure</a:t>
            </a:r>
          </a:p>
          <a:p>
            <a:pPr algn="ctr"/>
            <a:r>
              <a:rPr lang="en-US" sz="2400"/>
              <a:t>Contrast ratio of text to background colors</a:t>
            </a:r>
          </a:p>
          <a:p>
            <a:pPr algn="ctr"/>
            <a:r>
              <a:rPr lang="en-US" sz="2400"/>
              <a:t>Image ALT text</a:t>
            </a:r>
          </a:p>
          <a:p>
            <a:pPr algn="ctr"/>
            <a:r>
              <a:rPr lang="en-US" sz="2400"/>
              <a:t>ALT text filename</a:t>
            </a:r>
          </a:p>
          <a:p>
            <a:pPr algn="ctr"/>
            <a:r>
              <a:rPr lang="en-US" sz="2400"/>
              <a:t>Table Caption</a:t>
            </a:r>
          </a:p>
          <a:p>
            <a:pPr algn="ctr"/>
            <a:r>
              <a:rPr lang="en-US" sz="2400"/>
              <a:t>Complex table summary</a:t>
            </a:r>
          </a:p>
          <a:p>
            <a:pPr algn="ctr"/>
            <a:r>
              <a:rPr lang="en-US" sz="2400"/>
              <a:t>Table caption and summary</a:t>
            </a:r>
          </a:p>
          <a:p>
            <a:pPr algn="ctr"/>
            <a:r>
              <a:rPr lang="en-US" sz="2400"/>
              <a:t>Table heading scope, markup, and headers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706582"/>
            <a:ext cx="738187" cy="79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57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710" y="685800"/>
            <a:ext cx="8210550" cy="1013834"/>
          </a:xfrm>
        </p:spPr>
        <p:txBody>
          <a:bodyPr>
            <a:normAutofit/>
          </a:bodyPr>
          <a:lstStyle/>
          <a:p>
            <a:r>
              <a:rPr lang="en-US" b="1"/>
              <a:t>Free Tools to create accessible content</a:t>
            </a:r>
            <a:br>
              <a:rPr lang="en-US" b="1"/>
            </a:br>
            <a:endParaRPr lang="en-US" sz="2000" b="1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75483"/>
            <a:ext cx="957851" cy="8057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9045" y="1828800"/>
            <a:ext cx="83506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Audio / video transcription applications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Google Docs Voice Typing tool</a:t>
            </a:r>
          </a:p>
          <a:p>
            <a:pPr lvl="1"/>
            <a:endParaRPr lang="en-US" sz="2400"/>
          </a:p>
          <a:p>
            <a:pPr lvl="1"/>
            <a:endParaRPr lang="en-US" sz="2400"/>
          </a:p>
          <a:p>
            <a:pPr lvl="1"/>
            <a:endParaRPr lang="en-US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/>
          </a:p>
        </p:txBody>
      </p:sp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212853"/>
            <a:ext cx="2714625" cy="625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514032"/>
            <a:ext cx="2047875" cy="676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01" y="2964388"/>
            <a:ext cx="14055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8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710" y="685800"/>
            <a:ext cx="8210550" cy="1013834"/>
          </a:xfrm>
        </p:spPr>
        <p:txBody>
          <a:bodyPr/>
          <a:lstStyle/>
          <a:p>
            <a:r>
              <a:rPr lang="en-US" b="1"/>
              <a:t>Brightspace Learning Environment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75483"/>
            <a:ext cx="957851" cy="8057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985" y="2133600"/>
            <a:ext cx="4527074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7400"/>
            <a:ext cx="4172731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74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710" y="685800"/>
            <a:ext cx="8210550" cy="1013834"/>
          </a:xfrm>
        </p:spPr>
        <p:txBody>
          <a:bodyPr>
            <a:normAutofit/>
          </a:bodyPr>
          <a:lstStyle/>
          <a:p>
            <a:r>
              <a:rPr lang="en-US" b="1"/>
              <a:t>Additional Resources</a:t>
            </a:r>
            <a:br>
              <a:rPr lang="en-US" b="1"/>
            </a:br>
            <a:endParaRPr lang="en-US" sz="2000" b="1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75483"/>
            <a:ext cx="957851" cy="8057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9045" y="1828800"/>
            <a:ext cx="835066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hlinkClick r:id="rId4"/>
              </a:rPr>
              <a:t>https://community.brightspace.com/s/article/Brightspace-Accessibility-Checker</a:t>
            </a: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hlinkClick r:id="rId5"/>
              </a:rPr>
              <a:t>https://www.d2l.com/accessibility/</a:t>
            </a:r>
            <a:r>
              <a:rPr lang="en-US" sz="240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hlinkClick r:id="rId6"/>
              </a:rPr>
              <a:t>https://cloud.google.com/speech-to-text/</a:t>
            </a:r>
            <a:r>
              <a:rPr lang="en-US" sz="240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hlinkClick r:id="rId7"/>
              </a:rPr>
              <a:t>https://otranscribe.com/</a:t>
            </a: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hlinkClick r:id="rId8"/>
              </a:rPr>
              <a:t>https://www.voicea.com/</a:t>
            </a:r>
            <a:r>
              <a:rPr lang="en-US" sz="240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hlinkClick r:id="rId9"/>
              </a:rPr>
              <a:t>http://pave-pdf.org/index.en.html</a:t>
            </a:r>
            <a:r>
              <a:rPr lang="en-US" sz="240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lvl="1"/>
            <a:endParaRPr lang="en-US" sz="2400"/>
          </a:p>
          <a:p>
            <a:pPr lvl="1"/>
            <a:endParaRPr lang="en-US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77882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ackboard">
            <a:extLst>
              <a:ext uri="{FF2B5EF4-FFF2-40B4-BE49-F238E27FC236}">
                <a16:creationId xmlns:a16="http://schemas.microsoft.com/office/drawing/2014/main" id="{629CC98B-5D81-1640-936D-2DA05C9A12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1" b="1191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988315"/>
            <a:ext cx="1447800" cy="6471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3244" y="5113091"/>
            <a:ext cx="657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Lara Tompkins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sz="2000" b="1" dirty="0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Instructional Technologist </a:t>
            </a:r>
            <a:r>
              <a:rPr lang="en-US" sz="2000" b="1" dirty="0" smtClean="0">
                <a:solidFill>
                  <a:schemeClr val="bg1"/>
                </a:solidFill>
              </a:rPr>
              <a:t>I </a:t>
            </a:r>
            <a:r>
              <a:rPr lang="en-US" dirty="0" smtClean="0">
                <a:solidFill>
                  <a:schemeClr val="bg1"/>
                </a:solidFill>
              </a:rPr>
              <a:t>College </a:t>
            </a:r>
            <a:r>
              <a:rPr lang="en-US" dirty="0">
                <a:solidFill>
                  <a:schemeClr val="bg1"/>
                </a:solidFill>
              </a:rPr>
              <a:t>of DuPage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57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43886D-C600-C641-A79A-0C86CAA6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Blackboard’s Accessibility Compliance</a:t>
            </a:r>
            <a:endParaRPr lang="en-US" b="1">
              <a:solidFill>
                <a:srgbClr val="FFFFFF"/>
              </a:solidFill>
              <a:cs typeface="Calibri Light"/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C8674812-670A-4F22-AA56-FBBA6B5DEA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744493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1510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751038F-0D8E-AC4B-A350-6AD672454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en-US" sz="3850" b="1"/>
              <a:t>Blackboard Ally</a:t>
            </a:r>
            <a:endParaRPr lang="en-US" sz="3850" b="1">
              <a:cs typeface="Calibri Light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7271235-1057-4246-BDB3-AA474B7ED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2227943"/>
            <a:ext cx="5033221" cy="37882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800">
                <a:cs typeface="Calibri" panose="020F0502020204030204"/>
              </a:rPr>
              <a:t>Ally integrates into your LMS or CMS (Content Management System for your website) and provides different services based on a user's role in your institution. It was purchased by Blackboard in the fall of 2016.</a:t>
            </a:r>
            <a:endParaRPr lang="en-US" sz="1800"/>
          </a:p>
          <a:p>
            <a:pPr marL="800100" lvl="1" indent="-457200">
              <a:buAutoNum type="arabicPeriod"/>
            </a:pPr>
            <a:r>
              <a:rPr lang="en-US" b="1">
                <a:cs typeface="Calibri" panose="020F0502020204030204"/>
              </a:rPr>
              <a:t>Administrators:</a:t>
            </a:r>
            <a:r>
              <a:rPr lang="en-US">
                <a:cs typeface="Calibri" panose="020F0502020204030204"/>
              </a:rPr>
              <a:t> The Administrative Report provides robust analytics on the state of accessibility at your institution for various stakeholders. </a:t>
            </a:r>
          </a:p>
          <a:p>
            <a:pPr marL="800100" lvl="1" indent="-457200">
              <a:buAutoNum type="arabicPeriod"/>
            </a:pPr>
            <a:r>
              <a:rPr lang="en-US" b="1">
                <a:cs typeface="Calibri" panose="020F0502020204030204"/>
              </a:rPr>
              <a:t>Faculty and Staff:  </a:t>
            </a:r>
            <a:r>
              <a:rPr lang="en-US">
                <a:cs typeface="Calibri" panose="020F0502020204030204"/>
              </a:rPr>
              <a:t>Course and term scoring and remediation.</a:t>
            </a:r>
          </a:p>
          <a:p>
            <a:pPr marL="800100" lvl="1" indent="-457200">
              <a:buAutoNum type="arabicPeriod"/>
            </a:pPr>
            <a:r>
              <a:rPr lang="en-US" b="1">
                <a:cs typeface="Calibri" panose="020F0502020204030204"/>
              </a:rPr>
              <a:t>Students:</a:t>
            </a:r>
            <a:r>
              <a:rPr lang="en-US">
                <a:cs typeface="Calibri" panose="020F0502020204030204"/>
              </a:rPr>
              <a:t> Alternative formats that adapt to their unique contexts, preferences, and needs.</a:t>
            </a:r>
          </a:p>
          <a:p>
            <a:pPr marL="800100" lvl="1" indent="-457200">
              <a:buAutoNum type="arabicPeriod"/>
            </a:pPr>
            <a:endParaRPr lang="en-US">
              <a:cs typeface="Calibri" panose="020F0502020204030204"/>
            </a:endParaRPr>
          </a:p>
          <a:p>
            <a:pPr marL="800100" lvl="1" indent="-457200">
              <a:buAutoNum type="arabicPeriod"/>
            </a:pPr>
            <a:endParaRPr lang="en-US">
              <a:cs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rgbClr val="4565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E5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 descr="Blackboard Ally">
            <a:extLst>
              <a:ext uri="{FF2B5EF4-FFF2-40B4-BE49-F238E27FC236}">
                <a16:creationId xmlns:a16="http://schemas.microsoft.com/office/drawing/2014/main" id="{7A84FEAD-D309-B141-A297-49D70B851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356" y="3197846"/>
            <a:ext cx="1462672" cy="478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988315"/>
            <a:ext cx="1447800" cy="64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17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Conference Archives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2679405"/>
            <a:ext cx="7886700" cy="3264195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/>
              <a:t>Recordings of these presentations will be available at:</a:t>
            </a:r>
          </a:p>
          <a:p>
            <a:pPr marL="0" indent="3175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>
                <a:hlinkClick r:id="rId2"/>
              </a:rPr>
              <a:t>http://www.ilcco.net/</a:t>
            </a:r>
            <a:endParaRPr lang="en-US" sz="2800"/>
          </a:p>
          <a:p>
            <a:pPr marL="0" indent="3175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/>
              <a:t>under Resources &amp; Events</a:t>
            </a:r>
          </a:p>
          <a:p>
            <a:pPr marL="0" indent="3175" algn="ctr">
              <a:spcBef>
                <a:spcPts val="0"/>
              </a:spcBef>
              <a:spcAft>
                <a:spcPts val="1200"/>
              </a:spcAft>
              <a:buNone/>
            </a:pPr>
            <a:endParaRPr lang="en-US" sz="2800"/>
          </a:p>
          <a:p>
            <a:pPr marL="0" indent="3175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/>
              <a:t>For more information about ILCCO:</a:t>
            </a:r>
          </a:p>
          <a:p>
            <a:pPr marL="0" indent="3175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>
                <a:hlinkClick r:id="rId3"/>
              </a:rPr>
              <a:t>jeff.newell@illinois.gov</a:t>
            </a:r>
            <a:r>
              <a:rPr lang="en-US" sz="240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32" y="5867400"/>
            <a:ext cx="1447800" cy="647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81000"/>
            <a:ext cx="2481263" cy="208726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751038F-0D8E-AC4B-A350-6AD672454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en-US" sz="3850" b="1"/>
              <a:t>What Ally Checks</a:t>
            </a:r>
            <a:endParaRPr lang="en-US" sz="3850" b="1">
              <a:cs typeface="Calibri Light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7271235-1057-4246-BDB3-AA474B7ED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2227943"/>
            <a:ext cx="5033221" cy="37882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900">
                <a:cs typeface="Calibri" panose="020F0502020204030204"/>
              </a:rPr>
              <a:t>Ally checks the following content types against WCAG 2.0 in Blackboard (WCAG 2.1 support is in the works):</a:t>
            </a:r>
          </a:p>
          <a:p>
            <a:pPr lvl="1"/>
            <a:r>
              <a:rPr lang="en-US" sz="1900">
                <a:cs typeface="Calibri" panose="020F0502020204030204"/>
              </a:rPr>
              <a:t>PDF files</a:t>
            </a:r>
          </a:p>
          <a:p>
            <a:pPr lvl="1"/>
            <a:r>
              <a:rPr lang="en-US" sz="1900">
                <a:cs typeface="Calibri" panose="020F0502020204030204"/>
              </a:rPr>
              <a:t>Microsoft® Word files</a:t>
            </a:r>
          </a:p>
          <a:p>
            <a:pPr lvl="1"/>
            <a:r>
              <a:rPr lang="en-US" sz="1900">
                <a:cs typeface="Calibri" panose="020F0502020204030204"/>
              </a:rPr>
              <a:t>Microsoft® PowerPoint® files</a:t>
            </a:r>
          </a:p>
          <a:p>
            <a:pPr lvl="1"/>
            <a:r>
              <a:rPr lang="en-US" sz="1900">
                <a:cs typeface="Calibri" panose="020F0502020204030204"/>
              </a:rPr>
              <a:t>OpenOffice/LibreOffice files</a:t>
            </a:r>
          </a:p>
          <a:p>
            <a:pPr lvl="1"/>
            <a:r>
              <a:rPr lang="en-US" sz="1900">
                <a:cs typeface="Calibri" panose="020F0502020204030204"/>
              </a:rPr>
              <a:t>Uploaded HTML files</a:t>
            </a:r>
          </a:p>
          <a:p>
            <a:pPr lvl="1"/>
            <a:r>
              <a:rPr lang="en-US" sz="1900">
                <a:cs typeface="Calibri" panose="020F0502020204030204"/>
              </a:rPr>
              <a:t>Image files (JPG, JPEG, GIF, PNG, BPM, TIFF)</a:t>
            </a:r>
          </a:p>
          <a:p>
            <a:pPr lvl="1"/>
            <a:r>
              <a:rPr lang="en-US" sz="1900">
                <a:cs typeface="Calibri" panose="020F0502020204030204"/>
              </a:rPr>
              <a:t>YouTubeTM Videos</a:t>
            </a:r>
          </a:p>
          <a:p>
            <a:pPr lvl="1"/>
            <a:r>
              <a:rPr lang="en-US" sz="1900">
                <a:cs typeface="Calibri" panose="020F0502020204030204"/>
              </a:rPr>
              <a:t>WYSIWYG/VTBE content</a:t>
            </a:r>
          </a:p>
          <a:p>
            <a:pPr marL="0" indent="0">
              <a:buNone/>
            </a:pPr>
            <a:endParaRPr lang="en-US" sz="1900">
              <a:cs typeface="Calibri" panose="020F0502020204030204"/>
            </a:endParaRPr>
          </a:p>
          <a:p>
            <a:pPr marL="457200" indent="-457200">
              <a:buAutoNum type="arabicPeriod"/>
            </a:pPr>
            <a:endParaRPr lang="en-US" sz="1900">
              <a:cs typeface="Calibri" panose="020F0502020204030204"/>
            </a:endParaRPr>
          </a:p>
          <a:p>
            <a:pPr marL="0" indent="0">
              <a:buNone/>
            </a:pPr>
            <a:endParaRPr lang="en-US" sz="1900">
              <a:cs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Graphic 13" descr="Document">
            <a:extLst>
              <a:ext uri="{FF2B5EF4-FFF2-40B4-BE49-F238E27FC236}">
                <a16:creationId xmlns:a16="http://schemas.microsoft.com/office/drawing/2014/main" id="{C40390C2-2C33-4E66-9508-BCAF9E3AF8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988315"/>
            <a:ext cx="1447800" cy="647167"/>
          </a:xfrm>
          <a:prstGeom prst="rect">
            <a:avLst/>
          </a:prstGeom>
        </p:spPr>
      </p:pic>
      <p:pic>
        <p:nvPicPr>
          <p:cNvPr id="3" name="Picture 2" descr="Blackboard Ally">
            <a:extLst>
              <a:ext uri="{FF2B5EF4-FFF2-40B4-BE49-F238E27FC236}">
                <a16:creationId xmlns:a16="http://schemas.microsoft.com/office/drawing/2014/main" id="{7A84FEAD-D309-B141-A297-49D70B8516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9" y="6062912"/>
            <a:ext cx="1628209" cy="51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52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91352" y="799217"/>
            <a:ext cx="2200313" cy="2506881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751038F-0D8E-AC4B-A350-6AD672454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14" y="1204108"/>
            <a:ext cx="2002054" cy="1781175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The </a:t>
            </a:r>
            <a:r>
              <a:rPr lang="en-US" sz="2000" b="1">
                <a:solidFill>
                  <a:srgbClr val="FFFFFF"/>
                </a:solidFill>
              </a:rPr>
              <a:t>Institution </a:t>
            </a:r>
            <a:r>
              <a:rPr lang="en-US" sz="2000">
                <a:solidFill>
                  <a:srgbClr val="FFFFFF"/>
                </a:solidFill>
              </a:rPr>
              <a:t>Report</a:t>
            </a:r>
            <a:endParaRPr lang="en-US" sz="200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7271235-1057-4246-BDB3-AA474B7ED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21" y="3368656"/>
            <a:ext cx="3381770" cy="241380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cs typeface="Calibri"/>
              </a:rPr>
              <a:t>Accessibility score over time</a:t>
            </a:r>
          </a:p>
          <a:p>
            <a:r>
              <a:rPr lang="en-US">
                <a:cs typeface="Calibri"/>
              </a:rPr>
              <a:t>Total number of courses and content created by type</a:t>
            </a:r>
          </a:p>
          <a:p>
            <a:r>
              <a:rPr lang="en-US">
                <a:cs typeface="Calibri"/>
              </a:rPr>
              <a:t>Accessibility issues and tons of filters</a:t>
            </a:r>
          </a:p>
          <a:p>
            <a:endParaRPr lang="en-US" sz="2100">
              <a:cs typeface="Calibri"/>
            </a:endParaRPr>
          </a:p>
        </p:txBody>
      </p:sp>
      <p:pic>
        <p:nvPicPr>
          <p:cNvPr id="7" name="Picture 7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02AABE99-FD17-4376-952B-C367ACCA67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833" t="18987" r="2044" b="-600"/>
          <a:stretch/>
        </p:blipFill>
        <p:spPr>
          <a:xfrm>
            <a:off x="4170408" y="736074"/>
            <a:ext cx="4858152" cy="4829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988315"/>
            <a:ext cx="1447800" cy="647167"/>
          </a:xfrm>
          <a:prstGeom prst="rect">
            <a:avLst/>
          </a:prstGeom>
        </p:spPr>
      </p:pic>
      <p:pic>
        <p:nvPicPr>
          <p:cNvPr id="3" name="Picture 2" descr="Blackboard Ally">
            <a:extLst>
              <a:ext uri="{FF2B5EF4-FFF2-40B4-BE49-F238E27FC236}">
                <a16:creationId xmlns:a16="http://schemas.microsoft.com/office/drawing/2014/main" id="{7A84FEAD-D309-B141-A297-49D70B851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9" y="6062912"/>
            <a:ext cx="1628209" cy="51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860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11">
            <a:extLst>
              <a:ext uri="{FF2B5EF4-FFF2-40B4-BE49-F238E27FC236}">
                <a16:creationId xmlns:a16="http://schemas.microsoft.com/office/drawing/2014/main" id="{A0BF428C-DA8B-4D99-9930-18F7F91D87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600" y="1690688"/>
            <a:ext cx="5487708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 37">
            <a:extLst>
              <a:ext uri="{FF2B5EF4-FFF2-40B4-BE49-F238E27FC236}">
                <a16:creationId xmlns:a16="http://schemas.microsoft.com/office/drawing/2014/main" id="{A03E2379-8871-408A-95CE-7AAE8FA53A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309" y="1691164"/>
            <a:ext cx="5678446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751038F-0D8E-AC4B-A350-6AD672454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b="1">
                <a:cs typeface="Calibri Light"/>
              </a:rPr>
              <a:t>Guided Content Remediation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7271235-1057-4246-BDB3-AA474B7ED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484" y="2204779"/>
            <a:ext cx="3823334" cy="406598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en-US">
                <a:solidFill>
                  <a:srgbClr val="FFFFFF"/>
                </a:solidFill>
                <a:cs typeface="Calibri" panose="020F0502020204030204"/>
              </a:rPr>
              <a:t>Content is scored as having a perfect, high, medium, or low accessibility level.</a:t>
            </a:r>
          </a:p>
          <a:p>
            <a:pPr marL="457200" indent="-457200">
              <a:buAutoNum type="arabicPeriod"/>
            </a:pPr>
            <a:r>
              <a:rPr lang="en-US">
                <a:solidFill>
                  <a:srgbClr val="FFFFFF"/>
                </a:solidFill>
                <a:cs typeface="Calibri" panose="020F0502020204030204"/>
              </a:rPr>
              <a:t>Dangerous content is flagged.</a:t>
            </a:r>
          </a:p>
          <a:p>
            <a:pPr marL="457200" indent="-457200">
              <a:buAutoNum type="arabicPeriod"/>
            </a:pPr>
            <a:r>
              <a:rPr lang="en-US">
                <a:solidFill>
                  <a:srgbClr val="FFFFFF"/>
                </a:solidFill>
                <a:cs typeface="Calibri" panose="020F0502020204030204"/>
              </a:rPr>
              <a:t>Explanation of the identified barriers and how they affect students.</a:t>
            </a:r>
          </a:p>
          <a:p>
            <a:pPr marL="457200" indent="-457200">
              <a:buAutoNum type="arabicPeriod"/>
            </a:pPr>
            <a:r>
              <a:rPr lang="en-US">
                <a:solidFill>
                  <a:srgbClr val="FFFFFF"/>
                </a:solidFill>
                <a:cs typeface="Calibri" panose="020F0502020204030204"/>
              </a:rPr>
              <a:t>Step-by-step remediation instructions for your authoring software.</a:t>
            </a:r>
          </a:p>
          <a:p>
            <a:pPr marL="457200" indent="-457200">
              <a:buAutoNum type="arabicPeriod"/>
            </a:pPr>
            <a:r>
              <a:rPr lang="en-US">
                <a:solidFill>
                  <a:srgbClr val="FFFFFF"/>
                </a:solidFill>
                <a:cs typeface="Calibri" panose="020F0502020204030204"/>
              </a:rPr>
              <a:t>Gradual, almost gamified, remediation workflow.</a:t>
            </a:r>
          </a:p>
          <a:p>
            <a:pPr marL="0" indent="0">
              <a:buNone/>
            </a:pPr>
            <a:endParaRPr lang="en-US">
              <a:solidFill>
                <a:srgbClr val="FFFFFF"/>
              </a:solidFill>
              <a:cs typeface="Calibri" panose="020F0502020204030204"/>
            </a:endParaRPr>
          </a:p>
        </p:txBody>
      </p:sp>
      <p:pic>
        <p:nvPicPr>
          <p:cNvPr id="2" name="Picture 5" descr="Screenshot of the Instructor Feedback Panel in Ally">
            <a:extLst>
              <a:ext uri="{FF2B5EF4-FFF2-40B4-BE49-F238E27FC236}">
                <a16:creationId xmlns:a16="http://schemas.microsoft.com/office/drawing/2014/main" id="{E88C6876-E963-439B-B5B9-1E73E891A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024" y="1937013"/>
            <a:ext cx="2798284" cy="4601332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42818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3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751038F-0D8E-AC4B-A350-6AD672454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029" y="365125"/>
            <a:ext cx="5373370" cy="1325563"/>
          </a:xfrm>
        </p:spPr>
        <p:txBody>
          <a:bodyPr>
            <a:normAutofit/>
          </a:bodyPr>
          <a:lstStyle/>
          <a:p>
            <a:r>
              <a:rPr lang="en-US" b="1"/>
              <a:t>Alternative Formats 🙌 </a:t>
            </a:r>
            <a:endParaRPr lang="en-US" b="1">
              <a:cs typeface="Calibri Light"/>
            </a:endParaRPr>
          </a:p>
        </p:txBody>
      </p:sp>
      <p:pic>
        <p:nvPicPr>
          <p:cNvPr id="2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85CB696-0120-4414-8D8A-8602BB379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1144789"/>
            <a:ext cx="2569467" cy="4567941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7271235-1057-4246-BDB3-AA474B7ED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636" y="2022601"/>
            <a:ext cx="5370763" cy="41543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>
                <a:cs typeface="Calibri"/>
              </a:rPr>
              <a:t>Formats Available:</a:t>
            </a:r>
            <a:endParaRPr lang="en-US" sz="1700"/>
          </a:p>
          <a:p>
            <a:pPr lvl="1" indent="-285750"/>
            <a:r>
              <a:rPr lang="en-US" sz="1700">
                <a:cs typeface="Calibri"/>
              </a:rPr>
              <a:t>HTML</a:t>
            </a:r>
          </a:p>
          <a:p>
            <a:pPr lvl="1" indent="-285750"/>
            <a:r>
              <a:rPr lang="en-US" sz="1700">
                <a:cs typeface="Calibri"/>
              </a:rPr>
              <a:t>Tagged PDF</a:t>
            </a:r>
          </a:p>
          <a:p>
            <a:pPr lvl="1" indent="-285750"/>
            <a:r>
              <a:rPr lang="en-US" sz="1700">
                <a:cs typeface="Calibri"/>
              </a:rPr>
              <a:t>ePub</a:t>
            </a:r>
          </a:p>
          <a:p>
            <a:pPr lvl="1" indent="-285750"/>
            <a:r>
              <a:rPr lang="en-US" sz="1700">
                <a:cs typeface="Calibri"/>
              </a:rPr>
              <a:t>Electronic Braille</a:t>
            </a:r>
          </a:p>
          <a:p>
            <a:pPr lvl="1" indent="-285750"/>
            <a:r>
              <a:rPr lang="en-US" sz="1700">
                <a:cs typeface="Calibri"/>
              </a:rPr>
              <a:t>Audio mp3</a:t>
            </a:r>
          </a:p>
          <a:p>
            <a:r>
              <a:rPr lang="en-US" sz="1700">
                <a:cs typeface="Calibri"/>
              </a:rPr>
              <a:t>Not available in the mobile apps</a:t>
            </a:r>
          </a:p>
          <a:p>
            <a:r>
              <a:rPr lang="en-US" sz="1700">
                <a:cs typeface="Calibri"/>
              </a:rPr>
              <a:t>Is available on mobile web*</a:t>
            </a:r>
          </a:p>
          <a:p>
            <a:r>
              <a:rPr lang="en-US" sz="1700">
                <a:cs typeface="Calibri"/>
              </a:rPr>
              <a:t>Alternative formats do not affect your original documents.</a:t>
            </a:r>
          </a:p>
          <a:p>
            <a:r>
              <a:rPr lang="en-US" sz="1700">
                <a:cs typeface="Calibri"/>
              </a:rPr>
              <a:t>Generated alt formats do not live in your LMS instance.</a:t>
            </a:r>
          </a:p>
          <a:p>
            <a:r>
              <a:rPr lang="en-US" sz="1700">
                <a:cs typeface="Calibri"/>
              </a:rPr>
              <a:t>Alt formats retain the copyright license of your original file.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988315"/>
            <a:ext cx="1447800" cy="647167"/>
          </a:xfrm>
          <a:prstGeom prst="rect">
            <a:avLst/>
          </a:prstGeom>
        </p:spPr>
      </p:pic>
      <p:pic>
        <p:nvPicPr>
          <p:cNvPr id="3" name="Picture 2" descr="Blackboard Ally">
            <a:extLst>
              <a:ext uri="{FF2B5EF4-FFF2-40B4-BE49-F238E27FC236}">
                <a16:creationId xmlns:a16="http://schemas.microsoft.com/office/drawing/2014/main" id="{7A84FEAD-D309-B141-A297-49D70B851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9" y="6062912"/>
            <a:ext cx="1628209" cy="51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58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751038F-0D8E-AC4B-A350-6AD672454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20" y="687480"/>
            <a:ext cx="5605629" cy="994172"/>
          </a:xfrm>
        </p:spPr>
        <p:txBody>
          <a:bodyPr>
            <a:normAutofit/>
          </a:bodyPr>
          <a:lstStyle/>
          <a:p>
            <a:r>
              <a:rPr lang="en-US" sz="3850" b="1"/>
              <a:t>Ally Resources</a:t>
            </a:r>
            <a:endParaRPr lang="en-US" sz="3850" b="1">
              <a:cs typeface="Calibri Light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7271235-1057-4246-BDB3-AA474B7ED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575" y="1795091"/>
            <a:ext cx="5033221" cy="37882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cs typeface="Calibri"/>
              </a:rPr>
              <a:t>Documentation on the </a:t>
            </a:r>
            <a:r>
              <a:rPr lang="en-US">
                <a:cs typeface="Calibri"/>
                <a:hlinkClick r:id="rId2"/>
              </a:rPr>
              <a:t>Blackboard Help site</a:t>
            </a:r>
            <a:r>
              <a:rPr lang="en-US">
                <a:cs typeface="Calibri"/>
              </a:rPr>
              <a:t>.</a:t>
            </a:r>
          </a:p>
          <a:p>
            <a:r>
              <a:rPr lang="en-US">
                <a:cs typeface="Calibri"/>
              </a:rPr>
              <a:t>Handouts, fliers, surveys and more in the </a:t>
            </a:r>
            <a:r>
              <a:rPr lang="en-US">
                <a:cs typeface="Calibri"/>
                <a:hlinkClick r:id="rId3"/>
              </a:rPr>
              <a:t>Adoption Toolkit</a:t>
            </a:r>
            <a:r>
              <a:rPr lang="en-US">
                <a:cs typeface="Calibri"/>
              </a:rPr>
              <a:t>.</a:t>
            </a:r>
          </a:p>
          <a:p>
            <a:r>
              <a:rPr lang="en-US">
                <a:cs typeface="Calibri"/>
              </a:rPr>
              <a:t>On-site visit </a:t>
            </a:r>
          </a:p>
          <a:p>
            <a:r>
              <a:rPr lang="en-US">
                <a:cs typeface="Calibri"/>
              </a:rPr>
              <a:t>Implementation Plan: Marketing and all the things and when to do them</a:t>
            </a:r>
          </a:p>
          <a:p>
            <a:pPr lvl="1" indent="-457200"/>
            <a:r>
              <a:rPr lang="en-US" sz="2100">
                <a:cs typeface="Calibri"/>
              </a:rPr>
              <a:t>Pilot</a:t>
            </a:r>
          </a:p>
          <a:p>
            <a:pPr lvl="1" indent="-457200"/>
            <a:r>
              <a:rPr lang="en-US" sz="2100">
                <a:cs typeface="Calibri"/>
              </a:rPr>
              <a:t>Roll Out</a:t>
            </a:r>
          </a:p>
          <a:p>
            <a:pPr marL="342900" lvl="1" indent="-285750"/>
            <a:r>
              <a:rPr lang="en-US" sz="2100">
                <a:cs typeface="Calibri"/>
                <a:hlinkClick r:id="rId4"/>
              </a:rPr>
              <a:t>Online User Group</a:t>
            </a:r>
            <a:r>
              <a:rPr lang="en-US" sz="2100">
                <a:cs typeface="Calibri"/>
              </a:rPr>
              <a:t> maintained by the original Ally team  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Graphic 13" descr="Teacher">
            <a:extLst>
              <a:ext uri="{FF2B5EF4-FFF2-40B4-BE49-F238E27FC236}">
                <a16:creationId xmlns:a16="http://schemas.microsoft.com/office/drawing/2014/main" id="{9DBEF29E-8258-495A-A042-060DA91F0A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693" y="6001842"/>
            <a:ext cx="1447800" cy="647167"/>
          </a:xfrm>
          <a:prstGeom prst="rect">
            <a:avLst/>
          </a:prstGeom>
        </p:spPr>
      </p:pic>
      <p:pic>
        <p:nvPicPr>
          <p:cNvPr id="3" name="Picture 2" descr="Blackboard Ally">
            <a:extLst>
              <a:ext uri="{FF2B5EF4-FFF2-40B4-BE49-F238E27FC236}">
                <a16:creationId xmlns:a16="http://schemas.microsoft.com/office/drawing/2014/main" id="{7A84FEAD-D309-B141-A297-49D70B8516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9" y="6211705"/>
            <a:ext cx="1628209" cy="51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0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827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751038F-0D8E-AC4B-A350-6AD672454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</a:rPr>
              <a:t>They're Touring in a Groovy Vehicle!</a:t>
            </a:r>
            <a:endParaRPr lang="en-US" b="1">
              <a:solidFill>
                <a:srgbClr val="FFFFFF"/>
              </a:solidFill>
              <a:cs typeface="Calibri Light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F0BF1A51-2767-4DA1-A536-8835F362CE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3" r="17377" b="3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7271235-1057-4246-BDB3-AA474B7ED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rgbClr val="FFFFFF"/>
                </a:solidFill>
                <a:cs typeface="Calibri" panose="020F0502020204030204"/>
              </a:rPr>
              <a:t>Later this year,  Ally will be visiting institutions across the US. Join the Ally User Group to learn more:</a:t>
            </a:r>
          </a:p>
          <a:p>
            <a:pPr marL="0" indent="0">
              <a:buNone/>
            </a:pPr>
            <a:r>
              <a:rPr lang="en-US" sz="2400" b="1" u="sng">
                <a:solidFill>
                  <a:schemeClr val="bg1"/>
                </a:solidFill>
                <a:cs typeface="Calibri"/>
              </a:rPr>
              <a:t>usergroup.ally.ac</a:t>
            </a:r>
            <a:endParaRPr lang="en-US" b="1" u="sng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i="1" dirty="0"/>
              <a:t>Kona Jones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Director Online Learning</a:t>
            </a:r>
            <a:br>
              <a:rPr lang="en-US" sz="2800" dirty="0"/>
            </a:br>
            <a:r>
              <a:rPr lang="en-US" sz="2800" dirty="0"/>
              <a:t>Richland Community </a:t>
            </a:r>
            <a:r>
              <a:rPr lang="en-US" sz="2800" dirty="0" smtClean="0"/>
              <a:t>College</a:t>
            </a:r>
          </a:p>
          <a:p>
            <a:pPr marL="0" indent="0">
              <a:buNone/>
            </a:pPr>
            <a:endParaRPr lang="en-US" sz="2800" b="1" i="1" dirty="0"/>
          </a:p>
          <a:p>
            <a:pPr marL="0" indent="0">
              <a:buNone/>
            </a:pPr>
            <a:r>
              <a:rPr lang="en-US" sz="2800" b="1" i="1" dirty="0" smtClean="0"/>
              <a:t>Dr</a:t>
            </a:r>
            <a:r>
              <a:rPr lang="en-US" sz="2800" b="1" i="1" dirty="0"/>
              <a:t>. Selom Assignon</a:t>
            </a:r>
            <a:r>
              <a:rPr lang="en-US" sz="2800" dirty="0"/>
              <a:t> </a:t>
            </a:r>
            <a:br>
              <a:rPr lang="en-US" sz="2800" dirty="0"/>
            </a:br>
            <a:r>
              <a:rPr lang="en-US" sz="2800" dirty="0"/>
              <a:t>Instructional Design Manager </a:t>
            </a:r>
            <a:br>
              <a:rPr lang="en-US" sz="2800" dirty="0"/>
            </a:br>
            <a:r>
              <a:rPr lang="en-US" sz="2800" dirty="0"/>
              <a:t>Harold </a:t>
            </a:r>
            <a:r>
              <a:rPr lang="en-US" sz="2800" dirty="0" smtClean="0"/>
              <a:t>Washington </a:t>
            </a:r>
            <a:r>
              <a:rPr lang="en-US" sz="2800" dirty="0"/>
              <a:t>College</a:t>
            </a:r>
            <a:endParaRPr lang="en-US" sz="2800" b="1" i="1" dirty="0"/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i="1" dirty="0"/>
              <a:t>Lara Tompkins</a:t>
            </a:r>
            <a:r>
              <a:rPr lang="en-US" sz="2800" dirty="0"/>
              <a:t> </a:t>
            </a:r>
            <a:br>
              <a:rPr lang="en-US" sz="2800" dirty="0"/>
            </a:br>
            <a:r>
              <a:rPr lang="en-US" sz="2800" dirty="0"/>
              <a:t>Instructional Technologist </a:t>
            </a:r>
            <a:br>
              <a:rPr lang="en-US" sz="2800" dirty="0"/>
            </a:br>
            <a:r>
              <a:rPr lang="en-US" sz="2800" dirty="0"/>
              <a:t>College of </a:t>
            </a:r>
            <a:r>
              <a:rPr lang="en-US" sz="2800" dirty="0" smtClean="0"/>
              <a:t>DuPage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75483"/>
            <a:ext cx="957851" cy="805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988315"/>
            <a:ext cx="1447800" cy="64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2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Conference Schedule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32" y="5867400"/>
            <a:ext cx="1447800" cy="6471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81000"/>
            <a:ext cx="2481263" cy="2087269"/>
          </a:xfrm>
          <a:prstGeom prst="rect">
            <a:avLst/>
          </a:prstGeom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255236"/>
              </p:ext>
            </p:extLst>
          </p:nvPr>
        </p:nvGraphicFramePr>
        <p:xfrm>
          <a:off x="628650" y="2667000"/>
          <a:ext cx="7753349" cy="3041904"/>
        </p:xfrm>
        <a:graphic>
          <a:graphicData uri="http://schemas.openxmlformats.org/drawingml/2006/table">
            <a:tbl>
              <a:tblPr firstCol="1" bandRow="1">
                <a:tableStyleId>{C083E6E3-FA7D-4D7B-A595-EF9225AFEA82}</a:tableStyleId>
              </a:tblPr>
              <a:tblGrid>
                <a:gridCol w="1011128">
                  <a:extLst>
                    <a:ext uri="{9D8B030D-6E8A-4147-A177-3AD203B41FA5}">
                      <a16:colId xmlns:a16="http://schemas.microsoft.com/office/drawing/2014/main" val="2649671566"/>
                    </a:ext>
                  </a:extLst>
                </a:gridCol>
                <a:gridCol w="3780416">
                  <a:extLst>
                    <a:ext uri="{9D8B030D-6E8A-4147-A177-3AD203B41FA5}">
                      <a16:colId xmlns:a16="http://schemas.microsoft.com/office/drawing/2014/main" val="3354382555"/>
                    </a:ext>
                  </a:extLst>
                </a:gridCol>
                <a:gridCol w="2961805">
                  <a:extLst>
                    <a:ext uri="{9D8B030D-6E8A-4147-A177-3AD203B41FA5}">
                      <a16:colId xmlns:a16="http://schemas.microsoft.com/office/drawing/2014/main" val="13100654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February 19</a:t>
                      </a:r>
                      <a:endParaRPr lang="en-US" sz="14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12:00 PM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/>
                        <a:cs typeface="Arial Unicode MS" panose="020B0604020202020204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KEYNOTE: Accessibility: A Civil Right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Arial Unicode MS" panose="020B0604020202020204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49655" algn="ctr"/>
                        </a:tabLst>
                      </a:pPr>
                      <a:r>
                        <a:rPr lang="en-US" sz="1050">
                          <a:effectLst/>
                        </a:rPr>
                        <a:t>Vance Martin , University of Illinois Springfield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Arial Unicode MS" panose="020B0604020202020204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66881876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February 19</a:t>
                      </a:r>
                      <a:endParaRPr lang="en-US" sz="14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2:00 PM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/>
                        <a:cs typeface="Arial Unicode MS" panose="020B0604020202020204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uFill>
                            <a:solidFill>
                              <a:srgbClr val="4F81BD"/>
                            </a:solidFill>
                          </a:uFill>
                        </a:rPr>
                        <a:t>Mapping Your Success: Universal Design for Learning</a:t>
                      </a:r>
                      <a:endParaRPr lang="en-US" sz="1100" b="1">
                        <a:solidFill>
                          <a:srgbClr val="4F81BD"/>
                        </a:solidFill>
                        <a:effectLst/>
                        <a:uFill>
                          <a:solidFill>
                            <a:srgbClr val="4F81BD"/>
                          </a:solidFill>
                        </a:uFill>
                        <a:latin typeface="Times New Roman" panose="02020603050405020304" pitchFamily="18" charset="0"/>
                        <a:cs typeface="Arial Unicode MS" panose="020B0604020202020204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49655" algn="ctr"/>
                        </a:tabLst>
                      </a:pPr>
                      <a:r>
                        <a:rPr lang="en-US" sz="1050">
                          <a:effectLst/>
                        </a:rPr>
                        <a:t>Zach </a:t>
                      </a:r>
                      <a:r>
                        <a:rPr lang="en-US" sz="1050" err="1">
                          <a:effectLst/>
                        </a:rPr>
                        <a:t>Petrea</a:t>
                      </a:r>
                      <a:r>
                        <a:rPr lang="en-US" sz="1050">
                          <a:effectLst/>
                        </a:rPr>
                        <a:t>, Heartland Community College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Arial Unicode MS" panose="020B0604020202020204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36406785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February 20</a:t>
                      </a:r>
                      <a:endParaRPr lang="en-US" sz="14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10:00 AM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/>
                        <a:cs typeface="Arial Unicode MS" panose="020B0604020202020204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Simple Solutions: Accessibility for Audio and Video Resources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/>
                        <a:cs typeface="Arial Unicode MS" panose="020B0604020202020204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49655" algn="ctr"/>
                        </a:tabLst>
                      </a:pPr>
                      <a:r>
                        <a:rPr lang="en-US" sz="1050">
                          <a:effectLst/>
                        </a:rPr>
                        <a:t>Robin Fisch, Sauk Valley Community College </a:t>
                      </a:r>
                      <a:endParaRPr lang="en-US" sz="16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49655" algn="ctr"/>
                        </a:tabLst>
                      </a:pPr>
                      <a:r>
                        <a:rPr lang="en-US" sz="1050">
                          <a:effectLst/>
                        </a:rPr>
                        <a:t>Lori Wendt, Parkland College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Arial Unicode MS" panose="020B0604020202020204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75605814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February 20</a:t>
                      </a:r>
                      <a:endParaRPr lang="en-US" sz="14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2:00 PM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/>
                        <a:cs typeface="Arial Unicode MS" panose="020B0604020202020204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uFill>
                            <a:solidFill>
                              <a:srgbClr val="4F81BD"/>
                            </a:solidFill>
                          </a:uFill>
                        </a:rPr>
                        <a:t>Moving Down the Road to Success: How to Approach Accessibility</a:t>
                      </a:r>
                      <a:endParaRPr lang="en-US" sz="1100" b="1">
                        <a:solidFill>
                          <a:srgbClr val="4F81BD"/>
                        </a:solidFill>
                        <a:effectLst/>
                        <a:uFill>
                          <a:solidFill>
                            <a:srgbClr val="4F81BD"/>
                          </a:solidFill>
                        </a:uFill>
                        <a:latin typeface="Times New Roman" panose="02020603050405020304" pitchFamily="18" charset="0"/>
                        <a:cs typeface="Arial Unicode MS" panose="020B0604020202020204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49655" algn="ctr"/>
                        </a:tabLst>
                      </a:pPr>
                      <a:r>
                        <a:rPr lang="en-US" sz="1050">
                          <a:effectLst/>
                        </a:rPr>
                        <a:t>Kona Jones, Richland Community College</a:t>
                      </a:r>
                      <a:endParaRPr lang="en-US" sz="16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49655" algn="ctr"/>
                        </a:tabLst>
                      </a:pPr>
                      <a:r>
                        <a:rPr lang="en-US" sz="1050">
                          <a:effectLst/>
                        </a:rPr>
                        <a:t>Scott </a:t>
                      </a:r>
                      <a:r>
                        <a:rPr lang="en-US" sz="1050" err="1">
                          <a:effectLst/>
                        </a:rPr>
                        <a:t>Rial</a:t>
                      </a:r>
                      <a:r>
                        <a:rPr lang="en-US" sz="1050">
                          <a:effectLst/>
                        </a:rPr>
                        <a:t>, College of Lake County</a:t>
                      </a:r>
                      <a:endParaRPr lang="en-US" sz="16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49655" algn="ctr"/>
                        </a:tabLst>
                      </a:pPr>
                      <a:r>
                        <a:rPr lang="en-US" sz="1050">
                          <a:effectLst/>
                        </a:rPr>
                        <a:t>Susan Nugent, Lake Land College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Arial Unicode MS" panose="020B0604020202020204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867971540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February 21</a:t>
                      </a:r>
                      <a:endParaRPr lang="en-US" sz="14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10:00 AM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/>
                        <a:cs typeface="Arial Unicode MS" panose="020B0604020202020204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uFill>
                            <a:solidFill>
                              <a:srgbClr val="4F81BD"/>
                            </a:solidFill>
                          </a:uFill>
                        </a:rPr>
                        <a:t>Moving Down the Road to Success: How Different Learning Management Systems Address Accessibility</a:t>
                      </a:r>
                      <a:endParaRPr lang="en-US" sz="1100" b="1">
                        <a:solidFill>
                          <a:srgbClr val="4F81BD"/>
                        </a:solidFill>
                        <a:effectLst/>
                        <a:uFill>
                          <a:solidFill>
                            <a:srgbClr val="4F81BD"/>
                          </a:solidFill>
                        </a:uFill>
                        <a:latin typeface="Times New Roman" panose="02020603050405020304" pitchFamily="18" charset="0"/>
                        <a:cs typeface="Arial Unicode MS" panose="020B0604020202020204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49655" algn="ctr"/>
                        </a:tabLst>
                      </a:pPr>
                      <a:r>
                        <a:rPr lang="en-US" sz="1050">
                          <a:effectLst/>
                        </a:rPr>
                        <a:t>Kona Jones, Richland Community College</a:t>
                      </a:r>
                      <a:endParaRPr lang="en-US" sz="16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49655" algn="ctr"/>
                        </a:tabLst>
                      </a:pPr>
                      <a:r>
                        <a:rPr lang="en-US" sz="1050">
                          <a:effectLst/>
                        </a:rPr>
                        <a:t>Selom Assignon, Harold Washington College</a:t>
                      </a:r>
                      <a:endParaRPr lang="en-US" sz="16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49655" algn="ctr"/>
                        </a:tabLst>
                      </a:pPr>
                      <a:r>
                        <a:rPr lang="en-US" sz="1050">
                          <a:effectLst/>
                        </a:rPr>
                        <a:t>Lara Tompkins, College of DuPage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Arial Unicode MS" panose="020B0604020202020204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540744017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February 21</a:t>
                      </a:r>
                      <a:endParaRPr lang="en-US" sz="14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2:00 PM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/>
                        <a:cs typeface="Arial Unicode MS" panose="020B0604020202020204"/>
                      </a:endParaRPr>
                    </a:p>
                  </a:txBody>
                  <a:tcPr marL="50800" marR="50800" marT="50800" marB="508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uFill>
                            <a:solidFill>
                              <a:srgbClr val="4F81BD"/>
                            </a:solidFill>
                          </a:uFill>
                        </a:rPr>
                        <a:t>Digital Access and YOU</a:t>
                      </a:r>
                      <a:endParaRPr lang="en-US" sz="1100" b="1">
                        <a:solidFill>
                          <a:srgbClr val="4F81BD"/>
                        </a:solidFill>
                        <a:effectLst/>
                        <a:uFill>
                          <a:solidFill>
                            <a:srgbClr val="4F81BD"/>
                          </a:solidFill>
                        </a:uFill>
                        <a:latin typeface="Times New Roman" panose="02020603050405020304" pitchFamily="18" charset="0"/>
                        <a:cs typeface="Arial Unicode MS" panose="020B0604020202020204"/>
                      </a:endParaRPr>
                    </a:p>
                  </a:txBody>
                  <a:tcPr marL="50800" marR="50800" marT="50800" marB="508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49655" algn="ctr"/>
                        </a:tabLst>
                      </a:pPr>
                      <a:r>
                        <a:rPr lang="en-US" sz="1050" dirty="0">
                          <a:effectLst/>
                        </a:rPr>
                        <a:t>Becky Benkert &amp; Mike </a:t>
                      </a:r>
                      <a:r>
                        <a:rPr lang="en-US" sz="1050" dirty="0" err="1">
                          <a:effectLst/>
                        </a:rPr>
                        <a:t>Maxse</a:t>
                      </a:r>
                      <a:r>
                        <a:rPr lang="en-US" sz="1050" dirty="0">
                          <a:effectLst/>
                        </a:rPr>
                        <a:t>, College of DuPage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Arial Unicode MS" panose="020B0604020202020204"/>
                      </a:endParaRPr>
                    </a:p>
                  </a:txBody>
                  <a:tcPr marL="50800" marR="50800" marT="50800" marB="5080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688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54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Conference Archives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2679405"/>
            <a:ext cx="7886700" cy="3264195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/>
              <a:t>Recordings of these presentations will be available at:</a:t>
            </a:r>
          </a:p>
          <a:p>
            <a:pPr marL="0" indent="3175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>
                <a:hlinkClick r:id="rId2"/>
              </a:rPr>
              <a:t>http://www.ilcco.net/</a:t>
            </a:r>
            <a:endParaRPr lang="en-US" sz="2800"/>
          </a:p>
          <a:p>
            <a:pPr marL="0" indent="3175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/>
              <a:t>under Resources &amp; Events</a:t>
            </a:r>
          </a:p>
          <a:p>
            <a:pPr marL="0" indent="3175" algn="ctr">
              <a:spcBef>
                <a:spcPts val="0"/>
              </a:spcBef>
              <a:spcAft>
                <a:spcPts val="1200"/>
              </a:spcAft>
              <a:buNone/>
            </a:pPr>
            <a:endParaRPr lang="en-US" sz="2800"/>
          </a:p>
          <a:p>
            <a:pPr marL="0" indent="3175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/>
              <a:t>For more information about ILCCO:</a:t>
            </a:r>
          </a:p>
          <a:p>
            <a:pPr marL="0" indent="3175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>
                <a:hlinkClick r:id="rId3"/>
              </a:rPr>
              <a:t>jeff.newell@illinois.gov</a:t>
            </a:r>
            <a:r>
              <a:rPr lang="en-US" sz="240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32" y="5867400"/>
            <a:ext cx="1447800" cy="647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81000"/>
            <a:ext cx="2481263" cy="20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3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971800"/>
            <a:ext cx="7886700" cy="196879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/>
              <a:t>Moving Down the Road to Success: How Different Learning Management Systems Address Accessibility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32" y="5867400"/>
            <a:ext cx="1447800" cy="647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81000"/>
            <a:ext cx="2481263" cy="20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67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i="1" dirty="0"/>
              <a:t>Kona </a:t>
            </a:r>
            <a:r>
              <a:rPr lang="en-US" sz="2800" b="1" i="1" dirty="0" smtClean="0"/>
              <a:t>Jones (Canvas)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Director Online Learning</a:t>
            </a:r>
            <a:br>
              <a:rPr lang="en-US" sz="2800" dirty="0"/>
            </a:br>
            <a:r>
              <a:rPr lang="en-US" sz="2800" dirty="0"/>
              <a:t>Richland Community College</a:t>
            </a:r>
            <a:endParaRPr lang="en-US" sz="2800" b="1" i="1" dirty="0" smtClean="0"/>
          </a:p>
          <a:p>
            <a:pPr marL="0" indent="0">
              <a:buNone/>
            </a:pPr>
            <a:r>
              <a:rPr lang="en-US" sz="2800" b="1" i="1" dirty="0" smtClean="0"/>
              <a:t/>
            </a:r>
            <a:br>
              <a:rPr lang="en-US" sz="2800" b="1" i="1" dirty="0" smtClean="0"/>
            </a:br>
            <a:r>
              <a:rPr lang="en-US" sz="2800" b="1" i="1" dirty="0" smtClean="0"/>
              <a:t>Dr</a:t>
            </a:r>
            <a:r>
              <a:rPr lang="en-US" sz="2800" b="1" i="1" dirty="0"/>
              <a:t>. Selom </a:t>
            </a:r>
            <a:r>
              <a:rPr lang="en-US" sz="2800" b="1" i="1" dirty="0" smtClean="0"/>
              <a:t>Assignon (Brightspace)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Instructional Design Manager </a:t>
            </a:r>
            <a:br>
              <a:rPr lang="en-US" sz="2800" dirty="0"/>
            </a:br>
            <a:r>
              <a:rPr lang="en-US" sz="2800" dirty="0"/>
              <a:t>Harold Washington College</a:t>
            </a:r>
            <a:endParaRPr lang="en-US" sz="2800" b="1" i="1" dirty="0"/>
          </a:p>
          <a:p>
            <a:pPr marL="0" indent="0">
              <a:buNone/>
            </a:pPr>
            <a:r>
              <a:rPr lang="en-US" sz="2800" b="1" i="1" dirty="0" smtClean="0"/>
              <a:t/>
            </a:r>
            <a:br>
              <a:rPr lang="en-US" sz="2800" b="1" i="1" dirty="0" smtClean="0"/>
            </a:br>
            <a:r>
              <a:rPr lang="en-US" sz="2800" b="1" i="1" dirty="0" smtClean="0"/>
              <a:t>Lara Tompkins (Blackboard)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Instructional Technologist </a:t>
            </a:r>
            <a:br>
              <a:rPr lang="en-US" sz="2800" dirty="0"/>
            </a:br>
            <a:r>
              <a:rPr lang="en-US" sz="2800" dirty="0"/>
              <a:t>College of DuPage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75483"/>
            <a:ext cx="957851" cy="805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988315"/>
            <a:ext cx="1447800" cy="64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65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75483"/>
            <a:ext cx="957851" cy="805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988315"/>
            <a:ext cx="1447800" cy="647167"/>
          </a:xfrm>
          <a:prstGeom prst="rect">
            <a:avLst/>
          </a:prstGeom>
        </p:spPr>
      </p:pic>
      <p:pic>
        <p:nvPicPr>
          <p:cNvPr id="2050" name="Picture 2" descr="Image result for canvas l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15315" y="5190093"/>
            <a:ext cx="657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Kona Jones</a:t>
            </a:r>
            <a:r>
              <a:rPr lang="en-US" dirty="0"/>
              <a:t> </a:t>
            </a:r>
            <a:r>
              <a:rPr lang="en-US" sz="2000" b="1" dirty="0" smtClean="0">
                <a:solidFill>
                  <a:srgbClr val="FA0416"/>
                </a:solidFill>
              </a:rPr>
              <a:t>I</a:t>
            </a:r>
            <a:r>
              <a:rPr lang="en-US" dirty="0" smtClean="0"/>
              <a:t> Director Online Learning </a:t>
            </a:r>
            <a:r>
              <a:rPr lang="en-US" sz="2000" b="1" dirty="0" smtClean="0">
                <a:solidFill>
                  <a:srgbClr val="FA0416"/>
                </a:solidFill>
              </a:rPr>
              <a:t>I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Richland Community College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071078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04" y="445200"/>
            <a:ext cx="8210550" cy="1013834"/>
          </a:xfrm>
        </p:spPr>
        <p:txBody>
          <a:bodyPr/>
          <a:lstStyle/>
          <a:p>
            <a:r>
              <a:rPr lang="en-US" b="1"/>
              <a:t>Overall Accessibility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072" y="1498314"/>
            <a:ext cx="8540328" cy="4944300"/>
          </a:xfrm>
        </p:spPr>
        <p:txBody>
          <a:bodyPr>
            <a:normAutofit/>
          </a:bodyPr>
          <a:lstStyle/>
          <a:p>
            <a:pPr fontAlgn="base"/>
            <a:r>
              <a:rPr lang="en-US" sz="2400"/>
              <a:t>Canvas provides a Voluntary Product Accessibility Template (VPAT)</a:t>
            </a:r>
          </a:p>
          <a:p>
            <a:pPr fontAlgn="base"/>
            <a:r>
              <a:rPr lang="en-US" sz="2400"/>
              <a:t>This VPAT is a tool that administrators and decision-makers can use to evaluate Canvas' conformance with the accessibility standards under Section 508 of the Rehabilitation Act and the Act WCAG 2.0 AA Standards.</a:t>
            </a:r>
          </a:p>
          <a:p>
            <a:pPr marL="0" indent="0" fontAlgn="base">
              <a:buNone/>
            </a:pPr>
            <a:endParaRPr lang="en-US" sz="2400"/>
          </a:p>
          <a:p>
            <a:pPr fontAlgn="base"/>
            <a:r>
              <a:rPr lang="en-US" sz="2400"/>
              <a:t>WebAIM.org, a third party authority in web accessibility, has evaluated the Canvas Learning Management System (LMS) by Instructure and certifies it to be substantially conformant with Level A and Level AA of the Web Content Accessibility Guidelines version 2.0. [September, 2017]</a:t>
            </a:r>
          </a:p>
          <a:p>
            <a:pPr marL="0" indent="0" fontAlgn="base">
              <a:buNone/>
            </a:pPr>
            <a:endParaRPr lang="en-US" sz="2400"/>
          </a:p>
          <a:p>
            <a:pPr fontAlgn="base"/>
            <a:r>
              <a:rPr lang="en-US" sz="2400">
                <a:hlinkClick r:id="rId2"/>
              </a:rPr>
              <a:t>https://www.canvaslms.com/accessibility</a:t>
            </a:r>
            <a:r>
              <a:rPr lang="en-US" sz="2400"/>
              <a:t> </a:t>
            </a:r>
          </a:p>
          <a:p>
            <a:pPr lvl="1"/>
            <a:endParaRPr lang="en-US" sz="28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71965"/>
            <a:ext cx="1447800" cy="647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75483"/>
            <a:ext cx="957851" cy="80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45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710" y="685800"/>
            <a:ext cx="8210550" cy="1013834"/>
          </a:xfrm>
        </p:spPr>
        <p:txBody>
          <a:bodyPr/>
          <a:lstStyle/>
          <a:p>
            <a:r>
              <a:rPr lang="en-US" b="1"/>
              <a:t>Canvas Accessibility Checker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75483"/>
            <a:ext cx="957851" cy="8057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10" y="1905000"/>
            <a:ext cx="8432482" cy="3603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81973" y="59436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Helvetica Neue"/>
              </a:rPr>
              <a:t>*Only verifies content created within the Rich Content Editor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24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710" y="685800"/>
            <a:ext cx="8210550" cy="1013834"/>
          </a:xfrm>
        </p:spPr>
        <p:txBody>
          <a:bodyPr/>
          <a:lstStyle/>
          <a:p>
            <a:r>
              <a:rPr lang="en-US" b="1"/>
              <a:t>Canvas Accessibility Checker </a:t>
            </a:r>
            <a:br>
              <a:rPr lang="en-US" b="1"/>
            </a:br>
            <a:r>
              <a:rPr lang="en-US" sz="2000" b="1"/>
              <a:t>Verifies the following: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75483"/>
            <a:ext cx="957851" cy="8057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9045" y="1828800"/>
            <a:ext cx="83506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400">
                <a:solidFill>
                  <a:srgbClr val="000000"/>
                </a:solidFill>
                <a:latin typeface="inherit"/>
              </a:rPr>
              <a:t>Table captions</a:t>
            </a:r>
          </a:p>
          <a:p>
            <a:pPr algn="ctr" fontAlgn="base"/>
            <a:r>
              <a:rPr lang="en-US" sz="2400">
                <a:solidFill>
                  <a:srgbClr val="000000"/>
                </a:solidFill>
                <a:latin typeface="inherit"/>
              </a:rPr>
              <a:t>Table header scope</a:t>
            </a:r>
          </a:p>
          <a:p>
            <a:pPr algn="ctr" fontAlgn="base"/>
            <a:r>
              <a:rPr lang="en-US" sz="2400">
                <a:solidFill>
                  <a:srgbClr val="000000"/>
                </a:solidFill>
                <a:latin typeface="inherit"/>
              </a:rPr>
              <a:t>Table header </a:t>
            </a:r>
          </a:p>
          <a:p>
            <a:pPr algn="ctr" fontAlgn="base"/>
            <a:r>
              <a:rPr lang="en-US" sz="2400">
                <a:solidFill>
                  <a:srgbClr val="000000"/>
                </a:solidFill>
                <a:latin typeface="inherit"/>
              </a:rPr>
              <a:t>Sequential heading</a:t>
            </a:r>
          </a:p>
          <a:p>
            <a:pPr algn="ctr" fontAlgn="base"/>
            <a:r>
              <a:rPr lang="en-US" sz="2400">
                <a:solidFill>
                  <a:srgbClr val="000000"/>
                </a:solidFill>
                <a:latin typeface="inherit"/>
              </a:rPr>
              <a:t>Heading paragraphs</a:t>
            </a:r>
          </a:p>
          <a:p>
            <a:pPr algn="ctr" fontAlgn="base"/>
            <a:r>
              <a:rPr lang="en-US" sz="2400">
                <a:solidFill>
                  <a:srgbClr val="000000"/>
                </a:solidFill>
                <a:latin typeface="inherit"/>
              </a:rPr>
              <a:t>Image alt text</a:t>
            </a:r>
          </a:p>
          <a:p>
            <a:pPr algn="ctr" fontAlgn="base"/>
            <a:r>
              <a:rPr lang="en-US" sz="2400">
                <a:solidFill>
                  <a:srgbClr val="000000"/>
                </a:solidFill>
                <a:latin typeface="inherit"/>
              </a:rPr>
              <a:t>Image alt filename</a:t>
            </a:r>
          </a:p>
          <a:p>
            <a:pPr algn="ctr" fontAlgn="base"/>
            <a:r>
              <a:rPr lang="en-US" sz="2400">
                <a:solidFill>
                  <a:srgbClr val="000000"/>
                </a:solidFill>
                <a:latin typeface="inherit"/>
              </a:rPr>
              <a:t>Image alt length</a:t>
            </a:r>
          </a:p>
          <a:p>
            <a:pPr algn="ctr" fontAlgn="base"/>
            <a:r>
              <a:rPr lang="en-US" sz="2400">
                <a:solidFill>
                  <a:srgbClr val="000000"/>
                </a:solidFill>
                <a:latin typeface="inherit"/>
              </a:rPr>
              <a:t>Adjacent links</a:t>
            </a:r>
          </a:p>
          <a:p>
            <a:pPr algn="ctr" fontAlgn="base"/>
            <a:r>
              <a:rPr lang="en-US" sz="2400">
                <a:solidFill>
                  <a:srgbClr val="000000"/>
                </a:solidFill>
                <a:latin typeface="inherit"/>
              </a:rPr>
              <a:t>Large text contrast</a:t>
            </a:r>
          </a:p>
          <a:p>
            <a:pPr algn="ctr" fontAlgn="base"/>
            <a:r>
              <a:rPr lang="en-US" sz="2400">
                <a:solidFill>
                  <a:srgbClr val="000000"/>
                </a:solidFill>
                <a:latin typeface="inherit"/>
              </a:rPr>
              <a:t>Small text contrast</a:t>
            </a:r>
            <a:endParaRPr lang="en-US" sz="2400" i="0">
              <a:solidFill>
                <a:srgbClr val="000000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9612482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Online Assessment and Feedback&amp;quot;&quot;/&gt;&lt;property id=&quot;20307&quot; value=&quot;337&quot;/&gt;&lt;/object&gt;&lt;object type=&quot;3&quot; unique_id=&quot;10004&quot;&gt;&lt;property id=&quot;20148&quot; value=&quot;5&quot;/&gt;&lt;property id=&quot;20300&quot; value=&quot;Slide 2 - &amp;quot;Conference Schedule&amp;quot;&quot;/&gt;&lt;property id=&quot;20307&quot; value=&quot;401&quot;/&gt;&lt;/object&gt;&lt;object type=&quot;3&quot; unique_id=&quot;10005&quot;&gt;&lt;property id=&quot;20148&quot; value=&quot;5&quot;/&gt;&lt;property id=&quot;20300&quot; value=&quot;Slide 3 - &amp;quot;Conference Archives&amp;quot;&quot;/&gt;&lt;property id=&quot;20307&quot; value=&quot;400&quot;/&gt;&lt;/object&gt;&lt;/object&gt;&lt;object type=&quot;8&quot; unique_id=&quot;100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1102</Words>
  <Application>Microsoft Office PowerPoint</Application>
  <PresentationFormat>On-screen Show (4:3)</PresentationFormat>
  <Paragraphs>281</Paragraphs>
  <Slides>38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Arial Unicode MS</vt:lpstr>
      <vt:lpstr>Calibri</vt:lpstr>
      <vt:lpstr>Calibri Light</vt:lpstr>
      <vt:lpstr>Helvetica Neue</vt:lpstr>
      <vt:lpstr>inherit</vt:lpstr>
      <vt:lpstr>Source Sans Pro</vt:lpstr>
      <vt:lpstr>Times New Roman</vt:lpstr>
      <vt:lpstr>Office Theme</vt:lpstr>
      <vt:lpstr>Accessibility: The Road to Success</vt:lpstr>
      <vt:lpstr>Conference Schedule</vt:lpstr>
      <vt:lpstr>Conference Archives</vt:lpstr>
      <vt:lpstr>PowerPoint Presentation</vt:lpstr>
      <vt:lpstr>Presenters</vt:lpstr>
      <vt:lpstr>PowerPoint Presentation</vt:lpstr>
      <vt:lpstr>Overall Accessibility </vt:lpstr>
      <vt:lpstr>Canvas Accessibility Checker</vt:lpstr>
      <vt:lpstr>Canvas Accessibility Checker  Verifies the following:</vt:lpstr>
      <vt:lpstr>Accessibility Checker</vt:lpstr>
      <vt:lpstr>PowerPoint Presentation</vt:lpstr>
      <vt:lpstr>PowerPoint Presentation</vt:lpstr>
      <vt:lpstr>Audio &amp; Video solution</vt:lpstr>
      <vt:lpstr>Easy auto-captioning</vt:lpstr>
      <vt:lpstr>Add Comments</vt:lpstr>
      <vt:lpstr>Quiz Questions</vt:lpstr>
      <vt:lpstr>Analytics</vt:lpstr>
      <vt:lpstr>Other potential Accessibility Tools</vt:lpstr>
      <vt:lpstr>Lots of extra resources!</vt:lpstr>
      <vt:lpstr>PowerPoint Presentation</vt:lpstr>
      <vt:lpstr>Overall Accessibility </vt:lpstr>
      <vt:lpstr>Accessibility Checker</vt:lpstr>
      <vt:lpstr>Brightspace Accessibility Checker  Verifies the following:</vt:lpstr>
      <vt:lpstr>Free Tools to create accessible content </vt:lpstr>
      <vt:lpstr>Brightspace Learning Environment</vt:lpstr>
      <vt:lpstr>Additional Resources </vt:lpstr>
      <vt:lpstr>PowerPoint Presentation</vt:lpstr>
      <vt:lpstr>Blackboard’s Accessibility Compliance</vt:lpstr>
      <vt:lpstr>Blackboard Ally</vt:lpstr>
      <vt:lpstr>What Ally Checks</vt:lpstr>
      <vt:lpstr>The Institution Report</vt:lpstr>
      <vt:lpstr>Guided Content Remediation</vt:lpstr>
      <vt:lpstr>Alternative Formats 🙌 </vt:lpstr>
      <vt:lpstr>Ally Resources</vt:lpstr>
      <vt:lpstr>They're Touring in a Groovy Vehicle!</vt:lpstr>
      <vt:lpstr>Presenters</vt:lpstr>
      <vt:lpstr>Conference Schedule</vt:lpstr>
      <vt:lpstr>Conference Archives</vt:lpstr>
    </vt:vector>
  </TitlesOfParts>
  <Company>Lake Land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ILCCO Steering Committee Meeting</dc:title>
  <dc:creator>Steve Garren</dc:creator>
  <cp:lastModifiedBy>Van Prooyen, Traci</cp:lastModifiedBy>
  <cp:revision>5</cp:revision>
  <dcterms:created xsi:type="dcterms:W3CDTF">2005-08-10T17:07:03Z</dcterms:created>
  <dcterms:modified xsi:type="dcterms:W3CDTF">2019-02-21T03:54:40Z</dcterms:modified>
</cp:coreProperties>
</file>