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913" r:id="rId1"/>
    <p:sldMasterId id="2147485927" r:id="rId2"/>
  </p:sldMasterIdLst>
  <p:notesMasterIdLst>
    <p:notesMasterId r:id="rId68"/>
  </p:notesMasterIdLst>
  <p:handoutMasterIdLst>
    <p:handoutMasterId r:id="rId69"/>
  </p:handoutMasterIdLst>
  <p:sldIdLst>
    <p:sldId id="525" r:id="rId3"/>
    <p:sldId id="518" r:id="rId4"/>
    <p:sldId id="526" r:id="rId5"/>
    <p:sldId id="256" r:id="rId6"/>
    <p:sldId id="472" r:id="rId7"/>
    <p:sldId id="512" r:id="rId8"/>
    <p:sldId id="421" r:id="rId9"/>
    <p:sldId id="464" r:id="rId10"/>
    <p:sldId id="480" r:id="rId11"/>
    <p:sldId id="475" r:id="rId12"/>
    <p:sldId id="292" r:id="rId13"/>
    <p:sldId id="429" r:id="rId14"/>
    <p:sldId id="493" r:id="rId15"/>
    <p:sldId id="294" r:id="rId16"/>
    <p:sldId id="257" r:id="rId17"/>
    <p:sldId id="268" r:id="rId18"/>
    <p:sldId id="267" r:id="rId19"/>
    <p:sldId id="487" r:id="rId20"/>
    <p:sldId id="467" r:id="rId21"/>
    <p:sldId id="519" r:id="rId22"/>
    <p:sldId id="504" r:id="rId23"/>
    <p:sldId id="406" r:id="rId24"/>
    <p:sldId id="454" r:id="rId25"/>
    <p:sldId id="455" r:id="rId26"/>
    <p:sldId id="391" r:id="rId27"/>
    <p:sldId id="496" r:id="rId28"/>
    <p:sldId id="439" r:id="rId29"/>
    <p:sldId id="511" r:id="rId30"/>
    <p:sldId id="476" r:id="rId31"/>
    <p:sldId id="423" r:id="rId32"/>
    <p:sldId id="453" r:id="rId33"/>
    <p:sldId id="509" r:id="rId34"/>
    <p:sldId id="520" r:id="rId35"/>
    <p:sldId id="510" r:id="rId36"/>
    <p:sldId id="513" r:id="rId37"/>
    <p:sldId id="435" r:id="rId38"/>
    <p:sldId id="307" r:id="rId39"/>
    <p:sldId id="273" r:id="rId40"/>
    <p:sldId id="409" r:id="rId41"/>
    <p:sldId id="505" r:id="rId42"/>
    <p:sldId id="484" r:id="rId43"/>
    <p:sldId id="507" r:id="rId44"/>
    <p:sldId id="426" r:id="rId45"/>
    <p:sldId id="521" r:id="rId46"/>
    <p:sldId id="458" r:id="rId47"/>
    <p:sldId id="274" r:id="rId48"/>
    <p:sldId id="414" r:id="rId49"/>
    <p:sldId id="306" r:id="rId50"/>
    <p:sldId id="506" r:id="rId51"/>
    <p:sldId id="522" r:id="rId52"/>
    <p:sldId id="302" r:id="rId53"/>
    <p:sldId id="508" r:id="rId54"/>
    <p:sldId id="436" r:id="rId55"/>
    <p:sldId id="416" r:id="rId56"/>
    <p:sldId id="501" r:id="rId57"/>
    <p:sldId id="452" r:id="rId58"/>
    <p:sldId id="425" r:id="rId59"/>
    <p:sldId id="444" r:id="rId60"/>
    <p:sldId id="437" r:id="rId61"/>
    <p:sldId id="395" r:id="rId62"/>
    <p:sldId id="523" r:id="rId63"/>
    <p:sldId id="468" r:id="rId64"/>
    <p:sldId id="469" r:id="rId65"/>
    <p:sldId id="470" r:id="rId66"/>
    <p:sldId id="481" r:id="rId67"/>
  </p:sldIdLst>
  <p:sldSz cx="9144000" cy="6858000" type="screen4x3"/>
  <p:notesSz cx="7096125" cy="93821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5" userDrawn="1">
          <p15:clr>
            <a:srgbClr val="A4A3A4"/>
          </p15:clr>
        </p15:guide>
        <p15:guide id="2"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4023"/>
    <a:srgbClr val="B86A3B"/>
    <a:srgbClr val="663300"/>
    <a:srgbClr val="7D6250"/>
    <a:srgbClr val="775845"/>
    <a:srgbClr val="1B5CA1"/>
    <a:srgbClr val="1B5CA2"/>
    <a:srgbClr val="EB7D39"/>
    <a:srgbClr val="5443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64" autoAdjust="0"/>
    <p:restoredTop sz="88000" autoAdjust="0"/>
  </p:normalViewPr>
  <p:slideViewPr>
    <p:cSldViewPr snapToObjects="1">
      <p:cViewPr varScale="1">
        <p:scale>
          <a:sx n="79" d="100"/>
          <a:sy n="79" d="100"/>
        </p:scale>
        <p:origin x="1266" y="78"/>
      </p:cViewPr>
      <p:guideLst>
        <p:guide orient="horz" pos="2160"/>
        <p:guide pos="2880"/>
      </p:guideLst>
    </p:cSldViewPr>
  </p:slideViewPr>
  <p:outlineViewPr>
    <p:cViewPr>
      <p:scale>
        <a:sx n="33" d="100"/>
        <a:sy n="33" d="100"/>
      </p:scale>
      <p:origin x="0" y="10128"/>
    </p:cViewPr>
  </p:outlineViewPr>
  <p:notesTextViewPr>
    <p:cViewPr>
      <p:scale>
        <a:sx n="100" d="100"/>
        <a:sy n="100" d="100"/>
      </p:scale>
      <p:origin x="0" y="0"/>
    </p:cViewPr>
  </p:notesTextViewPr>
  <p:notesViewPr>
    <p:cSldViewPr snapToObjects="1">
      <p:cViewPr varScale="1">
        <p:scale>
          <a:sx n="94" d="100"/>
          <a:sy n="94" d="100"/>
        </p:scale>
        <p:origin x="-2970" y="-102"/>
      </p:cViewPr>
      <p:guideLst>
        <p:guide orient="horz" pos="2955"/>
        <p:guide pos="223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EDB6AC-E376-4BDF-88D7-FD6A63656AB8}"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A0E87769-20F6-44FB-AA4A-1322527E9681}">
      <dgm:prSet phldrT="[Text]" phldr="1"/>
      <dgm:spPr/>
      <dgm:t>
        <a:bodyPr/>
        <a:lstStyle/>
        <a:p>
          <a:endParaRPr lang="en-US" dirty="0"/>
        </a:p>
      </dgm:t>
    </dgm:pt>
    <dgm:pt modelId="{6B8011FF-669F-4C3A-8E09-A2CA34E83E43}" type="parTrans" cxnId="{121EFC32-DAF8-496B-8153-27666F00E082}">
      <dgm:prSet/>
      <dgm:spPr/>
      <dgm:t>
        <a:bodyPr/>
        <a:lstStyle/>
        <a:p>
          <a:endParaRPr lang="en-US"/>
        </a:p>
      </dgm:t>
    </dgm:pt>
    <dgm:pt modelId="{308ABBD0-892D-4F80-A054-85269287581D}" type="sibTrans" cxnId="{121EFC32-DAF8-496B-8153-27666F00E082}">
      <dgm:prSet/>
      <dgm:spPr/>
      <dgm:t>
        <a:bodyPr/>
        <a:lstStyle/>
        <a:p>
          <a:endParaRPr lang="en-US"/>
        </a:p>
      </dgm:t>
    </dgm:pt>
    <dgm:pt modelId="{E3254458-00CA-4E8C-B445-7EB061E220AA}">
      <dgm:prSet phldrT="[Text]" phldr="1"/>
      <dgm:spPr/>
      <dgm:t>
        <a:bodyPr/>
        <a:lstStyle/>
        <a:p>
          <a:endParaRPr lang="en-US" dirty="0"/>
        </a:p>
      </dgm:t>
    </dgm:pt>
    <dgm:pt modelId="{8ECB3834-48DF-4EA9-B630-DDCF523E25AD}" type="parTrans" cxnId="{B5BB6034-514F-48B8-9418-925BCE8E584B}">
      <dgm:prSet/>
      <dgm:spPr/>
      <dgm:t>
        <a:bodyPr/>
        <a:lstStyle/>
        <a:p>
          <a:endParaRPr lang="en-US"/>
        </a:p>
      </dgm:t>
    </dgm:pt>
    <dgm:pt modelId="{55DD2737-0CFE-47DB-A85D-D94A2F81A118}" type="sibTrans" cxnId="{B5BB6034-514F-48B8-9418-925BCE8E584B}">
      <dgm:prSet/>
      <dgm:spPr/>
      <dgm:t>
        <a:bodyPr/>
        <a:lstStyle/>
        <a:p>
          <a:endParaRPr lang="en-US"/>
        </a:p>
      </dgm:t>
    </dgm:pt>
    <dgm:pt modelId="{9816A0B5-189F-4724-9472-9BF42AE70D9B}" type="pres">
      <dgm:prSet presAssocID="{3DEDB6AC-E376-4BDF-88D7-FD6A63656AB8}" presName="cycle" presStyleCnt="0">
        <dgm:presLayoutVars>
          <dgm:dir/>
          <dgm:resizeHandles val="exact"/>
        </dgm:presLayoutVars>
      </dgm:prSet>
      <dgm:spPr/>
      <dgm:t>
        <a:bodyPr/>
        <a:lstStyle/>
        <a:p>
          <a:endParaRPr lang="en-US"/>
        </a:p>
      </dgm:t>
    </dgm:pt>
    <dgm:pt modelId="{19725FFE-2ACA-4A4C-9F88-0F0C54D7CC8F}" type="pres">
      <dgm:prSet presAssocID="{A0E87769-20F6-44FB-AA4A-1322527E9681}" presName="arrow" presStyleLbl="node1" presStyleIdx="0" presStyleCnt="2">
        <dgm:presLayoutVars>
          <dgm:bulletEnabled val="1"/>
        </dgm:presLayoutVars>
      </dgm:prSet>
      <dgm:spPr/>
      <dgm:t>
        <a:bodyPr/>
        <a:lstStyle/>
        <a:p>
          <a:endParaRPr lang="en-US"/>
        </a:p>
      </dgm:t>
    </dgm:pt>
    <dgm:pt modelId="{4FCEC82E-ECDF-4546-85C2-73629AD85E41}" type="pres">
      <dgm:prSet presAssocID="{E3254458-00CA-4E8C-B445-7EB061E220AA}" presName="arrow" presStyleLbl="node1" presStyleIdx="1" presStyleCnt="2">
        <dgm:presLayoutVars>
          <dgm:bulletEnabled val="1"/>
        </dgm:presLayoutVars>
      </dgm:prSet>
      <dgm:spPr/>
      <dgm:t>
        <a:bodyPr/>
        <a:lstStyle/>
        <a:p>
          <a:endParaRPr lang="en-US"/>
        </a:p>
      </dgm:t>
    </dgm:pt>
  </dgm:ptLst>
  <dgm:cxnLst>
    <dgm:cxn modelId="{5100E8BC-4A24-47FD-8205-4D8F6969179E}" type="presOf" srcId="{3DEDB6AC-E376-4BDF-88D7-FD6A63656AB8}" destId="{9816A0B5-189F-4724-9472-9BF42AE70D9B}" srcOrd="0" destOrd="0" presId="urn:microsoft.com/office/officeart/2005/8/layout/arrow1"/>
    <dgm:cxn modelId="{121EFC32-DAF8-496B-8153-27666F00E082}" srcId="{3DEDB6AC-E376-4BDF-88D7-FD6A63656AB8}" destId="{A0E87769-20F6-44FB-AA4A-1322527E9681}" srcOrd="0" destOrd="0" parTransId="{6B8011FF-669F-4C3A-8E09-A2CA34E83E43}" sibTransId="{308ABBD0-892D-4F80-A054-85269287581D}"/>
    <dgm:cxn modelId="{DECEAE33-9731-4418-9333-2CA0AD29AFC1}" type="presOf" srcId="{A0E87769-20F6-44FB-AA4A-1322527E9681}" destId="{19725FFE-2ACA-4A4C-9F88-0F0C54D7CC8F}" srcOrd="0" destOrd="0" presId="urn:microsoft.com/office/officeart/2005/8/layout/arrow1"/>
    <dgm:cxn modelId="{B5BB6034-514F-48B8-9418-925BCE8E584B}" srcId="{3DEDB6AC-E376-4BDF-88D7-FD6A63656AB8}" destId="{E3254458-00CA-4E8C-B445-7EB061E220AA}" srcOrd="1" destOrd="0" parTransId="{8ECB3834-48DF-4EA9-B630-DDCF523E25AD}" sibTransId="{55DD2737-0CFE-47DB-A85D-D94A2F81A118}"/>
    <dgm:cxn modelId="{3396DB74-B350-4888-B8A9-924BFA1AEDB4}" type="presOf" srcId="{E3254458-00CA-4E8C-B445-7EB061E220AA}" destId="{4FCEC82E-ECDF-4546-85C2-73629AD85E41}" srcOrd="0" destOrd="0" presId="urn:microsoft.com/office/officeart/2005/8/layout/arrow1"/>
    <dgm:cxn modelId="{D5EEFCF7-5D32-4507-8C83-6486977A0D1A}" type="presParOf" srcId="{9816A0B5-189F-4724-9472-9BF42AE70D9B}" destId="{19725FFE-2ACA-4A4C-9F88-0F0C54D7CC8F}" srcOrd="0" destOrd="0" presId="urn:microsoft.com/office/officeart/2005/8/layout/arrow1"/>
    <dgm:cxn modelId="{59E35E3A-539F-484B-86A1-E6B9D2C6FBC4}" type="presParOf" srcId="{9816A0B5-189F-4724-9472-9BF42AE70D9B}" destId="{4FCEC82E-ECDF-4546-85C2-73629AD85E41}" srcOrd="1" destOrd="0" presId="urn:microsoft.com/office/officeart/2005/8/layout/arrow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25FFE-2ACA-4A4C-9F88-0F0C54D7CC8F}">
      <dsp:nvSpPr>
        <dsp:cNvPr id="0" name=""/>
        <dsp:cNvSpPr/>
      </dsp:nvSpPr>
      <dsp:spPr>
        <a:xfrm rot="16200000">
          <a:off x="63" y="462731"/>
          <a:ext cx="725537" cy="725537"/>
        </a:xfrm>
        <a:prstGeom prst="upArrow">
          <a:avLst>
            <a:gd name="adj1" fmla="val 50000"/>
            <a:gd name="adj2" fmla="val 35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127033" y="644115"/>
        <a:ext cx="598568" cy="362769"/>
      </dsp:txXfrm>
    </dsp:sp>
    <dsp:sp modelId="{4FCEC82E-ECDF-4546-85C2-73629AD85E41}">
      <dsp:nvSpPr>
        <dsp:cNvPr id="0" name=""/>
        <dsp:cNvSpPr/>
      </dsp:nvSpPr>
      <dsp:spPr>
        <a:xfrm rot="5400000">
          <a:off x="798399" y="462731"/>
          <a:ext cx="725537" cy="725537"/>
        </a:xfrm>
        <a:prstGeom prst="upArrow">
          <a:avLst>
            <a:gd name="adj1" fmla="val 50000"/>
            <a:gd name="adj2" fmla="val 35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798400" y="644115"/>
        <a:ext cx="598568" cy="362769"/>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4988" cy="469427"/>
          </a:xfrm>
          <a:prstGeom prst="rect">
            <a:avLst/>
          </a:prstGeom>
        </p:spPr>
        <p:txBody>
          <a:bodyPr vert="horz" wrap="square" lIns="95041" tIns="47521" rIns="95041" bIns="47521" numCol="1" anchor="t" anchorCtr="0" compatLnSpc="1">
            <a:prstTxWarp prst="textNoShape">
              <a:avLst/>
            </a:prstTxWarp>
          </a:bodyPr>
          <a:lstStyle>
            <a:lvl1pPr eaLnBrk="1" hangingPunct="1">
              <a:defRPr sz="1200">
                <a:latin typeface="Arial" charset="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4019495" y="0"/>
            <a:ext cx="3074988" cy="469427"/>
          </a:xfrm>
          <a:prstGeom prst="rect">
            <a:avLst/>
          </a:prstGeom>
        </p:spPr>
        <p:txBody>
          <a:bodyPr vert="horz" wrap="square" lIns="95041" tIns="47521" rIns="95041" bIns="47521" numCol="1" anchor="t" anchorCtr="0" compatLnSpc="1">
            <a:prstTxWarp prst="textNoShape">
              <a:avLst/>
            </a:prstTxWarp>
          </a:bodyPr>
          <a:lstStyle>
            <a:lvl1pPr algn="r" eaLnBrk="1" hangingPunct="1">
              <a:defRPr sz="1200">
                <a:latin typeface="Arial" charset="0"/>
                <a:ea typeface="ＭＳ Ｐゴシック" charset="-128"/>
                <a:cs typeface="+mn-cs"/>
              </a:defRPr>
            </a:lvl1pPr>
          </a:lstStyle>
          <a:p>
            <a:pPr>
              <a:defRPr/>
            </a:pPr>
            <a:endParaRPr lang="en-US"/>
          </a:p>
        </p:txBody>
      </p:sp>
      <p:sp>
        <p:nvSpPr>
          <p:cNvPr id="4" name="Footer Placeholder 3"/>
          <p:cNvSpPr>
            <a:spLocks noGrp="1"/>
          </p:cNvSpPr>
          <p:nvPr>
            <p:ph type="ftr" sz="quarter" idx="2"/>
          </p:nvPr>
        </p:nvSpPr>
        <p:spPr>
          <a:xfrm>
            <a:off x="0" y="8911096"/>
            <a:ext cx="3074988" cy="469427"/>
          </a:xfrm>
          <a:prstGeom prst="rect">
            <a:avLst/>
          </a:prstGeom>
        </p:spPr>
        <p:txBody>
          <a:bodyPr vert="horz" wrap="square" lIns="95041" tIns="47521" rIns="95041" bIns="47521" numCol="1" anchor="b" anchorCtr="0" compatLnSpc="1">
            <a:prstTxWarp prst="textNoShape">
              <a:avLst/>
            </a:prstTxWarp>
          </a:bodyPr>
          <a:lstStyle>
            <a:lvl1pPr eaLnBrk="1" hangingPunct="1">
              <a:defRPr sz="1200">
                <a:latin typeface="Arial" charset="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4019495" y="8911096"/>
            <a:ext cx="3074988" cy="469427"/>
          </a:xfrm>
          <a:prstGeom prst="rect">
            <a:avLst/>
          </a:prstGeom>
        </p:spPr>
        <p:txBody>
          <a:bodyPr vert="horz" wrap="square" lIns="95041" tIns="47521" rIns="95041" bIns="47521" numCol="1" anchor="b" anchorCtr="0" compatLnSpc="1">
            <a:prstTxWarp prst="textNoShape">
              <a:avLst/>
            </a:prstTxWarp>
          </a:bodyPr>
          <a:lstStyle>
            <a:lvl1pPr algn="r" eaLnBrk="1" hangingPunct="1">
              <a:defRPr sz="1200"/>
            </a:lvl1pPr>
          </a:lstStyle>
          <a:p>
            <a:pPr>
              <a:defRPr/>
            </a:pPr>
            <a:fld id="{B9067F17-3728-4969-8A98-BDC983617B21}" type="slidenum">
              <a:rPr lang="en-US" altLang="en-US"/>
              <a:pPr>
                <a:defRPr/>
              </a:pPr>
              <a:t>‹#›</a:t>
            </a:fld>
            <a:endParaRPr lang="en-US" altLang="en-US"/>
          </a:p>
        </p:txBody>
      </p:sp>
    </p:spTree>
    <p:extLst>
      <p:ext uri="{BB962C8B-B14F-4D97-AF65-F5344CB8AC3E}">
        <p14:creationId xmlns:p14="http://schemas.microsoft.com/office/powerpoint/2010/main" val="411425743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4988" cy="469427"/>
          </a:xfrm>
          <a:prstGeom prst="rect">
            <a:avLst/>
          </a:prstGeom>
        </p:spPr>
        <p:txBody>
          <a:bodyPr vert="horz" wrap="square" lIns="95041" tIns="47521" rIns="95041" bIns="47521" numCol="1" anchor="t"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endParaRPr lang="en-US"/>
          </a:p>
        </p:txBody>
      </p:sp>
      <p:sp>
        <p:nvSpPr>
          <p:cNvPr id="3" name="Date Placeholder 2"/>
          <p:cNvSpPr>
            <a:spLocks noGrp="1"/>
          </p:cNvSpPr>
          <p:nvPr>
            <p:ph type="dt" idx="1"/>
          </p:nvPr>
        </p:nvSpPr>
        <p:spPr>
          <a:xfrm>
            <a:off x="4019495" y="0"/>
            <a:ext cx="3074988" cy="469427"/>
          </a:xfrm>
          <a:prstGeom prst="rect">
            <a:avLst/>
          </a:prstGeom>
        </p:spPr>
        <p:txBody>
          <a:bodyPr vert="horz" wrap="square" lIns="95041" tIns="47521" rIns="95041" bIns="47521" numCol="1" anchor="t" anchorCtr="0" compatLnSpc="1">
            <a:prstTxWarp prst="textNoShape">
              <a:avLst/>
            </a:prstTxWarp>
          </a:bodyPr>
          <a:lstStyle>
            <a:lvl1pPr algn="r" eaLnBrk="1" hangingPunct="1">
              <a:defRPr sz="1200">
                <a:latin typeface="Calibri" charset="0"/>
                <a:ea typeface="ＭＳ Ｐゴシック" charset="-128"/>
                <a:cs typeface="+mn-cs"/>
              </a:defRPr>
            </a:lvl1pPr>
          </a:lstStyle>
          <a:p>
            <a:pPr>
              <a:defRPr/>
            </a:pPr>
            <a:r>
              <a:rPr lang="en-US"/>
              <a:t>10-18-09</a:t>
            </a:r>
          </a:p>
        </p:txBody>
      </p:sp>
      <p:sp>
        <p:nvSpPr>
          <p:cNvPr id="4" name="Slide Image Placeholder 3"/>
          <p:cNvSpPr>
            <a:spLocks noGrp="1" noRot="1" noChangeAspect="1"/>
          </p:cNvSpPr>
          <p:nvPr>
            <p:ph type="sldImg" idx="2"/>
          </p:nvPr>
        </p:nvSpPr>
        <p:spPr>
          <a:xfrm>
            <a:off x="1203325" y="703263"/>
            <a:ext cx="4689475" cy="3517900"/>
          </a:xfrm>
          <a:prstGeom prst="rect">
            <a:avLst/>
          </a:prstGeom>
          <a:noFill/>
          <a:ln w="12700">
            <a:solidFill>
              <a:prstClr val="black"/>
            </a:solidFill>
          </a:ln>
        </p:spPr>
        <p:txBody>
          <a:bodyPr vert="horz" wrap="square" lIns="95041" tIns="47521" rIns="95041" bIns="47521"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09613" y="4457151"/>
            <a:ext cx="5676900" cy="4221636"/>
          </a:xfrm>
          <a:prstGeom prst="rect">
            <a:avLst/>
          </a:prstGeom>
        </p:spPr>
        <p:txBody>
          <a:bodyPr vert="horz" wrap="square" lIns="95041" tIns="47521" rIns="95041" bIns="47521"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1096"/>
            <a:ext cx="3074988" cy="469427"/>
          </a:xfrm>
          <a:prstGeom prst="rect">
            <a:avLst/>
          </a:prstGeom>
        </p:spPr>
        <p:txBody>
          <a:bodyPr vert="horz" wrap="square" lIns="95041" tIns="47521" rIns="95041" bIns="47521" numCol="1" anchor="b"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endParaRPr lang="en-US"/>
          </a:p>
        </p:txBody>
      </p:sp>
      <p:sp>
        <p:nvSpPr>
          <p:cNvPr id="7" name="Slide Number Placeholder 6"/>
          <p:cNvSpPr>
            <a:spLocks noGrp="1"/>
          </p:cNvSpPr>
          <p:nvPr>
            <p:ph type="sldNum" sz="quarter" idx="5"/>
          </p:nvPr>
        </p:nvSpPr>
        <p:spPr>
          <a:xfrm>
            <a:off x="4019495" y="8911096"/>
            <a:ext cx="3074988" cy="469427"/>
          </a:xfrm>
          <a:prstGeom prst="rect">
            <a:avLst/>
          </a:prstGeom>
        </p:spPr>
        <p:txBody>
          <a:bodyPr vert="horz" wrap="square" lIns="95041" tIns="47521" rIns="95041" bIns="47521"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ADA515D-1881-47C0-97D4-06C0CA5F92EF}" type="slidenum">
              <a:rPr lang="en-US" altLang="en-US"/>
              <a:pPr>
                <a:defRPr/>
              </a:pPr>
              <a:t>‹#›</a:t>
            </a:fld>
            <a:endParaRPr lang="en-US" altLang="en-US"/>
          </a:p>
        </p:txBody>
      </p:sp>
    </p:spTree>
    <p:extLst>
      <p:ext uri="{BB962C8B-B14F-4D97-AF65-F5344CB8AC3E}">
        <p14:creationId xmlns:p14="http://schemas.microsoft.com/office/powerpoint/2010/main" val="1209834240"/>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wired.com/2013/04/neurodiversity/"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pbs.org/pov/neurotypical/photo_gallery_background.php?photo=2#.VT2VSyFVikp" TargetMode="External"/><Relationship Id="rId4" Type="http://schemas.openxmlformats.org/officeDocument/2006/relationships/hyperlink" Target="https://www.psychologytoday.com/blog/my-life-aspergers/201310/what-is-neurodiversit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cbi.nlm.nih.gov/pubmed/?term=Leonard%20CM%5bauth%5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file:///C:\Users\zpetrea\Google%20Drive\%0bhttp:\www.ncbi.nlm.nih.gov\pmc\articles\PMC2586924\" TargetMode="External"/><Relationship Id="rId5" Type="http://schemas.openxmlformats.org/officeDocument/2006/relationships/hyperlink" Target="http://dx.doi.org/10.1080/87565640802418597" TargetMode="External"/><Relationship Id="rId4" Type="http://schemas.openxmlformats.org/officeDocument/2006/relationships/hyperlink" Target="http://www.ncbi.nlm.nih.gov/entrez/eutils/elink.fcgi?dbfrom=pubmed&amp;retmode=ref&amp;cmd=prlinks&amp;id=1900591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sciencedirect.com/science/article/pii/S1878929311001113"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ＭＳ Ｐゴシック" pitchFamily="34" charset="-128"/>
              </a:rPr>
              <a:t>PPT </a:t>
            </a:r>
            <a:r>
              <a:rPr lang="en-US" dirty="0"/>
              <a:t>content </a:t>
            </a:r>
            <a:r>
              <a:rPr lang="en-US" dirty="0">
                <a:ea typeface="ＭＳ Ｐゴシック" pitchFamily="34" charset="-128"/>
              </a:rPr>
              <a:t>borrowed from </a:t>
            </a:r>
          </a:p>
          <a:p>
            <a:pPr marL="174879" indent="-174879">
              <a:buFont typeface="Arial" pitchFamily="34" charset="0"/>
              <a:buChar char="•"/>
              <a:defRPr/>
            </a:pPr>
            <a:r>
              <a:rPr lang="en-US" dirty="0"/>
              <a:t>UDL-Universe (Sonoma State &amp; U.S. Department of Education)</a:t>
            </a:r>
          </a:p>
          <a:p>
            <a:pPr marL="174879" indent="-174879">
              <a:buFont typeface="Arial" pitchFamily="34" charset="0"/>
              <a:buChar char="•"/>
              <a:defRPr/>
            </a:pPr>
            <a:r>
              <a:rPr lang="en-US" dirty="0"/>
              <a:t>CAST</a:t>
            </a:r>
          </a:p>
          <a:p>
            <a:pPr marL="174879" indent="-174879">
              <a:buFont typeface="Arial" pitchFamily="34" charset="0"/>
              <a:buChar char="•"/>
              <a:defRPr/>
            </a:pPr>
            <a:r>
              <a:rPr lang="en-US" dirty="0"/>
              <a:t>Landmark College</a:t>
            </a:r>
            <a:endParaRPr lang="en-US" dirty="0">
              <a:ea typeface="ＭＳ Ｐゴシック" pitchFamily="34" charset="-128"/>
            </a:endParaRPr>
          </a:p>
          <a:p>
            <a:pPr>
              <a:defRPr/>
            </a:pPr>
            <a:endParaRPr lang="en-US" dirty="0">
              <a:ea typeface="ＭＳ Ｐゴシック" pitchFamily="34" charset="-128"/>
            </a:endParaRPr>
          </a:p>
          <a:p>
            <a:pPr>
              <a:defRPr/>
            </a:pPr>
            <a:endParaRPr lang="en-US" dirty="0">
              <a:ea typeface="ＭＳ Ｐゴシック" pitchFamily="34" charset="-128"/>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ABA51B06-633C-4B42-87FE-C70B4410E5AC}" type="slidenum">
              <a:rPr lang="en-US" altLang="en-US" smtClean="0"/>
              <a:pPr>
                <a:spcBef>
                  <a:spcPct val="0"/>
                </a:spcBef>
              </a:pPr>
              <a:t>4</a:t>
            </a:fld>
            <a:endParaRPr lang="en-US" altLang="en-US"/>
          </a:p>
        </p:txBody>
      </p:sp>
      <p:sp>
        <p:nvSpPr>
          <p:cNvPr id="2867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
        <p:nvSpPr>
          <p:cNvPr id="2867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423497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04F9716A-5851-4179-A51A-69173A40CF3F}"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
        <p:nvSpPr>
          <p:cNvPr id="348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defTabSz="466344" eaLnBrk="1" hangingPunct="1">
              <a:defRPr/>
            </a:pPr>
            <a:r>
              <a:rPr lang="en-US" altLang="en-US" dirty="0">
                <a:ea typeface="ＭＳ Ｐゴシック" pitchFamily="34" charset="-128"/>
              </a:rPr>
              <a:t>However, the more I talk about this slide, the more it occurs to me that the choice presented is not either/or, but rather sometimes/and, some of those students would be happy to take the ramp on certain occasions (carrying boxes, pushing a stroller), but other times they would prefer the stairs (pedometers people, </a:t>
            </a:r>
            <a:r>
              <a:rPr lang="en-US" altLang="en-US" dirty="0" err="1">
                <a:ea typeface="ＭＳ Ｐゴシック" pitchFamily="34" charset="-128"/>
              </a:rPr>
              <a:t>etc</a:t>
            </a:r>
            <a:r>
              <a:rPr lang="en-US" altLang="en-US" dirty="0">
                <a:ea typeface="ＭＳ Ｐゴシック" pitchFamily="34" charset="-128"/>
              </a:rPr>
              <a:t>). Our students are therefore the same as this, we should offer them variable means of learning and demonstrating their learning. Sometimes they’ll take the ramp option, sometimes they’ll take the stairs, but either way, they get to the same door that we want them to exit from. The support we give is just that “support” that helps meet the door. Don’t limit. Provide options. </a:t>
            </a:r>
          </a:p>
          <a:p>
            <a:pPr defTabSz="466344" eaLnBrk="1" hangingPunct="1">
              <a:defRPr/>
            </a:pPr>
            <a:endParaRPr lang="en-US" altLang="en-US" dirty="0">
              <a:latin typeface="Arial" panose="020B0604020202020204" pitchFamily="34" charset="0"/>
              <a:ea typeface="ＭＳ Ｐゴシック" pitchFamily="34" charset="-128"/>
            </a:endParaRPr>
          </a:p>
          <a:p>
            <a:pPr defTabSz="466344" eaLnBrk="1" hangingPunct="1">
              <a:defRPr/>
            </a:pPr>
            <a:r>
              <a:rPr lang="en-US" altLang="en-US" dirty="0">
                <a:latin typeface="Arial" panose="020B0604020202020204" pitchFamily="34" charset="0"/>
                <a:ea typeface="ＭＳ Ｐゴシック" pitchFamily="34" charset="-128"/>
              </a:rPr>
              <a:t>Source: “Introduction</a:t>
            </a:r>
            <a:r>
              <a:rPr lang="en-US" altLang="en-US" baseline="0" dirty="0">
                <a:latin typeface="Arial" panose="020B0604020202020204" pitchFamily="34" charset="0"/>
                <a:ea typeface="ＭＳ Ｐゴシック" pitchFamily="34" charset="-128"/>
              </a:rPr>
              <a:t> to Universal Design for Learning- 2 hour presentation.” </a:t>
            </a:r>
            <a:r>
              <a:rPr lang="en-US" altLang="en-US" baseline="0" dirty="0" err="1">
                <a:latin typeface="Arial" panose="020B0604020202020204" pitchFamily="34" charset="0"/>
                <a:ea typeface="ＭＳ Ｐゴシック" pitchFamily="34" charset="-128"/>
              </a:rPr>
              <a:t>powerpoint</a:t>
            </a:r>
            <a:r>
              <a:rPr lang="en-US" altLang="en-US" baseline="0" dirty="0">
                <a:latin typeface="Arial" panose="020B0604020202020204" pitchFamily="34" charset="0"/>
                <a:ea typeface="ＭＳ Ｐゴシック" pitchFamily="34" charset="-128"/>
              </a:rPr>
              <a:t>. </a:t>
            </a:r>
            <a:r>
              <a:rPr lang="en-US" dirty="0"/>
              <a:t>UDL-Universe (Sonoma State &amp; U.S. Department of Education). </a:t>
            </a:r>
            <a:r>
              <a:rPr lang="en-US" dirty="0" err="1"/>
              <a:t>N.d.</a:t>
            </a:r>
            <a:r>
              <a:rPr lang="en-US" dirty="0"/>
              <a:t> http://enact.sonoma.edu/loader.php?type=d&amp;id=397900 </a:t>
            </a:r>
          </a:p>
          <a:p>
            <a:pPr eaLnBrk="1" hangingPunct="1"/>
            <a:endParaRPr lang="en-US" altLang="en-US" dirty="0">
              <a:latin typeface="Arial" panose="020B0604020202020204" pitchFamily="34" charset="0"/>
              <a:ea typeface="ＭＳ Ｐゴシック" pitchFamily="34" charset="-128"/>
            </a:endParaRPr>
          </a:p>
        </p:txBody>
      </p:sp>
      <p:sp>
        <p:nvSpPr>
          <p:cNvPr id="3482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3482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266065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Employment rates among people with disabilities do not vary greatly by gender, but are particularly low among blacks and those with low levels of education (both absolutely and relative to people without disabilities)(Table 2). O</a:t>
            </a:r>
          </a:p>
          <a:p>
            <a:endParaRPr lang="en-US" sz="1400" dirty="0"/>
          </a:p>
          <a:p>
            <a:pPr marL="171450" indent="-171450">
              <a:buFont typeface="Arial" panose="020B0604020202020204" pitchFamily="34" charset="0"/>
              <a:buChar char="•"/>
            </a:pPr>
            <a:r>
              <a:rPr lang="en-US" sz="1400" dirty="0"/>
              <a:t>Employed people with disabilities are underrepresented in management and professional/technical jobs, and overrepresented in service, production, and transportation jobs </a:t>
            </a:r>
          </a:p>
        </p:txBody>
      </p:sp>
      <p:sp>
        <p:nvSpPr>
          <p:cNvPr id="4" name="Slide Number Placeholder 3"/>
          <p:cNvSpPr>
            <a:spLocks noGrp="1"/>
          </p:cNvSpPr>
          <p:nvPr>
            <p:ph type="sldNum" sz="quarter" idx="10"/>
          </p:nvPr>
        </p:nvSpPr>
        <p:spPr/>
        <p:txBody>
          <a:bodyPr/>
          <a:lstStyle/>
          <a:p>
            <a:fld id="{0C4CB123-4F5D-4707-89C1-3D608C1F5828}" type="slidenum">
              <a:rPr lang="en-US" smtClean="0"/>
              <a:t>15</a:t>
            </a:fld>
            <a:endParaRPr lang="en-US"/>
          </a:p>
        </p:txBody>
      </p:sp>
    </p:spTree>
    <p:extLst>
      <p:ext uri="{BB962C8B-B14F-4D97-AF65-F5344CB8AC3E}">
        <p14:creationId xmlns:p14="http://schemas.microsoft.com/office/powerpoint/2010/main" val="2294299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CB123-4F5D-4707-89C1-3D608C1F5828}" type="slidenum">
              <a:rPr lang="en-US" smtClean="0"/>
              <a:t>16</a:t>
            </a:fld>
            <a:endParaRPr lang="en-US"/>
          </a:p>
        </p:txBody>
      </p:sp>
    </p:spTree>
    <p:extLst>
      <p:ext uri="{BB962C8B-B14F-4D97-AF65-F5344CB8AC3E}">
        <p14:creationId xmlns:p14="http://schemas.microsoft.com/office/powerpoint/2010/main" val="3317612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design, accessible design, has built-in variability </a:t>
            </a:r>
          </a:p>
        </p:txBody>
      </p:sp>
      <p:sp>
        <p:nvSpPr>
          <p:cNvPr id="4" name="Slide Number Placeholder 3"/>
          <p:cNvSpPr>
            <a:spLocks noGrp="1"/>
          </p:cNvSpPr>
          <p:nvPr>
            <p:ph type="sldNum" sz="quarter" idx="5"/>
          </p:nvPr>
        </p:nvSpPr>
        <p:spPr/>
        <p:txBody>
          <a:bodyPr/>
          <a:lstStyle/>
          <a:p>
            <a:fld id="{0C4CB123-4F5D-4707-89C1-3D608C1F5828}" type="slidenum">
              <a:rPr lang="en-US" smtClean="0"/>
              <a:t>17</a:t>
            </a:fld>
            <a:endParaRPr lang="en-US"/>
          </a:p>
        </p:txBody>
      </p:sp>
    </p:spTree>
    <p:extLst>
      <p:ext uri="{BB962C8B-B14F-4D97-AF65-F5344CB8AC3E}">
        <p14:creationId xmlns:p14="http://schemas.microsoft.com/office/powerpoint/2010/main" val="2163777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77B6E21-49F1-4A57-9944-1B02D6A6B0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a:extLst>
              <a:ext uri="{FF2B5EF4-FFF2-40B4-BE49-F238E27FC236}">
                <a16:creationId xmlns:a16="http://schemas.microsoft.com/office/drawing/2014/main" id="{33973810-A288-487F-8E2D-41302136EF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Intuitively, instructors know that this is not fair, so we have spent much time, $ and effort to create special accommodations for the “nontraditional”, “below average”, “special needs” students however: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Just as curb cuts were initially designed for people who use </a:t>
            </a:r>
            <a:r>
              <a:rPr lang="en-US" altLang="en-US" u="sng">
                <a:latin typeface="Times New Roman" panose="02020603050405020304" pitchFamily="18" charset="0"/>
                <a:ea typeface="ＭＳ Ｐゴシック" panose="020B0600070205080204" pitchFamily="34" charset="-128"/>
              </a:rPr>
              <a:t>wheelchairs</a:t>
            </a:r>
            <a:r>
              <a:rPr lang="en-US" altLang="en-US">
                <a:latin typeface="Times New Roman" panose="02020603050405020304" pitchFamily="18" charset="0"/>
                <a:ea typeface="ＭＳ Ｐゴシック" panose="020B0600070205080204" pitchFamily="34" charset="-128"/>
              </a:rPr>
              <a:t>, but they also benefit pedestrians with </a:t>
            </a:r>
            <a:r>
              <a:rPr lang="en-US" altLang="en-US" u="sng">
                <a:latin typeface="Times New Roman" panose="02020603050405020304" pitchFamily="18" charset="0"/>
                <a:ea typeface="ＭＳ Ｐゴシック" panose="020B0600070205080204" pitchFamily="34" charset="-128"/>
              </a:rPr>
              <a:t>strollers</a:t>
            </a:r>
            <a:r>
              <a:rPr lang="en-US" altLang="en-US">
                <a:latin typeface="Times New Roman" panose="02020603050405020304" pitchFamily="18" charset="0"/>
                <a:ea typeface="ＭＳ Ｐゴシック" panose="020B0600070205080204" pitchFamily="34" charset="-128"/>
              </a:rPr>
              <a:t>, </a:t>
            </a:r>
            <a:r>
              <a:rPr lang="en-US" altLang="en-US" u="sng">
                <a:latin typeface="Times New Roman" panose="02020603050405020304" pitchFamily="18" charset="0"/>
                <a:ea typeface="ＭＳ Ｐゴシック" panose="020B0600070205080204" pitchFamily="34" charset="-128"/>
              </a:rPr>
              <a:t>luggage</a:t>
            </a:r>
            <a:r>
              <a:rPr lang="en-US" altLang="en-US">
                <a:latin typeface="Times New Roman" panose="02020603050405020304" pitchFamily="18" charset="0"/>
                <a:ea typeface="ＭＳ Ｐゴシック" panose="020B0600070205080204" pitchFamily="34" charset="-128"/>
              </a:rPr>
              <a:t>, </a:t>
            </a:r>
            <a:r>
              <a:rPr lang="en-US" altLang="en-US" u="sng">
                <a:latin typeface="Times New Roman" panose="02020603050405020304" pitchFamily="18" charset="0"/>
                <a:ea typeface="ＭＳ Ｐゴシック" panose="020B0600070205080204" pitchFamily="34" charset="-128"/>
              </a:rPr>
              <a:t>bikes</a:t>
            </a:r>
            <a:r>
              <a:rPr lang="en-US" altLang="en-US">
                <a:latin typeface="Times New Roman" panose="02020603050405020304" pitchFamily="18" charset="0"/>
                <a:ea typeface="ＭＳ Ｐゴシック" panose="020B0600070205080204" pitchFamily="34" charset="-128"/>
              </a:rPr>
              <a:t>, </a:t>
            </a:r>
            <a:r>
              <a:rPr lang="en-US" altLang="en-US" u="sng">
                <a:latin typeface="Times New Roman" panose="02020603050405020304" pitchFamily="18" charset="0"/>
                <a:ea typeface="ＭＳ Ｐゴシック" panose="020B0600070205080204" pitchFamily="34" charset="-128"/>
              </a:rPr>
              <a:t>children</a:t>
            </a:r>
            <a:r>
              <a:rPr lang="en-US" altLang="en-US">
                <a:latin typeface="Times New Roman" panose="02020603050405020304" pitchFamily="18" charset="0"/>
                <a:ea typeface="ＭＳ Ｐゴシック" panose="020B0600070205080204" pitchFamily="34" charset="-128"/>
              </a:rPr>
              <a:t>, in addition to other types of </a:t>
            </a:r>
            <a:r>
              <a:rPr lang="en-US" altLang="en-US" u="sng">
                <a:latin typeface="Times New Roman" panose="02020603050405020304" pitchFamily="18" charset="0"/>
                <a:ea typeface="ＭＳ Ｐゴシック" panose="020B0600070205080204" pitchFamily="34" charset="-128"/>
              </a:rPr>
              <a:t>disability</a:t>
            </a:r>
            <a:r>
              <a:rPr lang="en-US" altLang="en-US">
                <a:latin typeface="Times New Roman" panose="02020603050405020304" pitchFamily="18" charset="0"/>
                <a:ea typeface="ＭＳ Ｐゴシック" panose="020B0600070205080204" pitchFamily="34" charset="-128"/>
              </a:rPr>
              <a:t>… </a:t>
            </a:r>
          </a:p>
          <a:p>
            <a:endParaRPr lang="en-US" altLang="en-US">
              <a:ea typeface="ＭＳ Ｐゴシック" panose="020B0600070205080204" pitchFamily="34" charset="-128"/>
            </a:endParaRPr>
          </a:p>
          <a:p>
            <a:r>
              <a:rPr lang="en-US" altLang="en-US">
                <a:latin typeface="Times New Roman" panose="02020603050405020304" pitchFamily="18" charset="0"/>
                <a:ea typeface="Calibri" panose="020F0502020204030204" pitchFamily="34" charset="0"/>
                <a:cs typeface="Times New Roman" panose="02020603050405020304" pitchFamily="18" charset="0"/>
              </a:rPr>
              <a:t>Research into spectrum disorders demonstrates that </a:t>
            </a:r>
            <a:r>
              <a:rPr lang="en-US" altLang="en-US" u="sng">
                <a:latin typeface="Times New Roman" panose="02020603050405020304" pitchFamily="18" charset="0"/>
                <a:ea typeface="Calibri" panose="020F0502020204030204" pitchFamily="34" charset="0"/>
                <a:cs typeface="Times New Roman" panose="02020603050405020304" pitchFamily="18" charset="0"/>
              </a:rPr>
              <a:t>ADD</a:t>
            </a:r>
            <a:r>
              <a:rPr lang="en-US" altLang="en-US">
                <a:latin typeface="Times New Roman" panose="02020603050405020304" pitchFamily="18" charset="0"/>
                <a:ea typeface="Calibri" panose="020F0502020204030204" pitchFamily="34" charset="0"/>
                <a:cs typeface="Times New Roman" panose="02020603050405020304" pitchFamily="18" charset="0"/>
              </a:rPr>
              <a:t>, </a:t>
            </a:r>
            <a:r>
              <a:rPr lang="en-US" altLang="en-US" u="sng">
                <a:latin typeface="Times New Roman" panose="02020603050405020304" pitchFamily="18" charset="0"/>
                <a:ea typeface="Calibri" panose="020F0502020204030204" pitchFamily="34" charset="0"/>
                <a:cs typeface="Times New Roman" panose="02020603050405020304" pitchFamily="18" charset="0"/>
              </a:rPr>
              <a:t>autism</a:t>
            </a:r>
            <a:r>
              <a:rPr lang="en-US" altLang="en-US">
                <a:latin typeface="Times New Roman" panose="02020603050405020304" pitchFamily="18" charset="0"/>
                <a:ea typeface="Calibri" panose="020F0502020204030204" pitchFamily="34" charset="0"/>
                <a:cs typeface="Times New Roman" panose="02020603050405020304" pitchFamily="18" charset="0"/>
              </a:rPr>
              <a:t>, </a:t>
            </a:r>
            <a:r>
              <a:rPr lang="en-US" altLang="en-US" u="sng">
                <a:latin typeface="Times New Roman" panose="02020603050405020304" pitchFamily="18" charset="0"/>
                <a:ea typeface="Calibri" panose="020F0502020204030204" pitchFamily="34" charset="0"/>
                <a:cs typeface="Times New Roman" panose="02020603050405020304" pitchFamily="18" charset="0"/>
              </a:rPr>
              <a:t>depression</a:t>
            </a:r>
            <a:r>
              <a:rPr lang="en-US" altLang="en-US">
                <a:latin typeface="Times New Roman" panose="02020603050405020304" pitchFamily="18" charset="0"/>
                <a:ea typeface="Calibri" panose="020F0502020204030204" pitchFamily="34" charset="0"/>
                <a:cs typeface="Times New Roman" panose="02020603050405020304" pitchFamily="18" charset="0"/>
              </a:rPr>
              <a:t>, etc afflict many people to differing degrees, not to mention the physiological barriers the </a:t>
            </a:r>
            <a:r>
              <a:rPr lang="en-US" altLang="en-US" u="sng">
                <a:latin typeface="Times New Roman" panose="02020603050405020304" pitchFamily="18" charset="0"/>
                <a:ea typeface="Calibri" panose="020F0502020204030204" pitchFamily="34" charset="0"/>
                <a:cs typeface="Times New Roman" panose="02020603050405020304" pitchFamily="18" charset="0"/>
              </a:rPr>
              <a:t>social/cultural</a:t>
            </a:r>
            <a:r>
              <a:rPr lang="en-US" altLang="en-US">
                <a:latin typeface="Times New Roman" panose="02020603050405020304" pitchFamily="18" charset="0"/>
                <a:ea typeface="Calibri" panose="020F0502020204030204" pitchFamily="34" charset="0"/>
                <a:cs typeface="Times New Roman" panose="02020603050405020304" pitchFamily="18" charset="0"/>
              </a:rPr>
              <a:t>, </a:t>
            </a:r>
            <a:r>
              <a:rPr lang="en-US" altLang="en-US" u="sng">
                <a:latin typeface="Times New Roman" panose="02020603050405020304" pitchFamily="18" charset="0"/>
                <a:ea typeface="Calibri" panose="020F0502020204030204" pitchFamily="34" charset="0"/>
                <a:cs typeface="Times New Roman" panose="02020603050405020304" pitchFamily="18" charset="0"/>
              </a:rPr>
              <a:t>economic</a:t>
            </a:r>
            <a:r>
              <a:rPr lang="en-US" altLang="en-US">
                <a:latin typeface="Times New Roman" panose="02020603050405020304" pitchFamily="18" charset="0"/>
                <a:ea typeface="Calibri" panose="020F0502020204030204" pitchFamily="34" charset="0"/>
                <a:cs typeface="Times New Roman" panose="02020603050405020304" pitchFamily="18" charset="0"/>
              </a:rPr>
              <a:t>, </a:t>
            </a:r>
            <a:r>
              <a:rPr lang="en-US" altLang="en-US" u="sng">
                <a:latin typeface="Times New Roman" panose="02020603050405020304" pitchFamily="18" charset="0"/>
                <a:ea typeface="Calibri" panose="020F0502020204030204" pitchFamily="34" charset="0"/>
                <a:cs typeface="Times New Roman" panose="02020603050405020304" pitchFamily="18" charset="0"/>
              </a:rPr>
              <a:t>gender</a:t>
            </a:r>
            <a:r>
              <a:rPr lang="en-US" altLang="en-US">
                <a:latin typeface="Times New Roman" panose="02020603050405020304" pitchFamily="18" charset="0"/>
                <a:ea typeface="Calibri" panose="020F0502020204030204" pitchFamily="34" charset="0"/>
                <a:cs typeface="Times New Roman" panose="02020603050405020304" pitchFamily="18" charset="0"/>
              </a:rPr>
              <a:t>, </a:t>
            </a:r>
            <a:r>
              <a:rPr lang="en-US" altLang="en-US" u="sng">
                <a:latin typeface="Times New Roman" panose="02020603050405020304" pitchFamily="18" charset="0"/>
                <a:ea typeface="Calibri" panose="020F0502020204030204" pitchFamily="34" charset="0"/>
                <a:cs typeface="Times New Roman" panose="02020603050405020304" pitchFamily="18" charset="0"/>
              </a:rPr>
              <a:t>age</a:t>
            </a:r>
            <a:r>
              <a:rPr lang="en-US" altLang="en-US">
                <a:latin typeface="Times New Roman" panose="02020603050405020304" pitchFamily="18" charset="0"/>
                <a:ea typeface="Calibri" panose="020F0502020204030204" pitchFamily="34" charset="0"/>
                <a:cs typeface="Times New Roman" panose="02020603050405020304" pitchFamily="18" charset="0"/>
              </a:rPr>
              <a:t>, </a:t>
            </a:r>
            <a:r>
              <a:rPr lang="en-US" altLang="en-US" u="sng">
                <a:latin typeface="Times New Roman" panose="02020603050405020304" pitchFamily="18" charset="0"/>
                <a:ea typeface="Calibri" panose="020F0502020204030204" pitchFamily="34" charset="0"/>
                <a:cs typeface="Times New Roman" panose="02020603050405020304" pitchFamily="18" charset="0"/>
              </a:rPr>
              <a:t>sexual orientation</a:t>
            </a:r>
            <a:r>
              <a:rPr lang="en-US" altLang="en-US">
                <a:latin typeface="Times New Roman" panose="02020603050405020304" pitchFamily="18" charset="0"/>
                <a:ea typeface="Calibri" panose="020F0502020204030204" pitchFamily="34" charset="0"/>
                <a:cs typeface="Times New Roman" panose="02020603050405020304" pitchFamily="18" charset="0"/>
              </a:rPr>
              <a:t>, etc. </a:t>
            </a:r>
            <a:endParaRPr lang="en-US" altLang="en-US" sz="1100">
              <a:ea typeface="Calibri" panose="020F0502020204030204" pitchFamily="34" charset="0"/>
              <a:cs typeface="Times New Roman" panose="02020603050405020304" pitchFamily="18" charset="0"/>
            </a:endParaRPr>
          </a:p>
          <a:p>
            <a:endParaRPr lang="en-US" altLang="en-US">
              <a:ea typeface="ＭＳ Ｐゴシック" panose="020B0600070205080204" pitchFamily="34" charset="-128"/>
            </a:endParaRPr>
          </a:p>
        </p:txBody>
      </p:sp>
      <p:sp>
        <p:nvSpPr>
          <p:cNvPr id="51204" name="Date Placeholder 3">
            <a:extLst>
              <a:ext uri="{FF2B5EF4-FFF2-40B4-BE49-F238E27FC236}">
                <a16:creationId xmlns:a16="http://schemas.microsoft.com/office/drawing/2014/main" id="{1DD34473-EF32-4EF1-A1CD-6CED2E2C978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7809" indent="-29146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5860" indent="-23317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2204" indent="-23317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8548" indent="-23317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a:t>10-18-09</a:t>
            </a:r>
          </a:p>
        </p:txBody>
      </p:sp>
      <p:sp>
        <p:nvSpPr>
          <p:cNvPr id="51205" name="Footer Placeholder 4">
            <a:extLst>
              <a:ext uri="{FF2B5EF4-FFF2-40B4-BE49-F238E27FC236}">
                <a16:creationId xmlns:a16="http://schemas.microsoft.com/office/drawing/2014/main" id="{C2421EEA-80B9-44A5-B795-F6A9B7BE4828}"/>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7809" indent="-29146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5860" indent="-23317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2204" indent="-23317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8548" indent="-23317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1A38E434-B78A-4454-91A9-C349C0F80AC6}"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466344">
              <a:defRPr/>
            </a:pPr>
            <a:r>
              <a:rPr lang="en-US" sz="1600" dirty="0"/>
              <a:t>Each of these brain regions work together to process, learn and engage with information. </a:t>
            </a:r>
          </a:p>
          <a:p>
            <a:pPr marL="174879" indent="-174879">
              <a:buFont typeface="Arial" panose="020B0604020202020204" pitchFamily="34" charset="0"/>
              <a:buChar char="•"/>
              <a:defRPr/>
            </a:pPr>
            <a:r>
              <a:rPr lang="en-US" sz="1600" dirty="0"/>
              <a:t>The area of the brain which houses the </a:t>
            </a:r>
            <a:r>
              <a:rPr lang="en-US" sz="1600" b="1" dirty="0"/>
              <a:t>visual cortex and auditory cortex </a:t>
            </a:r>
            <a:r>
              <a:rPr lang="en-US" sz="1600" dirty="0"/>
              <a:t>is shown here in purple. This area helps us see, identify and read words, and process auditory information (Recognize).</a:t>
            </a:r>
          </a:p>
          <a:p>
            <a:pPr marL="174879" indent="-174879">
              <a:buFont typeface="Arial" panose="020B0604020202020204" pitchFamily="34" charset="0"/>
              <a:buChar char="•"/>
              <a:defRPr/>
            </a:pPr>
            <a:r>
              <a:rPr lang="en-US" sz="1600" dirty="0"/>
              <a:t>The </a:t>
            </a:r>
            <a:r>
              <a:rPr lang="en-US" sz="1600" b="1" dirty="0"/>
              <a:t>frontal lobe</a:t>
            </a:r>
            <a:r>
              <a:rPr lang="en-US" sz="1600" dirty="0"/>
              <a:t> is responsible for critical thinking, decision-making, judgment-making, strategy formation and problem solving (executive function). This area is shown here in blue.</a:t>
            </a:r>
          </a:p>
          <a:p>
            <a:pPr marL="174879" indent="-174879">
              <a:buFont typeface="Arial" panose="020B0604020202020204" pitchFamily="34" charset="0"/>
              <a:buChar char="•"/>
              <a:defRPr/>
            </a:pPr>
            <a:r>
              <a:rPr lang="en-US" sz="1600" dirty="0"/>
              <a:t>The </a:t>
            </a:r>
            <a:r>
              <a:rPr lang="en-US" sz="1600" b="1" dirty="0"/>
              <a:t>limbic system </a:t>
            </a:r>
            <a:r>
              <a:rPr lang="en-US" sz="1600" dirty="0"/>
              <a:t>houses two important structures, the hippocampus and amygdala, and is the emotional processing area of the brain (Affect). The green designates this area of the brain.</a:t>
            </a:r>
          </a:p>
          <a:p>
            <a:pPr marL="174879" indent="-174879">
              <a:buFont typeface="Arial" panose="020B0604020202020204" pitchFamily="34" charset="0"/>
              <a:buChar char="•"/>
              <a:defRPr/>
            </a:pPr>
            <a:endParaRPr lang="en-US" sz="1600" dirty="0"/>
          </a:p>
          <a:p>
            <a:pPr>
              <a:buFont typeface="Arial" panose="020B0604020202020204" pitchFamily="34" charset="0"/>
              <a:buNone/>
              <a:defRPr/>
            </a:pPr>
            <a:r>
              <a:rPr lang="en-US" altLang="en-US" sz="1600" dirty="0">
                <a:latin typeface="Arial" panose="020B0604020202020204" pitchFamily="34" charset="0"/>
              </a:rPr>
              <a:t>(Rose, Meyer, Hitchcock, 2005)</a:t>
            </a:r>
            <a:endParaRPr lang="en-US" sz="1600" dirty="0"/>
          </a:p>
        </p:txBody>
      </p:sp>
      <p:sp>
        <p:nvSpPr>
          <p:cNvPr id="7885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7885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2969519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1A38E434-B78A-4454-91A9-C349C0F80AC6}"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466344">
              <a:defRPr/>
            </a:pPr>
            <a:r>
              <a:rPr lang="en-US" sz="1600" dirty="0"/>
              <a:t>Neurodiversity from https://twitter.com/neur0diversity </a:t>
            </a:r>
          </a:p>
          <a:p>
            <a:pPr defTabSz="466344">
              <a:defRPr/>
            </a:pPr>
            <a:r>
              <a:rPr lang="en-US" sz="1600" dirty="0"/>
              <a:t>Neuroplasticity from https://www.ispinstitute.com/clinical-conference-schedule/</a:t>
            </a:r>
          </a:p>
          <a:p>
            <a:pPr defTabSz="466344">
              <a:defRPr/>
            </a:pPr>
            <a:endParaRPr lang="en-US" sz="1600" dirty="0"/>
          </a:p>
        </p:txBody>
      </p:sp>
      <p:sp>
        <p:nvSpPr>
          <p:cNvPr id="7885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7885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2637497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defRPr/>
            </a:pPr>
            <a:r>
              <a:rPr lang="en-US" sz="2400" dirty="0"/>
              <a:t>“Neurodiversity Rewires Conventional Thinking About Brains” by Steve Silberman</a:t>
            </a:r>
            <a:r>
              <a:rPr lang="en-US" sz="2400" cap="all" dirty="0"/>
              <a:t>. </a:t>
            </a:r>
            <a:r>
              <a:rPr lang="en-US" sz="2400" cap="all" dirty="0">
                <a:hlinkClick r:id="rId3"/>
              </a:rPr>
              <a:t>WIRED</a:t>
            </a:r>
            <a:r>
              <a:rPr lang="en-US" sz="2400" cap="all" dirty="0"/>
              <a:t>. </a:t>
            </a:r>
          </a:p>
          <a:p>
            <a:pPr lvl="1">
              <a:defRPr/>
            </a:pPr>
            <a:r>
              <a:rPr lang="en-US" sz="2400" dirty="0"/>
              <a:t>“What is Neurodiversity?” by John Robison. </a:t>
            </a:r>
            <a:r>
              <a:rPr lang="en-US" sz="2400" dirty="0">
                <a:hlinkClick r:id="rId4"/>
              </a:rPr>
              <a:t>Psychology Today</a:t>
            </a:r>
            <a:r>
              <a:rPr lang="en-US" sz="2400" dirty="0"/>
              <a:t>. </a:t>
            </a:r>
          </a:p>
          <a:p>
            <a:pPr lvl="1">
              <a:defRPr/>
            </a:pPr>
            <a:r>
              <a:rPr lang="en-US" sz="2400" dirty="0"/>
              <a:t>“'Neurotypical' in Context” by </a:t>
            </a:r>
            <a:r>
              <a:rPr lang="en-US" sz="2400" dirty="0">
                <a:hlinkClick r:id="rId5"/>
              </a:rPr>
              <a:t>POV</a:t>
            </a:r>
            <a:r>
              <a:rPr lang="en-US" sz="2400" dirty="0"/>
              <a:t> (PBS documentary) </a:t>
            </a:r>
          </a:p>
          <a:p>
            <a:pPr lvl="1">
              <a:defRPr/>
            </a:pPr>
            <a:endParaRPr lang="en-US" sz="2400" cap="all" dirty="0"/>
          </a:p>
          <a:p>
            <a:pPr lvl="1">
              <a:defRPr/>
            </a:pPr>
            <a:r>
              <a:rPr lang="en-US" sz="2400" cap="all" dirty="0"/>
              <a:t>Spectrum disorders </a:t>
            </a:r>
            <a:r>
              <a:rPr lang="en-US" sz="2400" dirty="0"/>
              <a:t>from DSM-V</a:t>
            </a:r>
            <a:endParaRPr lang="en-US" sz="2400" cap="all" dirty="0"/>
          </a:p>
          <a:p>
            <a:endParaRPr lang="en-US" altLang="en-US" dirty="0">
              <a:ea typeface="ＭＳ Ｐゴシック" pitchFamily="34" charset="-128"/>
            </a:endParaRPr>
          </a:p>
        </p:txBody>
      </p:sp>
      <p:sp>
        <p:nvSpPr>
          <p:cNvPr id="5325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r>
              <a:rPr lang="en-US" altLang="en-US">
                <a:latin typeface="Calibri" panose="020F0502020204030204" pitchFamily="34" charset="0"/>
              </a:rPr>
              <a:t>10-18-09</a:t>
            </a:r>
          </a:p>
        </p:txBody>
      </p:sp>
      <p:sp>
        <p:nvSpPr>
          <p:cNvPr id="5325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endParaRPr lang="en-US" altLang="en-US">
              <a:latin typeface="Calibri" panose="020F0502020204030204" pitchFamily="34" charset="0"/>
            </a:endParaRPr>
          </a:p>
        </p:txBody>
      </p:sp>
      <p:sp>
        <p:nvSpPr>
          <p:cNvPr id="5325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fld id="{0EC00B5B-53C2-4486-91A8-581BEE948F8A}"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1325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As mentioned, neuroplasticity</a:t>
            </a:r>
            <a:r>
              <a:rPr lang="en-US" altLang="en-US" baseline="0" dirty="0">
                <a:ea typeface="ＭＳ Ｐゴシック" pitchFamily="34" charset="-128"/>
              </a:rPr>
              <a:t> is based on the connections  being made within the brain by individual neurons. The neural connections are where “memories” are stored and how we learn new things. Therefore, if we connect new learning to old learning, it makes the process easier and faster</a:t>
            </a:r>
          </a:p>
          <a:p>
            <a:endParaRPr lang="en-US" altLang="en-US" dirty="0">
              <a:ea typeface="ＭＳ Ｐゴシック" pitchFamily="34" charset="-128"/>
            </a:endParaRPr>
          </a:p>
          <a:p>
            <a:r>
              <a:rPr lang="en-US" altLang="en-US" dirty="0">
                <a:ea typeface="ＭＳ Ｐゴシック" pitchFamily="34" charset="-128"/>
              </a:rPr>
              <a:t>Source: Howard-Jones, Paul,</a:t>
            </a:r>
            <a:r>
              <a:rPr lang="en-US" altLang="en-US" baseline="0" dirty="0">
                <a:ea typeface="ＭＳ Ｐゴシック" pitchFamily="34" charset="-128"/>
              </a:rPr>
              <a:t> </a:t>
            </a:r>
            <a:r>
              <a:rPr lang="en-US" altLang="en-US" dirty="0">
                <a:ea typeface="ＭＳ Ｐゴシック" pitchFamily="34" charset="-128"/>
              </a:rPr>
              <a:t>Michela </a:t>
            </a:r>
            <a:r>
              <a:rPr lang="en-US" altLang="en-US" dirty="0" err="1">
                <a:ea typeface="ＭＳ Ｐゴシック" pitchFamily="34" charset="-128"/>
              </a:rPr>
              <a:t>Ott</a:t>
            </a:r>
            <a:r>
              <a:rPr lang="en-US" altLang="en-US" dirty="0">
                <a:ea typeface="ＭＳ Ｐゴシック" pitchFamily="34" charset="-128"/>
              </a:rPr>
              <a:t>, Theo van </a:t>
            </a:r>
            <a:r>
              <a:rPr lang="en-US" altLang="en-US" dirty="0" err="1">
                <a:ea typeface="ＭＳ Ｐゴシック" pitchFamily="34" charset="-128"/>
              </a:rPr>
              <a:t>Leeuwen</a:t>
            </a:r>
            <a:r>
              <a:rPr lang="en-US" altLang="en-US" dirty="0">
                <a:ea typeface="ＭＳ Ｐゴシック" pitchFamily="34" charset="-128"/>
              </a:rPr>
              <a:t>, Bert De </a:t>
            </a:r>
            <a:r>
              <a:rPr lang="en-US" altLang="en-US" dirty="0" err="1">
                <a:ea typeface="ＭＳ Ｐゴシック" pitchFamily="34" charset="-128"/>
              </a:rPr>
              <a:t>Smedt</a:t>
            </a:r>
            <a:r>
              <a:rPr lang="en-US" altLang="en-US" dirty="0">
                <a:ea typeface="ＭＳ Ｐゴシック" pitchFamily="34" charset="-128"/>
              </a:rPr>
              <a:t>.</a:t>
            </a:r>
            <a:r>
              <a:rPr lang="en-US" altLang="en-US" baseline="0" dirty="0">
                <a:ea typeface="ＭＳ Ｐゴシック" pitchFamily="34" charset="-128"/>
              </a:rPr>
              <a:t> “Neuroscience and  technology enhanced learning.” </a:t>
            </a:r>
            <a:r>
              <a:rPr lang="en-US" altLang="en-US" baseline="0" dirty="0" err="1">
                <a:ea typeface="ＭＳ Ｐゴシック" pitchFamily="34" charset="-128"/>
              </a:rPr>
              <a:t>Futurelab</a:t>
            </a:r>
            <a:r>
              <a:rPr lang="en-US" altLang="en-US" baseline="0" dirty="0">
                <a:ea typeface="ＭＳ Ｐゴシック" pitchFamily="34" charset="-128"/>
              </a:rPr>
              <a:t>. </a:t>
            </a:r>
            <a:r>
              <a:rPr lang="en-US" altLang="en-US" dirty="0">
                <a:ea typeface="ＭＳ Ｐゴシック" pitchFamily="34" charset="-128"/>
              </a:rPr>
              <a:t>October 2010. http://www.nfer.ac.uk/publications/FUTL19/FUTL19_home.cfm</a:t>
            </a:r>
          </a:p>
        </p:txBody>
      </p:sp>
      <p:sp>
        <p:nvSpPr>
          <p:cNvPr id="5734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5734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143656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Furthermore, according</a:t>
            </a:r>
            <a:r>
              <a:rPr lang="en-US" altLang="en-US" baseline="0" dirty="0">
                <a:ea typeface="ＭＳ Ｐゴシック" pitchFamily="34" charset="-128"/>
              </a:rPr>
              <a:t> to recent research, the processing differences of individuals as mapped by connectome maps shows that every person’s neural pattern is unique to them alone. Just like fingerprints, no two people have the same neural networks. </a:t>
            </a:r>
          </a:p>
          <a:p>
            <a:endParaRPr lang="en-US" altLang="en-US" dirty="0">
              <a:ea typeface="ＭＳ Ｐゴシック" pitchFamily="34" charset="-128"/>
            </a:endParaRPr>
          </a:p>
          <a:p>
            <a:r>
              <a:rPr lang="en-US" altLang="en-US" dirty="0">
                <a:ea typeface="ＭＳ Ｐゴシック" pitchFamily="34" charset="-128"/>
              </a:rPr>
              <a:t>Source: http://www.wired.com/2015/10/scientists-can-now-predict-intelligence-brain-activity/ </a:t>
            </a:r>
          </a:p>
          <a:p>
            <a:endParaRPr lang="en-US" altLang="en-US" dirty="0">
              <a:ea typeface="ＭＳ Ｐゴシック" pitchFamily="34" charset="-128"/>
            </a:endParaRPr>
          </a:p>
        </p:txBody>
      </p:sp>
      <p:sp>
        <p:nvSpPr>
          <p:cNvPr id="5734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5734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92571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10-18-09</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DA515D-1881-47C0-97D4-06C0CA5F92EF}" type="slidenum">
              <a:rPr lang="en-US" altLang="en-US" smtClean="0"/>
              <a:pPr>
                <a:defRPr/>
              </a:pPr>
              <a:t>5</a:t>
            </a:fld>
            <a:endParaRPr lang="en-US" altLang="en-US"/>
          </a:p>
        </p:txBody>
      </p:sp>
    </p:spTree>
    <p:extLst>
      <p:ext uri="{BB962C8B-B14F-4D97-AF65-F5344CB8AC3E}">
        <p14:creationId xmlns:p14="http://schemas.microsoft.com/office/powerpoint/2010/main" val="267699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All of this is meant to demonstrate the different connections possible in individual brains. For instance,</a:t>
            </a:r>
            <a:r>
              <a:rPr lang="en-US" altLang="en-US" baseline="0" dirty="0">
                <a:ea typeface="ＭＳ Ｐゴシック" pitchFamily="34" charset="-128"/>
              </a:rPr>
              <a:t> d</a:t>
            </a:r>
            <a:r>
              <a:rPr lang="en-US" altLang="en-US" dirty="0">
                <a:ea typeface="ＭＳ Ｐゴシック" pitchFamily="34" charset="-128"/>
              </a:rPr>
              <a:t>ifferences in brain activity on same task clearly demonstrate that we are not all </a:t>
            </a:r>
            <a:r>
              <a:rPr lang="ja-JP" altLang="en-US" dirty="0">
                <a:ea typeface="ＭＳ Ｐゴシック" pitchFamily="34" charset="-128"/>
              </a:rPr>
              <a:t>“</a:t>
            </a:r>
            <a:r>
              <a:rPr lang="en-US" altLang="ja-JP" dirty="0">
                <a:ea typeface="ＭＳ Ｐゴシック" pitchFamily="34" charset="-128"/>
              </a:rPr>
              <a:t>wired</a:t>
            </a:r>
            <a:r>
              <a:rPr lang="ja-JP" altLang="en-US" dirty="0">
                <a:ea typeface="ＭＳ Ｐゴシック" pitchFamily="34" charset="-128"/>
              </a:rPr>
              <a:t>”</a:t>
            </a:r>
            <a:r>
              <a:rPr lang="en-US" altLang="ja-JP" dirty="0">
                <a:ea typeface="ＭＳ Ｐゴシック" pitchFamily="34" charset="-128"/>
              </a:rPr>
              <a:t> the same for learning.</a:t>
            </a:r>
          </a:p>
          <a:p>
            <a:endParaRPr lang="en-US" altLang="en-US" dirty="0">
              <a:ea typeface="ＭＳ Ｐゴシック" pitchFamily="34" charset="-128"/>
            </a:endParaRPr>
          </a:p>
          <a:p>
            <a:pPr defTabSz="466344">
              <a:defRPr/>
            </a:pPr>
            <a:r>
              <a:rPr lang="en-US" altLang="en-US" dirty="0">
                <a:latin typeface="Arial" panose="020B0604020202020204" pitchFamily="34" charset="0"/>
                <a:ea typeface="ＭＳ Ｐゴシック" pitchFamily="34" charset="-128"/>
              </a:rPr>
              <a:t>Source: “Introduction</a:t>
            </a:r>
            <a:r>
              <a:rPr lang="en-US" altLang="en-US" baseline="0" dirty="0">
                <a:latin typeface="Arial" panose="020B0604020202020204" pitchFamily="34" charset="0"/>
                <a:ea typeface="ＭＳ Ｐゴシック" pitchFamily="34" charset="-128"/>
              </a:rPr>
              <a:t> to Universal Design for Learning- 2 hour presentation.” </a:t>
            </a:r>
            <a:r>
              <a:rPr lang="en-US" altLang="en-US" baseline="0" dirty="0" err="1">
                <a:latin typeface="Arial" panose="020B0604020202020204" pitchFamily="34" charset="0"/>
                <a:ea typeface="ＭＳ Ｐゴシック" pitchFamily="34" charset="-128"/>
              </a:rPr>
              <a:t>powerpoint</a:t>
            </a:r>
            <a:r>
              <a:rPr lang="en-US" altLang="en-US" baseline="0" dirty="0">
                <a:latin typeface="Arial" panose="020B0604020202020204" pitchFamily="34" charset="0"/>
                <a:ea typeface="ＭＳ Ｐゴシック" pitchFamily="34" charset="-128"/>
              </a:rPr>
              <a:t>. CAST. Boston, Ma. 2010. </a:t>
            </a:r>
            <a:endParaRPr lang="en-US" altLang="en-US" dirty="0">
              <a:latin typeface="Arial" panose="020B0604020202020204" pitchFamily="34" charset="0"/>
              <a:ea typeface="ＭＳ Ｐゴシック" pitchFamily="34" charset="-128"/>
            </a:endParaRPr>
          </a:p>
        </p:txBody>
      </p:sp>
      <p:sp>
        <p:nvSpPr>
          <p:cNvPr id="5734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5734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630679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Times New Roman"/>
              </a:rPr>
              <a:t>However, it is important to note that such compensation and specific deficits in information processing are not debilitating as seen in the famous case of Albert Einstein. </a:t>
            </a:r>
          </a:p>
          <a:p>
            <a:endParaRPr lang="en-US" dirty="0">
              <a:ea typeface="Calibri"/>
              <a:cs typeface="Times New Roman"/>
            </a:endParaRPr>
          </a:p>
          <a:p>
            <a:r>
              <a:rPr lang="en-US" dirty="0">
                <a:ea typeface="Calibri"/>
                <a:cs typeface="Times New Roman"/>
              </a:rPr>
              <a:t>Einstein was a “late talker” and, throughout his career, had difficulty with mathematics facts (hypothesized to be automatically processed by the temporal lobe), in contrast to his unusual ability to visualize complex spatiotemporal relationships processed in the parietal lobe.”  </a:t>
            </a:r>
            <a:endParaRPr lang="en-US" dirty="0">
              <a:cs typeface="Times New Roman"/>
            </a:endParaRPr>
          </a:p>
          <a:p>
            <a:endParaRPr lang="en-US" dirty="0">
              <a:cs typeface="Times New Roman"/>
            </a:endParaRPr>
          </a:p>
          <a:p>
            <a:pPr defTabSz="466344">
              <a:defRPr/>
            </a:pPr>
            <a:r>
              <a:rPr lang="en-US" dirty="0"/>
              <a:t>Source: </a:t>
            </a:r>
          </a:p>
          <a:p>
            <a:pPr marL="174879" indent="-174879" defTabSz="466344">
              <a:buFont typeface="Arial" panose="020B0604020202020204" pitchFamily="34" charset="0"/>
              <a:buChar char="•"/>
              <a:defRPr/>
            </a:pPr>
            <a:r>
              <a:rPr lang="en-US" dirty="0">
                <a:hlinkClick r:id="rId3"/>
              </a:rPr>
              <a:t>Leonard</a:t>
            </a:r>
            <a:r>
              <a:rPr lang="en-US" dirty="0"/>
              <a:t>, Christiana M. and Mark A. Eckert. “Asymmetry and Dyslexia.” </a:t>
            </a:r>
            <a:r>
              <a:rPr lang="en-US" dirty="0">
                <a:hlinkClick r:id="rId4"/>
              </a:rPr>
              <a:t>Developmental Neuropsychology. 33.6. (2008): 663–681. </a:t>
            </a:r>
            <a:r>
              <a:rPr lang="en-US" dirty="0" err="1"/>
              <a:t>doi</a:t>
            </a:r>
            <a:r>
              <a:rPr lang="en-US" dirty="0"/>
              <a:t>:  </a:t>
            </a:r>
            <a:r>
              <a:rPr lang="en-US" dirty="0">
                <a:hlinkClick r:id="rId5"/>
              </a:rPr>
              <a:t>10.1080/87565640802418597</a:t>
            </a:r>
            <a:r>
              <a:rPr lang="en-US" dirty="0">
                <a:hlinkClick r:id="rId6"/>
              </a:rPr>
              <a:t/>
            </a:r>
            <a:br>
              <a:rPr lang="en-US" dirty="0">
                <a:hlinkClick r:id="rId6"/>
              </a:rPr>
            </a:br>
            <a:r>
              <a:rPr lang="en-US" dirty="0">
                <a:hlinkClick r:id="rId6"/>
              </a:rPr>
              <a:t>http://www.ncbi.nlm.nih.gov/pmc/articles/PMC2586924/#!po=57.8125</a:t>
            </a:r>
            <a:endParaRPr lang="en-US" dirty="0"/>
          </a:p>
          <a:p>
            <a:pPr marL="174879" indent="-174879" defTabSz="466344">
              <a:buFont typeface="Arial" panose="020B0604020202020204" pitchFamily="34" charset="0"/>
              <a:buChar char="•"/>
              <a:defRPr/>
            </a:pPr>
            <a:r>
              <a:rPr lang="en-US" dirty="0"/>
              <a:t>https://academic.oup.com/brain/article/136/4/1304/356614 </a:t>
            </a:r>
          </a:p>
          <a:p>
            <a:endParaRPr lang="en-US" dirty="0"/>
          </a:p>
        </p:txBody>
      </p:sp>
      <p:sp>
        <p:nvSpPr>
          <p:cNvPr id="4" name="Date Placeholder 3"/>
          <p:cNvSpPr>
            <a:spLocks noGrp="1"/>
          </p:cNvSpPr>
          <p:nvPr>
            <p:ph type="dt" idx="10"/>
          </p:nvPr>
        </p:nvSpPr>
        <p:spPr/>
        <p:txBody>
          <a:bodyPr/>
          <a:lstStyle/>
          <a:p>
            <a:pPr>
              <a:defRPr/>
            </a:pPr>
            <a:r>
              <a:rPr lang="en-US"/>
              <a:t>10-18-09</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DA515D-1881-47C0-97D4-06C0CA5F92EF}" type="slidenum">
              <a:rPr lang="en-US" altLang="en-US" smtClean="0"/>
              <a:pPr>
                <a:defRPr/>
              </a:pPr>
              <a:t>26</a:t>
            </a:fld>
            <a:endParaRPr lang="en-US" altLang="en-US"/>
          </a:p>
        </p:txBody>
      </p:sp>
    </p:spTree>
    <p:extLst>
      <p:ext uri="{BB962C8B-B14F-4D97-AF65-F5344CB8AC3E}">
        <p14:creationId xmlns:p14="http://schemas.microsoft.com/office/powerpoint/2010/main" val="313358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5530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r>
              <a:rPr lang="en-US" altLang="en-US">
                <a:latin typeface="Calibri" panose="020F0502020204030204" pitchFamily="34" charset="0"/>
              </a:rPr>
              <a:t>10-18-09</a:t>
            </a:r>
          </a:p>
        </p:txBody>
      </p:sp>
      <p:sp>
        <p:nvSpPr>
          <p:cNvPr id="5530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endParaRPr lang="en-US" altLang="en-US">
              <a:latin typeface="Calibri" panose="020F0502020204030204" pitchFamily="34" charset="0"/>
            </a:endParaRPr>
          </a:p>
        </p:txBody>
      </p:sp>
      <p:sp>
        <p:nvSpPr>
          <p:cNvPr id="55302"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fld id="{B7E97838-6954-43D8-91E5-33202A31B4AD}"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636142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57809" indent="-291465">
              <a:spcBef>
                <a:spcPct val="30000"/>
              </a:spcBef>
              <a:defRPr sz="1200">
                <a:solidFill>
                  <a:schemeClr val="tx1"/>
                </a:solidFill>
                <a:latin typeface="Calibri" pitchFamily="34" charset="0"/>
                <a:ea typeface="ＭＳ Ｐゴシック" pitchFamily="34" charset="-128"/>
              </a:defRPr>
            </a:lvl2pPr>
            <a:lvl3pPr marL="1165860" indent="-233172">
              <a:spcBef>
                <a:spcPct val="30000"/>
              </a:spcBef>
              <a:defRPr sz="1200">
                <a:solidFill>
                  <a:schemeClr val="tx1"/>
                </a:solidFill>
                <a:latin typeface="Calibri" pitchFamily="34" charset="0"/>
                <a:ea typeface="ＭＳ Ｐゴシック" pitchFamily="34" charset="-128"/>
              </a:defRPr>
            </a:lvl3pPr>
            <a:lvl4pPr marL="1632204" indent="-233172">
              <a:spcBef>
                <a:spcPct val="30000"/>
              </a:spcBef>
              <a:defRPr sz="1200">
                <a:solidFill>
                  <a:schemeClr val="tx1"/>
                </a:solidFill>
                <a:latin typeface="Calibri" pitchFamily="34" charset="0"/>
                <a:ea typeface="ＭＳ Ｐゴシック" pitchFamily="34" charset="-128"/>
              </a:defRPr>
            </a:lvl4pPr>
            <a:lvl5pPr marL="2098548" indent="-233172">
              <a:spcBef>
                <a:spcPct val="30000"/>
              </a:spcBef>
              <a:defRPr sz="1200">
                <a:solidFill>
                  <a:schemeClr val="tx1"/>
                </a:solidFill>
                <a:latin typeface="Calibri"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57373383-AD7B-46E7-8D1D-C49EFC765CCA}" type="slidenum">
              <a:rPr lang="en-US" altLang="en-US">
                <a:latin typeface="Arial" pitchFamily="34" charset="0"/>
              </a:rPr>
              <a:pPr>
                <a:spcBef>
                  <a:spcPct val="0"/>
                </a:spcBef>
              </a:pPr>
              <a:t>29</a:t>
            </a:fld>
            <a:endParaRPr lang="en-US" altLang="en-US">
              <a:latin typeface="Arial" pitchFamily="34"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466344">
              <a:defRPr/>
            </a:pPr>
            <a:r>
              <a:rPr lang="en-US" dirty="0"/>
              <a:t>Plasticity = What Maryanne Wolf calls “Open Architecture” where the brain rearranges itself to meet demands of environment </a:t>
            </a:r>
          </a:p>
          <a:p>
            <a:pPr marL="0" lvl="1" defTabSz="466344">
              <a:defRPr/>
            </a:pPr>
            <a:endParaRPr lang="en-US" dirty="0"/>
          </a:p>
          <a:p>
            <a:pPr defTabSz="466344">
              <a:defRPr/>
            </a:pPr>
            <a:endParaRPr lang="en-US" altLang="en-US" sz="1600" dirty="0">
              <a:latin typeface="Arial" pitchFamily="34" charset="0"/>
              <a:ea typeface="ＭＳ Ｐゴシック" pitchFamily="34" charset="-128"/>
            </a:endParaRPr>
          </a:p>
          <a:p>
            <a:pPr defTabSz="466344">
              <a:defRPr/>
            </a:pPr>
            <a:r>
              <a:rPr lang="en-US" altLang="en-US" sz="1600" dirty="0">
                <a:latin typeface="Arial" pitchFamily="34" charset="0"/>
                <a:ea typeface="ＭＳ Ｐゴシック" pitchFamily="34" charset="-128"/>
              </a:rPr>
              <a:t>Source: </a:t>
            </a:r>
          </a:p>
          <a:p>
            <a:pPr marL="174879" indent="-174879" defTabSz="466344">
              <a:buFont typeface="Arial" panose="020B0604020202020204" pitchFamily="34" charset="0"/>
              <a:buChar char="•"/>
              <a:defRPr/>
            </a:pPr>
            <a:r>
              <a:rPr lang="en-US" sz="1600" dirty="0"/>
              <a:t>Wolf, Maryanne. </a:t>
            </a:r>
            <a:r>
              <a:rPr lang="en-US" sz="1600" i="1" dirty="0"/>
              <a:t>Proust and the Squid: The Story and Science of the Reading Brain</a:t>
            </a:r>
            <a:r>
              <a:rPr lang="en-US" sz="1600" dirty="0"/>
              <a:t>. Harper Perennial, 2008.</a:t>
            </a:r>
          </a:p>
          <a:p>
            <a:pPr marL="174879" indent="-174879" defTabSz="466344">
              <a:buFont typeface="Arial" panose="020B0604020202020204" pitchFamily="34" charset="0"/>
              <a:buChar char="•"/>
              <a:defRPr/>
            </a:pPr>
            <a:r>
              <a:rPr lang="en-US" dirty="0"/>
              <a:t>“Neuroimaging Study Shows Disrupted Networks In The Brain Of Dyslexic Readers.” Health Innovations. </a:t>
            </a:r>
            <a:r>
              <a:rPr lang="en-US" altLang="en-US" sz="1600" dirty="0">
                <a:latin typeface="Arial" pitchFamily="34" charset="0"/>
                <a:ea typeface="ＭＳ Ｐゴシック" pitchFamily="34" charset="-128"/>
              </a:rPr>
              <a:t>http://health-innovations.org/2014/08/29/neuroimaging-study-shows-disrupted-networks-in-the-brain-of-dyslexic-readers/ </a:t>
            </a:r>
          </a:p>
          <a:p>
            <a:pPr eaLnBrk="1" hangingPunct="1">
              <a:spcBef>
                <a:spcPct val="0"/>
              </a:spcBef>
            </a:pPr>
            <a:endParaRPr lang="en-US" altLang="en-US" sz="1600" dirty="0">
              <a:latin typeface="Arial" pitchFamily="34" charset="0"/>
              <a:ea typeface="ＭＳ Ｐゴシック" pitchFamily="34" charset="-128"/>
            </a:endParaRPr>
          </a:p>
        </p:txBody>
      </p:sp>
      <p:sp>
        <p:nvSpPr>
          <p:cNvPr id="1741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57809" indent="-291465">
              <a:spcBef>
                <a:spcPct val="30000"/>
              </a:spcBef>
              <a:defRPr sz="1200">
                <a:solidFill>
                  <a:schemeClr val="tx1"/>
                </a:solidFill>
                <a:latin typeface="Calibri" pitchFamily="34" charset="0"/>
                <a:ea typeface="ＭＳ Ｐゴシック" pitchFamily="34" charset="-128"/>
              </a:defRPr>
            </a:lvl2pPr>
            <a:lvl3pPr marL="1165860" indent="-233172">
              <a:spcBef>
                <a:spcPct val="30000"/>
              </a:spcBef>
              <a:defRPr sz="1200">
                <a:solidFill>
                  <a:schemeClr val="tx1"/>
                </a:solidFill>
                <a:latin typeface="Calibri" pitchFamily="34" charset="0"/>
                <a:ea typeface="ＭＳ Ｐゴシック" pitchFamily="34" charset="-128"/>
              </a:defRPr>
            </a:lvl3pPr>
            <a:lvl4pPr marL="1632204" indent="-233172">
              <a:spcBef>
                <a:spcPct val="30000"/>
              </a:spcBef>
              <a:defRPr sz="1200">
                <a:solidFill>
                  <a:schemeClr val="tx1"/>
                </a:solidFill>
                <a:latin typeface="Calibri" pitchFamily="34" charset="0"/>
                <a:ea typeface="ＭＳ Ｐゴシック" pitchFamily="34" charset="-128"/>
              </a:defRPr>
            </a:lvl4pPr>
            <a:lvl5pPr marL="2098548" indent="-233172">
              <a:spcBef>
                <a:spcPct val="30000"/>
              </a:spcBef>
              <a:defRPr sz="1200">
                <a:solidFill>
                  <a:schemeClr val="tx1"/>
                </a:solidFill>
                <a:latin typeface="Calibri"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a:t>10-18-09</a:t>
            </a:r>
          </a:p>
        </p:txBody>
      </p:sp>
      <p:sp>
        <p:nvSpPr>
          <p:cNvPr id="1741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57809" indent="-291465">
              <a:spcBef>
                <a:spcPct val="30000"/>
              </a:spcBef>
              <a:defRPr sz="1200">
                <a:solidFill>
                  <a:schemeClr val="tx1"/>
                </a:solidFill>
                <a:latin typeface="Calibri" pitchFamily="34" charset="0"/>
                <a:ea typeface="ＭＳ Ｐゴシック" pitchFamily="34" charset="-128"/>
              </a:defRPr>
            </a:lvl2pPr>
            <a:lvl3pPr marL="1165860" indent="-233172">
              <a:spcBef>
                <a:spcPct val="30000"/>
              </a:spcBef>
              <a:defRPr sz="1200">
                <a:solidFill>
                  <a:schemeClr val="tx1"/>
                </a:solidFill>
                <a:latin typeface="Calibri" pitchFamily="34" charset="0"/>
                <a:ea typeface="ＭＳ Ｐゴシック" pitchFamily="34" charset="-128"/>
              </a:defRPr>
            </a:lvl3pPr>
            <a:lvl4pPr marL="1632204" indent="-233172">
              <a:spcBef>
                <a:spcPct val="30000"/>
              </a:spcBef>
              <a:defRPr sz="1200">
                <a:solidFill>
                  <a:schemeClr val="tx1"/>
                </a:solidFill>
                <a:latin typeface="Calibri" pitchFamily="34" charset="0"/>
                <a:ea typeface="ＭＳ Ｐゴシック" pitchFamily="34" charset="-128"/>
              </a:defRPr>
            </a:lvl4pPr>
            <a:lvl5pPr marL="2098548" indent="-233172">
              <a:spcBef>
                <a:spcPct val="30000"/>
              </a:spcBef>
              <a:defRPr sz="1200">
                <a:solidFill>
                  <a:schemeClr val="tx1"/>
                </a:solidFill>
                <a:latin typeface="Calibri"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4173385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10-18-09</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DA515D-1881-47C0-97D4-06C0CA5F92EF}" type="slidenum">
              <a:rPr lang="en-US" altLang="en-US" smtClean="0"/>
              <a:pPr>
                <a:defRPr/>
              </a:pPr>
              <a:t>30</a:t>
            </a:fld>
            <a:endParaRPr lang="en-US" altLang="en-US"/>
          </a:p>
        </p:txBody>
      </p:sp>
    </p:spTree>
    <p:extLst>
      <p:ext uri="{BB962C8B-B14F-4D97-AF65-F5344CB8AC3E}">
        <p14:creationId xmlns:p14="http://schemas.microsoft.com/office/powerpoint/2010/main" val="4244207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344">
              <a:defRPr/>
            </a:pPr>
            <a:r>
              <a:rPr lang="en-US" altLang="en-US" dirty="0">
                <a:ea typeface="ＭＳ Ｐゴシック" pitchFamily="34" charset="-128"/>
              </a:rPr>
              <a:t>A more recent image</a:t>
            </a:r>
            <a:r>
              <a:rPr lang="en-US" altLang="en-US" baseline="0" dirty="0">
                <a:ea typeface="ＭＳ Ｐゴシック" pitchFamily="34" charset="-128"/>
              </a:rPr>
              <a:t> shows the connections being made when physical &amp; visual learning styles are used</a:t>
            </a:r>
          </a:p>
          <a:p>
            <a:pPr defTabSz="466344">
              <a:defRPr/>
            </a:pPr>
            <a:endParaRPr lang="en-US" altLang="en-US" dirty="0">
              <a:ea typeface="ＭＳ Ｐゴシック" pitchFamily="34" charset="-128"/>
            </a:endParaRPr>
          </a:p>
          <a:p>
            <a:r>
              <a:rPr lang="en-US" dirty="0"/>
              <a:t>YELLOW= </a:t>
            </a:r>
            <a:r>
              <a:rPr lang="en-US" b="1" dirty="0"/>
              <a:t>visual </a:t>
            </a:r>
            <a:r>
              <a:rPr lang="en-US" dirty="0"/>
              <a:t>recognition</a:t>
            </a:r>
          </a:p>
          <a:p>
            <a:endParaRPr lang="en-US" dirty="0"/>
          </a:p>
          <a:p>
            <a:r>
              <a:rPr lang="en-US" dirty="0"/>
              <a:t>BLUE = </a:t>
            </a:r>
            <a:r>
              <a:rPr lang="en-US" b="1" dirty="0"/>
              <a:t>haptic</a:t>
            </a:r>
            <a:r>
              <a:rPr lang="en-US" dirty="0"/>
              <a:t> recognition</a:t>
            </a:r>
          </a:p>
          <a:p>
            <a:endParaRPr lang="en-US" dirty="0"/>
          </a:p>
          <a:p>
            <a:r>
              <a:rPr lang="en-US" dirty="0"/>
              <a:t>GREEN = overlapping</a:t>
            </a:r>
            <a:endParaRPr lang="en-US" altLang="en-US" dirty="0">
              <a:ea typeface="ＭＳ Ｐゴシック" pitchFamily="34" charset="-128"/>
            </a:endParaRPr>
          </a:p>
          <a:p>
            <a:pPr defTabSz="466344">
              <a:defRPr/>
            </a:pPr>
            <a:endParaRPr lang="en-US" altLang="en-US" dirty="0">
              <a:ea typeface="ＭＳ Ｐゴシック" pitchFamily="34" charset="-128"/>
            </a:endParaRPr>
          </a:p>
          <a:p>
            <a:pPr defTabSz="466344">
              <a:defRPr/>
            </a:pPr>
            <a:endParaRPr lang="en-US" altLang="en-US" dirty="0">
              <a:ea typeface="ＭＳ Ｐゴシック" pitchFamily="34" charset="-128"/>
            </a:endParaRPr>
          </a:p>
          <a:p>
            <a:pPr defTabSz="466344">
              <a:defRPr/>
            </a:pPr>
            <a:r>
              <a:rPr lang="en-US" altLang="en-US" dirty="0">
                <a:ea typeface="ＭＳ Ｐゴシック" pitchFamily="34" charset="-128"/>
              </a:rPr>
              <a:t>Source:</a:t>
            </a:r>
            <a:r>
              <a:rPr lang="en-US" altLang="en-US" baseline="0" dirty="0">
                <a:ea typeface="ＭＳ Ｐゴシック" pitchFamily="34" charset="-128"/>
              </a:rPr>
              <a:t> </a:t>
            </a:r>
            <a:r>
              <a:rPr lang="en-US" altLang="en-US" dirty="0">
                <a:ea typeface="ＭＳ Ｐゴシック" pitchFamily="34" charset="-128"/>
              </a:rPr>
              <a:t>Howard-Jones, Paul,</a:t>
            </a:r>
            <a:r>
              <a:rPr lang="en-US" altLang="en-US" baseline="0" dirty="0">
                <a:ea typeface="ＭＳ Ｐゴシック" pitchFamily="34" charset="-128"/>
              </a:rPr>
              <a:t> </a:t>
            </a:r>
            <a:r>
              <a:rPr lang="en-US" altLang="en-US" dirty="0">
                <a:ea typeface="ＭＳ Ｐゴシック" pitchFamily="34" charset="-128"/>
              </a:rPr>
              <a:t>Michela </a:t>
            </a:r>
            <a:r>
              <a:rPr lang="en-US" altLang="en-US" dirty="0" err="1">
                <a:ea typeface="ＭＳ Ｐゴシック" pitchFamily="34" charset="-128"/>
              </a:rPr>
              <a:t>Ott</a:t>
            </a:r>
            <a:r>
              <a:rPr lang="en-US" altLang="en-US" dirty="0">
                <a:ea typeface="ＭＳ Ｐゴシック" pitchFamily="34" charset="-128"/>
              </a:rPr>
              <a:t>, Theo van </a:t>
            </a:r>
            <a:r>
              <a:rPr lang="en-US" altLang="en-US" dirty="0" err="1">
                <a:ea typeface="ＭＳ Ｐゴシック" pitchFamily="34" charset="-128"/>
              </a:rPr>
              <a:t>Leeuwen</a:t>
            </a:r>
            <a:r>
              <a:rPr lang="en-US" altLang="en-US" dirty="0">
                <a:ea typeface="ＭＳ Ｐゴシック" pitchFamily="34" charset="-128"/>
              </a:rPr>
              <a:t>, Bert De </a:t>
            </a:r>
            <a:r>
              <a:rPr lang="en-US" altLang="en-US" dirty="0" err="1">
                <a:ea typeface="ＭＳ Ｐゴシック" pitchFamily="34" charset="-128"/>
              </a:rPr>
              <a:t>Smedt</a:t>
            </a:r>
            <a:r>
              <a:rPr lang="en-US" altLang="en-US" dirty="0">
                <a:ea typeface="ＭＳ Ｐゴシック" pitchFamily="34" charset="-128"/>
              </a:rPr>
              <a:t>.</a:t>
            </a:r>
            <a:r>
              <a:rPr lang="en-US" altLang="en-US" baseline="0" dirty="0">
                <a:ea typeface="ＭＳ Ｐゴシック" pitchFamily="34" charset="-128"/>
              </a:rPr>
              <a:t> “Neuroscience and  technology enhanced learning.” </a:t>
            </a:r>
            <a:r>
              <a:rPr lang="en-US" altLang="en-US" baseline="0" dirty="0" err="1">
                <a:ea typeface="ＭＳ Ｐゴシック" pitchFamily="34" charset="-128"/>
              </a:rPr>
              <a:t>Futurelab</a:t>
            </a:r>
            <a:r>
              <a:rPr lang="en-US" altLang="en-US" baseline="0" dirty="0">
                <a:ea typeface="ＭＳ Ｐゴシック" pitchFamily="34" charset="-128"/>
              </a:rPr>
              <a:t>. </a:t>
            </a:r>
            <a:r>
              <a:rPr lang="en-US" altLang="en-US" dirty="0">
                <a:ea typeface="ＭＳ Ｐゴシック" pitchFamily="34" charset="-128"/>
              </a:rPr>
              <a:t>October 2010. http://www.nfer.ac.uk/publications/FUTL19/FUTL19_home.cfm</a:t>
            </a:r>
          </a:p>
        </p:txBody>
      </p:sp>
      <p:sp>
        <p:nvSpPr>
          <p:cNvPr id="4" name="Date Placeholder 3"/>
          <p:cNvSpPr>
            <a:spLocks noGrp="1"/>
          </p:cNvSpPr>
          <p:nvPr>
            <p:ph type="dt" idx="10"/>
          </p:nvPr>
        </p:nvSpPr>
        <p:spPr/>
        <p:txBody>
          <a:bodyPr/>
          <a:lstStyle/>
          <a:p>
            <a:pPr>
              <a:defRPr/>
            </a:pPr>
            <a:r>
              <a:rPr lang="en-US"/>
              <a:t>10-18-09</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DA515D-1881-47C0-97D4-06C0CA5F92EF}" type="slidenum">
              <a:rPr lang="en-US" altLang="en-US" smtClean="0"/>
              <a:pPr>
                <a:defRPr/>
              </a:pPr>
              <a:t>31</a:t>
            </a:fld>
            <a:endParaRPr lang="en-US" altLang="en-US"/>
          </a:p>
        </p:txBody>
      </p:sp>
    </p:spTree>
    <p:extLst>
      <p:ext uri="{BB962C8B-B14F-4D97-AF65-F5344CB8AC3E}">
        <p14:creationId xmlns:p14="http://schemas.microsoft.com/office/powerpoint/2010/main" val="2376017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193">
              <a:defRPr/>
            </a:pPr>
            <a:endParaRPr lang="en-US" dirty="0"/>
          </a:p>
        </p:txBody>
      </p:sp>
      <p:sp>
        <p:nvSpPr>
          <p:cNvPr id="4" name="Date Placeholder 3"/>
          <p:cNvSpPr>
            <a:spLocks noGrp="1"/>
          </p:cNvSpPr>
          <p:nvPr>
            <p:ph type="dt" idx="10"/>
          </p:nvPr>
        </p:nvSpPr>
        <p:spPr/>
        <p:txBody>
          <a:bodyPr/>
          <a:lstStyle/>
          <a:p>
            <a:pPr>
              <a:defRPr/>
            </a:pPr>
            <a:r>
              <a:rPr lang="en-US"/>
              <a:t>10-18-09</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DA515D-1881-47C0-97D4-06C0CA5F92EF}" type="slidenum">
              <a:rPr lang="en-US" altLang="en-US" smtClean="0"/>
              <a:pPr>
                <a:defRPr/>
              </a:pPr>
              <a:t>32</a:t>
            </a:fld>
            <a:endParaRPr lang="en-US" altLang="en-US"/>
          </a:p>
        </p:txBody>
      </p:sp>
    </p:spTree>
    <p:extLst>
      <p:ext uri="{BB962C8B-B14F-4D97-AF65-F5344CB8AC3E}">
        <p14:creationId xmlns:p14="http://schemas.microsoft.com/office/powerpoint/2010/main" val="2685635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770EEA8-C301-4449-8422-763538D6EB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66F303B2-723B-40B3-8622-7197B1B23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1204" name="Date Placeholder 3">
            <a:extLst>
              <a:ext uri="{FF2B5EF4-FFF2-40B4-BE49-F238E27FC236}">
                <a16:creationId xmlns:a16="http://schemas.microsoft.com/office/drawing/2014/main" id="{5E57317C-5EFF-4EC8-9CC9-F81AA4F47649}"/>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9300" indent="-287338">
              <a:defRPr>
                <a:solidFill>
                  <a:schemeClr val="tx1"/>
                </a:solidFill>
                <a:latin typeface="Arial" panose="020B0604020202020204" pitchFamily="34" charset="0"/>
                <a:ea typeface="ＭＳ Ｐゴシック" panose="020B0600070205080204" pitchFamily="34" charset="-128"/>
              </a:defRPr>
            </a:lvl2pPr>
            <a:lvl3pPr marL="1154113" indent="-230188">
              <a:defRPr>
                <a:solidFill>
                  <a:schemeClr val="tx1"/>
                </a:solidFill>
                <a:latin typeface="Arial" panose="020B0604020202020204" pitchFamily="34" charset="0"/>
                <a:ea typeface="ＭＳ Ｐゴシック" panose="020B0600070205080204" pitchFamily="34" charset="-128"/>
              </a:defRPr>
            </a:lvl3pPr>
            <a:lvl4pPr marL="1616075" indent="-230188">
              <a:defRPr>
                <a:solidFill>
                  <a:schemeClr val="tx1"/>
                </a:solidFill>
                <a:latin typeface="Arial" panose="020B0604020202020204" pitchFamily="34" charset="0"/>
                <a:ea typeface="ＭＳ Ｐゴシック" panose="020B0600070205080204" pitchFamily="34" charset="-128"/>
              </a:defRPr>
            </a:lvl4pPr>
            <a:lvl5pPr marL="2078038" indent="-230188">
              <a:defRPr>
                <a:solidFill>
                  <a:schemeClr val="tx1"/>
                </a:solidFill>
                <a:latin typeface="Arial" panose="020B0604020202020204" pitchFamily="34" charset="0"/>
                <a:ea typeface="ＭＳ Ｐゴシック" panose="020B0600070205080204" pitchFamily="34" charset="-128"/>
              </a:defRPr>
            </a:lvl5pPr>
            <a:lvl6pPr marL="25352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24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96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68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Calibri" panose="020F0502020204030204" pitchFamily="34" charset="0"/>
              </a:rPr>
              <a:t>10-18-09</a:t>
            </a:r>
          </a:p>
        </p:txBody>
      </p:sp>
      <p:sp>
        <p:nvSpPr>
          <p:cNvPr id="51205" name="Footer Placeholder 4">
            <a:extLst>
              <a:ext uri="{FF2B5EF4-FFF2-40B4-BE49-F238E27FC236}">
                <a16:creationId xmlns:a16="http://schemas.microsoft.com/office/drawing/2014/main" id="{7941EC55-6EBA-498C-BFB9-2E9317A0FC05}"/>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9300" indent="-287338">
              <a:defRPr>
                <a:solidFill>
                  <a:schemeClr val="tx1"/>
                </a:solidFill>
                <a:latin typeface="Arial" panose="020B0604020202020204" pitchFamily="34" charset="0"/>
                <a:ea typeface="ＭＳ Ｐゴシック" panose="020B0600070205080204" pitchFamily="34" charset="-128"/>
              </a:defRPr>
            </a:lvl2pPr>
            <a:lvl3pPr marL="1154113" indent="-230188">
              <a:defRPr>
                <a:solidFill>
                  <a:schemeClr val="tx1"/>
                </a:solidFill>
                <a:latin typeface="Arial" panose="020B0604020202020204" pitchFamily="34" charset="0"/>
                <a:ea typeface="ＭＳ Ｐゴシック" panose="020B0600070205080204" pitchFamily="34" charset="-128"/>
              </a:defRPr>
            </a:lvl3pPr>
            <a:lvl4pPr marL="1616075" indent="-230188">
              <a:defRPr>
                <a:solidFill>
                  <a:schemeClr val="tx1"/>
                </a:solidFill>
                <a:latin typeface="Arial" panose="020B0604020202020204" pitchFamily="34" charset="0"/>
                <a:ea typeface="ＭＳ Ｐゴシック" panose="020B0600070205080204" pitchFamily="34" charset="-128"/>
              </a:defRPr>
            </a:lvl4pPr>
            <a:lvl5pPr marL="2078038" indent="-230188">
              <a:defRPr>
                <a:solidFill>
                  <a:schemeClr val="tx1"/>
                </a:solidFill>
                <a:latin typeface="Arial" panose="020B0604020202020204" pitchFamily="34" charset="0"/>
                <a:ea typeface="ＭＳ Ｐゴシック" panose="020B0600070205080204" pitchFamily="34" charset="-128"/>
              </a:defRPr>
            </a:lvl5pPr>
            <a:lvl6pPr marL="25352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24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96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68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Calibri" panose="020F0502020204030204" pitchFamily="34" charset="0"/>
            </a:endParaRPr>
          </a:p>
        </p:txBody>
      </p:sp>
      <p:sp>
        <p:nvSpPr>
          <p:cNvPr id="51206" name="Slide Number Placeholder 5">
            <a:extLst>
              <a:ext uri="{FF2B5EF4-FFF2-40B4-BE49-F238E27FC236}">
                <a16:creationId xmlns:a16="http://schemas.microsoft.com/office/drawing/2014/main" id="{8220FF84-0A51-4B1D-99C6-5E306DA56E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9300" indent="-287338">
              <a:defRPr>
                <a:solidFill>
                  <a:schemeClr val="tx1"/>
                </a:solidFill>
                <a:latin typeface="Arial" panose="020B0604020202020204" pitchFamily="34" charset="0"/>
                <a:ea typeface="ＭＳ Ｐゴシック" panose="020B0600070205080204" pitchFamily="34" charset="-128"/>
              </a:defRPr>
            </a:lvl2pPr>
            <a:lvl3pPr marL="1154113" indent="-230188">
              <a:defRPr>
                <a:solidFill>
                  <a:schemeClr val="tx1"/>
                </a:solidFill>
                <a:latin typeface="Arial" panose="020B0604020202020204" pitchFamily="34" charset="0"/>
                <a:ea typeface="ＭＳ Ｐゴシック" panose="020B0600070205080204" pitchFamily="34" charset="-128"/>
              </a:defRPr>
            </a:lvl3pPr>
            <a:lvl4pPr marL="1616075" indent="-230188">
              <a:defRPr>
                <a:solidFill>
                  <a:schemeClr val="tx1"/>
                </a:solidFill>
                <a:latin typeface="Arial" panose="020B0604020202020204" pitchFamily="34" charset="0"/>
                <a:ea typeface="ＭＳ Ｐゴシック" panose="020B0600070205080204" pitchFamily="34" charset="-128"/>
              </a:defRPr>
            </a:lvl4pPr>
            <a:lvl5pPr marL="2078038" indent="-230188">
              <a:defRPr>
                <a:solidFill>
                  <a:schemeClr val="tx1"/>
                </a:solidFill>
                <a:latin typeface="Arial" panose="020B0604020202020204" pitchFamily="34" charset="0"/>
                <a:ea typeface="ＭＳ Ｐゴシック" panose="020B0600070205080204" pitchFamily="34" charset="-128"/>
              </a:defRPr>
            </a:lvl5pPr>
            <a:lvl6pPr marL="25352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24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96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68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D3A954-0542-4BEF-BB38-FE597B418E65}" type="slidenum">
              <a:rPr lang="en-US" altLang="en-US" smtClean="0">
                <a:latin typeface="Calibri" panose="020F0502020204030204" pitchFamily="34" charset="0"/>
              </a:rPr>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3992142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770EEA8-C301-4449-8422-763538D6EB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66F303B2-723B-40B3-8622-7197B1B23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1204" name="Date Placeholder 3">
            <a:extLst>
              <a:ext uri="{FF2B5EF4-FFF2-40B4-BE49-F238E27FC236}">
                <a16:creationId xmlns:a16="http://schemas.microsoft.com/office/drawing/2014/main" id="{5E57317C-5EFF-4EC8-9CC9-F81AA4F47649}"/>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9300" indent="-287338">
              <a:defRPr>
                <a:solidFill>
                  <a:schemeClr val="tx1"/>
                </a:solidFill>
                <a:latin typeface="Arial" panose="020B0604020202020204" pitchFamily="34" charset="0"/>
                <a:ea typeface="ＭＳ Ｐゴシック" panose="020B0600070205080204" pitchFamily="34" charset="-128"/>
              </a:defRPr>
            </a:lvl2pPr>
            <a:lvl3pPr marL="1154113" indent="-230188">
              <a:defRPr>
                <a:solidFill>
                  <a:schemeClr val="tx1"/>
                </a:solidFill>
                <a:latin typeface="Arial" panose="020B0604020202020204" pitchFamily="34" charset="0"/>
                <a:ea typeface="ＭＳ Ｐゴシック" panose="020B0600070205080204" pitchFamily="34" charset="-128"/>
              </a:defRPr>
            </a:lvl3pPr>
            <a:lvl4pPr marL="1616075" indent="-230188">
              <a:defRPr>
                <a:solidFill>
                  <a:schemeClr val="tx1"/>
                </a:solidFill>
                <a:latin typeface="Arial" panose="020B0604020202020204" pitchFamily="34" charset="0"/>
                <a:ea typeface="ＭＳ Ｐゴシック" panose="020B0600070205080204" pitchFamily="34" charset="-128"/>
              </a:defRPr>
            </a:lvl4pPr>
            <a:lvl5pPr marL="2078038" indent="-230188">
              <a:defRPr>
                <a:solidFill>
                  <a:schemeClr val="tx1"/>
                </a:solidFill>
                <a:latin typeface="Arial" panose="020B0604020202020204" pitchFamily="34" charset="0"/>
                <a:ea typeface="ＭＳ Ｐゴシック" panose="020B0600070205080204" pitchFamily="34" charset="-128"/>
              </a:defRPr>
            </a:lvl5pPr>
            <a:lvl6pPr marL="25352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24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96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68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Calibri" panose="020F0502020204030204" pitchFamily="34" charset="0"/>
              </a:rPr>
              <a:t>10-18-09</a:t>
            </a:r>
          </a:p>
        </p:txBody>
      </p:sp>
      <p:sp>
        <p:nvSpPr>
          <p:cNvPr id="51205" name="Footer Placeholder 4">
            <a:extLst>
              <a:ext uri="{FF2B5EF4-FFF2-40B4-BE49-F238E27FC236}">
                <a16:creationId xmlns:a16="http://schemas.microsoft.com/office/drawing/2014/main" id="{7941EC55-6EBA-498C-BFB9-2E9317A0FC05}"/>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9300" indent="-287338">
              <a:defRPr>
                <a:solidFill>
                  <a:schemeClr val="tx1"/>
                </a:solidFill>
                <a:latin typeface="Arial" panose="020B0604020202020204" pitchFamily="34" charset="0"/>
                <a:ea typeface="ＭＳ Ｐゴシック" panose="020B0600070205080204" pitchFamily="34" charset="-128"/>
              </a:defRPr>
            </a:lvl2pPr>
            <a:lvl3pPr marL="1154113" indent="-230188">
              <a:defRPr>
                <a:solidFill>
                  <a:schemeClr val="tx1"/>
                </a:solidFill>
                <a:latin typeface="Arial" panose="020B0604020202020204" pitchFamily="34" charset="0"/>
                <a:ea typeface="ＭＳ Ｐゴシック" panose="020B0600070205080204" pitchFamily="34" charset="-128"/>
              </a:defRPr>
            </a:lvl3pPr>
            <a:lvl4pPr marL="1616075" indent="-230188">
              <a:defRPr>
                <a:solidFill>
                  <a:schemeClr val="tx1"/>
                </a:solidFill>
                <a:latin typeface="Arial" panose="020B0604020202020204" pitchFamily="34" charset="0"/>
                <a:ea typeface="ＭＳ Ｐゴシック" panose="020B0600070205080204" pitchFamily="34" charset="-128"/>
              </a:defRPr>
            </a:lvl4pPr>
            <a:lvl5pPr marL="2078038" indent="-230188">
              <a:defRPr>
                <a:solidFill>
                  <a:schemeClr val="tx1"/>
                </a:solidFill>
                <a:latin typeface="Arial" panose="020B0604020202020204" pitchFamily="34" charset="0"/>
                <a:ea typeface="ＭＳ Ｐゴシック" panose="020B0600070205080204" pitchFamily="34" charset="-128"/>
              </a:defRPr>
            </a:lvl5pPr>
            <a:lvl6pPr marL="25352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24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96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68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Calibri" panose="020F0502020204030204" pitchFamily="34" charset="0"/>
            </a:endParaRPr>
          </a:p>
        </p:txBody>
      </p:sp>
      <p:sp>
        <p:nvSpPr>
          <p:cNvPr id="51206" name="Slide Number Placeholder 5">
            <a:extLst>
              <a:ext uri="{FF2B5EF4-FFF2-40B4-BE49-F238E27FC236}">
                <a16:creationId xmlns:a16="http://schemas.microsoft.com/office/drawing/2014/main" id="{8220FF84-0A51-4B1D-99C6-5E306DA56E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9300" indent="-287338">
              <a:defRPr>
                <a:solidFill>
                  <a:schemeClr val="tx1"/>
                </a:solidFill>
                <a:latin typeface="Arial" panose="020B0604020202020204" pitchFamily="34" charset="0"/>
                <a:ea typeface="ＭＳ Ｐゴシック" panose="020B0600070205080204" pitchFamily="34" charset="-128"/>
              </a:defRPr>
            </a:lvl2pPr>
            <a:lvl3pPr marL="1154113" indent="-230188">
              <a:defRPr>
                <a:solidFill>
                  <a:schemeClr val="tx1"/>
                </a:solidFill>
                <a:latin typeface="Arial" panose="020B0604020202020204" pitchFamily="34" charset="0"/>
                <a:ea typeface="ＭＳ Ｐゴシック" panose="020B0600070205080204" pitchFamily="34" charset="-128"/>
              </a:defRPr>
            </a:lvl3pPr>
            <a:lvl4pPr marL="1616075" indent="-230188">
              <a:defRPr>
                <a:solidFill>
                  <a:schemeClr val="tx1"/>
                </a:solidFill>
                <a:latin typeface="Arial" panose="020B0604020202020204" pitchFamily="34" charset="0"/>
                <a:ea typeface="ＭＳ Ｐゴシック" panose="020B0600070205080204" pitchFamily="34" charset="-128"/>
              </a:defRPr>
            </a:lvl4pPr>
            <a:lvl5pPr marL="2078038" indent="-230188">
              <a:defRPr>
                <a:solidFill>
                  <a:schemeClr val="tx1"/>
                </a:solidFill>
                <a:latin typeface="Arial" panose="020B0604020202020204" pitchFamily="34" charset="0"/>
                <a:ea typeface="ＭＳ Ｐゴシック" panose="020B0600070205080204" pitchFamily="34" charset="-128"/>
              </a:defRPr>
            </a:lvl5pPr>
            <a:lvl6pPr marL="25352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24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96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6838"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D3A954-0542-4BEF-BB38-FE597B418E65}" type="slidenum">
              <a:rPr lang="en-US" altLang="en-US" smtClean="0">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4118784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5F83196-E44A-4F5A-8497-476A7A3E7F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7238" indent="-2905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522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195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708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542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114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86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258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EC15122-D77A-4890-9E4D-2A3AC49C43FE}" type="slidenum">
              <a:rPr lang="en-US" altLang="en-US" smtClean="0">
                <a:latin typeface="Arial" panose="020B0604020202020204" pitchFamily="34" charset="0"/>
              </a:rPr>
              <a:pPr>
                <a:spcBef>
                  <a:spcPct val="0"/>
                </a:spcBef>
              </a:pPr>
              <a:t>36</a:t>
            </a:fld>
            <a:endParaRPr lang="en-US" altLang="en-US">
              <a:latin typeface="Arial" panose="020B0604020202020204" pitchFamily="34" charset="0"/>
            </a:endParaRPr>
          </a:p>
        </p:txBody>
      </p:sp>
      <p:sp>
        <p:nvSpPr>
          <p:cNvPr id="28675" name="Rectangle 2">
            <a:extLst>
              <a:ext uri="{FF2B5EF4-FFF2-40B4-BE49-F238E27FC236}">
                <a16:creationId xmlns:a16="http://schemas.microsoft.com/office/drawing/2014/main" id="{98CB938B-3F7F-4EE2-9833-45188955F3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0D8A3570-4731-47C9-870C-12078DAB9A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ea typeface="ＭＳ Ｐゴシック" panose="020B0600070205080204" pitchFamily="34" charset="-128"/>
              </a:rPr>
              <a:t>Each of these brain regions work together to process, learn and engage with information. According to Rose and Meyer (2002), these three areas of the brain can be classified as three learning networks: recognition, strategy, and affective networks. The three UDL principles (Multiple Means of Representation, Multiple Means of Expression, and Multiple Means of Engagement) parallel these 3 areas. </a:t>
            </a:r>
          </a:p>
        </p:txBody>
      </p:sp>
      <p:sp>
        <p:nvSpPr>
          <p:cNvPr id="28677" name="Date Placeholder 4">
            <a:extLst>
              <a:ext uri="{FF2B5EF4-FFF2-40B4-BE49-F238E27FC236}">
                <a16:creationId xmlns:a16="http://schemas.microsoft.com/office/drawing/2014/main" id="{2BE85DEF-E9D2-47C3-A7E1-9FD387F0CEF3}"/>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7238" indent="-2905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522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195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708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542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114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86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258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a:t>10-18-09</a:t>
            </a:r>
          </a:p>
        </p:txBody>
      </p:sp>
      <p:sp>
        <p:nvSpPr>
          <p:cNvPr id="28678" name="Footer Placeholder 5">
            <a:extLst>
              <a:ext uri="{FF2B5EF4-FFF2-40B4-BE49-F238E27FC236}">
                <a16:creationId xmlns:a16="http://schemas.microsoft.com/office/drawing/2014/main" id="{4FF308CA-A84A-4A33-9137-D2FFC75E57FD}"/>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7238" indent="-2905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522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195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708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542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114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86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25888" indent="-2317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3072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r>
              <a:rPr lang="en-US" altLang="en-US">
                <a:latin typeface="Calibri" panose="020F0502020204030204" pitchFamily="34" charset="0"/>
              </a:rPr>
              <a:t>10-18-09</a:t>
            </a:r>
          </a:p>
        </p:txBody>
      </p:sp>
      <p:sp>
        <p:nvSpPr>
          <p:cNvPr id="3072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endParaRPr lang="en-US" altLang="en-US">
              <a:latin typeface="Calibri" panose="020F0502020204030204" pitchFamily="34" charset="0"/>
            </a:endParaRPr>
          </a:p>
        </p:txBody>
      </p:sp>
      <p:sp>
        <p:nvSpPr>
          <p:cNvPr id="3072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fld id="{FBED163F-31FF-4307-8495-0D4F055A5FEE}"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1845933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What is Engagement?</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7F381170-6D50-461D-AA90-591ACB2CAF2B}" type="slidenum">
              <a:rPr lang="en-US" altLang="en-US" smtClean="0"/>
              <a:pPr>
                <a:spcBef>
                  <a:spcPct val="0"/>
                </a:spcBef>
              </a:pPr>
              <a:t>37</a:t>
            </a:fld>
            <a:endParaRPr lang="en-US" altLang="en-US"/>
          </a:p>
        </p:txBody>
      </p:sp>
      <p:sp>
        <p:nvSpPr>
          <p:cNvPr id="10957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10957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2458446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5012A0A-48B5-410A-8EC0-6EC173545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E6FB3450-A0A0-4E64-B7AA-CD44936BC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0964" name="Date Placeholder 3">
            <a:extLst>
              <a:ext uri="{FF2B5EF4-FFF2-40B4-BE49-F238E27FC236}">
                <a16:creationId xmlns:a16="http://schemas.microsoft.com/office/drawing/2014/main" id="{F928CB32-231E-4C4C-A46D-E618C7F53F2E}"/>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809" indent="-291465">
              <a:defRPr>
                <a:solidFill>
                  <a:schemeClr val="tx1"/>
                </a:solidFill>
                <a:latin typeface="Arial" panose="020B0604020202020204" pitchFamily="34" charset="0"/>
                <a:ea typeface="ＭＳ Ｐゴシック" panose="020B0600070205080204" pitchFamily="34" charset="-128"/>
              </a:defRPr>
            </a:lvl2pPr>
            <a:lvl3pPr marL="1165860" indent="-233172">
              <a:defRPr>
                <a:solidFill>
                  <a:schemeClr val="tx1"/>
                </a:solidFill>
                <a:latin typeface="Arial" panose="020B0604020202020204" pitchFamily="34" charset="0"/>
                <a:ea typeface="ＭＳ Ｐゴシック" panose="020B0600070205080204" pitchFamily="34" charset="-128"/>
              </a:defRPr>
            </a:lvl3pPr>
            <a:lvl4pPr marL="1632204" indent="-233172">
              <a:defRPr>
                <a:solidFill>
                  <a:schemeClr val="tx1"/>
                </a:solidFill>
                <a:latin typeface="Arial" panose="020B0604020202020204" pitchFamily="34" charset="0"/>
                <a:ea typeface="ＭＳ Ｐゴシック" panose="020B0600070205080204" pitchFamily="34" charset="-128"/>
              </a:defRPr>
            </a:lvl4pPr>
            <a:lvl5pPr marL="2098548" indent="-233172">
              <a:defRPr>
                <a:solidFill>
                  <a:schemeClr val="tx1"/>
                </a:solidFill>
                <a:latin typeface="Arial" panose="020B0604020202020204" pitchFamily="34" charset="0"/>
                <a:ea typeface="ＭＳ Ｐゴシック" panose="020B0600070205080204"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Calibri" panose="020F0502020204030204" pitchFamily="34" charset="0"/>
              </a:rPr>
              <a:t>10-18-09</a:t>
            </a:r>
          </a:p>
        </p:txBody>
      </p:sp>
      <p:sp>
        <p:nvSpPr>
          <p:cNvPr id="40965" name="Footer Placeholder 4">
            <a:extLst>
              <a:ext uri="{FF2B5EF4-FFF2-40B4-BE49-F238E27FC236}">
                <a16:creationId xmlns:a16="http://schemas.microsoft.com/office/drawing/2014/main" id="{2E8CE5FD-B63C-413A-B1A0-A1AB456A4018}"/>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809" indent="-291465">
              <a:defRPr>
                <a:solidFill>
                  <a:schemeClr val="tx1"/>
                </a:solidFill>
                <a:latin typeface="Arial" panose="020B0604020202020204" pitchFamily="34" charset="0"/>
                <a:ea typeface="ＭＳ Ｐゴシック" panose="020B0600070205080204" pitchFamily="34" charset="-128"/>
              </a:defRPr>
            </a:lvl2pPr>
            <a:lvl3pPr marL="1165860" indent="-233172">
              <a:defRPr>
                <a:solidFill>
                  <a:schemeClr val="tx1"/>
                </a:solidFill>
                <a:latin typeface="Arial" panose="020B0604020202020204" pitchFamily="34" charset="0"/>
                <a:ea typeface="ＭＳ Ｐゴシック" panose="020B0600070205080204" pitchFamily="34" charset="-128"/>
              </a:defRPr>
            </a:lvl3pPr>
            <a:lvl4pPr marL="1632204" indent="-233172">
              <a:defRPr>
                <a:solidFill>
                  <a:schemeClr val="tx1"/>
                </a:solidFill>
                <a:latin typeface="Arial" panose="020B0604020202020204" pitchFamily="34" charset="0"/>
                <a:ea typeface="ＭＳ Ｐゴシック" panose="020B0600070205080204" pitchFamily="34" charset="-128"/>
              </a:defRPr>
            </a:lvl4pPr>
            <a:lvl5pPr marL="2098548" indent="-233172">
              <a:defRPr>
                <a:solidFill>
                  <a:schemeClr val="tx1"/>
                </a:solidFill>
                <a:latin typeface="Arial" panose="020B0604020202020204" pitchFamily="34" charset="0"/>
                <a:ea typeface="ＭＳ Ｐゴシック" panose="020B0600070205080204"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Calibri" panose="020F0502020204030204" pitchFamily="34" charset="0"/>
            </a:endParaRPr>
          </a:p>
        </p:txBody>
      </p:sp>
      <p:sp>
        <p:nvSpPr>
          <p:cNvPr id="40966" name="Slide Number Placeholder 5">
            <a:extLst>
              <a:ext uri="{FF2B5EF4-FFF2-40B4-BE49-F238E27FC236}">
                <a16:creationId xmlns:a16="http://schemas.microsoft.com/office/drawing/2014/main" id="{DBF50298-B7CD-4EFB-83A2-132368DCE9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809" indent="-291465">
              <a:defRPr>
                <a:solidFill>
                  <a:schemeClr val="tx1"/>
                </a:solidFill>
                <a:latin typeface="Arial" panose="020B0604020202020204" pitchFamily="34" charset="0"/>
                <a:ea typeface="ＭＳ Ｐゴシック" panose="020B0600070205080204" pitchFamily="34" charset="-128"/>
              </a:defRPr>
            </a:lvl2pPr>
            <a:lvl3pPr marL="1165860" indent="-233172">
              <a:defRPr>
                <a:solidFill>
                  <a:schemeClr val="tx1"/>
                </a:solidFill>
                <a:latin typeface="Arial" panose="020B0604020202020204" pitchFamily="34" charset="0"/>
                <a:ea typeface="ＭＳ Ｐゴシック" panose="020B0600070205080204" pitchFamily="34" charset="-128"/>
              </a:defRPr>
            </a:lvl3pPr>
            <a:lvl4pPr marL="1632204" indent="-233172">
              <a:defRPr>
                <a:solidFill>
                  <a:schemeClr val="tx1"/>
                </a:solidFill>
                <a:latin typeface="Arial" panose="020B0604020202020204" pitchFamily="34" charset="0"/>
                <a:ea typeface="ＭＳ Ｐゴシック" panose="020B0600070205080204" pitchFamily="34" charset="-128"/>
              </a:defRPr>
            </a:lvl4pPr>
            <a:lvl5pPr marL="2098548" indent="-233172">
              <a:defRPr>
                <a:solidFill>
                  <a:schemeClr val="tx1"/>
                </a:solidFill>
                <a:latin typeface="Arial" panose="020B0604020202020204" pitchFamily="34" charset="0"/>
                <a:ea typeface="ＭＳ Ｐゴシック" panose="020B0600070205080204"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58F3B20-72D9-4979-9160-88EEF9C1E0D2}" type="slidenum">
              <a:rPr lang="en-US" altLang="en-US" smtClean="0">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7F381170-6D50-461D-AA90-591ACB2CAF2B}" type="slidenum">
              <a:rPr lang="en-US" altLang="en-US" smtClean="0"/>
              <a:pPr>
                <a:spcBef>
                  <a:spcPct val="0"/>
                </a:spcBef>
              </a:pPr>
              <a:t>40</a:t>
            </a:fld>
            <a:endParaRPr lang="en-US" altLang="en-US"/>
          </a:p>
        </p:txBody>
      </p:sp>
      <p:sp>
        <p:nvSpPr>
          <p:cNvPr id="10957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10957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1905424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students underestimate their scores</a:t>
            </a:r>
          </a:p>
          <a:p>
            <a:r>
              <a:rPr lang="en-US" dirty="0"/>
              <a:t>Middle/poor students overestimate their scores</a:t>
            </a:r>
          </a:p>
          <a:p>
            <a:endParaRPr lang="en-US" dirty="0"/>
          </a:p>
          <a:p>
            <a:endParaRPr lang="en-US" dirty="0"/>
          </a:p>
        </p:txBody>
      </p:sp>
      <p:sp>
        <p:nvSpPr>
          <p:cNvPr id="4" name="Date Placeholder 3"/>
          <p:cNvSpPr>
            <a:spLocks noGrp="1"/>
          </p:cNvSpPr>
          <p:nvPr>
            <p:ph type="dt" idx="1"/>
          </p:nvPr>
        </p:nvSpPr>
        <p:spPr/>
        <p:txBody>
          <a:bodyPr/>
          <a:lstStyle/>
          <a:p>
            <a:pPr>
              <a:defRPr/>
            </a:pPr>
            <a:r>
              <a:rPr lang="en-US"/>
              <a:t>10-18-09</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DADA515D-1881-47C0-97D4-06C0CA5F92EF}" type="slidenum">
              <a:rPr lang="en-US" altLang="en-US" smtClean="0"/>
              <a:pPr>
                <a:defRPr/>
              </a:pPr>
              <a:t>41</a:t>
            </a:fld>
            <a:endParaRPr lang="en-US" altLang="en-US"/>
          </a:p>
        </p:txBody>
      </p:sp>
    </p:spTree>
    <p:extLst>
      <p:ext uri="{BB962C8B-B14F-4D97-AF65-F5344CB8AC3E}">
        <p14:creationId xmlns:p14="http://schemas.microsoft.com/office/powerpoint/2010/main" val="1518956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7F381170-6D50-461D-AA90-591ACB2CAF2B}" type="slidenum">
              <a:rPr lang="en-US" altLang="en-US" smtClean="0"/>
              <a:pPr>
                <a:spcBef>
                  <a:spcPct val="0"/>
                </a:spcBef>
              </a:pPr>
              <a:t>42</a:t>
            </a:fld>
            <a:endParaRPr lang="en-US" altLang="en-US"/>
          </a:p>
        </p:txBody>
      </p:sp>
      <p:sp>
        <p:nvSpPr>
          <p:cNvPr id="10957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10957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2978945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7B3D17"/>
                </a:solidFill>
                <a:ea typeface="ＭＳ Ｐゴシック" pitchFamily="34" charset="-128"/>
              </a:rPr>
              <a:t>Sample Pause Procedure: </a:t>
            </a:r>
            <a:r>
              <a:rPr lang="en-US" altLang="en-US" sz="2400" dirty="0">
                <a:ea typeface="ＭＳ Ｐゴシック" pitchFamily="34" charset="-128"/>
              </a:rPr>
              <a:t>With a colleague sitting next to you, discuss how the Pause Procedure  </a:t>
            </a:r>
          </a:p>
          <a:p>
            <a:r>
              <a:rPr lang="en-US" altLang="en-US" sz="2400" i="1" dirty="0">
                <a:ea typeface="ＭＳ Ｐゴシック" pitchFamily="34" charset="-128"/>
              </a:rPr>
              <a:t>	One potential benefit of this technique</a:t>
            </a:r>
          </a:p>
          <a:p>
            <a:pPr lvl="1"/>
            <a:r>
              <a:rPr lang="en-US" altLang="en-US" sz="2400" i="1" dirty="0">
                <a:ea typeface="ＭＳ Ｐゴシック" pitchFamily="34" charset="-128"/>
              </a:rPr>
              <a:t>One potential drawback of this technique</a:t>
            </a:r>
          </a:p>
          <a:p>
            <a:endParaRPr lang="en-US" altLang="en-US" dirty="0">
              <a:ea typeface="ＭＳ Ｐゴシック" pitchFamily="34" charset="-128"/>
            </a:endParaRPr>
          </a:p>
        </p:txBody>
      </p:sp>
      <p:sp>
        <p:nvSpPr>
          <p:cNvPr id="12186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12186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1803710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C76EC175-C2C5-4D02-8E5D-C9E10480B519}" type="slidenum">
              <a:rPr lang="en-US" altLang="en-US" smtClean="0"/>
              <a:pPr>
                <a:spcBef>
                  <a:spcPct val="0"/>
                </a:spcBef>
              </a:pPr>
              <a:t>45</a:t>
            </a:fld>
            <a:endParaRPr lang="en-US" altLang="en-US"/>
          </a:p>
        </p:txBody>
      </p:sp>
      <p:sp>
        <p:nvSpPr>
          <p:cNvPr id="10752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10752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344451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6C79AA37-9141-4E81-8E1F-7C051C6F80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F57271E6-DC64-465B-A63B-03544BF891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5540" name="Date Placeholder 3">
            <a:extLst>
              <a:ext uri="{FF2B5EF4-FFF2-40B4-BE49-F238E27FC236}">
                <a16:creationId xmlns:a16="http://schemas.microsoft.com/office/drawing/2014/main" id="{783FD8E1-9124-4214-AA64-1E6CB9B453A2}"/>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809" indent="-291465">
              <a:defRPr>
                <a:solidFill>
                  <a:schemeClr val="tx1"/>
                </a:solidFill>
                <a:latin typeface="Arial" panose="020B0604020202020204" pitchFamily="34" charset="0"/>
                <a:ea typeface="ＭＳ Ｐゴシック" panose="020B0600070205080204" pitchFamily="34" charset="-128"/>
              </a:defRPr>
            </a:lvl2pPr>
            <a:lvl3pPr marL="1165860" indent="-233172">
              <a:defRPr>
                <a:solidFill>
                  <a:schemeClr val="tx1"/>
                </a:solidFill>
                <a:latin typeface="Arial" panose="020B0604020202020204" pitchFamily="34" charset="0"/>
                <a:ea typeface="ＭＳ Ｐゴシック" panose="020B0600070205080204" pitchFamily="34" charset="-128"/>
              </a:defRPr>
            </a:lvl3pPr>
            <a:lvl4pPr marL="1632204" indent="-233172">
              <a:defRPr>
                <a:solidFill>
                  <a:schemeClr val="tx1"/>
                </a:solidFill>
                <a:latin typeface="Arial" panose="020B0604020202020204" pitchFamily="34" charset="0"/>
                <a:ea typeface="ＭＳ Ｐゴシック" panose="020B0600070205080204" pitchFamily="34" charset="-128"/>
              </a:defRPr>
            </a:lvl4pPr>
            <a:lvl5pPr marL="2098548" indent="-233172">
              <a:defRPr>
                <a:solidFill>
                  <a:schemeClr val="tx1"/>
                </a:solidFill>
                <a:latin typeface="Arial" panose="020B0604020202020204" pitchFamily="34" charset="0"/>
                <a:ea typeface="ＭＳ Ｐゴシック" panose="020B0600070205080204"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Calibri" panose="020F0502020204030204" pitchFamily="34" charset="0"/>
              </a:rPr>
              <a:t>10-18-09</a:t>
            </a:r>
          </a:p>
        </p:txBody>
      </p:sp>
      <p:sp>
        <p:nvSpPr>
          <p:cNvPr id="65541" name="Footer Placeholder 4">
            <a:extLst>
              <a:ext uri="{FF2B5EF4-FFF2-40B4-BE49-F238E27FC236}">
                <a16:creationId xmlns:a16="http://schemas.microsoft.com/office/drawing/2014/main" id="{4ECEE280-6469-4C59-81D5-A58901AA2FA3}"/>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809" indent="-291465">
              <a:defRPr>
                <a:solidFill>
                  <a:schemeClr val="tx1"/>
                </a:solidFill>
                <a:latin typeface="Arial" panose="020B0604020202020204" pitchFamily="34" charset="0"/>
                <a:ea typeface="ＭＳ Ｐゴシック" panose="020B0600070205080204" pitchFamily="34" charset="-128"/>
              </a:defRPr>
            </a:lvl2pPr>
            <a:lvl3pPr marL="1165860" indent="-233172">
              <a:defRPr>
                <a:solidFill>
                  <a:schemeClr val="tx1"/>
                </a:solidFill>
                <a:latin typeface="Arial" panose="020B0604020202020204" pitchFamily="34" charset="0"/>
                <a:ea typeface="ＭＳ Ｐゴシック" panose="020B0600070205080204" pitchFamily="34" charset="-128"/>
              </a:defRPr>
            </a:lvl3pPr>
            <a:lvl4pPr marL="1632204" indent="-233172">
              <a:defRPr>
                <a:solidFill>
                  <a:schemeClr val="tx1"/>
                </a:solidFill>
                <a:latin typeface="Arial" panose="020B0604020202020204" pitchFamily="34" charset="0"/>
                <a:ea typeface="ＭＳ Ｐゴシック" panose="020B0600070205080204" pitchFamily="34" charset="-128"/>
              </a:defRPr>
            </a:lvl4pPr>
            <a:lvl5pPr marL="2098548" indent="-233172">
              <a:defRPr>
                <a:solidFill>
                  <a:schemeClr val="tx1"/>
                </a:solidFill>
                <a:latin typeface="Arial" panose="020B0604020202020204" pitchFamily="34" charset="0"/>
                <a:ea typeface="ＭＳ Ｐゴシック" panose="020B0600070205080204"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Calibri" panose="020F0502020204030204" pitchFamily="34" charset="0"/>
            </a:endParaRPr>
          </a:p>
        </p:txBody>
      </p:sp>
      <p:sp>
        <p:nvSpPr>
          <p:cNvPr id="65542" name="Slide Number Placeholder 5">
            <a:extLst>
              <a:ext uri="{FF2B5EF4-FFF2-40B4-BE49-F238E27FC236}">
                <a16:creationId xmlns:a16="http://schemas.microsoft.com/office/drawing/2014/main" id="{1CA872B9-CF94-4368-B8C9-ECEAC5FC5B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809" indent="-291465">
              <a:defRPr>
                <a:solidFill>
                  <a:schemeClr val="tx1"/>
                </a:solidFill>
                <a:latin typeface="Arial" panose="020B0604020202020204" pitchFamily="34" charset="0"/>
                <a:ea typeface="ＭＳ Ｐゴシック" panose="020B0600070205080204" pitchFamily="34" charset="-128"/>
              </a:defRPr>
            </a:lvl2pPr>
            <a:lvl3pPr marL="1165860" indent="-233172">
              <a:defRPr>
                <a:solidFill>
                  <a:schemeClr val="tx1"/>
                </a:solidFill>
                <a:latin typeface="Arial" panose="020B0604020202020204" pitchFamily="34" charset="0"/>
                <a:ea typeface="ＭＳ Ｐゴシック" panose="020B0600070205080204" pitchFamily="34" charset="-128"/>
              </a:defRPr>
            </a:lvl3pPr>
            <a:lvl4pPr marL="1632204" indent="-233172">
              <a:defRPr>
                <a:solidFill>
                  <a:schemeClr val="tx1"/>
                </a:solidFill>
                <a:latin typeface="Arial" panose="020B0604020202020204" pitchFamily="34" charset="0"/>
                <a:ea typeface="ＭＳ Ｐゴシック" panose="020B0600070205080204" pitchFamily="34" charset="-128"/>
              </a:defRPr>
            </a:lvl4pPr>
            <a:lvl5pPr marL="2098548" indent="-233172">
              <a:defRPr>
                <a:solidFill>
                  <a:schemeClr val="tx1"/>
                </a:solidFill>
                <a:latin typeface="Arial" panose="020B0604020202020204" pitchFamily="34" charset="0"/>
                <a:ea typeface="ＭＳ Ｐゴシック" panose="020B0600070205080204"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DD30A0-D545-4AB7-9241-61474E2D0040}" type="slidenum">
              <a:rPr lang="en-US" altLang="en-US">
                <a:latin typeface="Calibri" panose="020F0502020204030204" pitchFamily="34" charset="0"/>
              </a:rPr>
              <a:pPr/>
              <a:t>47</a:t>
            </a:fld>
            <a:endParaRPr lang="en-US"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10138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10138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1892157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C76EC175-C2C5-4D02-8E5D-C9E10480B519}" type="slidenum">
              <a:rPr lang="en-US" altLang="en-US" smtClean="0"/>
              <a:pPr>
                <a:spcBef>
                  <a:spcPct val="0"/>
                </a:spcBef>
              </a:pPr>
              <a:t>49</a:t>
            </a:fld>
            <a:endParaRPr lang="en-US" altLang="en-US"/>
          </a:p>
        </p:txBody>
      </p:sp>
      <p:sp>
        <p:nvSpPr>
          <p:cNvPr id="10752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10752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318429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TED talk curse= excitement, overwhelmed, depression, apathy </a:t>
            </a:r>
          </a:p>
          <a:p>
            <a:endParaRPr lang="en-US" altLang="en-US">
              <a:ea typeface="ＭＳ Ｐゴシック" pitchFamily="34" charset="-128"/>
            </a:endParaRPr>
          </a:p>
          <a:p>
            <a:r>
              <a:rPr lang="en-US" altLang="en-US">
                <a:ea typeface="ＭＳ Ｐゴシック" pitchFamily="34" charset="-128"/>
              </a:rPr>
              <a:t>For me its been trying to organize around all the new and just-learned best practices</a:t>
            </a:r>
          </a:p>
          <a:p>
            <a:endParaRPr lang="en-US" altLang="en-US">
              <a:ea typeface="ＭＳ Ｐゴシック" pitchFamily="34" charset="-128"/>
            </a:endParaRPr>
          </a:p>
          <a:p>
            <a:r>
              <a:rPr lang="en-US" altLang="en-US">
                <a:ea typeface="ＭＳ Ｐゴシック" pitchFamily="34" charset="-128"/>
              </a:rPr>
              <a:t>UDL makes it easier for me to organize my mind &amp; class</a:t>
            </a:r>
          </a:p>
          <a:p>
            <a:endParaRPr lang="en-US" altLang="en-US">
              <a:ea typeface="ＭＳ Ｐゴシック" pitchFamily="34" charset="-128"/>
            </a:endParaRPr>
          </a:p>
        </p:txBody>
      </p:sp>
      <p:sp>
        <p:nvSpPr>
          <p:cNvPr id="1536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57809" indent="-291465">
              <a:defRPr>
                <a:solidFill>
                  <a:schemeClr val="tx1"/>
                </a:solidFill>
                <a:latin typeface="Arial" pitchFamily="34" charset="0"/>
                <a:ea typeface="ＭＳ Ｐゴシック" pitchFamily="34" charset="-128"/>
              </a:defRPr>
            </a:lvl2pPr>
            <a:lvl3pPr marL="1165860" indent="-233172">
              <a:defRPr>
                <a:solidFill>
                  <a:schemeClr val="tx1"/>
                </a:solidFill>
                <a:latin typeface="Arial" pitchFamily="34" charset="0"/>
                <a:ea typeface="ＭＳ Ｐゴシック" pitchFamily="34" charset="-128"/>
              </a:defRPr>
            </a:lvl3pPr>
            <a:lvl4pPr marL="1632204" indent="-233172">
              <a:defRPr>
                <a:solidFill>
                  <a:schemeClr val="tx1"/>
                </a:solidFill>
                <a:latin typeface="Arial" pitchFamily="34" charset="0"/>
                <a:ea typeface="ＭＳ Ｐゴシック" pitchFamily="34" charset="-128"/>
              </a:defRPr>
            </a:lvl4pPr>
            <a:lvl5pPr marL="2098548" indent="-233172">
              <a:defRPr>
                <a:solidFill>
                  <a:schemeClr val="tx1"/>
                </a:solidFill>
                <a:latin typeface="Arial"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latin typeface="Calibri" pitchFamily="34" charset="0"/>
              </a:rPr>
              <a:t>10-18-09</a:t>
            </a:r>
          </a:p>
        </p:txBody>
      </p:sp>
      <p:sp>
        <p:nvSpPr>
          <p:cNvPr id="1536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57809" indent="-291465">
              <a:defRPr>
                <a:solidFill>
                  <a:schemeClr val="tx1"/>
                </a:solidFill>
                <a:latin typeface="Arial" pitchFamily="34" charset="0"/>
                <a:ea typeface="ＭＳ Ｐゴシック" pitchFamily="34" charset="-128"/>
              </a:defRPr>
            </a:lvl2pPr>
            <a:lvl3pPr marL="1165860" indent="-233172">
              <a:defRPr>
                <a:solidFill>
                  <a:schemeClr val="tx1"/>
                </a:solidFill>
                <a:latin typeface="Arial" pitchFamily="34" charset="0"/>
                <a:ea typeface="ＭＳ Ｐゴシック" pitchFamily="34" charset="-128"/>
              </a:defRPr>
            </a:lvl3pPr>
            <a:lvl4pPr marL="1632204" indent="-233172">
              <a:defRPr>
                <a:solidFill>
                  <a:schemeClr val="tx1"/>
                </a:solidFill>
                <a:latin typeface="Arial" pitchFamily="34" charset="0"/>
                <a:ea typeface="ＭＳ Ｐゴシック" pitchFamily="34" charset="-128"/>
              </a:defRPr>
            </a:lvl4pPr>
            <a:lvl5pPr marL="2098548" indent="-233172">
              <a:defRPr>
                <a:solidFill>
                  <a:schemeClr val="tx1"/>
                </a:solidFill>
                <a:latin typeface="Arial"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9pPr>
          </a:lstStyle>
          <a:p>
            <a:endParaRPr lang="en-US" altLang="en-US">
              <a:latin typeface="Calibri" pitchFamily="34" charset="0"/>
            </a:endParaRPr>
          </a:p>
        </p:txBody>
      </p:sp>
      <p:sp>
        <p:nvSpPr>
          <p:cNvPr id="1536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57809" indent="-291465">
              <a:defRPr>
                <a:solidFill>
                  <a:schemeClr val="tx1"/>
                </a:solidFill>
                <a:latin typeface="Arial" pitchFamily="34" charset="0"/>
                <a:ea typeface="ＭＳ Ｐゴシック" pitchFamily="34" charset="-128"/>
              </a:defRPr>
            </a:lvl2pPr>
            <a:lvl3pPr marL="1165860" indent="-233172">
              <a:defRPr>
                <a:solidFill>
                  <a:schemeClr val="tx1"/>
                </a:solidFill>
                <a:latin typeface="Arial" pitchFamily="34" charset="0"/>
                <a:ea typeface="ＭＳ Ｐゴシック" pitchFamily="34" charset="-128"/>
              </a:defRPr>
            </a:lvl3pPr>
            <a:lvl4pPr marL="1632204" indent="-233172">
              <a:defRPr>
                <a:solidFill>
                  <a:schemeClr val="tx1"/>
                </a:solidFill>
                <a:latin typeface="Arial" pitchFamily="34" charset="0"/>
                <a:ea typeface="ＭＳ Ｐゴシック" pitchFamily="34" charset="-128"/>
              </a:defRPr>
            </a:lvl4pPr>
            <a:lvl5pPr marL="2098548" indent="-233172">
              <a:defRPr>
                <a:solidFill>
                  <a:schemeClr val="tx1"/>
                </a:solidFill>
                <a:latin typeface="Arial"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00AC1FD3-65C9-46FA-8298-B82724A8DCC9}" type="slidenum">
              <a:rPr lang="en-US" altLang="en-US">
                <a:latin typeface="Calibri" pitchFamily="34" charset="0"/>
              </a:rPr>
              <a:pPr/>
              <a:t>8</a:t>
            </a:fld>
            <a:endParaRPr lang="en-US" altLang="en-US">
              <a:latin typeface="Calibri" pitchFamily="34" charset="0"/>
            </a:endParaRPr>
          </a:p>
        </p:txBody>
      </p:sp>
    </p:spTree>
    <p:extLst>
      <p:ext uri="{BB962C8B-B14F-4D97-AF65-F5344CB8AC3E}">
        <p14:creationId xmlns:p14="http://schemas.microsoft.com/office/powerpoint/2010/main" val="442077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4F154F64-14F4-45DD-8A58-EDCEF0BF9F93}" type="slidenum">
              <a:rPr lang="en-US" altLang="en-US" smtClean="0"/>
              <a:pPr>
                <a:spcBef>
                  <a:spcPct val="0"/>
                </a:spcBef>
              </a:pPr>
              <a:t>51</a:t>
            </a:fld>
            <a:endParaRPr lang="en-US" altLang="en-US"/>
          </a:p>
        </p:txBody>
      </p:sp>
      <p:sp>
        <p:nvSpPr>
          <p:cNvPr id="8294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8295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3991694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4F154F64-14F4-45DD-8A58-EDCEF0BF9F93}" type="slidenum">
              <a:rPr lang="en-US" altLang="en-US" smtClean="0"/>
              <a:pPr>
                <a:spcBef>
                  <a:spcPct val="0"/>
                </a:spcBef>
              </a:pPr>
              <a:t>52</a:t>
            </a:fld>
            <a:endParaRPr lang="en-US" altLang="en-US"/>
          </a:p>
        </p:txBody>
      </p:sp>
      <p:sp>
        <p:nvSpPr>
          <p:cNvPr id="8294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8295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1089884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As students begin to grasp the underlying concepts, one can transition to a more representational or semi-concrete format. Once students have a firm grasp of the concepts being taught, a full transition to an abstract form can be completed.</a:t>
            </a:r>
            <a:r>
              <a:rPr lang="en-US" i="1" dirty="0"/>
              <a:t> Exact calculations (in blue) and approximations (in yellow)</a:t>
            </a:r>
          </a:p>
          <a:p>
            <a:endParaRPr lang="en-US" i="1" dirty="0"/>
          </a:p>
          <a:p>
            <a:pPr defTabSz="466344">
              <a:defRPr/>
            </a:pPr>
            <a:r>
              <a:rPr lang="en-US" dirty="0">
                <a:hlinkClick r:id="rId3"/>
              </a:rPr>
              <a:t>Source: Howard-Jones</a:t>
            </a:r>
            <a:r>
              <a:rPr lang="en-US" dirty="0"/>
              <a:t>, Paul. </a:t>
            </a:r>
            <a:r>
              <a:rPr lang="en-US" i="1" dirty="0"/>
              <a:t>Neuroscience and Education: Issues and Opportunities</a:t>
            </a:r>
            <a:r>
              <a:rPr lang="en-US" dirty="0"/>
              <a:t>. The Teaching and Learning Research </a:t>
            </a:r>
            <a:r>
              <a:rPr lang="en-US" dirty="0" err="1"/>
              <a:t>Programme</a:t>
            </a:r>
            <a:r>
              <a:rPr lang="en-US" dirty="0"/>
              <a:t>. London: U of London, 2007. 	http://www.tlrp.org/pub/documents/Neuroscience%20Commentary%20FINAL.pdf</a:t>
            </a:r>
          </a:p>
          <a:p>
            <a:endParaRPr lang="en-US" altLang="en-US" dirty="0">
              <a:ea typeface="ＭＳ Ｐゴシック" pitchFamily="34" charset="-128"/>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57809" indent="-291465">
              <a:defRPr>
                <a:solidFill>
                  <a:schemeClr val="tx1"/>
                </a:solidFill>
                <a:latin typeface="Arial" panose="020B0604020202020204" pitchFamily="34" charset="0"/>
                <a:ea typeface="ＭＳ Ｐゴシック" pitchFamily="34" charset="-128"/>
              </a:defRPr>
            </a:lvl2pPr>
            <a:lvl3pPr marL="1165860" indent="-233172">
              <a:defRPr>
                <a:solidFill>
                  <a:schemeClr val="tx1"/>
                </a:solidFill>
                <a:latin typeface="Arial" panose="020B0604020202020204" pitchFamily="34" charset="0"/>
                <a:ea typeface="ＭＳ Ｐゴシック" pitchFamily="34" charset="-128"/>
              </a:defRPr>
            </a:lvl3pPr>
            <a:lvl4pPr marL="1632204" indent="-233172">
              <a:defRPr>
                <a:solidFill>
                  <a:schemeClr val="tx1"/>
                </a:solidFill>
                <a:latin typeface="Arial" panose="020B0604020202020204" pitchFamily="34" charset="0"/>
                <a:ea typeface="ＭＳ Ｐゴシック" pitchFamily="34" charset="-128"/>
              </a:defRPr>
            </a:lvl4pPr>
            <a:lvl5pPr marL="2098548" indent="-233172">
              <a:defRPr>
                <a:solidFill>
                  <a:schemeClr val="tx1"/>
                </a:solidFill>
                <a:latin typeface="Arial" panose="020B0604020202020204" pitchFamily="34" charset="0"/>
                <a:ea typeface="ＭＳ Ｐゴシック" pitchFamily="34" charset="-128"/>
              </a:defRPr>
            </a:lvl5pPr>
            <a:lvl6pPr marL="2564892"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3031236"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97580"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963924" indent="-233172" defTabSz="466344"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fld id="{002E2C75-BC89-45BC-B802-1DB93E15A823}" type="slidenum">
              <a:rPr lang="en-US" altLang="en-US" smtClean="0">
                <a:latin typeface="Calibri" panose="020F0502020204030204" pitchFamily="34" charset="0"/>
              </a:rPr>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1769132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4A5A847-219D-4FB2-B453-DB039FD4C0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E71FD0AF-15EE-4B05-AC16-E82B31A45C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3556" name="Date Placeholder 3">
            <a:extLst>
              <a:ext uri="{FF2B5EF4-FFF2-40B4-BE49-F238E27FC236}">
                <a16:creationId xmlns:a16="http://schemas.microsoft.com/office/drawing/2014/main" id="{5B0E7583-1998-483D-BEFC-3C8890DFC73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80" indent="-285723">
              <a:defRPr>
                <a:solidFill>
                  <a:schemeClr val="tx1"/>
                </a:solidFill>
                <a:latin typeface="Arial" panose="020B0604020202020204" pitchFamily="34" charset="0"/>
                <a:ea typeface="ＭＳ Ｐゴシック" panose="020B0600070205080204" pitchFamily="34" charset="-128"/>
              </a:defRPr>
            </a:lvl2pPr>
            <a:lvl3pPr marL="1142893" indent="-228579">
              <a:defRPr>
                <a:solidFill>
                  <a:schemeClr val="tx1"/>
                </a:solidFill>
                <a:latin typeface="Arial" panose="020B0604020202020204" pitchFamily="34" charset="0"/>
                <a:ea typeface="ＭＳ Ｐゴシック" panose="020B0600070205080204" pitchFamily="34" charset="-128"/>
              </a:defRPr>
            </a:lvl3pPr>
            <a:lvl4pPr marL="1600050" indent="-228579">
              <a:defRPr>
                <a:solidFill>
                  <a:schemeClr val="tx1"/>
                </a:solidFill>
                <a:latin typeface="Arial" panose="020B0604020202020204" pitchFamily="34" charset="0"/>
                <a:ea typeface="ＭＳ Ｐゴシック" panose="020B0600070205080204" pitchFamily="34" charset="-128"/>
              </a:defRPr>
            </a:lvl4pPr>
            <a:lvl5pPr marL="2057206" indent="-228579">
              <a:defRPr>
                <a:solidFill>
                  <a:schemeClr val="tx1"/>
                </a:solidFill>
                <a:latin typeface="Arial" panose="020B0604020202020204" pitchFamily="34" charset="0"/>
                <a:ea typeface="ＭＳ Ｐゴシック" panose="020B0600070205080204" pitchFamily="34" charset="-128"/>
              </a:defRPr>
            </a:lvl5pPr>
            <a:lvl6pPr marL="2514363"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521"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78"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835"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Calibri" panose="020F0502020204030204" pitchFamily="34" charset="0"/>
              </a:rPr>
              <a:t>10-18-09</a:t>
            </a:r>
          </a:p>
        </p:txBody>
      </p:sp>
      <p:sp>
        <p:nvSpPr>
          <p:cNvPr id="23557" name="Footer Placeholder 4">
            <a:extLst>
              <a:ext uri="{FF2B5EF4-FFF2-40B4-BE49-F238E27FC236}">
                <a16:creationId xmlns:a16="http://schemas.microsoft.com/office/drawing/2014/main" id="{1C9782AF-F1E6-4BC5-B2AC-E37A3DDB32F1}"/>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80" indent="-285723">
              <a:defRPr>
                <a:solidFill>
                  <a:schemeClr val="tx1"/>
                </a:solidFill>
                <a:latin typeface="Arial" panose="020B0604020202020204" pitchFamily="34" charset="0"/>
                <a:ea typeface="ＭＳ Ｐゴシック" panose="020B0600070205080204" pitchFamily="34" charset="-128"/>
              </a:defRPr>
            </a:lvl2pPr>
            <a:lvl3pPr marL="1142893" indent="-228579">
              <a:defRPr>
                <a:solidFill>
                  <a:schemeClr val="tx1"/>
                </a:solidFill>
                <a:latin typeface="Arial" panose="020B0604020202020204" pitchFamily="34" charset="0"/>
                <a:ea typeface="ＭＳ Ｐゴシック" panose="020B0600070205080204" pitchFamily="34" charset="-128"/>
              </a:defRPr>
            </a:lvl3pPr>
            <a:lvl4pPr marL="1600050" indent="-228579">
              <a:defRPr>
                <a:solidFill>
                  <a:schemeClr val="tx1"/>
                </a:solidFill>
                <a:latin typeface="Arial" panose="020B0604020202020204" pitchFamily="34" charset="0"/>
                <a:ea typeface="ＭＳ Ｐゴシック" panose="020B0600070205080204" pitchFamily="34" charset="-128"/>
              </a:defRPr>
            </a:lvl4pPr>
            <a:lvl5pPr marL="2057206" indent="-228579">
              <a:defRPr>
                <a:solidFill>
                  <a:schemeClr val="tx1"/>
                </a:solidFill>
                <a:latin typeface="Arial" panose="020B0604020202020204" pitchFamily="34" charset="0"/>
                <a:ea typeface="ＭＳ Ｐゴシック" panose="020B0600070205080204" pitchFamily="34" charset="-128"/>
              </a:defRPr>
            </a:lvl5pPr>
            <a:lvl6pPr marL="2514363"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521"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78"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835"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Calibri" panose="020F0502020204030204" pitchFamily="34" charset="0"/>
            </a:endParaRPr>
          </a:p>
        </p:txBody>
      </p:sp>
      <p:sp>
        <p:nvSpPr>
          <p:cNvPr id="23558" name="Slide Number Placeholder 5">
            <a:extLst>
              <a:ext uri="{FF2B5EF4-FFF2-40B4-BE49-F238E27FC236}">
                <a16:creationId xmlns:a16="http://schemas.microsoft.com/office/drawing/2014/main" id="{423C65C8-1681-4F4B-BFB4-A4D639DE75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80" indent="-285723">
              <a:defRPr>
                <a:solidFill>
                  <a:schemeClr val="tx1"/>
                </a:solidFill>
                <a:latin typeface="Arial" panose="020B0604020202020204" pitchFamily="34" charset="0"/>
                <a:ea typeface="ＭＳ Ｐゴシック" panose="020B0600070205080204" pitchFamily="34" charset="-128"/>
              </a:defRPr>
            </a:lvl2pPr>
            <a:lvl3pPr marL="1142893" indent="-228579">
              <a:defRPr>
                <a:solidFill>
                  <a:schemeClr val="tx1"/>
                </a:solidFill>
                <a:latin typeface="Arial" panose="020B0604020202020204" pitchFamily="34" charset="0"/>
                <a:ea typeface="ＭＳ Ｐゴシック" panose="020B0600070205080204" pitchFamily="34" charset="-128"/>
              </a:defRPr>
            </a:lvl3pPr>
            <a:lvl4pPr marL="1600050" indent="-228579">
              <a:defRPr>
                <a:solidFill>
                  <a:schemeClr val="tx1"/>
                </a:solidFill>
                <a:latin typeface="Arial" panose="020B0604020202020204" pitchFamily="34" charset="0"/>
                <a:ea typeface="ＭＳ Ｐゴシック" panose="020B0600070205080204" pitchFamily="34" charset="-128"/>
              </a:defRPr>
            </a:lvl4pPr>
            <a:lvl5pPr marL="2057206" indent="-228579">
              <a:defRPr>
                <a:solidFill>
                  <a:schemeClr val="tx1"/>
                </a:solidFill>
                <a:latin typeface="Arial" panose="020B0604020202020204" pitchFamily="34" charset="0"/>
                <a:ea typeface="ＭＳ Ｐゴシック" panose="020B0600070205080204" pitchFamily="34" charset="-128"/>
              </a:defRPr>
            </a:lvl5pPr>
            <a:lvl6pPr marL="2514363"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521"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78"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835" indent="-228579" defTabSz="45715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0214FFD-B900-4F40-8705-6FA0A0162F30}" type="slidenum">
              <a:rPr lang="en-US" altLang="en-US" smtClean="0">
                <a:latin typeface="Calibri" panose="020F0502020204030204" pitchFamily="34" charset="0"/>
              </a:rPr>
              <a:pPr/>
              <a:t>54</a:t>
            </a:fld>
            <a:endParaRPr lang="en-US" altLang="en-US">
              <a:latin typeface="Calibri" panose="020F0502020204030204" pitchFamily="34" charset="0"/>
            </a:endParaRPr>
          </a:p>
        </p:txBody>
      </p:sp>
    </p:spTree>
    <p:extLst>
      <p:ext uri="{BB962C8B-B14F-4D97-AF65-F5344CB8AC3E}">
        <p14:creationId xmlns:p14="http://schemas.microsoft.com/office/powerpoint/2010/main" val="2006813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10547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42880" indent="-285723">
              <a:defRPr>
                <a:solidFill>
                  <a:schemeClr val="tx1"/>
                </a:solidFill>
                <a:latin typeface="Arial" panose="020B0604020202020204" pitchFamily="34" charset="0"/>
                <a:ea typeface="ＭＳ Ｐゴシック" pitchFamily="34" charset="-128"/>
              </a:defRPr>
            </a:lvl2pPr>
            <a:lvl3pPr marL="1142893" indent="-228579">
              <a:defRPr>
                <a:solidFill>
                  <a:schemeClr val="tx1"/>
                </a:solidFill>
                <a:latin typeface="Arial" panose="020B0604020202020204" pitchFamily="34" charset="0"/>
                <a:ea typeface="ＭＳ Ｐゴシック" pitchFamily="34" charset="-128"/>
              </a:defRPr>
            </a:lvl3pPr>
            <a:lvl4pPr marL="1600050" indent="-228579">
              <a:defRPr>
                <a:solidFill>
                  <a:schemeClr val="tx1"/>
                </a:solidFill>
                <a:latin typeface="Arial" panose="020B0604020202020204" pitchFamily="34" charset="0"/>
                <a:ea typeface="ＭＳ Ｐゴシック" pitchFamily="34" charset="-128"/>
              </a:defRPr>
            </a:lvl4pPr>
            <a:lvl5pPr marL="2057206" indent="-228579">
              <a:defRPr>
                <a:solidFill>
                  <a:schemeClr val="tx1"/>
                </a:solidFill>
                <a:latin typeface="Arial" panose="020B0604020202020204" pitchFamily="34" charset="0"/>
                <a:ea typeface="ＭＳ Ｐゴシック" pitchFamily="34" charset="-128"/>
              </a:defRPr>
            </a:lvl5pPr>
            <a:lvl6pPr marL="2514363"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521"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8678"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5835"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r>
              <a:rPr lang="en-US" altLang="en-US">
                <a:latin typeface="Calibri" panose="020F0502020204030204" pitchFamily="34" charset="0"/>
              </a:rPr>
              <a:t>10-18-09</a:t>
            </a:r>
          </a:p>
        </p:txBody>
      </p:sp>
      <p:sp>
        <p:nvSpPr>
          <p:cNvPr id="105477"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42880" indent="-285723">
              <a:defRPr>
                <a:solidFill>
                  <a:schemeClr val="tx1"/>
                </a:solidFill>
                <a:latin typeface="Arial" panose="020B0604020202020204" pitchFamily="34" charset="0"/>
                <a:ea typeface="ＭＳ Ｐゴシック" pitchFamily="34" charset="-128"/>
              </a:defRPr>
            </a:lvl2pPr>
            <a:lvl3pPr marL="1142893" indent="-228579">
              <a:defRPr>
                <a:solidFill>
                  <a:schemeClr val="tx1"/>
                </a:solidFill>
                <a:latin typeface="Arial" panose="020B0604020202020204" pitchFamily="34" charset="0"/>
                <a:ea typeface="ＭＳ Ｐゴシック" pitchFamily="34" charset="-128"/>
              </a:defRPr>
            </a:lvl3pPr>
            <a:lvl4pPr marL="1600050" indent="-228579">
              <a:defRPr>
                <a:solidFill>
                  <a:schemeClr val="tx1"/>
                </a:solidFill>
                <a:latin typeface="Arial" panose="020B0604020202020204" pitchFamily="34" charset="0"/>
                <a:ea typeface="ＭＳ Ｐゴシック" pitchFamily="34" charset="-128"/>
              </a:defRPr>
            </a:lvl4pPr>
            <a:lvl5pPr marL="2057206" indent="-228579">
              <a:defRPr>
                <a:solidFill>
                  <a:schemeClr val="tx1"/>
                </a:solidFill>
                <a:latin typeface="Arial" panose="020B0604020202020204" pitchFamily="34" charset="0"/>
                <a:ea typeface="ＭＳ Ｐゴシック" pitchFamily="34" charset="-128"/>
              </a:defRPr>
            </a:lvl5pPr>
            <a:lvl6pPr marL="2514363"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521"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8678"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5835"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endParaRPr lang="en-US" altLang="en-US">
              <a:latin typeface="Calibri" panose="020F0502020204030204" pitchFamily="34" charset="0"/>
            </a:endParaRPr>
          </a:p>
        </p:txBody>
      </p:sp>
      <p:sp>
        <p:nvSpPr>
          <p:cNvPr id="10547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itchFamily="34" charset="-128"/>
              </a:defRPr>
            </a:lvl1pPr>
            <a:lvl2pPr marL="742880" indent="-285723">
              <a:defRPr>
                <a:solidFill>
                  <a:schemeClr val="tx1"/>
                </a:solidFill>
                <a:latin typeface="Arial" panose="020B0604020202020204" pitchFamily="34" charset="0"/>
                <a:ea typeface="ＭＳ Ｐゴシック" pitchFamily="34" charset="-128"/>
              </a:defRPr>
            </a:lvl2pPr>
            <a:lvl3pPr marL="1142893" indent="-228579">
              <a:defRPr>
                <a:solidFill>
                  <a:schemeClr val="tx1"/>
                </a:solidFill>
                <a:latin typeface="Arial" panose="020B0604020202020204" pitchFamily="34" charset="0"/>
                <a:ea typeface="ＭＳ Ｐゴシック" pitchFamily="34" charset="-128"/>
              </a:defRPr>
            </a:lvl3pPr>
            <a:lvl4pPr marL="1600050" indent="-228579">
              <a:defRPr>
                <a:solidFill>
                  <a:schemeClr val="tx1"/>
                </a:solidFill>
                <a:latin typeface="Arial" panose="020B0604020202020204" pitchFamily="34" charset="0"/>
                <a:ea typeface="ＭＳ Ｐゴシック" pitchFamily="34" charset="-128"/>
              </a:defRPr>
            </a:lvl4pPr>
            <a:lvl5pPr marL="2057206" indent="-228579">
              <a:defRPr>
                <a:solidFill>
                  <a:schemeClr val="tx1"/>
                </a:solidFill>
                <a:latin typeface="Arial" panose="020B0604020202020204" pitchFamily="34" charset="0"/>
                <a:ea typeface="ＭＳ Ｐゴシック" pitchFamily="34" charset="-128"/>
              </a:defRPr>
            </a:lvl5pPr>
            <a:lvl6pPr marL="2514363"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521"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8678"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5835" indent="-228579" defTabSz="457157"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fld id="{540915DB-25AB-43FF-9CAD-27B71BF12DFC}" type="slidenum">
              <a:rPr lang="en-US" altLang="en-US" smtClean="0">
                <a:latin typeface="Calibri" panose="020F0502020204030204" pitchFamily="34" charset="0"/>
              </a:rPr>
              <a:pPr/>
              <a:t>55</a:t>
            </a:fld>
            <a:endParaRPr lang="en-US" altLang="en-US">
              <a:latin typeface="Calibri" panose="020F0502020204030204" pitchFamily="34" charset="0"/>
            </a:endParaRPr>
          </a:p>
        </p:txBody>
      </p:sp>
    </p:spTree>
    <p:extLst>
      <p:ext uri="{BB962C8B-B14F-4D97-AF65-F5344CB8AC3E}">
        <p14:creationId xmlns:p14="http://schemas.microsoft.com/office/powerpoint/2010/main" val="2303785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344">
              <a:defRPr/>
            </a:pPr>
            <a:r>
              <a:rPr lang="en-US" altLang="en-US" dirty="0">
                <a:ea typeface="ＭＳ Ｐゴシック" pitchFamily="34" charset="-128"/>
              </a:rPr>
              <a:t>In a study with high school students with dyslexia, </a:t>
            </a:r>
            <a:r>
              <a:rPr lang="en-US" altLang="en-US" dirty="0" err="1">
                <a:ea typeface="ＭＳ Ｐゴシック" pitchFamily="34" charset="-128"/>
              </a:rPr>
              <a:t>Schneps</a:t>
            </a:r>
            <a:r>
              <a:rPr lang="en-US" altLang="en-US" dirty="0">
                <a:ea typeface="ＭＳ Ｐゴシック" pitchFamily="34" charset="-128"/>
              </a:rPr>
              <a:t> (2013) found that reading on the palm-sized screen of an iPod Touch reduced inefficiencies in the ways students’ eyes flitted across the page. The </a:t>
            </a:r>
            <a:r>
              <a:rPr lang="en-US" altLang="en-US" b="1" dirty="0">
                <a:ea typeface="ＭＳ Ｐゴシック" pitchFamily="34" charset="-128"/>
              </a:rPr>
              <a:t>shorter lines on the screen made reading faster, without diminishing comprehension</a:t>
            </a:r>
            <a:r>
              <a:rPr lang="en-US" altLang="en-US" dirty="0">
                <a:ea typeface="ＭＳ Ｐゴシック" pitchFamily="34" charset="-128"/>
              </a:rPr>
              <a:t>.</a:t>
            </a:r>
          </a:p>
          <a:p>
            <a:endParaRPr lang="en-US" dirty="0"/>
          </a:p>
          <a:p>
            <a:r>
              <a:rPr lang="en-US" dirty="0"/>
              <a:t>Source: http://journals.plos.org/plosone/article?id=10.1371/journal.pone.0075634 </a:t>
            </a:r>
          </a:p>
          <a:p>
            <a:endParaRPr lang="en-US" dirty="0"/>
          </a:p>
          <a:p>
            <a:r>
              <a:rPr lang="en-US" dirty="0"/>
              <a:t>This </a:t>
            </a:r>
            <a:r>
              <a:rPr lang="en-US" b="1" dirty="0"/>
              <a:t>reduction is screen size and increase in word size is called crowding</a:t>
            </a:r>
            <a:r>
              <a:rPr lang="en-US" dirty="0"/>
              <a:t>, which specifically refers to "the difficulty in identifying a letter embedded in other letters." BUT Control groups, the "normal" readers in the studies cited, also benefit from reduced crowding. </a:t>
            </a:r>
          </a:p>
          <a:p>
            <a:endParaRPr lang="en-US" dirty="0"/>
          </a:p>
          <a:p>
            <a:pPr defTabSz="466344">
              <a:defRPr/>
            </a:pPr>
            <a:r>
              <a:rPr lang="en-US" dirty="0"/>
              <a:t>Source: </a:t>
            </a:r>
            <a:r>
              <a:rPr lang="en-US" dirty="0" err="1"/>
              <a:t>DeLamater</a:t>
            </a:r>
            <a:r>
              <a:rPr lang="en-US" dirty="0"/>
              <a:t>, William E. "How Larger Font Size Impacts Reading and the Implications for Educational Use of Digital Text Readers." </a:t>
            </a:r>
            <a:r>
              <a:rPr lang="en-US" dirty="0" err="1"/>
              <a:t>ereadia</a:t>
            </a:r>
            <a:r>
              <a:rPr lang="en-US" dirty="0"/>
              <a:t>. April 29, 2010.</a:t>
            </a:r>
          </a:p>
          <a:p>
            <a:endParaRPr lang="en-US" dirty="0"/>
          </a:p>
        </p:txBody>
      </p:sp>
      <p:sp>
        <p:nvSpPr>
          <p:cNvPr id="4" name="Date Placeholder 3"/>
          <p:cNvSpPr>
            <a:spLocks noGrp="1"/>
          </p:cNvSpPr>
          <p:nvPr>
            <p:ph type="dt" idx="10"/>
          </p:nvPr>
        </p:nvSpPr>
        <p:spPr/>
        <p:txBody>
          <a:bodyPr/>
          <a:lstStyle/>
          <a:p>
            <a:pPr>
              <a:defRPr/>
            </a:pPr>
            <a:r>
              <a:rPr lang="en-US"/>
              <a:t>10-18-09</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DA515D-1881-47C0-97D4-06C0CA5F92EF}" type="slidenum">
              <a:rPr lang="en-US" altLang="en-US" smtClean="0"/>
              <a:pPr>
                <a:defRPr/>
              </a:pPr>
              <a:t>56</a:t>
            </a:fld>
            <a:endParaRPr lang="en-US" altLang="en-US"/>
          </a:p>
        </p:txBody>
      </p:sp>
    </p:spTree>
    <p:extLst>
      <p:ext uri="{BB962C8B-B14F-4D97-AF65-F5344CB8AC3E}">
        <p14:creationId xmlns:p14="http://schemas.microsoft.com/office/powerpoint/2010/main" val="2937361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0BE2B07A-5CA6-41C7-9BD6-15906836F761}" type="slidenum">
              <a:rPr lang="en-US" altLang="en-US" smtClean="0"/>
              <a:pPr>
                <a:spcBef>
                  <a:spcPct val="0"/>
                </a:spcBef>
              </a:pPr>
              <a:t>57</a:t>
            </a:fld>
            <a:endParaRPr lang="en-US" altLang="en-US"/>
          </a:p>
        </p:txBody>
      </p:sp>
      <p:sp>
        <p:nvSpPr>
          <p:cNvPr id="972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9728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507318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hape 32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 name="Shape 324"/>
          <p:cNvSpPr>
            <a:spLocks noGrp="1"/>
          </p:cNvSpPr>
          <p:nvPr>
            <p:ph type="body" sz="quarter" idx="1"/>
          </p:nvPr>
        </p:nvSpPr>
        <p:spPr/>
        <p:txBody>
          <a:bodyPr>
            <a:normAutofit fontScale="47500" lnSpcReduction="20000"/>
          </a:bodyPr>
          <a:lstStyle/>
          <a:p>
            <a:pPr>
              <a:defRPr sz="1800"/>
            </a:pPr>
            <a:r>
              <a:rPr lang="en-US" sz="2400" dirty="0"/>
              <a:t>The formation and retention of a </a:t>
            </a:r>
            <a:r>
              <a:rPr lang="en-US" sz="2400" b="1" dirty="0"/>
              <a:t>long-term memories </a:t>
            </a:r>
            <a:r>
              <a:rPr lang="en-US" sz="2400" dirty="0"/>
              <a:t>is quite an involved task. A breakdown anywhere along the following sequence can lead one to be unable to recall information that one has learnt.</a:t>
            </a:r>
          </a:p>
          <a:p>
            <a:pPr marL="466344" indent="-466344">
              <a:buFont typeface="+mj-lt"/>
              <a:buAutoNum type="arabicPeriod"/>
              <a:defRPr sz="1800"/>
            </a:pPr>
            <a:r>
              <a:rPr lang="en-US" sz="2400" b="1" dirty="0"/>
              <a:t>Sensory issues</a:t>
            </a:r>
            <a:r>
              <a:rPr lang="en-US" sz="2400" dirty="0"/>
              <a:t>: If the learner is unable to physically process the information because they cannot see it, hear it, or feel it then clearly that information will not make it into long-term memory.</a:t>
            </a:r>
          </a:p>
          <a:p>
            <a:pPr marL="466344" indent="-466344">
              <a:buFont typeface="+mj-lt"/>
              <a:buAutoNum type="arabicPeriod"/>
              <a:defRPr sz="1800"/>
            </a:pPr>
            <a:r>
              <a:rPr lang="en-US" sz="2400" b="1" dirty="0"/>
              <a:t>Failure to move information to long-term memory:</a:t>
            </a:r>
            <a:r>
              <a:rPr lang="en-US" sz="2400" dirty="0"/>
              <a:t> Information is moved from short-term memory to long-term memory using a process called long-term potentiation. For this process to occur, an individual has to hold information in their short-term memory for several minutes of focus attention. Therefore if a learner does not spend a significant amount of time focused on new knowledge that information will likely not transfer to their long-term memory.</a:t>
            </a:r>
          </a:p>
          <a:p>
            <a:pPr marL="466344" indent="-466344">
              <a:buFont typeface="+mj-lt"/>
              <a:buAutoNum type="arabicPeriod"/>
              <a:defRPr sz="1800"/>
            </a:pPr>
            <a:r>
              <a:rPr lang="en-US" sz="2400" b="1" dirty="0"/>
              <a:t>Memory decay:</a:t>
            </a:r>
            <a:r>
              <a:rPr lang="en-US" sz="2400" dirty="0"/>
              <a:t> Long-term memories that go unused decay over time. Therefore it is important for new information to be revisited periodically to ensure that it will persist in long-term memory.</a:t>
            </a:r>
          </a:p>
          <a:p>
            <a:pPr marL="466344" indent="-466344">
              <a:buFont typeface="+mj-lt"/>
              <a:buAutoNum type="arabicPeriod"/>
              <a:defRPr sz="1800"/>
            </a:pPr>
            <a:r>
              <a:rPr lang="en-US" sz="2400" b="1" dirty="0"/>
              <a:t>Memory interference:</a:t>
            </a:r>
            <a:r>
              <a:rPr lang="en-US" sz="2400" dirty="0"/>
              <a:t> Very similar memories may at times interfere with each other, for example we have all had the experience of parking our car in a lot and then returning to a location we had parked at previously. It is therefore important to use time, space, and context to help students keep distinct knowledge separate.</a:t>
            </a:r>
          </a:p>
          <a:p>
            <a:pPr marL="466344" indent="-466344">
              <a:buFont typeface="+mj-lt"/>
              <a:buAutoNum type="arabicPeriod"/>
              <a:defRPr sz="1800"/>
            </a:pPr>
            <a:r>
              <a:rPr lang="en-US" sz="2400" b="1" dirty="0"/>
              <a:t>Failure to retrieve a stored memory:</a:t>
            </a:r>
            <a:r>
              <a:rPr lang="en-US" sz="2400" dirty="0"/>
              <a:t> This is the tip of the tongue effect. Here a memory is still there in long-term memory but we are unable to retrieve it. Creating strong associations can often help us access existing memories via the examples or experiences associated with them.</a:t>
            </a:r>
          </a:p>
          <a:p>
            <a:pPr>
              <a:buFont typeface="+mj-lt"/>
              <a:buNone/>
              <a:defRPr sz="1800"/>
            </a:pPr>
            <a:endParaRPr sz="2400" b="1" dirty="0"/>
          </a:p>
        </p:txBody>
      </p:sp>
    </p:spTree>
    <p:extLst>
      <p:ext uri="{BB962C8B-B14F-4D97-AF65-F5344CB8AC3E}">
        <p14:creationId xmlns:p14="http://schemas.microsoft.com/office/powerpoint/2010/main" val="2820846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7 chunks</a:t>
            </a:r>
            <a:r>
              <a:rPr lang="en-US" altLang="en-US" baseline="0" dirty="0">
                <a:ea typeface="ＭＳ Ｐゴシック" pitchFamily="34" charset="-128"/>
              </a:rPr>
              <a:t> of info- pieces of information</a:t>
            </a:r>
            <a:endParaRPr lang="en-US" altLang="en-US" dirty="0">
              <a:ea typeface="ＭＳ Ｐゴシック" pitchFamily="34" charset="-128"/>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5AB98164-2834-4364-B938-01844526EBF7}" type="slidenum">
              <a:rPr lang="en-US" altLang="en-US" smtClean="0"/>
              <a:pPr>
                <a:spcBef>
                  <a:spcPct val="0"/>
                </a:spcBef>
              </a:pPr>
              <a:t>59</a:t>
            </a:fld>
            <a:endParaRPr lang="en-US" altLang="en-US"/>
          </a:p>
        </p:txBody>
      </p:sp>
      <p:sp>
        <p:nvSpPr>
          <p:cNvPr id="9114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9114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1341138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8CA84007-4A7F-4680-A621-92FD1D936F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ED22C18E-21D5-4BB1-8D0B-C586521AE1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57348" name="Date Placeholder 3">
            <a:extLst>
              <a:ext uri="{FF2B5EF4-FFF2-40B4-BE49-F238E27FC236}">
                <a16:creationId xmlns:a16="http://schemas.microsoft.com/office/drawing/2014/main" id="{9DB81B81-D326-4A41-8391-CD5FD29F977F}"/>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9230" indent="-287311">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4005" indent="-230166">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5923" indent="-230166">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77843" indent="-230166">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35000"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92157"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49314"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06470"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a:t>10-18-09</a:t>
            </a:r>
          </a:p>
        </p:txBody>
      </p:sp>
      <p:sp>
        <p:nvSpPr>
          <p:cNvPr id="57349" name="Footer Placeholder 4">
            <a:extLst>
              <a:ext uri="{FF2B5EF4-FFF2-40B4-BE49-F238E27FC236}">
                <a16:creationId xmlns:a16="http://schemas.microsoft.com/office/drawing/2014/main" id="{D12D6E74-2CCF-4359-BD9D-8AB252ADEFD0}"/>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9230" indent="-287311">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4005" indent="-230166">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5923" indent="-230166">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77843" indent="-230166">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35000"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92157"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49314"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06470"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en-US" altLang="en-US"/>
          </a:p>
        </p:txBody>
      </p:sp>
      <p:sp>
        <p:nvSpPr>
          <p:cNvPr id="57350" name="Slide Number Placeholder 5">
            <a:extLst>
              <a:ext uri="{FF2B5EF4-FFF2-40B4-BE49-F238E27FC236}">
                <a16:creationId xmlns:a16="http://schemas.microsoft.com/office/drawing/2014/main" id="{A88C3F38-6FD8-4AF1-90CF-8EE884EDFB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9230" indent="-287311">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4005" indent="-230166">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5923" indent="-230166">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77843" indent="-230166">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35000"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92157"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49314"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06470" indent="-230166" defTabSz="45715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01F4F0-23A9-483E-9A9F-CB6793B15E82}" type="slidenum">
              <a:rPr lang="en-US" altLang="en-US" smtClean="0"/>
              <a:pPr>
                <a:spcBef>
                  <a:spcPct val="0"/>
                </a:spcBef>
              </a:pPr>
              <a:t>60</a:t>
            </a:fld>
            <a:endParaRPr lang="en-US" altLang="en-US"/>
          </a:p>
        </p:txBody>
      </p:sp>
    </p:spTree>
    <p:extLst>
      <p:ext uri="{BB962C8B-B14F-4D97-AF65-F5344CB8AC3E}">
        <p14:creationId xmlns:p14="http://schemas.microsoft.com/office/powerpoint/2010/main" val="295352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1A38E434-B78A-4454-91A9-C349C0F80AC6}"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466344">
              <a:defRPr/>
            </a:pPr>
            <a:r>
              <a:rPr lang="en-US" sz="1600" dirty="0"/>
              <a:t>Each of these brain regions work together to process, learn and engage with information. </a:t>
            </a:r>
          </a:p>
          <a:p>
            <a:pPr marL="174879" indent="-174879">
              <a:buFont typeface="Arial" panose="020B0604020202020204" pitchFamily="34" charset="0"/>
              <a:buChar char="•"/>
              <a:defRPr/>
            </a:pPr>
            <a:r>
              <a:rPr lang="en-US" sz="1600" dirty="0"/>
              <a:t>The area of the brain which houses the </a:t>
            </a:r>
            <a:r>
              <a:rPr lang="en-US" sz="1600" b="1" dirty="0"/>
              <a:t>visual cortex and auditory cortex </a:t>
            </a:r>
            <a:r>
              <a:rPr lang="en-US" sz="1600" dirty="0"/>
              <a:t>is shown here in purple. This area helps us see, identify and read words, and process auditory information (Recognize).</a:t>
            </a:r>
          </a:p>
          <a:p>
            <a:pPr marL="174879" indent="-174879">
              <a:buFont typeface="Arial" panose="020B0604020202020204" pitchFamily="34" charset="0"/>
              <a:buChar char="•"/>
              <a:defRPr/>
            </a:pPr>
            <a:r>
              <a:rPr lang="en-US" sz="1600" dirty="0"/>
              <a:t>The </a:t>
            </a:r>
            <a:r>
              <a:rPr lang="en-US" sz="1600" b="1" dirty="0"/>
              <a:t>frontal lobe</a:t>
            </a:r>
            <a:r>
              <a:rPr lang="en-US" sz="1600" dirty="0"/>
              <a:t> is responsible for critical thinking, decision-making, judgment-making, strategy formation and problem solving (executive function). This area is shown here in blue.</a:t>
            </a:r>
          </a:p>
          <a:p>
            <a:pPr marL="174879" indent="-174879">
              <a:buFont typeface="Arial" panose="020B0604020202020204" pitchFamily="34" charset="0"/>
              <a:buChar char="•"/>
              <a:defRPr/>
            </a:pPr>
            <a:r>
              <a:rPr lang="en-US" sz="1600" dirty="0"/>
              <a:t>The </a:t>
            </a:r>
            <a:r>
              <a:rPr lang="en-US" sz="1600" b="1" dirty="0"/>
              <a:t>limbic system </a:t>
            </a:r>
            <a:r>
              <a:rPr lang="en-US" sz="1600" dirty="0"/>
              <a:t>houses two important structures, the hippocampus and amygdala, and is the emotional processing area of the brain (Affect). The green designates this area of the brain.</a:t>
            </a:r>
          </a:p>
          <a:p>
            <a:pPr marL="174879" indent="-174879">
              <a:buFont typeface="Arial" panose="020B0604020202020204" pitchFamily="34" charset="0"/>
              <a:buChar char="•"/>
              <a:defRPr/>
            </a:pPr>
            <a:endParaRPr lang="en-US" sz="1600" dirty="0"/>
          </a:p>
          <a:p>
            <a:pPr>
              <a:buFont typeface="Arial" panose="020B0604020202020204" pitchFamily="34" charset="0"/>
              <a:buNone/>
              <a:defRPr/>
            </a:pPr>
            <a:r>
              <a:rPr lang="en-US" altLang="en-US" sz="1600" dirty="0">
                <a:latin typeface="Arial" panose="020B0604020202020204" pitchFamily="34" charset="0"/>
              </a:rPr>
              <a:t>(Rose, Meyer, Hitchcock, 2005)</a:t>
            </a:r>
            <a:endParaRPr lang="en-US" sz="1600" dirty="0"/>
          </a:p>
        </p:txBody>
      </p:sp>
      <p:sp>
        <p:nvSpPr>
          <p:cNvPr id="7885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7885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921091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10-18-09</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DA515D-1881-47C0-97D4-06C0CA5F92EF}" type="slidenum">
              <a:rPr lang="en-US" altLang="en-US" smtClean="0"/>
              <a:pPr>
                <a:defRPr/>
              </a:pPr>
              <a:t>64</a:t>
            </a:fld>
            <a:endParaRPr lang="en-US" altLang="en-US"/>
          </a:p>
        </p:txBody>
      </p:sp>
    </p:spTree>
    <p:extLst>
      <p:ext uri="{BB962C8B-B14F-4D97-AF65-F5344CB8AC3E}">
        <p14:creationId xmlns:p14="http://schemas.microsoft.com/office/powerpoint/2010/main" val="335880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57809" indent="-291465">
              <a:spcBef>
                <a:spcPct val="30000"/>
              </a:spcBef>
              <a:defRPr sz="1200">
                <a:solidFill>
                  <a:schemeClr val="tx1"/>
                </a:solidFill>
                <a:latin typeface="Calibri" pitchFamily="34" charset="0"/>
                <a:ea typeface="ＭＳ Ｐゴシック" pitchFamily="34" charset="-128"/>
              </a:defRPr>
            </a:lvl2pPr>
            <a:lvl3pPr marL="1165860" indent="-233172">
              <a:spcBef>
                <a:spcPct val="30000"/>
              </a:spcBef>
              <a:defRPr sz="1200">
                <a:solidFill>
                  <a:schemeClr val="tx1"/>
                </a:solidFill>
                <a:latin typeface="Calibri" pitchFamily="34" charset="0"/>
                <a:ea typeface="ＭＳ Ｐゴシック" pitchFamily="34" charset="-128"/>
              </a:defRPr>
            </a:lvl3pPr>
            <a:lvl4pPr marL="1632204" indent="-233172">
              <a:spcBef>
                <a:spcPct val="30000"/>
              </a:spcBef>
              <a:defRPr sz="1200">
                <a:solidFill>
                  <a:schemeClr val="tx1"/>
                </a:solidFill>
                <a:latin typeface="Calibri" pitchFamily="34" charset="0"/>
                <a:ea typeface="ＭＳ Ｐゴシック" pitchFamily="34" charset="-128"/>
              </a:defRPr>
            </a:lvl4pPr>
            <a:lvl5pPr marL="2098548" indent="-233172">
              <a:spcBef>
                <a:spcPct val="30000"/>
              </a:spcBef>
              <a:defRPr sz="1200">
                <a:solidFill>
                  <a:schemeClr val="tx1"/>
                </a:solidFill>
                <a:latin typeface="Calibri"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57373383-AD7B-46E7-8D1D-C49EFC765CCA}" type="slidenum">
              <a:rPr lang="en-US" altLang="en-US">
                <a:latin typeface="Arial" pitchFamily="34" charset="0"/>
              </a:rPr>
              <a:pPr>
                <a:spcBef>
                  <a:spcPct val="0"/>
                </a:spcBef>
              </a:pPr>
              <a:t>10</a:t>
            </a:fld>
            <a:endParaRPr lang="en-US" altLang="en-US">
              <a:latin typeface="Arial" pitchFamily="34"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600" dirty="0">
              <a:latin typeface="Arial" pitchFamily="34" charset="0"/>
              <a:ea typeface="ＭＳ Ｐゴシック" pitchFamily="34" charset="-128"/>
            </a:endParaRPr>
          </a:p>
        </p:txBody>
      </p:sp>
      <p:sp>
        <p:nvSpPr>
          <p:cNvPr id="1741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57809" indent="-291465">
              <a:spcBef>
                <a:spcPct val="30000"/>
              </a:spcBef>
              <a:defRPr sz="1200">
                <a:solidFill>
                  <a:schemeClr val="tx1"/>
                </a:solidFill>
                <a:latin typeface="Calibri" pitchFamily="34" charset="0"/>
                <a:ea typeface="ＭＳ Ｐゴシック" pitchFamily="34" charset="-128"/>
              </a:defRPr>
            </a:lvl2pPr>
            <a:lvl3pPr marL="1165860" indent="-233172">
              <a:spcBef>
                <a:spcPct val="30000"/>
              </a:spcBef>
              <a:defRPr sz="1200">
                <a:solidFill>
                  <a:schemeClr val="tx1"/>
                </a:solidFill>
                <a:latin typeface="Calibri" pitchFamily="34" charset="0"/>
                <a:ea typeface="ＭＳ Ｐゴシック" pitchFamily="34" charset="-128"/>
              </a:defRPr>
            </a:lvl3pPr>
            <a:lvl4pPr marL="1632204" indent="-233172">
              <a:spcBef>
                <a:spcPct val="30000"/>
              </a:spcBef>
              <a:defRPr sz="1200">
                <a:solidFill>
                  <a:schemeClr val="tx1"/>
                </a:solidFill>
                <a:latin typeface="Calibri" pitchFamily="34" charset="0"/>
                <a:ea typeface="ＭＳ Ｐゴシック" pitchFamily="34" charset="-128"/>
              </a:defRPr>
            </a:lvl4pPr>
            <a:lvl5pPr marL="2098548" indent="-233172">
              <a:spcBef>
                <a:spcPct val="30000"/>
              </a:spcBef>
              <a:defRPr sz="1200">
                <a:solidFill>
                  <a:schemeClr val="tx1"/>
                </a:solidFill>
                <a:latin typeface="Calibri"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a:t>10-18-09</a:t>
            </a:r>
          </a:p>
        </p:txBody>
      </p:sp>
      <p:sp>
        <p:nvSpPr>
          <p:cNvPr id="1741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57809" indent="-291465">
              <a:spcBef>
                <a:spcPct val="30000"/>
              </a:spcBef>
              <a:defRPr sz="1200">
                <a:solidFill>
                  <a:schemeClr val="tx1"/>
                </a:solidFill>
                <a:latin typeface="Calibri" pitchFamily="34" charset="0"/>
                <a:ea typeface="ＭＳ Ｐゴシック" pitchFamily="34" charset="-128"/>
              </a:defRPr>
            </a:lvl2pPr>
            <a:lvl3pPr marL="1165860" indent="-233172">
              <a:spcBef>
                <a:spcPct val="30000"/>
              </a:spcBef>
              <a:defRPr sz="1200">
                <a:solidFill>
                  <a:schemeClr val="tx1"/>
                </a:solidFill>
                <a:latin typeface="Calibri" pitchFamily="34" charset="0"/>
                <a:ea typeface="ＭＳ Ｐゴシック" pitchFamily="34" charset="-128"/>
              </a:defRPr>
            </a:lvl3pPr>
            <a:lvl4pPr marL="1632204" indent="-233172">
              <a:spcBef>
                <a:spcPct val="30000"/>
              </a:spcBef>
              <a:defRPr sz="1200">
                <a:solidFill>
                  <a:schemeClr val="tx1"/>
                </a:solidFill>
                <a:latin typeface="Calibri" pitchFamily="34" charset="0"/>
                <a:ea typeface="ＭＳ Ｐゴシック" pitchFamily="34" charset="-128"/>
              </a:defRPr>
            </a:lvl4pPr>
            <a:lvl5pPr marL="2098548" indent="-233172">
              <a:spcBef>
                <a:spcPct val="30000"/>
              </a:spcBef>
              <a:defRPr sz="1200">
                <a:solidFill>
                  <a:schemeClr val="tx1"/>
                </a:solidFill>
                <a:latin typeface="Calibri"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417338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F93A2A36-F102-44E9-8F4E-0A05F18E429B}"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t" hangingPunct="1"/>
            <a:r>
              <a:rPr lang="en-US" altLang="en-US" dirty="0">
                <a:solidFill>
                  <a:srgbClr val="000000"/>
                </a:solidFill>
                <a:latin typeface="Arial" panose="020B0604020202020204" pitchFamily="34" charset="0"/>
                <a:ea typeface="ＭＳ Ｐゴシック" pitchFamily="34" charset="-128"/>
                <a:cs typeface="Times New Roman" panose="02020603050405020304" pitchFamily="18" charset="0"/>
              </a:rPr>
              <a:t>Universal Design is an architectural term that was coined by Ron Mace from NC State University in the 1970</a:t>
            </a:r>
            <a:r>
              <a:rPr lang="ja-JP" altLang="en-US" dirty="0">
                <a:solidFill>
                  <a:srgbClr val="000000"/>
                </a:solidFill>
                <a:latin typeface="Arial" panose="020B0604020202020204" pitchFamily="34" charset="0"/>
                <a:ea typeface="ＭＳ Ｐゴシック" pitchFamily="34" charset="-128"/>
                <a:cs typeface="Times New Roman" panose="02020603050405020304" pitchFamily="18" charset="0"/>
              </a:rPr>
              <a:t>’</a:t>
            </a:r>
            <a:r>
              <a:rPr lang="en-US" altLang="ja-JP" dirty="0">
                <a:solidFill>
                  <a:srgbClr val="000000"/>
                </a:solidFill>
                <a:latin typeface="Arial" panose="020B0604020202020204" pitchFamily="34" charset="0"/>
                <a:ea typeface="ＭＳ Ｐゴシック" pitchFamily="34" charset="-128"/>
                <a:cs typeface="Times New Roman" panose="02020603050405020304" pitchFamily="18" charset="0"/>
              </a:rPr>
              <a:t>s.</a:t>
            </a:r>
            <a:r>
              <a:rPr lang="en-US" altLang="ja-JP" baseline="0" dirty="0">
                <a:solidFill>
                  <a:srgbClr val="003333"/>
                </a:solidFill>
                <a:latin typeface="Arial" panose="020B0604020202020204" pitchFamily="34" charset="0"/>
                <a:ea typeface="ＭＳ Ｐゴシック" pitchFamily="34" charset="-128"/>
                <a:cs typeface="Times New Roman" panose="02020603050405020304" pitchFamily="18" charset="0"/>
              </a:rPr>
              <a:t> UD </a:t>
            </a:r>
            <a:r>
              <a:rPr lang="en-US" altLang="en-US" dirty="0">
                <a:solidFill>
                  <a:srgbClr val="003333"/>
                </a:solidFill>
                <a:latin typeface="Arial" panose="020B0604020202020204" pitchFamily="34" charset="0"/>
                <a:ea typeface="ＭＳ Ｐゴシック" pitchFamily="34" charset="-128"/>
                <a:cs typeface="Times New Roman" panose="02020603050405020304" pitchFamily="18" charset="0"/>
              </a:rPr>
              <a:t>is the intentional design of our architecture with the intent to be usable by all people</a:t>
            </a:r>
            <a:r>
              <a:rPr lang="en-US" altLang="en-US" baseline="0" dirty="0">
                <a:solidFill>
                  <a:srgbClr val="003333"/>
                </a:solidFill>
                <a:latin typeface="Arial" panose="020B0604020202020204" pitchFamily="34" charset="0"/>
                <a:ea typeface="ＭＳ Ｐゴシック" pitchFamily="34" charset="-128"/>
                <a:cs typeface="Times New Roman" panose="02020603050405020304" pitchFamily="18" charset="0"/>
              </a:rPr>
              <a:t> so that there is no</a:t>
            </a:r>
            <a:r>
              <a:rPr lang="en-US" altLang="en-US" dirty="0">
                <a:solidFill>
                  <a:srgbClr val="003333"/>
                </a:solidFill>
                <a:latin typeface="Arial" panose="020B0604020202020204" pitchFamily="34" charset="0"/>
                <a:ea typeface="ＭＳ Ｐゴシック" pitchFamily="34" charset="-128"/>
                <a:cs typeface="Times New Roman" panose="02020603050405020304" pitchFamily="18" charset="0"/>
              </a:rPr>
              <a:t> need for adaptations. In short, UD is </a:t>
            </a:r>
            <a:r>
              <a:rPr lang="ja-JP" altLang="en-US" dirty="0">
                <a:solidFill>
                  <a:srgbClr val="003333"/>
                </a:solidFill>
                <a:latin typeface="Arial" panose="020B0604020202020204" pitchFamily="34" charset="0"/>
                <a:ea typeface="ＭＳ Ｐゴシック" pitchFamily="34" charset="-128"/>
                <a:cs typeface="Times New Roman" panose="02020603050405020304" pitchFamily="18" charset="0"/>
              </a:rPr>
              <a:t>“</a:t>
            </a:r>
            <a:r>
              <a:rPr lang="en-US" altLang="ja-JP" dirty="0">
                <a:solidFill>
                  <a:srgbClr val="003333"/>
                </a:solidFill>
                <a:latin typeface="Arial" panose="020B0604020202020204" pitchFamily="34" charset="0"/>
                <a:ea typeface="ＭＳ Ｐゴシック" pitchFamily="34" charset="-128"/>
                <a:cs typeface="Times New Roman" panose="02020603050405020304" pitchFamily="18" charset="0"/>
              </a:rPr>
              <a:t>barrier free.</a:t>
            </a:r>
            <a:r>
              <a:rPr lang="ja-JP" altLang="en-US" dirty="0">
                <a:solidFill>
                  <a:srgbClr val="003333"/>
                </a:solidFill>
                <a:latin typeface="Arial" panose="020B0604020202020204" pitchFamily="34" charset="0"/>
                <a:ea typeface="ＭＳ Ｐゴシック" pitchFamily="34" charset="-128"/>
                <a:cs typeface="Times New Roman" panose="02020603050405020304" pitchFamily="18" charset="0"/>
              </a:rPr>
              <a:t>”</a:t>
            </a:r>
            <a:endParaRPr lang="en-US" altLang="ja-JP" dirty="0">
              <a:solidFill>
                <a:srgbClr val="003333"/>
              </a:solidFill>
              <a:latin typeface="Arial" panose="020B0604020202020204" pitchFamily="34" charset="0"/>
              <a:ea typeface="ＭＳ Ｐゴシック" pitchFamily="34" charset="-128"/>
              <a:cs typeface="Times New Roman" panose="02020603050405020304" pitchFamily="18" charset="0"/>
            </a:endParaRPr>
          </a:p>
          <a:p>
            <a:pPr eaLnBrk="1" hangingPunct="1"/>
            <a:endParaRPr lang="en-US" altLang="en-US" dirty="0">
              <a:latin typeface="Arial" panose="020B0604020202020204" pitchFamily="34" charset="0"/>
              <a:ea typeface="ＭＳ Ｐゴシック" pitchFamily="34" charset="-128"/>
            </a:endParaRPr>
          </a:p>
          <a:p>
            <a:pPr marL="174879" indent="-174879">
              <a:buFont typeface="Arial" pitchFamily="34" charset="0"/>
              <a:buChar char="•"/>
              <a:defRPr/>
            </a:pPr>
            <a:r>
              <a:rPr lang="en-US" altLang="en-US" dirty="0">
                <a:latin typeface="Arial" panose="020B0604020202020204" pitchFamily="34" charset="0"/>
                <a:ea typeface="ＭＳ Ｐゴシック" pitchFamily="34" charset="-128"/>
              </a:rPr>
              <a:t>Source: “Introduction</a:t>
            </a:r>
            <a:r>
              <a:rPr lang="en-US" altLang="en-US" baseline="0" dirty="0">
                <a:latin typeface="Arial" panose="020B0604020202020204" pitchFamily="34" charset="0"/>
                <a:ea typeface="ＭＳ Ｐゴシック" pitchFamily="34" charset="-128"/>
              </a:rPr>
              <a:t> to Universal Design for Learning- 2 hour presentation.” </a:t>
            </a:r>
            <a:r>
              <a:rPr lang="en-US" altLang="en-US" baseline="0" dirty="0" err="1">
                <a:latin typeface="Arial" panose="020B0604020202020204" pitchFamily="34" charset="0"/>
                <a:ea typeface="ＭＳ Ｐゴシック" pitchFamily="34" charset="-128"/>
              </a:rPr>
              <a:t>powerpoint</a:t>
            </a:r>
            <a:r>
              <a:rPr lang="en-US" altLang="en-US" baseline="0" dirty="0">
                <a:latin typeface="Arial" panose="020B0604020202020204" pitchFamily="34" charset="0"/>
                <a:ea typeface="ＭＳ Ｐゴシック" pitchFamily="34" charset="-128"/>
              </a:rPr>
              <a:t>. </a:t>
            </a:r>
            <a:r>
              <a:rPr lang="en-US" dirty="0"/>
              <a:t>UDL-Universe (Sonoma State &amp; U.S. Department of Education). </a:t>
            </a:r>
            <a:r>
              <a:rPr lang="en-US" dirty="0" err="1"/>
              <a:t>N.d.</a:t>
            </a:r>
            <a:r>
              <a:rPr lang="en-US" dirty="0"/>
              <a:t> http://enact.sonoma.edu/loader.php?type=d&amp;id=397900 </a:t>
            </a:r>
          </a:p>
        </p:txBody>
      </p:sp>
      <p:sp>
        <p:nvSpPr>
          <p:cNvPr id="3277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3277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3511326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fld id="{69361EE5-BEDB-4F63-A054-76D0838740A1}"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t" hangingPunct="1"/>
            <a:r>
              <a:rPr lang="en-US" baseline="0" dirty="0"/>
              <a:t>Source: https://www.interaction-design.org/ux-daily/47/the-seven-principles-of-universal-design </a:t>
            </a:r>
            <a:endParaRPr lang="en-US" altLang="en-US" dirty="0">
              <a:latin typeface="Arial" panose="020B0604020202020204" pitchFamily="34" charset="0"/>
              <a:ea typeface="ＭＳ Ｐゴシック" pitchFamily="34" charset="-128"/>
            </a:endParaRPr>
          </a:p>
        </p:txBody>
      </p:sp>
      <p:sp>
        <p:nvSpPr>
          <p:cNvPr id="36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r>
              <a:rPr lang="en-US" altLang="en-US"/>
              <a:t>10-18-09</a:t>
            </a:r>
          </a:p>
        </p:txBody>
      </p:sp>
      <p:sp>
        <p:nvSpPr>
          <p:cNvPr id="3687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itchFamily="34" charset="-128"/>
              </a:defRPr>
            </a:lvl1pPr>
            <a:lvl2pPr marL="757809" indent="-291465">
              <a:spcBef>
                <a:spcPct val="30000"/>
              </a:spcBef>
              <a:defRPr sz="1200">
                <a:solidFill>
                  <a:schemeClr val="tx1"/>
                </a:solidFill>
                <a:latin typeface="Calibri" panose="020F0502020204030204" pitchFamily="34" charset="0"/>
                <a:ea typeface="ＭＳ Ｐゴシック" pitchFamily="34" charset="-128"/>
              </a:defRPr>
            </a:lvl2pPr>
            <a:lvl3pPr marL="1165860" indent="-233172">
              <a:spcBef>
                <a:spcPct val="30000"/>
              </a:spcBef>
              <a:defRPr sz="1200">
                <a:solidFill>
                  <a:schemeClr val="tx1"/>
                </a:solidFill>
                <a:latin typeface="Calibri" panose="020F0502020204030204" pitchFamily="34" charset="0"/>
                <a:ea typeface="ＭＳ Ｐゴシック" pitchFamily="34" charset="-128"/>
              </a:defRPr>
            </a:lvl3pPr>
            <a:lvl4pPr marL="1632204" indent="-233172">
              <a:spcBef>
                <a:spcPct val="30000"/>
              </a:spcBef>
              <a:defRPr sz="1200">
                <a:solidFill>
                  <a:schemeClr val="tx1"/>
                </a:solidFill>
                <a:latin typeface="Calibri" panose="020F0502020204030204" pitchFamily="34" charset="0"/>
                <a:ea typeface="ＭＳ Ｐゴシック" pitchFamily="34" charset="-128"/>
              </a:defRPr>
            </a:lvl4pPr>
            <a:lvl5pPr marL="2098548" indent="-233172">
              <a:spcBef>
                <a:spcPct val="30000"/>
              </a:spcBef>
              <a:defRPr sz="1200">
                <a:solidFill>
                  <a:schemeClr val="tx1"/>
                </a:solidFill>
                <a:latin typeface="Calibri" panose="020F0502020204030204" pitchFamily="34" charset="0"/>
                <a:ea typeface="ＭＳ Ｐゴシック" pitchFamily="34" charset="-128"/>
              </a:defRPr>
            </a:lvl5pPr>
            <a:lvl6pPr marL="2564892"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6pPr>
            <a:lvl7pPr marL="3031236"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7pPr>
            <a:lvl8pPr marL="3497580"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8pPr>
            <a:lvl9pPr marL="3963924" indent="-233172" defTabSz="466344" eaLnBrk="0" fontAlgn="base" hangingPunct="0">
              <a:spcBef>
                <a:spcPct val="30000"/>
              </a:spcBef>
              <a:spcAft>
                <a:spcPct val="0"/>
              </a:spcAft>
              <a:defRPr sz="1200">
                <a:solidFill>
                  <a:schemeClr val="tx1"/>
                </a:solidFill>
                <a:latin typeface="Calibri" panose="020F0502020204030204" pitchFamily="34" charset="0"/>
                <a:ea typeface="ＭＳ Ｐゴシック" pitchFamily="34" charset="-128"/>
              </a:defRPr>
            </a:lvl9pPr>
          </a:lstStyle>
          <a:p>
            <a:pPr>
              <a:spcBef>
                <a:spcPct val="0"/>
              </a:spcBef>
            </a:pPr>
            <a:endParaRPr lang="en-US" altLang="en-US"/>
          </a:p>
        </p:txBody>
      </p:sp>
    </p:spTree>
    <p:extLst>
      <p:ext uri="{BB962C8B-B14F-4D97-AF65-F5344CB8AC3E}">
        <p14:creationId xmlns:p14="http://schemas.microsoft.com/office/powerpoint/2010/main" val="101005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t" hangingPunct="1"/>
            <a:r>
              <a:rPr lang="en-US" altLang="en-US" dirty="0">
                <a:latin typeface="Arial" panose="020B0604020202020204" pitchFamily="34" charset="0"/>
                <a:ea typeface="ＭＳ Ｐゴシック" pitchFamily="34" charset="-128"/>
              </a:rPr>
              <a:t>Most common UD solutions are “commonsense” in</a:t>
            </a:r>
            <a:r>
              <a:rPr lang="en-US" altLang="en-US" baseline="0" dirty="0">
                <a:latin typeface="Arial" panose="020B0604020202020204" pitchFamily="34" charset="0"/>
                <a:ea typeface="ＭＳ Ｐゴシック" pitchFamily="34" charset="-128"/>
              </a:rPr>
              <a:t> our physical world, </a:t>
            </a:r>
            <a:r>
              <a:rPr lang="en-US" altLang="en-US" dirty="0">
                <a:latin typeface="Arial" panose="020B0604020202020204" pitchFamily="34" charset="0"/>
                <a:ea typeface="ＭＳ Ｐゴシック" pitchFamily="34" charset="-128"/>
              </a:rPr>
              <a:t>but not that common in education.</a:t>
            </a:r>
            <a:r>
              <a:rPr lang="en-US" altLang="en-US" baseline="0" dirty="0">
                <a:latin typeface="Arial" panose="020B0604020202020204" pitchFamily="34" charset="0"/>
                <a:ea typeface="ＭＳ Ｐゴシック" pitchFamily="34" charset="-128"/>
              </a:rPr>
              <a:t> We need to remember that what is “Essential for some, is useful to all”</a:t>
            </a:r>
          </a:p>
          <a:p>
            <a:endParaRPr lang="en-US" altLang="en-US" dirty="0">
              <a:latin typeface="Times New Roman" panose="02020603050405020304" pitchFamily="18" charset="0"/>
            </a:endParaRPr>
          </a:p>
          <a:p>
            <a:r>
              <a:rPr lang="en-US" altLang="en-US" dirty="0">
                <a:latin typeface="Times New Roman" panose="02020603050405020304" pitchFamily="18" charset="0"/>
              </a:rPr>
              <a:t>Just as curb cuts were initially designed for people who use </a:t>
            </a:r>
            <a:r>
              <a:rPr lang="en-US" altLang="en-US" u="sng" dirty="0">
                <a:latin typeface="Times New Roman" panose="02020603050405020304" pitchFamily="18" charset="0"/>
              </a:rPr>
              <a:t>wheelchairs</a:t>
            </a:r>
            <a:r>
              <a:rPr lang="en-US" altLang="en-US" dirty="0">
                <a:latin typeface="Times New Roman" panose="02020603050405020304" pitchFamily="18" charset="0"/>
              </a:rPr>
              <a:t>, but they also benefit pedestrians with </a:t>
            </a:r>
            <a:r>
              <a:rPr lang="en-US" altLang="en-US" u="sng" dirty="0">
                <a:latin typeface="Times New Roman" panose="02020603050405020304" pitchFamily="18" charset="0"/>
              </a:rPr>
              <a:t>strollers</a:t>
            </a:r>
            <a:r>
              <a:rPr lang="en-US" altLang="en-US" dirty="0">
                <a:latin typeface="Times New Roman" panose="02020603050405020304" pitchFamily="18" charset="0"/>
              </a:rPr>
              <a:t>, </a:t>
            </a:r>
            <a:r>
              <a:rPr lang="en-US" altLang="en-US" u="sng" dirty="0">
                <a:latin typeface="Times New Roman" panose="02020603050405020304" pitchFamily="18" charset="0"/>
              </a:rPr>
              <a:t>luggage</a:t>
            </a:r>
            <a:r>
              <a:rPr lang="en-US" altLang="en-US" dirty="0">
                <a:latin typeface="Times New Roman" panose="02020603050405020304" pitchFamily="18" charset="0"/>
              </a:rPr>
              <a:t>, </a:t>
            </a:r>
            <a:r>
              <a:rPr lang="en-US" altLang="en-US" u="sng" dirty="0">
                <a:latin typeface="Times New Roman" panose="02020603050405020304" pitchFamily="18" charset="0"/>
              </a:rPr>
              <a:t>bikes</a:t>
            </a:r>
            <a:r>
              <a:rPr lang="en-US" altLang="en-US" dirty="0">
                <a:latin typeface="Times New Roman" panose="02020603050405020304" pitchFamily="18" charset="0"/>
              </a:rPr>
              <a:t>, </a:t>
            </a:r>
            <a:r>
              <a:rPr lang="en-US" altLang="en-US" u="sng" dirty="0">
                <a:latin typeface="Times New Roman" panose="02020603050405020304" pitchFamily="18" charset="0"/>
              </a:rPr>
              <a:t>children</a:t>
            </a:r>
            <a:r>
              <a:rPr lang="en-US" altLang="en-US" dirty="0">
                <a:latin typeface="Times New Roman" panose="02020603050405020304" pitchFamily="18" charset="0"/>
              </a:rPr>
              <a:t>, in addition to other types of </a:t>
            </a:r>
            <a:r>
              <a:rPr lang="en-US" altLang="en-US" u="sng" dirty="0">
                <a:latin typeface="Times New Roman" panose="02020603050405020304" pitchFamily="18" charset="0"/>
              </a:rPr>
              <a:t>disability</a:t>
            </a:r>
            <a:r>
              <a:rPr lang="en-US" altLang="en-US" dirty="0">
                <a:latin typeface="Times New Roman" panose="02020603050405020304" pitchFamily="18" charset="0"/>
              </a:rPr>
              <a:t>… </a:t>
            </a:r>
          </a:p>
          <a:p>
            <a:endParaRPr lang="en-US" altLang="en-US" dirty="0">
              <a:latin typeface="Times New Roman" panose="02020603050405020304" pitchFamily="18" charset="0"/>
            </a:endParaRPr>
          </a:p>
          <a:p>
            <a:pPr defTabSz="457157">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Research into spectrum disorders demonstrates that </a:t>
            </a:r>
            <a:r>
              <a:rPr lang="en-US" altLang="en-US" u="sng" dirty="0">
                <a:latin typeface="Times New Roman" panose="02020603050405020304" pitchFamily="18" charset="0"/>
                <a:ea typeface="Calibri" panose="020F0502020204030204" pitchFamily="34" charset="0"/>
                <a:cs typeface="Times New Roman" panose="02020603050405020304" pitchFamily="18" charset="0"/>
              </a:rPr>
              <a:t>ADD</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u="sng" dirty="0">
                <a:latin typeface="Times New Roman" panose="02020603050405020304" pitchFamily="18" charset="0"/>
                <a:ea typeface="Calibri" panose="020F0502020204030204" pitchFamily="34" charset="0"/>
                <a:cs typeface="Times New Roman" panose="02020603050405020304" pitchFamily="18" charset="0"/>
              </a:rPr>
              <a:t>autism</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u="sng" dirty="0">
                <a:latin typeface="Times New Roman" panose="02020603050405020304" pitchFamily="18" charset="0"/>
                <a:ea typeface="Calibri" panose="020F0502020204030204" pitchFamily="34" charset="0"/>
                <a:cs typeface="Times New Roman" panose="02020603050405020304" pitchFamily="18" charset="0"/>
              </a:rPr>
              <a:t>depression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etc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afflict many people to differing degrees, not to mention the physiological barriers the </a:t>
            </a:r>
            <a:r>
              <a:rPr lang="en-US" altLang="en-US" u="sng" dirty="0">
                <a:latin typeface="Times New Roman" panose="02020603050405020304" pitchFamily="18" charset="0"/>
                <a:ea typeface="Calibri" panose="020F0502020204030204" pitchFamily="34" charset="0"/>
                <a:cs typeface="Times New Roman" panose="02020603050405020304" pitchFamily="18" charset="0"/>
              </a:rPr>
              <a:t>social/cultural</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u="sng" dirty="0">
                <a:latin typeface="Times New Roman" panose="02020603050405020304" pitchFamily="18" charset="0"/>
                <a:ea typeface="Calibri" panose="020F0502020204030204" pitchFamily="34" charset="0"/>
                <a:cs typeface="Times New Roman" panose="02020603050405020304" pitchFamily="18" charset="0"/>
              </a:rPr>
              <a:t>economic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u="sng" dirty="0">
                <a:latin typeface="Times New Roman" panose="02020603050405020304" pitchFamily="18" charset="0"/>
                <a:ea typeface="Calibri" panose="020F0502020204030204" pitchFamily="34" charset="0"/>
                <a:cs typeface="Times New Roman" panose="02020603050405020304" pitchFamily="18" charset="0"/>
              </a:rPr>
              <a:t>gender</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u="sng" dirty="0">
                <a:latin typeface="Times New Roman" panose="02020603050405020304" pitchFamily="18" charset="0"/>
                <a:ea typeface="Calibri" panose="020F0502020204030204" pitchFamily="34" charset="0"/>
                <a:cs typeface="Times New Roman" panose="02020603050405020304" pitchFamily="18" charset="0"/>
              </a:rPr>
              <a:t>age</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u="sng" dirty="0">
                <a:latin typeface="Times New Roman" panose="02020603050405020304" pitchFamily="18" charset="0"/>
                <a:ea typeface="Calibri" panose="020F0502020204030204" pitchFamily="34" charset="0"/>
                <a:cs typeface="Times New Roman" panose="02020603050405020304" pitchFamily="18" charset="0"/>
              </a:rPr>
              <a:t>sexual orientation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etc. </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p:cNvSpPr>
            <a:spLocks noGrp="1"/>
          </p:cNvSpPr>
          <p:nvPr>
            <p:ph type="dt" idx="10"/>
          </p:nvPr>
        </p:nvSpPr>
        <p:spPr/>
        <p:txBody>
          <a:bodyPr/>
          <a:lstStyle/>
          <a:p>
            <a:pPr>
              <a:defRPr/>
            </a:pPr>
            <a:r>
              <a:rPr lang="en-US"/>
              <a:t>10-18-09</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DA515D-1881-47C0-97D4-06C0CA5F92EF}" type="slidenum">
              <a:rPr lang="en-US" altLang="en-US" smtClean="0"/>
              <a:pPr>
                <a:defRPr/>
              </a:pPr>
              <a:t>13</a:t>
            </a:fld>
            <a:endParaRPr lang="en-US" altLang="en-US"/>
          </a:p>
        </p:txBody>
      </p:sp>
    </p:spTree>
    <p:extLst>
      <p:ext uri="{BB962C8B-B14F-4D97-AF65-F5344CB8AC3E}">
        <p14:creationId xmlns:p14="http://schemas.microsoft.com/office/powerpoint/2010/main" val="1928477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4AB02A5-4FE5-49D9-9E24-09F23B90C450}" type="datetimeFigureOut">
              <a:rPr lang="en-US" smtClean="0"/>
              <a:t>2/28/2019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kumimoji="0"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8A2DB343-5C0F-46D2-AE4D-191916AAB9E3}" type="slidenum">
              <a:rPr lang="en-US" smtClean="0"/>
              <a:pPr>
                <a:defRPr/>
              </a:pPr>
              <a:t>‹#›</a:t>
            </a:fld>
            <a:endParaRPr lang="en-US"/>
          </a:p>
        </p:txBody>
      </p:sp>
    </p:spTree>
    <p:extLst>
      <p:ext uri="{BB962C8B-B14F-4D97-AF65-F5344CB8AC3E}">
        <p14:creationId xmlns:p14="http://schemas.microsoft.com/office/powerpoint/2010/main" val="301743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AB02A5-4FE5-49D9-9E24-09F23B90C450}" type="datetimeFigureOut">
              <a:rPr lang="en-US" smtClean="0"/>
              <a:t>2/28/2019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8A2DB343-5C0F-46D2-AE4D-191916AAB9E3}" type="slidenum">
              <a:rPr lang="en-US" smtClean="0"/>
              <a:pPr>
                <a:defRPr/>
              </a:pPr>
              <a:t>‹#›</a:t>
            </a:fld>
            <a:endParaRPr lang="en-US"/>
          </a:p>
        </p:txBody>
      </p:sp>
    </p:spTree>
    <p:extLst>
      <p:ext uri="{BB962C8B-B14F-4D97-AF65-F5344CB8AC3E}">
        <p14:creationId xmlns:p14="http://schemas.microsoft.com/office/powerpoint/2010/main" val="3698764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54AB02A5-4FE5-49D9-9E24-09F23B90C450}" type="datetimeFigureOut">
              <a:rPr lang="en-US" smtClean="0"/>
              <a:t>2/28/2019</a:t>
            </a:fld>
            <a:endParaRPr lang="en-US"/>
          </a:p>
        </p:txBody>
      </p:sp>
      <p:sp>
        <p:nvSpPr>
          <p:cNvPr id="5" name="Footer Placeholder 4"/>
          <p:cNvSpPr>
            <a:spLocks noGrp="1"/>
          </p:cNvSpPr>
          <p:nvPr>
            <p:ph type="ftr" sz="quarter" idx="11"/>
          </p:nvPr>
        </p:nvSpPr>
        <p:spPr>
          <a:xfrm>
            <a:off x="581192" y="5951810"/>
            <a:ext cx="5922209" cy="365125"/>
          </a:xfrm>
        </p:spPr>
        <p:txBody>
          <a:bodyPr/>
          <a:lstStyle/>
          <a:p>
            <a:endParaRPr kumimoji="0"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8A2DB343-5C0F-46D2-AE4D-191916AAB9E3}" type="slidenum">
              <a:rPr lang="en-US" smtClean="0"/>
              <a:pPr>
                <a:defRPr/>
              </a:pPr>
              <a:t>‹#›</a:t>
            </a:fld>
            <a:endParaRPr lang="en-US"/>
          </a:p>
        </p:txBody>
      </p:sp>
    </p:spTree>
    <p:extLst>
      <p:ext uri="{BB962C8B-B14F-4D97-AF65-F5344CB8AC3E}">
        <p14:creationId xmlns:p14="http://schemas.microsoft.com/office/powerpoint/2010/main" val="274439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a:t>Click to edit Master title style</a:t>
            </a:r>
          </a:p>
        </p:txBody>
      </p:sp>
      <p:sp>
        <p:nvSpPr>
          <p:cNvPr id="3" name="Table Placeholder 2"/>
          <p:cNvSpPr>
            <a:spLocks noGrp="1"/>
          </p:cNvSpPr>
          <p:nvPr>
            <p:ph type="tbl" idx="1"/>
          </p:nvPr>
        </p:nvSpPr>
        <p:spPr>
          <a:xfrm>
            <a:off x="533400" y="1371600"/>
            <a:ext cx="8077200" cy="4419600"/>
          </a:xfrm>
        </p:spPr>
        <p:txBody>
          <a:bodyPr>
            <a:normAutofit/>
          </a:bodyPr>
          <a:lstStyle/>
          <a:p>
            <a:pPr lvl="0"/>
            <a:endParaRPr lang="en-US" noProof="0" dirty="0"/>
          </a:p>
        </p:txBody>
      </p:sp>
      <p:sp>
        <p:nvSpPr>
          <p:cNvPr id="4" name="Date Placeholder 3"/>
          <p:cNvSpPr>
            <a:spLocks noGrp="1"/>
          </p:cNvSpPr>
          <p:nvPr>
            <p:ph type="dt" sz="half" idx="10"/>
          </p:nvPr>
        </p:nvSpPr>
        <p:spPr>
          <a:xfrm>
            <a:off x="685800" y="6248400"/>
            <a:ext cx="1905000" cy="457200"/>
          </a:xfrm>
        </p:spPr>
        <p:txBody>
          <a:bodyPr/>
          <a:lstStyle>
            <a:lvl1pPr>
              <a:defRPr>
                <a:latin typeface="Tw Cen MT" charset="0"/>
                <a:ea typeface="ＭＳ Ｐゴシック" charset="-128"/>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086600" y="6477000"/>
            <a:ext cx="1905000" cy="304800"/>
          </a:xfrm>
        </p:spPr>
        <p:txBody>
          <a:bodyPr/>
          <a:lstStyle>
            <a:lvl1pPr>
              <a:defRPr>
                <a:latin typeface="Arial" panose="020B0604020202020204" pitchFamily="34" charset="0"/>
              </a:defRPr>
            </a:lvl1pPr>
          </a:lstStyle>
          <a:p>
            <a:pPr>
              <a:defRPr/>
            </a:pPr>
            <a:fld id="{B8B4F2C5-3B80-43FB-B11D-DF216D3BB60F}" type="slidenum">
              <a:rPr lang="en-US" altLang="en-US"/>
              <a:pPr>
                <a:defRPr/>
              </a:pPr>
              <a:t>‹#›</a:t>
            </a:fld>
            <a:endParaRPr lang="en-US" altLang="en-US"/>
          </a:p>
        </p:txBody>
      </p:sp>
    </p:spTree>
    <p:extLst>
      <p:ext uri="{BB962C8B-B14F-4D97-AF65-F5344CB8AC3E}">
        <p14:creationId xmlns:p14="http://schemas.microsoft.com/office/powerpoint/2010/main" val="302085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3" name="Shape 23"/>
          <p:cNvSpPr>
            <a:spLocks noGrp="1"/>
          </p:cNvSpPr>
          <p:nvPr>
            <p:ph type="title"/>
          </p:nvPr>
        </p:nvSpPr>
        <p:spPr>
          <a:xfrm>
            <a:off x="762000" y="82063"/>
            <a:ext cx="8077200" cy="1518137"/>
          </a:xfrm>
          <a:prstGeom prst="rect">
            <a:avLst/>
          </a:prstGeom>
        </p:spPr>
        <p:txBody>
          <a:bodyPr/>
          <a:lstStyle/>
          <a:p>
            <a:pPr lvl="0"/>
            <a:r>
              <a:t>Title Text</a:t>
            </a:r>
          </a:p>
        </p:txBody>
      </p:sp>
      <p:sp>
        <p:nvSpPr>
          <p:cNvPr id="3" name="Shape 24"/>
          <p:cNvSpPr>
            <a:spLocks noGrp="1"/>
          </p:cNvSpPr>
          <p:nvPr>
            <p:ph type="sldNum" sz="quarter" idx="10"/>
          </p:nvPr>
        </p:nvSpPr>
        <p:spPr/>
        <p:txBody>
          <a:bodyPr/>
          <a:lstStyle>
            <a:lvl1pPr eaLnBrk="0" fontAlgn="base" hangingPunct="0">
              <a:spcBef>
                <a:spcPct val="0"/>
              </a:spcBef>
              <a:spcAft>
                <a:spcPct val="0"/>
              </a:spcAft>
              <a:defRPr sz="1800" kern="1200"/>
            </a:lvl1pPr>
          </a:lstStyle>
          <a:p>
            <a:pPr>
              <a:defRPr/>
            </a:pPr>
            <a:fld id="{CA0FB09D-8118-40E4-AC99-ED024B7421A1}" type="slidenum">
              <a:rPr/>
              <a:pPr>
                <a:defRPr/>
              </a:pPr>
              <a:t>‹#›</a:t>
            </a:fld>
            <a:endParaRPr/>
          </a:p>
        </p:txBody>
      </p:sp>
    </p:spTree>
    <p:extLst>
      <p:ext uri="{BB962C8B-B14F-4D97-AF65-F5344CB8AC3E}">
        <p14:creationId xmlns:p14="http://schemas.microsoft.com/office/powerpoint/2010/main" val="7227126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2BD97-7061-4F54-89BF-E696007AC291}" type="slidenum">
              <a:rPr lang="en-US" smtClean="0"/>
              <a:pPr/>
              <a:t>‹#›</a:t>
            </a:fld>
            <a:endParaRPr lang="en-US"/>
          </a:p>
        </p:txBody>
      </p:sp>
    </p:spTree>
    <p:extLst>
      <p:ext uri="{BB962C8B-B14F-4D97-AF65-F5344CB8AC3E}">
        <p14:creationId xmlns:p14="http://schemas.microsoft.com/office/powerpoint/2010/main" val="2250354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FA97B-1BDE-4B74-9898-BF99E2130075}" type="slidenum">
              <a:rPr lang="en-US" smtClean="0"/>
              <a:pPr/>
              <a:t>‹#›</a:t>
            </a:fld>
            <a:endParaRPr lang="en-US"/>
          </a:p>
        </p:txBody>
      </p:sp>
    </p:spTree>
    <p:extLst>
      <p:ext uri="{BB962C8B-B14F-4D97-AF65-F5344CB8AC3E}">
        <p14:creationId xmlns:p14="http://schemas.microsoft.com/office/powerpoint/2010/main" val="1863581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DE07D-2B28-4B14-BE8B-A15E2170839E}" type="slidenum">
              <a:rPr lang="en-US" smtClean="0"/>
              <a:pPr/>
              <a:t>‹#›</a:t>
            </a:fld>
            <a:endParaRPr lang="en-US"/>
          </a:p>
        </p:txBody>
      </p:sp>
    </p:spTree>
    <p:extLst>
      <p:ext uri="{BB962C8B-B14F-4D97-AF65-F5344CB8AC3E}">
        <p14:creationId xmlns:p14="http://schemas.microsoft.com/office/powerpoint/2010/main" val="2454267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548E53-F192-4F34-B2FF-EE8209DA464D}" type="slidenum">
              <a:rPr lang="en-US" smtClean="0"/>
              <a:pPr/>
              <a:t>‹#›</a:t>
            </a:fld>
            <a:endParaRPr lang="en-US"/>
          </a:p>
        </p:txBody>
      </p:sp>
    </p:spTree>
    <p:extLst>
      <p:ext uri="{BB962C8B-B14F-4D97-AF65-F5344CB8AC3E}">
        <p14:creationId xmlns:p14="http://schemas.microsoft.com/office/powerpoint/2010/main" val="1716109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6DB9A-6E4A-479B-9621-3D11D954FF61}" type="slidenum">
              <a:rPr lang="en-US" smtClean="0"/>
              <a:pPr/>
              <a:t>‹#›</a:t>
            </a:fld>
            <a:endParaRPr lang="en-US"/>
          </a:p>
        </p:txBody>
      </p:sp>
    </p:spTree>
    <p:extLst>
      <p:ext uri="{BB962C8B-B14F-4D97-AF65-F5344CB8AC3E}">
        <p14:creationId xmlns:p14="http://schemas.microsoft.com/office/powerpoint/2010/main" val="3727574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93AF0A-57C9-4AC3-8374-D55D966F17DD}" type="slidenum">
              <a:rPr lang="en-US" smtClean="0"/>
              <a:pPr/>
              <a:t>‹#›</a:t>
            </a:fld>
            <a:endParaRPr lang="en-US"/>
          </a:p>
        </p:txBody>
      </p:sp>
    </p:spTree>
    <p:extLst>
      <p:ext uri="{BB962C8B-B14F-4D97-AF65-F5344CB8AC3E}">
        <p14:creationId xmlns:p14="http://schemas.microsoft.com/office/powerpoint/2010/main" val="2972004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AB02A5-4FE5-49D9-9E24-09F23B90C450}" type="datetimeFigureOut">
              <a:rPr lang="en-US" smtClean="0"/>
              <a:t>2/28/2019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1698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6F8AA8-B74B-4779-9F82-7890ECADE0D9}" type="slidenum">
              <a:rPr lang="en-US" smtClean="0"/>
              <a:pPr/>
              <a:t>‹#›</a:t>
            </a:fld>
            <a:endParaRPr lang="en-US"/>
          </a:p>
        </p:txBody>
      </p:sp>
    </p:spTree>
    <p:extLst>
      <p:ext uri="{BB962C8B-B14F-4D97-AF65-F5344CB8AC3E}">
        <p14:creationId xmlns:p14="http://schemas.microsoft.com/office/powerpoint/2010/main" val="4245251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25E06-EE1C-4EE6-9462-D59FAF0E8186}" type="slidenum">
              <a:rPr lang="en-US" smtClean="0"/>
              <a:pPr/>
              <a:t>‹#›</a:t>
            </a:fld>
            <a:endParaRPr lang="en-US"/>
          </a:p>
        </p:txBody>
      </p:sp>
    </p:spTree>
    <p:extLst>
      <p:ext uri="{BB962C8B-B14F-4D97-AF65-F5344CB8AC3E}">
        <p14:creationId xmlns:p14="http://schemas.microsoft.com/office/powerpoint/2010/main" val="3878529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5D6E4-80C6-4EB3-A08C-B3DB34523DDD}" type="slidenum">
              <a:rPr lang="en-US" smtClean="0"/>
              <a:pPr/>
              <a:t>‹#›</a:t>
            </a:fld>
            <a:endParaRPr lang="en-US"/>
          </a:p>
        </p:txBody>
      </p:sp>
    </p:spTree>
    <p:extLst>
      <p:ext uri="{BB962C8B-B14F-4D97-AF65-F5344CB8AC3E}">
        <p14:creationId xmlns:p14="http://schemas.microsoft.com/office/powerpoint/2010/main" val="824899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397E7-D8CA-4850-9D2E-B61C3A72289E}" type="slidenum">
              <a:rPr lang="en-US" smtClean="0"/>
              <a:pPr/>
              <a:t>‹#›</a:t>
            </a:fld>
            <a:endParaRPr lang="en-US"/>
          </a:p>
        </p:txBody>
      </p:sp>
    </p:spTree>
    <p:extLst>
      <p:ext uri="{BB962C8B-B14F-4D97-AF65-F5344CB8AC3E}">
        <p14:creationId xmlns:p14="http://schemas.microsoft.com/office/powerpoint/2010/main" val="2889443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5CE39-4128-490D-BCC2-017B0A15BB5F}" type="slidenum">
              <a:rPr lang="en-US" smtClean="0"/>
              <a:pPr/>
              <a:t>‹#›</a:t>
            </a:fld>
            <a:endParaRPr lang="en-US"/>
          </a:p>
        </p:txBody>
      </p:sp>
    </p:spTree>
    <p:extLst>
      <p:ext uri="{BB962C8B-B14F-4D97-AF65-F5344CB8AC3E}">
        <p14:creationId xmlns:p14="http://schemas.microsoft.com/office/powerpoint/2010/main" val="142574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4AB02A5-4FE5-49D9-9E24-09F23B90C450}" type="datetimeFigureOut">
              <a:rPr lang="en-US" smtClean="0"/>
              <a:t>2/28/2019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kumimoji="0"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8A2DB343-5C0F-46D2-AE4D-191916AAB9E3}" type="slidenum">
              <a:rPr lang="en-US" smtClean="0"/>
              <a:pPr>
                <a:defRPr/>
              </a:pPr>
              <a:t>‹#›</a:t>
            </a:fld>
            <a:endParaRPr lang="en-US"/>
          </a:p>
        </p:txBody>
      </p:sp>
    </p:spTree>
    <p:extLst>
      <p:ext uri="{BB962C8B-B14F-4D97-AF65-F5344CB8AC3E}">
        <p14:creationId xmlns:p14="http://schemas.microsoft.com/office/powerpoint/2010/main" val="109888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AB02A5-4FE5-49D9-9E24-09F23B90C450}" type="datetimeFigureOut">
              <a:rPr lang="en-US" smtClean="0"/>
              <a:t>2/28/2019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defRPr/>
            </a:pPr>
            <a:fld id="{8A2DB343-5C0F-46D2-AE4D-191916AAB9E3}" type="slidenum">
              <a:rPr lang="en-US" smtClean="0"/>
              <a:pPr>
                <a:defRPr/>
              </a:pPr>
              <a:t>‹#›</a:t>
            </a:fld>
            <a:endParaRPr lang="en-US"/>
          </a:p>
        </p:txBody>
      </p:sp>
    </p:spTree>
    <p:extLst>
      <p:ext uri="{BB962C8B-B14F-4D97-AF65-F5344CB8AC3E}">
        <p14:creationId xmlns:p14="http://schemas.microsoft.com/office/powerpoint/2010/main" val="299036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D34D590-67A1-4773-B6FA-1E744435923E}" type="datetime1">
              <a:rPr lang="en-US" smtClean="0"/>
              <a:pPr>
                <a:defRPr/>
              </a:pPr>
              <a:t>2/28/2019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9E26CBC-0FC3-4B39-B2A9-21FA9C44CFE2}" type="slidenum">
              <a:rPr lang="en-US" altLang="en-US" smtClean="0"/>
              <a:pPr>
                <a:defRPr/>
              </a:pPr>
              <a:t>‹#›</a:t>
            </a:fld>
            <a:endParaRPr lang="en-US" altLang="en-US"/>
          </a:p>
        </p:txBody>
      </p:sp>
    </p:spTree>
    <p:extLst>
      <p:ext uri="{BB962C8B-B14F-4D97-AF65-F5344CB8AC3E}">
        <p14:creationId xmlns:p14="http://schemas.microsoft.com/office/powerpoint/2010/main" val="22064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AB02A5-4FE5-49D9-9E24-09F23B90C450}" type="datetimeFigureOut">
              <a:rPr lang="en-US" smtClean="0"/>
              <a:t>2/28/2019</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a:defRPr/>
            </a:pPr>
            <a:fld id="{8A2DB343-5C0F-46D2-AE4D-191916AAB9E3}" type="slidenum">
              <a:rPr lang="en-US" smtClean="0"/>
              <a:pPr>
                <a:defRPr/>
              </a:pPr>
              <a:t>‹#›</a:t>
            </a:fld>
            <a:endParaRPr lang="en-US"/>
          </a:p>
        </p:txBody>
      </p:sp>
    </p:spTree>
    <p:extLst>
      <p:ext uri="{BB962C8B-B14F-4D97-AF65-F5344CB8AC3E}">
        <p14:creationId xmlns:p14="http://schemas.microsoft.com/office/powerpoint/2010/main" val="333843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B02A5-4FE5-49D9-9E24-09F23B90C450}" type="datetimeFigureOut">
              <a:rPr lang="en-US" smtClean="0"/>
              <a:t>2/28/2019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a:defRPr/>
            </a:pPr>
            <a:fld id="{8A2DB343-5C0F-46D2-AE4D-191916AAB9E3}" type="slidenum">
              <a:rPr lang="en-US" smtClean="0"/>
              <a:pPr>
                <a:defRPr/>
              </a:pPr>
              <a:t>‹#›</a:t>
            </a:fld>
            <a:endParaRPr lang="en-US"/>
          </a:p>
        </p:txBody>
      </p:sp>
    </p:spTree>
    <p:extLst>
      <p:ext uri="{BB962C8B-B14F-4D97-AF65-F5344CB8AC3E}">
        <p14:creationId xmlns:p14="http://schemas.microsoft.com/office/powerpoint/2010/main" val="205284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4AB02A5-4FE5-49D9-9E24-09F23B90C450}" type="datetimeFigureOut">
              <a:rPr lang="en-US" smtClean="0"/>
              <a:t>2/28/2019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kumimoji="0"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a:defRPr/>
            </a:pPr>
            <a:fld id="{8A2DB343-5C0F-46D2-AE4D-191916AAB9E3}" type="slidenum">
              <a:rPr lang="en-US" smtClean="0"/>
              <a:pPr>
                <a:defRPr/>
              </a:pPr>
              <a:t>‹#›</a:t>
            </a:fld>
            <a:endParaRPr lang="en-US"/>
          </a:p>
        </p:txBody>
      </p:sp>
    </p:spTree>
    <p:extLst>
      <p:ext uri="{BB962C8B-B14F-4D97-AF65-F5344CB8AC3E}">
        <p14:creationId xmlns:p14="http://schemas.microsoft.com/office/powerpoint/2010/main" val="3326628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D34D590-67A1-4773-B6FA-1E744435923E}" type="datetime1">
              <a:rPr lang="en-US" smtClean="0"/>
              <a:pPr>
                <a:defRPr/>
              </a:pPr>
              <a:t>2/28/2019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F9E26CBC-0FC3-4B39-B2A9-21FA9C44CFE2}" type="slidenum">
              <a:rPr lang="en-US" altLang="en-US" smtClean="0"/>
              <a:pPr>
                <a:defRPr/>
              </a:pPr>
              <a:t>‹#›</a:t>
            </a:fld>
            <a:endParaRPr lang="en-US" altLang="en-US"/>
          </a:p>
        </p:txBody>
      </p:sp>
    </p:spTree>
    <p:extLst>
      <p:ext uri="{BB962C8B-B14F-4D97-AF65-F5344CB8AC3E}">
        <p14:creationId xmlns:p14="http://schemas.microsoft.com/office/powerpoint/2010/main" val="368398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a:defRPr/>
            </a:pPr>
            <a:fld id="{8D34D590-67A1-4773-B6FA-1E744435923E}" type="datetime1">
              <a:rPr lang="en-US" smtClean="0"/>
              <a:pPr>
                <a:defRPr/>
              </a:pPr>
              <a:t>2/28/2019</a:t>
            </a:fld>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a:defRPr/>
            </a:pPr>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a:defRPr/>
            </a:pPr>
            <a:fld id="{F9E26CBC-0FC3-4B39-B2A9-21FA9C44CFE2}" type="slidenum">
              <a:rPr lang="en-US" altLang="en-US" smtClean="0"/>
              <a:pPr>
                <a:defRPr/>
              </a:pPr>
              <a:t>‹#›</a:t>
            </a:fld>
            <a:endParaRPr lang="en-US" alt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14081690"/>
      </p:ext>
    </p:extLst>
  </p:cSld>
  <p:clrMap bg1="lt1" tx1="dk1" bg2="lt2" tx2="dk2" accent1="accent1" accent2="accent2" accent3="accent3" accent4="accent4" accent5="accent5" accent6="accent6" hlink="hlink" folHlink="folHlink"/>
  <p:sldLayoutIdLst>
    <p:sldLayoutId id="2147485914"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 id="2147485925" r:id="rId12"/>
    <p:sldLayoutId id="2147485926"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D62F2C-FABD-455B-9D84-57A54E88FE88}" type="slidenum">
              <a:rPr lang="en-US" smtClean="0"/>
              <a:pPr/>
              <a:t>‹#›</a:t>
            </a:fld>
            <a:endParaRPr lang="en-US"/>
          </a:p>
        </p:txBody>
      </p:sp>
    </p:spTree>
    <p:extLst>
      <p:ext uri="{BB962C8B-B14F-4D97-AF65-F5344CB8AC3E}">
        <p14:creationId xmlns:p14="http://schemas.microsoft.com/office/powerpoint/2010/main" val="1578738192"/>
      </p:ext>
    </p:extLst>
  </p:cSld>
  <p:clrMap bg1="lt1" tx1="dk1" bg2="lt2" tx2="dk2" accent1="accent1" accent2="accent2" accent3="accent3" accent4="accent4" accent5="accent5" accent6="accent6" hlink="hlink" folHlink="folHlink"/>
  <p:sldLayoutIdLst>
    <p:sldLayoutId id="2147485928" r:id="rId1"/>
    <p:sldLayoutId id="2147485929" r:id="rId2"/>
    <p:sldLayoutId id="2147485930" r:id="rId3"/>
    <p:sldLayoutId id="2147485931" r:id="rId4"/>
    <p:sldLayoutId id="2147485932" r:id="rId5"/>
    <p:sldLayoutId id="2147485933" r:id="rId6"/>
    <p:sldLayoutId id="2147485934" r:id="rId7"/>
    <p:sldLayoutId id="2147485935" r:id="rId8"/>
    <p:sldLayoutId id="2147485936" r:id="rId9"/>
    <p:sldLayoutId id="2147485937" r:id="rId10"/>
    <p:sldLayoutId id="2147485938"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jeff.newell@illinois.gov" TargetMode="External"/><Relationship Id="rId2" Type="http://schemas.openxmlformats.org/officeDocument/2006/relationships/hyperlink" Target="http://www.ilcco.net/" TargetMode="Externa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png"/><Relationship Id="rId7" Type="http://schemas.openxmlformats.org/officeDocument/2006/relationships/diagramQuickStyle" Target="../diagrams/quickStyle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png"/><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cast.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udlcenter.or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hyperlink" Target="http://www.cdc.gov/media/releases/2015/p0730-us-disability.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eida.org/dyslexia-basics/" TargetMode="External"/><Relationship Id="rId2" Type="http://schemas.openxmlformats.org/officeDocument/2006/relationships/hyperlink" Target="http://www.tlrp.org/pub/documents/Neuroscience%20Commentary%20FINAL.pdf" TargetMode="External"/><Relationship Id="rId1" Type="http://schemas.openxmlformats.org/officeDocument/2006/relationships/slideLayout" Target="../slideLayouts/slideLayout2.xml"/><Relationship Id="rId5" Type="http://schemas.openxmlformats.org/officeDocument/2006/relationships/hyperlink" Target="http://www.wired.com/2015/10/scientists-can-now-predict-intelligence-brain-activity/" TargetMode="External"/><Relationship Id="rId4" Type="http://schemas.openxmlformats.org/officeDocument/2006/relationships/hyperlink" Target="https://www.interaction-design.org/ux-daily/47/the-seven-principles-of-universal-desig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file:///C:\Users\zpetrea\Desktop\UDTI\PB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journals.plos.org/plosone/article?id=10.1371/journal.pone.0075634" TargetMode="External"/><Relationship Id="rId4" Type="http://schemas.openxmlformats.org/officeDocument/2006/relationships/hyperlink" Target="https://www.psychologytoday.com/blog/my-life-aspergers/201310/what-is-neurodiversity"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education.wm.edu/centers/ttac/resources/articles/teachtechnique/instructionalsequence/index.php" TargetMode="External"/><Relationship Id="rId2" Type="http://schemas.openxmlformats.org/officeDocument/2006/relationships/hyperlink" Target="http://www.wired.com/2013/04/neurodiversit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0" y="3962400"/>
            <a:ext cx="9144000" cy="818377"/>
          </a:xfrm>
        </p:spPr>
        <p:txBody>
          <a:bodyPr>
            <a:noAutofit/>
          </a:bodyPr>
          <a:lstStyle/>
          <a:p>
            <a:r>
              <a:rPr lang="en-US" sz="4400" b="1" dirty="0"/>
              <a:t>Accessibility: The Road to Success</a:t>
            </a:r>
            <a:endParaRPr lang="en-US" sz="6600" b="1" dirty="0"/>
          </a:p>
        </p:txBody>
      </p:sp>
      <p:sp>
        <p:nvSpPr>
          <p:cNvPr id="136195" name="Rectangle 3"/>
          <p:cNvSpPr>
            <a:spLocks noGrp="1" noChangeArrowheads="1"/>
          </p:cNvSpPr>
          <p:nvPr>
            <p:ph type="subTitle" idx="1"/>
          </p:nvPr>
        </p:nvSpPr>
        <p:spPr>
          <a:xfrm>
            <a:off x="1371600" y="4953000"/>
            <a:ext cx="6400800" cy="533400"/>
          </a:xfrm>
        </p:spPr>
        <p:txBody>
          <a:bodyPr>
            <a:normAutofit/>
          </a:bodyPr>
          <a:lstStyle/>
          <a:p>
            <a:r>
              <a:rPr lang="en-US" sz="2400" dirty="0" smtClean="0"/>
              <a:t>February 19 – 21</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51692"/>
            <a:ext cx="2819400" cy="12602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81000"/>
            <a:ext cx="3167063" cy="2664172"/>
          </a:xfrm>
          <a:prstGeom prst="rect">
            <a:avLst/>
          </a:prstGeom>
        </p:spPr>
      </p:pic>
    </p:spTree>
    <p:extLst>
      <p:ext uri="{BB962C8B-B14F-4D97-AF65-F5344CB8AC3E}">
        <p14:creationId xmlns:p14="http://schemas.microsoft.com/office/powerpoint/2010/main" val="1285735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28700" y="879396"/>
            <a:ext cx="7200900" cy="762000"/>
          </a:xfrm>
        </p:spPr>
        <p:txBody>
          <a:bodyPr>
            <a:normAutofit/>
          </a:bodyPr>
          <a:lstStyle/>
          <a:p>
            <a:pPr algn="ctr"/>
            <a:r>
              <a:rPr lang="en-US" sz="3600" b="1" dirty="0">
                <a:latin typeface="Calibri"/>
                <a:ea typeface="Calibri"/>
                <a:cs typeface="Calibri"/>
                <a:sym typeface="Calibri"/>
              </a:rPr>
              <a:t>What is UDL?</a:t>
            </a:r>
            <a:endParaRPr lang="en-US" altLang="en-US" sz="3600" b="1" dirty="0">
              <a:ea typeface="ＭＳ Ｐゴシック" pitchFamily="34" charset="-128"/>
            </a:endParaRPr>
          </a:p>
        </p:txBody>
      </p:sp>
      <p:sp>
        <p:nvSpPr>
          <p:cNvPr id="7" name="Rectangle 6">
            <a:extLst>
              <a:ext uri="{FF2B5EF4-FFF2-40B4-BE49-F238E27FC236}">
                <a16:creationId xmlns:a16="http://schemas.microsoft.com/office/drawing/2014/main" id="{ECE3A5B8-5044-435F-9B4E-083D7738EB13}"/>
              </a:ext>
            </a:extLst>
          </p:cNvPr>
          <p:cNvSpPr/>
          <p:nvPr/>
        </p:nvSpPr>
        <p:spPr>
          <a:xfrm>
            <a:off x="685800" y="1981200"/>
            <a:ext cx="7200900" cy="1107996"/>
          </a:xfrm>
          <a:prstGeom prst="rect">
            <a:avLst/>
          </a:prstGeom>
        </p:spPr>
        <p:txBody>
          <a:bodyPr wrap="square">
            <a:spAutoFit/>
          </a:bodyPr>
          <a:lstStyle/>
          <a:p>
            <a:pPr lvl="0">
              <a:buSzPct val="25000"/>
            </a:pPr>
            <a:endParaRPr lang="en-US" sz="1000" dirty="0">
              <a:solidFill>
                <a:schemeClr val="dk1"/>
              </a:solidFill>
              <a:latin typeface="Calibri"/>
              <a:ea typeface="Calibri"/>
              <a:cs typeface="Calibri"/>
              <a:sym typeface="Calibri"/>
            </a:endParaRPr>
          </a:p>
          <a:p>
            <a:pPr lvl="0">
              <a:buSzPct val="25000"/>
            </a:pPr>
            <a:r>
              <a:rPr lang="en-US" sz="2800" dirty="0">
                <a:solidFill>
                  <a:schemeClr val="dk1"/>
                </a:solidFill>
                <a:ea typeface="Calibri"/>
                <a:cs typeface="Calibri"/>
                <a:sym typeface="Calibri"/>
              </a:rPr>
              <a:t>A set of 3 principles for creating </a:t>
            </a:r>
            <a:r>
              <a:rPr lang="en-US" sz="2800" b="1" u="sng" dirty="0">
                <a:solidFill>
                  <a:schemeClr val="dk1"/>
                </a:solidFill>
                <a:ea typeface="Calibri"/>
                <a:cs typeface="Calibri"/>
                <a:sym typeface="Calibri"/>
              </a:rPr>
              <a:t>inclusive</a:t>
            </a:r>
            <a:r>
              <a:rPr lang="en-US" sz="2800" dirty="0">
                <a:solidFill>
                  <a:schemeClr val="dk1"/>
                </a:solidFill>
                <a:ea typeface="Calibri"/>
                <a:cs typeface="Calibri"/>
                <a:sym typeface="Calibri"/>
              </a:rPr>
              <a:t> and </a:t>
            </a:r>
            <a:r>
              <a:rPr lang="en-US" sz="2800" b="1" u="sng" dirty="0">
                <a:solidFill>
                  <a:schemeClr val="dk1"/>
                </a:solidFill>
                <a:ea typeface="Calibri"/>
                <a:cs typeface="Calibri"/>
                <a:sym typeface="Calibri"/>
              </a:rPr>
              <a:t>accessible</a:t>
            </a:r>
            <a:r>
              <a:rPr lang="en-US" sz="2800" dirty="0">
                <a:solidFill>
                  <a:schemeClr val="dk1"/>
                </a:solidFill>
                <a:ea typeface="Calibri"/>
                <a:cs typeface="Calibri"/>
                <a:sym typeface="Calibri"/>
              </a:rPr>
              <a:t> learning environments</a:t>
            </a:r>
            <a:endParaRPr lang="en-US" sz="2800" dirty="0"/>
          </a:p>
        </p:txBody>
      </p:sp>
      <p:sp>
        <p:nvSpPr>
          <p:cNvPr id="2" name="Rectangle 1">
            <a:extLst>
              <a:ext uri="{FF2B5EF4-FFF2-40B4-BE49-F238E27FC236}">
                <a16:creationId xmlns:a16="http://schemas.microsoft.com/office/drawing/2014/main" id="{B6E0B55E-67E6-43A6-B1C9-C8FB37B53FAC}"/>
              </a:ext>
            </a:extLst>
          </p:cNvPr>
          <p:cNvSpPr/>
          <p:nvPr/>
        </p:nvSpPr>
        <p:spPr>
          <a:xfrm>
            <a:off x="838200" y="3429000"/>
            <a:ext cx="7810500" cy="2979277"/>
          </a:xfrm>
          <a:prstGeom prst="rect">
            <a:avLst/>
          </a:prstGeom>
        </p:spPr>
        <p:txBody>
          <a:bodyPr wrap="square">
            <a:spAutoFit/>
          </a:bodyPr>
          <a:lstStyle/>
          <a:p>
            <a:pPr marL="457200" indent="-457200">
              <a:lnSpc>
                <a:spcPct val="70000"/>
              </a:lnSpc>
              <a:buFont typeface="Arial" panose="020B0604020202020204" pitchFamily="34" charset="0"/>
              <a:buChar char="•"/>
              <a:defRPr/>
            </a:pPr>
            <a:r>
              <a:rPr lang="en-US" altLang="en-US" sz="2800" dirty="0">
                <a:ea typeface="ＭＳ Ｐゴシック" pitchFamily="34" charset="-128"/>
              </a:rPr>
              <a:t>Provides a framework to design how you teach in a structured and systematic manner</a:t>
            </a:r>
          </a:p>
          <a:p>
            <a:pPr marL="457200" indent="-457200">
              <a:lnSpc>
                <a:spcPct val="70000"/>
              </a:lnSpc>
              <a:buFont typeface="Arial" panose="020B0604020202020204" pitchFamily="34" charset="0"/>
              <a:buChar char="•"/>
              <a:defRPr/>
            </a:pPr>
            <a:endParaRPr lang="en-US" altLang="en-US" sz="2800" dirty="0">
              <a:ea typeface="ＭＳ Ｐゴシック" pitchFamily="34" charset="-128"/>
            </a:endParaRPr>
          </a:p>
          <a:p>
            <a:pPr marL="914400" lvl="1" indent="-457200">
              <a:lnSpc>
                <a:spcPct val="70000"/>
              </a:lnSpc>
              <a:buFont typeface="Arial" panose="020B0604020202020204" pitchFamily="34" charset="0"/>
              <a:buChar char="•"/>
              <a:defRPr/>
            </a:pPr>
            <a:r>
              <a:rPr lang="en-US" sz="2800" dirty="0"/>
              <a:t>Multiple pathways to material</a:t>
            </a:r>
          </a:p>
          <a:p>
            <a:pPr marL="914400" lvl="1" indent="-457200">
              <a:lnSpc>
                <a:spcPct val="70000"/>
              </a:lnSpc>
              <a:buFont typeface="Arial" panose="020B0604020202020204" pitchFamily="34" charset="0"/>
              <a:buChar char="•"/>
              <a:defRPr/>
            </a:pPr>
            <a:r>
              <a:rPr lang="en-US" sz="2800" dirty="0"/>
              <a:t>Stronger connections</a:t>
            </a:r>
          </a:p>
          <a:p>
            <a:pPr marL="914400" lvl="1" indent="-457200">
              <a:lnSpc>
                <a:spcPct val="70000"/>
              </a:lnSpc>
              <a:buFont typeface="Arial" panose="020B0604020202020204" pitchFamily="34" charset="0"/>
              <a:buChar char="•"/>
              <a:defRPr/>
            </a:pPr>
            <a:r>
              <a:rPr lang="en-US" sz="2800" dirty="0"/>
              <a:t>Better memory storage</a:t>
            </a:r>
          </a:p>
          <a:p>
            <a:pPr marL="457200" indent="-457200">
              <a:lnSpc>
                <a:spcPct val="70000"/>
              </a:lnSpc>
              <a:buFont typeface="Arial" panose="020B0604020202020204" pitchFamily="34" charset="0"/>
              <a:buChar char="•"/>
              <a:defRPr/>
            </a:pPr>
            <a:endParaRPr lang="en-US" altLang="en-US" sz="2800" dirty="0">
              <a:ea typeface="ＭＳ Ｐゴシック" pitchFamily="34" charset="-128"/>
            </a:endParaRPr>
          </a:p>
          <a:p>
            <a:pPr marL="457200" indent="-457200">
              <a:lnSpc>
                <a:spcPct val="90000"/>
              </a:lnSpc>
              <a:buFont typeface="Arial" panose="020B0604020202020204" pitchFamily="34" charset="0"/>
              <a:buChar char="•"/>
              <a:defRPr/>
            </a:pPr>
            <a:r>
              <a:rPr lang="en-US" altLang="en-US" sz="2800" dirty="0">
                <a:ea typeface="ＭＳ Ｐゴシック" pitchFamily="34" charset="-128"/>
              </a:rPr>
              <a:t>Increases student participation, persistence, satisfaction and achievement (</a:t>
            </a:r>
            <a:r>
              <a:rPr lang="en-US" altLang="en-US" sz="2800" b="1" dirty="0">
                <a:ea typeface="ＭＳ Ｐゴシック" pitchFamily="34" charset="-128"/>
              </a:rPr>
              <a:t>measurements</a:t>
            </a:r>
            <a:r>
              <a:rPr lang="en-US" altLang="en-US" sz="2800" dirty="0">
                <a:ea typeface="ＭＳ Ｐゴシック" pitchFamily="34" charset="-128"/>
              </a:rPr>
              <a:t>!) </a:t>
            </a:r>
            <a:endParaRPr lang="en-US" altLang="en-US" sz="2800" b="1" dirty="0">
              <a:ea typeface="ＭＳ Ｐゴシック" pitchFamily="34" charset="-128"/>
            </a:endParaRPr>
          </a:p>
        </p:txBody>
      </p:sp>
    </p:spTree>
    <p:extLst>
      <p:ext uri="{BB962C8B-B14F-4D97-AF65-F5344CB8AC3E}">
        <p14:creationId xmlns:p14="http://schemas.microsoft.com/office/powerpoint/2010/main" val="3517844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16"/>
          <p:cNvSpPr>
            <a:spLocks noGrp="1" noChangeArrowheads="1"/>
          </p:cNvSpPr>
          <p:nvPr>
            <p:ph type="title"/>
          </p:nvPr>
        </p:nvSpPr>
        <p:spPr>
          <a:xfrm>
            <a:off x="609600" y="850583"/>
            <a:ext cx="8229600" cy="758825"/>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Universal Design</a:t>
            </a:r>
            <a:endParaRPr lang="en-US" altLang="en-US" sz="3600" b="1" i="1" dirty="0">
              <a:latin typeface="Calibri" panose="020F0502020204030204" pitchFamily="34" charset="0"/>
              <a:ea typeface="ＭＳ Ｐゴシック" pitchFamily="34" charset="-128"/>
              <a:cs typeface="Calibri" panose="020F0502020204030204" pitchFamily="34" charset="0"/>
            </a:endParaRPr>
          </a:p>
        </p:txBody>
      </p:sp>
      <p:sp>
        <p:nvSpPr>
          <p:cNvPr id="31747" name="Text Box 13"/>
          <p:cNvSpPr txBox="1">
            <a:spLocks noChangeArrowheads="1"/>
          </p:cNvSpPr>
          <p:nvPr/>
        </p:nvSpPr>
        <p:spPr bwMode="auto">
          <a:xfrm>
            <a:off x="1050925" y="6324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a:spcBef>
                <a:spcPct val="0"/>
              </a:spcBef>
              <a:buClrTx/>
              <a:buSzTx/>
              <a:buFontTx/>
              <a:buNone/>
            </a:pPr>
            <a:endParaRPr lang="en-US" altLang="en-US" sz="1800">
              <a:latin typeface="Arial" panose="020B0604020202020204" pitchFamily="34" charset="0"/>
            </a:endParaRPr>
          </a:p>
        </p:txBody>
      </p:sp>
      <p:grpSp>
        <p:nvGrpSpPr>
          <p:cNvPr id="31748" name="Group 6" descr="Photograh of woman in wheelchair facing inaccessible stairs"/>
          <p:cNvGrpSpPr>
            <a:grpSpLocks/>
          </p:cNvGrpSpPr>
          <p:nvPr>
            <p:custDataLst>
              <p:tags r:id="rId1"/>
            </p:custDataLst>
          </p:nvPr>
        </p:nvGrpSpPr>
        <p:grpSpPr bwMode="auto">
          <a:xfrm>
            <a:off x="4802187" y="2837548"/>
            <a:ext cx="3808412" cy="3386137"/>
            <a:chOff x="306388" y="2252246"/>
            <a:chExt cx="3808412" cy="3386554"/>
          </a:xfrm>
        </p:grpSpPr>
        <p:pic>
          <p:nvPicPr>
            <p:cNvPr id="211978" name="Picture 10" descr="Image of person in wheelchair looking at an inaccessible stair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87" y="2252246"/>
              <a:ext cx="3732213" cy="306228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
          <p:nvSpPr>
            <p:cNvPr id="31751" name="Text Box 15"/>
            <p:cNvSpPr txBox="1">
              <a:spLocks noChangeArrowheads="1"/>
            </p:cNvSpPr>
            <p:nvPr/>
          </p:nvSpPr>
          <p:spPr bwMode="auto">
            <a:xfrm>
              <a:off x="306388" y="5300663"/>
              <a:ext cx="342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a:spcBef>
                  <a:spcPct val="0"/>
                </a:spcBef>
                <a:buClrTx/>
                <a:buSzTx/>
                <a:buFontTx/>
                <a:buNone/>
              </a:pPr>
              <a:r>
                <a:rPr lang="en-US" altLang="en-US" sz="1200">
                  <a:latin typeface="Arial" panose="020B0604020202020204" pitchFamily="34" charset="0"/>
                </a:rPr>
                <a:t>DisWeb © 2000 Karen G. Stone</a:t>
              </a:r>
              <a:r>
                <a:rPr lang="en-US" altLang="en-US" sz="1600">
                  <a:latin typeface="Arial" panose="020B0604020202020204" pitchFamily="34" charset="0"/>
                </a:rPr>
                <a:t> </a:t>
              </a:r>
            </a:p>
          </p:txBody>
        </p:sp>
      </p:grpSp>
      <p:sp>
        <p:nvSpPr>
          <p:cNvPr id="31749" name="Text Box 18"/>
          <p:cNvSpPr txBox="1">
            <a:spLocks noChangeArrowheads="1"/>
          </p:cNvSpPr>
          <p:nvPr/>
        </p:nvSpPr>
        <p:spPr bwMode="auto">
          <a:xfrm>
            <a:off x="407166" y="2837548"/>
            <a:ext cx="4425501"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a:spcBef>
                <a:spcPct val="0"/>
              </a:spcBef>
              <a:buClrTx/>
              <a:buSzTx/>
              <a:buFontTx/>
              <a:buChar char="•"/>
            </a:pPr>
            <a:r>
              <a:rPr lang="en-US" altLang="en-US" sz="2400" dirty="0">
                <a:latin typeface="Arial" panose="020B0604020202020204" pitchFamily="34" charset="0"/>
              </a:rPr>
              <a:t> </a:t>
            </a:r>
            <a:r>
              <a:rPr lang="en-US" altLang="en-US" sz="2400" dirty="0">
                <a:latin typeface="+mn-lt"/>
              </a:rPr>
              <a:t>Architectural term coined by 	R. Mace at NC State</a:t>
            </a:r>
          </a:p>
          <a:p>
            <a:pPr>
              <a:spcBef>
                <a:spcPct val="0"/>
              </a:spcBef>
              <a:buClrTx/>
              <a:buSzTx/>
              <a:buFontTx/>
              <a:buChar char="•"/>
            </a:pPr>
            <a:endParaRPr lang="en-US" altLang="en-US" sz="2400" dirty="0">
              <a:latin typeface="+mn-lt"/>
            </a:endParaRPr>
          </a:p>
          <a:p>
            <a:pPr>
              <a:spcBef>
                <a:spcPct val="0"/>
              </a:spcBef>
              <a:buClrTx/>
              <a:buSzTx/>
              <a:buFontTx/>
              <a:buChar char="•"/>
            </a:pPr>
            <a:r>
              <a:rPr lang="en-US" altLang="en-US" sz="2400" dirty="0">
                <a:latin typeface="+mn-lt"/>
              </a:rPr>
              <a:t> Environment design for</a:t>
            </a:r>
          </a:p>
          <a:p>
            <a:pPr lvl="1">
              <a:spcBef>
                <a:spcPct val="0"/>
              </a:spcBef>
              <a:buClrTx/>
              <a:buSzTx/>
              <a:buNone/>
            </a:pPr>
            <a:r>
              <a:rPr lang="en-US" altLang="en-US" sz="2400" dirty="0">
                <a:latin typeface="+mn-lt"/>
              </a:rPr>
              <a:t>access without needing adaptation, i.e. barrier free </a:t>
            </a:r>
          </a:p>
          <a:p>
            <a:pPr lvl="1">
              <a:spcBef>
                <a:spcPct val="0"/>
              </a:spcBef>
              <a:buClrTx/>
              <a:buSzTx/>
              <a:buFont typeface="Wingdings 2" panose="05020102010507070707" pitchFamily="18" charset="2"/>
              <a:buNone/>
            </a:pPr>
            <a:endParaRPr lang="en-US" altLang="en-US" sz="2100" dirty="0">
              <a:latin typeface="+mn-lt"/>
            </a:endParaRPr>
          </a:p>
          <a:p>
            <a:pPr>
              <a:spcBef>
                <a:spcPct val="0"/>
              </a:spcBef>
              <a:buClrTx/>
              <a:buSzTx/>
              <a:buFontTx/>
              <a:buChar char="•"/>
            </a:pPr>
            <a:r>
              <a:rPr lang="en-US" altLang="en-US" sz="2400" dirty="0">
                <a:latin typeface="+mn-lt"/>
              </a:rPr>
              <a:t>  Retrofitting insufficient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16"/>
          <p:cNvSpPr>
            <a:spLocks noGrp="1" noChangeArrowheads="1"/>
          </p:cNvSpPr>
          <p:nvPr>
            <p:ph type="title"/>
          </p:nvPr>
        </p:nvSpPr>
        <p:spPr>
          <a:xfrm>
            <a:off x="609600" y="304800"/>
            <a:ext cx="8229600" cy="758825"/>
          </a:xfrm>
        </p:spPr>
        <p:txBody>
          <a:bodyPr>
            <a:normAutofit fontScale="90000"/>
          </a:bodyPr>
          <a:lstStyle/>
          <a:p>
            <a:pPr eaLnBrk="1" hangingPunct="1"/>
            <a:r>
              <a:rPr lang="en-US" altLang="en-US" sz="3600">
                <a:solidFill>
                  <a:srgbClr val="7B3D17"/>
                </a:solidFill>
                <a:ea typeface="ＭＳ Ｐゴシック" pitchFamily="34" charset="-128"/>
              </a:rPr>
              <a:t>Universal Design</a:t>
            </a:r>
            <a:br>
              <a:rPr lang="en-US" altLang="en-US" sz="3600">
                <a:solidFill>
                  <a:srgbClr val="7B3D17"/>
                </a:solidFill>
                <a:ea typeface="ＭＳ Ｐゴシック" pitchFamily="34" charset="-128"/>
              </a:rPr>
            </a:br>
            <a:r>
              <a:rPr lang="en-US" altLang="en-US" sz="3600">
                <a:solidFill>
                  <a:srgbClr val="7B3D17"/>
                </a:solidFill>
                <a:ea typeface="ＭＳ Ｐゴシック" pitchFamily="34" charset="-128"/>
              </a:rPr>
              <a:t>			    </a:t>
            </a:r>
            <a:r>
              <a:rPr lang="en-US" altLang="en-US" sz="3600" i="1">
                <a:solidFill>
                  <a:srgbClr val="7B3D17"/>
                </a:solidFill>
                <a:ea typeface="ＭＳ Ｐゴシック" pitchFamily="34" charset="-128"/>
              </a:rPr>
              <a:t>in the </a:t>
            </a:r>
            <a:r>
              <a:rPr lang="en-US" altLang="en-US" sz="3600" b="1" i="1">
                <a:solidFill>
                  <a:srgbClr val="7B3D17"/>
                </a:solidFill>
                <a:ea typeface="ＭＳ Ｐゴシック" pitchFamily="34" charset="-128"/>
              </a:rPr>
              <a:t>physical</a:t>
            </a:r>
            <a:r>
              <a:rPr lang="en-US" altLang="en-US" sz="3600" i="1">
                <a:solidFill>
                  <a:srgbClr val="7B3D17"/>
                </a:solidFill>
                <a:ea typeface="ＭＳ Ｐゴシック" pitchFamily="34" charset="-128"/>
              </a:rPr>
              <a:t> environment</a:t>
            </a:r>
          </a:p>
        </p:txBody>
      </p:sp>
      <p:sp>
        <p:nvSpPr>
          <p:cNvPr id="35843" name="Text Box 13"/>
          <p:cNvSpPr txBox="1">
            <a:spLocks noChangeArrowheads="1"/>
          </p:cNvSpPr>
          <p:nvPr/>
        </p:nvSpPr>
        <p:spPr bwMode="auto">
          <a:xfrm>
            <a:off x="1050925" y="6324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a:spcBef>
                <a:spcPct val="0"/>
              </a:spcBef>
              <a:buClrTx/>
              <a:buSzTx/>
              <a:buFontTx/>
              <a:buNone/>
            </a:pPr>
            <a:endParaRPr lang="en-US" altLang="en-US" sz="1800">
              <a:latin typeface="Arial" panose="020B060402020202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863" y="0"/>
            <a:ext cx="9186863" cy="68532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07F57A-A2C5-456F-A19B-6B433CE7544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62456" y="16969"/>
            <a:ext cx="4581543" cy="3403434"/>
          </a:xfrm>
          <a:prstGeom prst="rect">
            <a:avLst/>
          </a:prstGeom>
        </p:spPr>
      </p:pic>
      <p:pic>
        <p:nvPicPr>
          <p:cNvPr id="11" name="Picture 10">
            <a:extLst>
              <a:ext uri="{FF2B5EF4-FFF2-40B4-BE49-F238E27FC236}">
                <a16:creationId xmlns:a16="http://schemas.microsoft.com/office/drawing/2014/main" id="{55866B33-14FF-4FEF-A370-574EA3E00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37599"/>
            <a:ext cx="4661551" cy="3420401"/>
          </a:xfrm>
          <a:prstGeom prst="rect">
            <a:avLst/>
          </a:prstGeom>
        </p:spPr>
      </p:pic>
      <p:pic>
        <p:nvPicPr>
          <p:cNvPr id="2" name="Picture 1">
            <a:extLst>
              <a:ext uri="{FF2B5EF4-FFF2-40B4-BE49-F238E27FC236}">
                <a16:creationId xmlns:a16="http://schemas.microsoft.com/office/drawing/2014/main" id="{05604CCA-906A-40BC-B5CF-886B21A79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5676" y="3420401"/>
            <a:ext cx="4634366" cy="3475775"/>
          </a:xfrm>
          <a:prstGeom prst="rect">
            <a:avLst/>
          </a:prstGeom>
        </p:spPr>
      </p:pic>
      <p:pic>
        <p:nvPicPr>
          <p:cNvPr id="13" name="Picture 12">
            <a:extLst>
              <a:ext uri="{FF2B5EF4-FFF2-40B4-BE49-F238E27FC236}">
                <a16:creationId xmlns:a16="http://schemas.microsoft.com/office/drawing/2014/main" id="{2C798409-54DE-465A-96D3-6FC41C7BB2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490"/>
            <a:ext cx="4562457" cy="3431892"/>
          </a:xfrm>
          <a:prstGeom prst="rect">
            <a:avLst/>
          </a:prstGeom>
        </p:spPr>
      </p:pic>
    </p:spTree>
    <p:extLst>
      <p:ext uri="{BB962C8B-B14F-4D97-AF65-F5344CB8AC3E}">
        <p14:creationId xmlns:p14="http://schemas.microsoft.com/office/powerpoint/2010/main" val="606630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a:xfrm>
            <a:off x="723900" y="723900"/>
            <a:ext cx="7696200" cy="838200"/>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Universal Design Solutions</a:t>
            </a:r>
          </a:p>
        </p:txBody>
      </p:sp>
      <p:sp>
        <p:nvSpPr>
          <p:cNvPr id="33795" name="Text Box 9"/>
          <p:cNvSpPr txBox="1">
            <a:spLocks noChangeArrowheads="1"/>
          </p:cNvSpPr>
          <p:nvPr/>
        </p:nvSpPr>
        <p:spPr bwMode="auto">
          <a:xfrm>
            <a:off x="425302" y="4667189"/>
            <a:ext cx="376713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a:spcBef>
                <a:spcPct val="0"/>
              </a:spcBef>
              <a:buClrTx/>
              <a:buSzTx/>
              <a:buFont typeface="Wingdings" panose="05000000000000000000" pitchFamily="2" charset="2"/>
              <a:buNone/>
            </a:pPr>
            <a:r>
              <a:rPr lang="en-US" altLang="en-US" sz="2000" b="1" dirty="0">
                <a:latin typeface="Arial" panose="020B0604020202020204" pitchFamily="34" charset="0"/>
              </a:rPr>
              <a:t>Intentional design:</a:t>
            </a:r>
          </a:p>
          <a:p>
            <a:pPr>
              <a:spcBef>
                <a:spcPct val="0"/>
              </a:spcBef>
              <a:buClrTx/>
              <a:buSzTx/>
              <a:buFont typeface="Wingdings" panose="05000000000000000000" pitchFamily="2" charset="2"/>
              <a:buNone/>
            </a:pPr>
            <a:endParaRPr lang="en-US" altLang="en-US" sz="2000" b="1" dirty="0">
              <a:latin typeface="Arial" panose="020B0604020202020204" pitchFamily="34" charset="0"/>
            </a:endParaRPr>
          </a:p>
          <a:p>
            <a:pPr>
              <a:spcBef>
                <a:spcPct val="0"/>
              </a:spcBef>
              <a:buClrTx/>
              <a:buSzTx/>
              <a:buFontTx/>
              <a:buChar char="•"/>
            </a:pPr>
            <a:r>
              <a:rPr lang="en-US" altLang="en-US" sz="2000" dirty="0">
                <a:latin typeface="Arial" panose="020B0604020202020204" pitchFamily="34" charset="0"/>
              </a:rPr>
              <a:t> More economical </a:t>
            </a:r>
          </a:p>
          <a:p>
            <a:pPr>
              <a:spcBef>
                <a:spcPct val="0"/>
              </a:spcBef>
              <a:buClrTx/>
              <a:buSzTx/>
              <a:buFontTx/>
              <a:buChar char="•"/>
            </a:pPr>
            <a:r>
              <a:rPr lang="en-US" altLang="en-US" sz="2000" dirty="0">
                <a:latin typeface="Arial" panose="020B0604020202020204" pitchFamily="34" charset="0"/>
              </a:rPr>
              <a:t> Respects diversity</a:t>
            </a:r>
          </a:p>
          <a:p>
            <a:pPr>
              <a:spcBef>
                <a:spcPct val="0"/>
              </a:spcBef>
              <a:buClrTx/>
              <a:buSzTx/>
              <a:buFontTx/>
              <a:buChar char="•"/>
            </a:pPr>
            <a:r>
              <a:rPr lang="en-US" altLang="en-US" sz="2000" dirty="0">
                <a:latin typeface="Arial" panose="020B0604020202020204" pitchFamily="34" charset="0"/>
              </a:rPr>
              <a:t> Broadens usability</a:t>
            </a:r>
          </a:p>
          <a:p>
            <a:pPr>
              <a:spcBef>
                <a:spcPct val="0"/>
              </a:spcBef>
              <a:buClrTx/>
              <a:buSzTx/>
              <a:buFontTx/>
              <a:buChar char="•"/>
            </a:pPr>
            <a:r>
              <a:rPr lang="en-US" altLang="en-US" sz="2000" dirty="0">
                <a:latin typeface="Arial" panose="020B0604020202020204" pitchFamily="34" charset="0"/>
              </a:rPr>
              <a:t> Anticipates a </a:t>
            </a:r>
            <a:r>
              <a:rPr lang="en-US" altLang="en-US" sz="2000" b="1" u="sng" dirty="0">
                <a:latin typeface="Arial" panose="020B0604020202020204" pitchFamily="34" charset="0"/>
              </a:rPr>
              <a:t>variety</a:t>
            </a:r>
            <a:r>
              <a:rPr lang="en-US" altLang="en-US" sz="2000" dirty="0">
                <a:latin typeface="Arial" panose="020B0604020202020204" pitchFamily="34" charset="0"/>
              </a:rPr>
              <a:t> of needs</a:t>
            </a:r>
          </a:p>
          <a:p>
            <a:pPr>
              <a:spcBef>
                <a:spcPct val="0"/>
              </a:spcBef>
              <a:buClrTx/>
              <a:buSzTx/>
              <a:buNone/>
            </a:pPr>
            <a:endParaRPr lang="en-US" altLang="en-US" sz="2000" dirty="0">
              <a:latin typeface="Arial" panose="020B0604020202020204" pitchFamily="34" charset="0"/>
            </a:endParaRPr>
          </a:p>
        </p:txBody>
      </p:sp>
      <p:pic>
        <p:nvPicPr>
          <p:cNvPr id="40968" name="Picture 8" descr="esociety_column02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8644"/>
            <a:ext cx="3767138" cy="2241550"/>
          </a:xfrm>
          <a:prstGeom prst="rect">
            <a:avLst/>
          </a:prstGeom>
          <a:noFill/>
          <a:ln>
            <a:noFill/>
          </a:ln>
          <a:effectLst>
            <a:outerShdw blurRad="63500" sx="102000" sy="102000" algn="ctr"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37874BE-1151-4F38-B3FD-9278955C8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440" y="3106633"/>
            <a:ext cx="4953000" cy="371326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838200"/>
          </a:xfrm>
        </p:spPr>
        <p:txBody>
          <a:bodyPr>
            <a:normAutofit/>
          </a:bodyPr>
          <a:lstStyle/>
          <a:p>
            <a:pPr algn="ctr"/>
            <a:r>
              <a:rPr lang="en-US" sz="3600" b="1" dirty="0">
                <a:latin typeface="Calibri" panose="020F0502020204030204" pitchFamily="34" charset="0"/>
                <a:cs typeface="Calibri" panose="020F0502020204030204" pitchFamily="34" charset="0"/>
              </a:rPr>
              <a:t>Need 1: Disability</a:t>
            </a:r>
            <a:endParaRPr lang="en-US" sz="24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47700" y="2057400"/>
            <a:ext cx="7848600" cy="3886200"/>
          </a:xfrm>
        </p:spPr>
        <p:txBody>
          <a:bodyPr/>
          <a:lstStyle/>
          <a:p>
            <a:endParaRPr lang="en-US" dirty="0"/>
          </a:p>
          <a:p>
            <a:pPr>
              <a:lnSpc>
                <a:spcPct val="150000"/>
              </a:lnSpc>
            </a:pPr>
            <a:r>
              <a:rPr lang="en-US" sz="2400" dirty="0">
                <a:solidFill>
                  <a:schemeClr val="tx1"/>
                </a:solidFill>
              </a:rPr>
              <a:t>Disability is the largest minority population </a:t>
            </a:r>
          </a:p>
          <a:p>
            <a:pPr>
              <a:lnSpc>
                <a:spcPct val="150000"/>
              </a:lnSpc>
            </a:pPr>
            <a:r>
              <a:rPr lang="en-US" sz="2400" dirty="0">
                <a:solidFill>
                  <a:schemeClr val="tx1"/>
                </a:solidFill>
              </a:rPr>
              <a:t>1 in 5 people in the United States has a disability</a:t>
            </a:r>
          </a:p>
          <a:p>
            <a:pPr>
              <a:lnSpc>
                <a:spcPct val="150000"/>
              </a:lnSpc>
            </a:pPr>
            <a:r>
              <a:rPr lang="en-US" sz="2400" dirty="0">
                <a:solidFill>
                  <a:schemeClr val="tx1"/>
                </a:solidFill>
              </a:rPr>
              <a:t>11% of Undergraduate students in 2011-2012 reported having a disability</a:t>
            </a:r>
          </a:p>
          <a:p>
            <a:endParaRPr lang="en-US" dirty="0"/>
          </a:p>
        </p:txBody>
      </p:sp>
    </p:spTree>
    <p:extLst>
      <p:ext uri="{BB962C8B-B14F-4D97-AF65-F5344CB8AC3E}">
        <p14:creationId xmlns:p14="http://schemas.microsoft.com/office/powerpoint/2010/main" val="313335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B95C-AC08-432B-A07E-70128A2A6FC5}"/>
              </a:ext>
            </a:extLst>
          </p:cNvPr>
          <p:cNvSpPr>
            <a:spLocks noGrp="1"/>
          </p:cNvSpPr>
          <p:nvPr>
            <p:ph type="title"/>
          </p:nvPr>
        </p:nvSpPr>
        <p:spPr>
          <a:xfrm>
            <a:off x="1028700" y="685800"/>
            <a:ext cx="7200900" cy="833396"/>
          </a:xfrm>
        </p:spPr>
        <p:txBody>
          <a:bodyPr>
            <a:normAutofit/>
          </a:bodyPr>
          <a:lstStyle/>
          <a:p>
            <a:pPr algn="ctr"/>
            <a:r>
              <a:rPr lang="en-US" sz="3600" b="1" dirty="0">
                <a:latin typeface="Calibri" panose="020F0502020204030204" pitchFamily="34" charset="0"/>
                <a:cs typeface="Calibri" panose="020F0502020204030204" pitchFamily="34" charset="0"/>
              </a:rPr>
              <a:t>Need 2: Mobility	</a:t>
            </a:r>
          </a:p>
        </p:txBody>
      </p:sp>
      <p:sp>
        <p:nvSpPr>
          <p:cNvPr id="3" name="Content Placeholder 2">
            <a:extLst>
              <a:ext uri="{FF2B5EF4-FFF2-40B4-BE49-F238E27FC236}">
                <a16:creationId xmlns:a16="http://schemas.microsoft.com/office/drawing/2014/main" id="{8713F956-534B-43B5-93FE-D63DFA16C66D}"/>
              </a:ext>
            </a:extLst>
          </p:cNvPr>
          <p:cNvSpPr>
            <a:spLocks noGrp="1"/>
          </p:cNvSpPr>
          <p:nvPr>
            <p:ph idx="1"/>
          </p:nvPr>
        </p:nvSpPr>
        <p:spPr>
          <a:xfrm>
            <a:off x="685800" y="2105780"/>
            <a:ext cx="7886700" cy="3263504"/>
          </a:xfrm>
        </p:spPr>
        <p:txBody>
          <a:bodyPr>
            <a:normAutofit lnSpcReduction="10000"/>
          </a:bodyPr>
          <a:lstStyle/>
          <a:p>
            <a:pPr marL="214313" indent="-214313">
              <a:spcBef>
                <a:spcPts val="600"/>
              </a:spcBef>
              <a:spcAft>
                <a:spcPts val="600"/>
              </a:spcAft>
            </a:pPr>
            <a:r>
              <a:rPr lang="en-US" sz="2400" dirty="0">
                <a:solidFill>
                  <a:schemeClr val="tx1"/>
                </a:solidFill>
              </a:rPr>
              <a:t>13% of U.S. households do not have internet</a:t>
            </a:r>
          </a:p>
          <a:p>
            <a:pPr marL="214313" indent="-214313">
              <a:spcBef>
                <a:spcPts val="600"/>
              </a:spcBef>
              <a:spcAft>
                <a:spcPts val="600"/>
              </a:spcAft>
            </a:pPr>
            <a:r>
              <a:rPr lang="en-US" sz="2400" dirty="0">
                <a:solidFill>
                  <a:schemeClr val="tx1"/>
                </a:solidFill>
              </a:rPr>
              <a:t>20% of adults are smartphone-only internet users </a:t>
            </a:r>
          </a:p>
          <a:p>
            <a:pPr marL="214313" indent="-214313">
              <a:spcBef>
                <a:spcPts val="600"/>
              </a:spcBef>
              <a:spcAft>
                <a:spcPts val="600"/>
              </a:spcAft>
            </a:pPr>
            <a:r>
              <a:rPr lang="en-US" sz="2400" dirty="0">
                <a:solidFill>
                  <a:schemeClr val="tx1"/>
                </a:solidFill>
              </a:rPr>
              <a:t>80% smartphone users use their phones to access the internet at home </a:t>
            </a:r>
          </a:p>
          <a:p>
            <a:pPr marL="214313" indent="-214313">
              <a:spcBef>
                <a:spcPts val="600"/>
              </a:spcBef>
              <a:spcAft>
                <a:spcPts val="600"/>
              </a:spcAft>
            </a:pPr>
            <a:r>
              <a:rPr lang="en-US" sz="2400" dirty="0">
                <a:solidFill>
                  <a:schemeClr val="tx1"/>
                </a:solidFill>
              </a:rPr>
              <a:t>82% of students use their smartphone for school tasks </a:t>
            </a:r>
          </a:p>
          <a:p>
            <a:pPr marL="214313" indent="-214313">
              <a:spcBef>
                <a:spcPts val="600"/>
              </a:spcBef>
              <a:spcAft>
                <a:spcPts val="600"/>
              </a:spcAft>
            </a:pPr>
            <a:r>
              <a:rPr lang="en-US" sz="2400" dirty="0">
                <a:solidFill>
                  <a:schemeClr val="tx1"/>
                </a:solidFill>
              </a:rPr>
              <a:t>Students spend more time browsing the Internet on their mobile phone than on their desktop</a:t>
            </a:r>
          </a:p>
          <a:p>
            <a:endParaRPr lang="en-US" dirty="0"/>
          </a:p>
        </p:txBody>
      </p:sp>
      <p:pic>
        <p:nvPicPr>
          <p:cNvPr id="4" name="Picture 3">
            <a:extLst>
              <a:ext uri="{FF2B5EF4-FFF2-40B4-BE49-F238E27FC236}">
                <a16:creationId xmlns:a16="http://schemas.microsoft.com/office/drawing/2014/main" id="{3FA631F9-CFD4-4A7D-A4D6-C6E183B552EF}"/>
              </a:ext>
            </a:extLst>
          </p:cNvPr>
          <p:cNvPicPr>
            <a:picLocks noChangeAspect="1"/>
          </p:cNvPicPr>
          <p:nvPr/>
        </p:nvPicPr>
        <p:blipFill rotWithShape="1">
          <a:blip r:embed="rId3">
            <a:extLst>
              <a:ext uri="{28A0092B-C50C-407E-A947-70E740481C1C}">
                <a14:useLocalDpi xmlns:a14="http://schemas.microsoft.com/office/drawing/2010/main" val="0"/>
              </a:ext>
            </a:extLst>
          </a:blip>
          <a:srcRect l="-1" r="-253"/>
          <a:stretch/>
        </p:blipFill>
        <p:spPr>
          <a:xfrm>
            <a:off x="5181600" y="5369284"/>
            <a:ext cx="3827711" cy="1280516"/>
          </a:xfrm>
          <a:prstGeom prst="rect">
            <a:avLst/>
          </a:prstGeom>
        </p:spPr>
      </p:pic>
    </p:spTree>
    <p:extLst>
      <p:ext uri="{BB962C8B-B14F-4D97-AF65-F5344CB8AC3E}">
        <p14:creationId xmlns:p14="http://schemas.microsoft.com/office/powerpoint/2010/main" val="3687800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5DEB-1C61-4FCB-9E6A-628C8FEC7D99}"/>
              </a:ext>
            </a:extLst>
          </p:cNvPr>
          <p:cNvSpPr>
            <a:spLocks noGrp="1"/>
          </p:cNvSpPr>
          <p:nvPr>
            <p:ph type="title"/>
          </p:nvPr>
        </p:nvSpPr>
        <p:spPr>
          <a:xfrm>
            <a:off x="581192" y="745719"/>
            <a:ext cx="7989752" cy="773604"/>
          </a:xfrm>
        </p:spPr>
        <p:txBody>
          <a:bodyPr>
            <a:normAutofit/>
          </a:bodyPr>
          <a:lstStyle/>
          <a:p>
            <a:pPr algn="ctr"/>
            <a:r>
              <a:rPr lang="en-US" sz="3600" b="1" dirty="0">
                <a:latin typeface="Calibri" panose="020F0502020204030204" pitchFamily="34" charset="0"/>
                <a:cs typeface="Calibri" panose="020F0502020204030204" pitchFamily="34" charset="0"/>
              </a:rPr>
              <a:t>Mobility = Variability</a:t>
            </a:r>
          </a:p>
        </p:txBody>
      </p:sp>
      <p:pic>
        <p:nvPicPr>
          <p:cNvPr id="4" name="Picture 3">
            <a:extLst>
              <a:ext uri="{FF2B5EF4-FFF2-40B4-BE49-F238E27FC236}">
                <a16:creationId xmlns:a16="http://schemas.microsoft.com/office/drawing/2014/main" id="{23128EF4-49B8-4FF4-BF3D-533408010A7C}"/>
              </a:ext>
            </a:extLst>
          </p:cNvPr>
          <p:cNvPicPr>
            <a:picLocks noChangeAspect="1"/>
          </p:cNvPicPr>
          <p:nvPr/>
        </p:nvPicPr>
        <p:blipFill rotWithShape="1">
          <a:blip r:embed="rId3">
            <a:extLst>
              <a:ext uri="{28A0092B-C50C-407E-A947-70E740481C1C}">
                <a14:useLocalDpi xmlns:a14="http://schemas.microsoft.com/office/drawing/2010/main" val="0"/>
              </a:ext>
            </a:extLst>
          </a:blip>
          <a:srcRect r="-1398"/>
          <a:stretch/>
        </p:blipFill>
        <p:spPr>
          <a:xfrm>
            <a:off x="874798" y="1961553"/>
            <a:ext cx="4290988" cy="1686449"/>
          </a:xfrm>
          <a:prstGeom prst="rect">
            <a:avLst/>
          </a:prstGeom>
        </p:spPr>
      </p:pic>
      <p:pic>
        <p:nvPicPr>
          <p:cNvPr id="5" name="Picture 4">
            <a:extLst>
              <a:ext uri="{FF2B5EF4-FFF2-40B4-BE49-F238E27FC236}">
                <a16:creationId xmlns:a16="http://schemas.microsoft.com/office/drawing/2014/main" id="{645EF316-2592-4447-846D-8F3928239D5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87145" y="2490555"/>
            <a:ext cx="2619169" cy="3417745"/>
          </a:xfrm>
          <a:prstGeom prst="rect">
            <a:avLst/>
          </a:prstGeom>
        </p:spPr>
      </p:pic>
      <p:pic>
        <p:nvPicPr>
          <p:cNvPr id="6" name="Picture 5">
            <a:extLst>
              <a:ext uri="{FF2B5EF4-FFF2-40B4-BE49-F238E27FC236}">
                <a16:creationId xmlns:a16="http://schemas.microsoft.com/office/drawing/2014/main" id="{F8AFA456-AFD8-49B1-BE16-38E8A0F36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6660">
            <a:off x="6674584" y="5419876"/>
            <a:ext cx="816578" cy="676307"/>
          </a:xfrm>
          <a:prstGeom prst="rect">
            <a:avLst/>
          </a:prstGeom>
        </p:spPr>
      </p:pic>
      <p:pic>
        <p:nvPicPr>
          <p:cNvPr id="7" name="Picture 6">
            <a:extLst>
              <a:ext uri="{FF2B5EF4-FFF2-40B4-BE49-F238E27FC236}">
                <a16:creationId xmlns:a16="http://schemas.microsoft.com/office/drawing/2014/main" id="{9C67E9C7-B79A-4641-BD7C-9999D0047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928143">
            <a:off x="4944434" y="5494882"/>
            <a:ext cx="635453" cy="526295"/>
          </a:xfrm>
          <a:prstGeom prst="rect">
            <a:avLst/>
          </a:prstGeom>
        </p:spPr>
      </p:pic>
      <p:pic>
        <p:nvPicPr>
          <p:cNvPr id="8" name="Picture 7">
            <a:extLst>
              <a:ext uri="{FF2B5EF4-FFF2-40B4-BE49-F238E27FC236}">
                <a16:creationId xmlns:a16="http://schemas.microsoft.com/office/drawing/2014/main" id="{45B87948-C5CB-49CD-B01C-730FC0070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21902">
            <a:off x="6008537" y="3580705"/>
            <a:ext cx="987543" cy="817903"/>
          </a:xfrm>
          <a:prstGeom prst="rect">
            <a:avLst/>
          </a:prstGeom>
        </p:spPr>
      </p:pic>
      <p:pic>
        <p:nvPicPr>
          <p:cNvPr id="9" name="Picture 8">
            <a:extLst>
              <a:ext uri="{FF2B5EF4-FFF2-40B4-BE49-F238E27FC236}">
                <a16:creationId xmlns:a16="http://schemas.microsoft.com/office/drawing/2014/main" id="{A18645B2-0A35-478F-B7BF-8477BAB38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69361">
            <a:off x="7467177" y="2152186"/>
            <a:ext cx="749645" cy="630584"/>
          </a:xfrm>
          <a:prstGeom prst="rect">
            <a:avLst/>
          </a:prstGeom>
        </p:spPr>
      </p:pic>
      <p:pic>
        <p:nvPicPr>
          <p:cNvPr id="3" name="Picture 2">
            <a:extLst>
              <a:ext uri="{FF2B5EF4-FFF2-40B4-BE49-F238E27FC236}">
                <a16:creationId xmlns:a16="http://schemas.microsoft.com/office/drawing/2014/main" id="{3E8862A5-963D-45B4-8C3D-65443A0115E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79280" y="3783532"/>
            <a:ext cx="4971038" cy="2971800"/>
          </a:xfrm>
          <a:prstGeom prst="rect">
            <a:avLst/>
          </a:prstGeom>
        </p:spPr>
      </p:pic>
    </p:spTree>
    <p:extLst>
      <p:ext uri="{BB962C8B-B14F-4D97-AF65-F5344CB8AC3E}">
        <p14:creationId xmlns:p14="http://schemas.microsoft.com/office/powerpoint/2010/main" val="747648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descr="udl_pic">
            <a:extLst>
              <a:ext uri="{FF2B5EF4-FFF2-40B4-BE49-F238E27FC236}">
                <a16:creationId xmlns:a16="http://schemas.microsoft.com/office/drawing/2014/main" id="{15C92AAD-BA76-4161-92F8-2AF632384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767" y="1943100"/>
            <a:ext cx="6702753" cy="4572000"/>
          </a:xfrm>
          <a:prstGeom prst="rect">
            <a:avLst/>
          </a:prstGeom>
          <a:noFill/>
          <a:ln>
            <a:noFill/>
          </a:ln>
          <a:effectLst>
            <a:outerShdw blurRad="63500" sx="102000" sy="102000" algn="ctr"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853C0A3E-7DC3-4C19-90ED-B59634F8A377}"/>
              </a:ext>
            </a:extLst>
          </p:cNvPr>
          <p:cNvSpPr>
            <a:spLocks noGrp="1" noChangeArrowheads="1"/>
          </p:cNvSpPr>
          <p:nvPr>
            <p:ph type="title"/>
          </p:nvPr>
        </p:nvSpPr>
        <p:spPr>
          <a:xfrm>
            <a:off x="652221" y="667062"/>
            <a:ext cx="7933843" cy="876300"/>
          </a:xfrm>
        </p:spPr>
        <p:txBody>
          <a:bodyPr>
            <a:normAutofit fontScale="90000"/>
          </a:bodyPr>
          <a:lstStyle/>
          <a:p>
            <a:pPr eaLnBrk="1" hangingPunct="1"/>
            <a:r>
              <a:rPr lang="en-US" altLang="en-US" sz="40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Pedagogically, Does One Size Fit All?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426720"/>
            <a:ext cx="8229600" cy="1066800"/>
          </a:xfrm>
        </p:spPr>
        <p:txBody>
          <a:bodyPr>
            <a:normAutofit/>
          </a:bodyPr>
          <a:lstStyle/>
          <a:p>
            <a:pPr algn="ctr" eaLnBrk="1" hangingPunct="1"/>
            <a:r>
              <a:rPr lang="en-US" altLang="en-US" sz="3600" b="1" dirty="0">
                <a:latin typeface="Calibri" panose="020F0502020204030204" pitchFamily="34" charset="0"/>
                <a:cs typeface="Calibri" panose="020F0502020204030204" pitchFamily="34" charset="0"/>
              </a:rPr>
              <a:t>UD for (Learning Networks)</a:t>
            </a:r>
            <a:endParaRPr lang="en-US" altLang="en-US" sz="4800" b="1" dirty="0">
              <a:latin typeface="Calibri" panose="020F0502020204030204" pitchFamily="34" charset="0"/>
              <a:ea typeface="ＭＳ Ｐゴシック" pitchFamily="34" charset="-128"/>
              <a:cs typeface="Calibri" panose="020F0502020204030204" pitchFamily="34" charset="0"/>
            </a:endParaRPr>
          </a:p>
        </p:txBody>
      </p:sp>
      <p:sp>
        <p:nvSpPr>
          <p:cNvPr id="77827" name="Rectangle 3"/>
          <p:cNvSpPr>
            <a:spLocks noChangeArrowheads="1"/>
          </p:cNvSpPr>
          <p:nvPr/>
        </p:nvSpPr>
        <p:spPr bwMode="auto">
          <a:xfrm>
            <a:off x="71438" y="1519238"/>
            <a:ext cx="8229600"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eaLnBrk="1" hangingPunct="1">
              <a:lnSpc>
                <a:spcPct val="90000"/>
              </a:lnSpc>
              <a:spcBef>
                <a:spcPct val="0"/>
              </a:spcBef>
              <a:buClrTx/>
              <a:buSzTx/>
              <a:buFont typeface="Arial" panose="020B0604020202020204" pitchFamily="34" charset="0"/>
              <a:buChar char="l"/>
            </a:pPr>
            <a:endParaRPr lang="en-US" altLang="en-US" sz="2700">
              <a:latin typeface="Arial" panose="020B0604020202020204" pitchFamily="34" charset="0"/>
            </a:endParaRPr>
          </a:p>
          <a:p>
            <a:pPr eaLnBrk="1" hangingPunct="1">
              <a:lnSpc>
                <a:spcPct val="90000"/>
              </a:lnSpc>
              <a:spcBef>
                <a:spcPct val="0"/>
              </a:spcBef>
              <a:buClrTx/>
              <a:buSzTx/>
              <a:buFontTx/>
              <a:buNone/>
            </a:pPr>
            <a:endParaRPr lang="en-US" altLang="en-US" sz="2700">
              <a:latin typeface="Arial" panose="020B0604020202020204" pitchFamily="34" charset="0"/>
            </a:endParaRPr>
          </a:p>
        </p:txBody>
      </p:sp>
      <p:pic>
        <p:nvPicPr>
          <p:cNvPr id="10" name="Picture 9">
            <a:extLst>
              <a:ext uri="{FF2B5EF4-FFF2-40B4-BE49-F238E27FC236}">
                <a16:creationId xmlns:a16="http://schemas.microsoft.com/office/drawing/2014/main" id="{034A03F8-DC91-4489-84F6-7407C0366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2" y="2057400"/>
            <a:ext cx="9130311" cy="4572000"/>
          </a:xfrm>
          <a:prstGeom prst="rect">
            <a:avLst/>
          </a:prstGeom>
        </p:spPr>
      </p:pic>
    </p:spTree>
    <p:extLst>
      <p:ext uri="{BB962C8B-B14F-4D97-AF65-F5344CB8AC3E}">
        <p14:creationId xmlns:p14="http://schemas.microsoft.com/office/powerpoint/2010/main" val="3614588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a:xfrm>
            <a:off x="1154113" y="687388"/>
            <a:ext cx="7989887" cy="1082675"/>
          </a:xfrm>
        </p:spPr>
        <p:txBody>
          <a:bodyPr/>
          <a:lstStyle/>
          <a:p>
            <a:r>
              <a:rPr lang="en-US" dirty="0"/>
              <a:t>Conference Schedule</a:t>
            </a: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3227043902"/>
              </p:ext>
            </p:extLst>
          </p:nvPr>
        </p:nvGraphicFramePr>
        <p:xfrm>
          <a:off x="685800" y="2656114"/>
          <a:ext cx="7753349" cy="3041904"/>
        </p:xfrm>
        <a:graphic>
          <a:graphicData uri="http://schemas.openxmlformats.org/drawingml/2006/table">
            <a:tbl>
              <a:tblPr firstCol="1" bandRow="1">
                <a:tableStyleId>{C083E6E3-FA7D-4D7B-A595-EF9225AFEA82}</a:tableStyleId>
              </a:tblPr>
              <a:tblGrid>
                <a:gridCol w="1011128">
                  <a:extLst>
                    <a:ext uri="{9D8B030D-6E8A-4147-A177-3AD203B41FA5}">
                      <a16:colId xmlns:a16="http://schemas.microsoft.com/office/drawing/2014/main" val="2649671566"/>
                    </a:ext>
                  </a:extLst>
                </a:gridCol>
                <a:gridCol w="3780416">
                  <a:extLst>
                    <a:ext uri="{9D8B030D-6E8A-4147-A177-3AD203B41FA5}">
                      <a16:colId xmlns:a16="http://schemas.microsoft.com/office/drawing/2014/main" val="3354382555"/>
                    </a:ext>
                  </a:extLst>
                </a:gridCol>
                <a:gridCol w="2961805">
                  <a:extLst>
                    <a:ext uri="{9D8B030D-6E8A-4147-A177-3AD203B41FA5}">
                      <a16:colId xmlns:a16="http://schemas.microsoft.com/office/drawing/2014/main" val="1310065461"/>
                    </a:ext>
                  </a:extLst>
                </a:gridCol>
              </a:tblGrid>
              <a:tr h="0">
                <a:tc>
                  <a:txBody>
                    <a:bodyPr/>
                    <a:lstStyle/>
                    <a:p>
                      <a:pPr marL="0" marR="0" algn="l">
                        <a:lnSpc>
                          <a:spcPct val="115000"/>
                        </a:lnSpc>
                        <a:spcBef>
                          <a:spcPts val="0"/>
                        </a:spcBef>
                        <a:spcAft>
                          <a:spcPts val="0"/>
                        </a:spcAft>
                      </a:pPr>
                      <a:r>
                        <a:rPr lang="en-US" sz="1050">
                          <a:effectLst/>
                          <a:uFill>
                            <a:solidFill>
                              <a:srgbClr val="000000"/>
                            </a:solidFill>
                          </a:uFill>
                        </a:rPr>
                        <a:t>February 19</a:t>
                      </a:r>
                      <a:endParaRPr lang="en-US" sz="1400">
                        <a:effectLst/>
                        <a:uFill>
                          <a:solidFill>
                            <a:srgbClr val="000000"/>
                          </a:solidFill>
                        </a:uFill>
                      </a:endParaRPr>
                    </a:p>
                    <a:p>
                      <a:pPr marL="0" marR="0" algn="l">
                        <a:lnSpc>
                          <a:spcPct val="115000"/>
                        </a:lnSpc>
                        <a:spcBef>
                          <a:spcPts val="0"/>
                        </a:spcBef>
                        <a:spcAft>
                          <a:spcPts val="0"/>
                        </a:spcAft>
                      </a:pPr>
                      <a:r>
                        <a:rPr lang="en-US" sz="1050">
                          <a:effectLst/>
                          <a:uFill>
                            <a:solidFill>
                              <a:srgbClr val="000000"/>
                            </a:solidFill>
                          </a:uFill>
                        </a:rPr>
                        <a:t>12:00 PM</a:t>
                      </a:r>
                      <a:endParaRPr lang="en-US" sz="1400">
                        <a:solidFill>
                          <a:srgbClr val="000000"/>
                        </a:solidFill>
                        <a:effectLst/>
                        <a:uFill>
                          <a:solidFill>
                            <a:srgbClr val="000000"/>
                          </a:solidFill>
                        </a:uFill>
                        <a:latin typeface="Calibri" panose="020F0502020204030204" pitchFamily="34" charset="0"/>
                        <a:ea typeface="Arial Unicode MS" panose="020B0604020202020204"/>
                        <a:cs typeface="Arial Unicode MS" panose="020B0604020202020204"/>
                      </a:endParaRPr>
                    </a:p>
                  </a:txBody>
                  <a:tcPr marL="50800" marR="50800" marT="50800" marB="50800"/>
                </a:tc>
                <a:tc>
                  <a:txBody>
                    <a:bodyPr/>
                    <a:lstStyle/>
                    <a:p>
                      <a:pPr marL="0" marR="0" algn="l">
                        <a:spcBef>
                          <a:spcPts val="0"/>
                        </a:spcBef>
                        <a:spcAft>
                          <a:spcPts val="0"/>
                        </a:spcAft>
                      </a:pPr>
                      <a:r>
                        <a:rPr lang="en-US" sz="1050">
                          <a:effectLst/>
                        </a:rPr>
                        <a:t>KEYNOTE: Accessibility: A Civil Right</a:t>
                      </a:r>
                      <a:endParaRPr lang="en-US" sz="1600">
                        <a:effectLst/>
                        <a:latin typeface="Times New Roman" panose="02020603050405020304" pitchFamily="18" charset="0"/>
                        <a:ea typeface="Arial Unicode MS" panose="020B0604020202020204"/>
                      </a:endParaRPr>
                    </a:p>
                  </a:txBody>
                  <a:tcPr marL="50800" marR="50800" marT="50800" marB="50800"/>
                </a:tc>
                <a:tc>
                  <a:txBody>
                    <a:bodyPr/>
                    <a:lstStyle/>
                    <a:p>
                      <a:pPr marL="0" marR="0" algn="l">
                        <a:spcBef>
                          <a:spcPts val="0"/>
                        </a:spcBef>
                        <a:spcAft>
                          <a:spcPts val="0"/>
                        </a:spcAft>
                        <a:tabLst>
                          <a:tab pos="1049655" algn="ctr"/>
                        </a:tabLst>
                      </a:pPr>
                      <a:r>
                        <a:rPr lang="en-US" sz="1050" dirty="0">
                          <a:effectLst/>
                        </a:rPr>
                        <a:t>Vance Martin , University of Illinois Springfield</a:t>
                      </a:r>
                      <a:endParaRPr lang="en-US" sz="1600" dirty="0">
                        <a:effectLst/>
                        <a:latin typeface="Times New Roman" panose="02020603050405020304" pitchFamily="18" charset="0"/>
                        <a:ea typeface="Arial Unicode MS" panose="020B0604020202020204"/>
                      </a:endParaRPr>
                    </a:p>
                  </a:txBody>
                  <a:tcPr marL="50800" marR="50800" marT="50800" marB="50800"/>
                </a:tc>
                <a:extLst>
                  <a:ext uri="{0D108BD9-81ED-4DB2-BD59-A6C34878D82A}">
                    <a16:rowId xmlns:a16="http://schemas.microsoft.com/office/drawing/2014/main" val="668818760"/>
                  </a:ext>
                </a:extLst>
              </a:tr>
              <a:tr h="240030">
                <a:tc>
                  <a:txBody>
                    <a:bodyPr/>
                    <a:lstStyle/>
                    <a:p>
                      <a:pPr marL="0" marR="0" algn="l">
                        <a:lnSpc>
                          <a:spcPct val="115000"/>
                        </a:lnSpc>
                        <a:spcBef>
                          <a:spcPts val="0"/>
                        </a:spcBef>
                        <a:spcAft>
                          <a:spcPts val="0"/>
                        </a:spcAft>
                      </a:pPr>
                      <a:r>
                        <a:rPr lang="en-US" sz="1050">
                          <a:effectLst/>
                          <a:uFill>
                            <a:solidFill>
                              <a:srgbClr val="000000"/>
                            </a:solidFill>
                          </a:uFill>
                        </a:rPr>
                        <a:t>February 19</a:t>
                      </a:r>
                      <a:endParaRPr lang="en-US" sz="1400">
                        <a:effectLst/>
                        <a:uFill>
                          <a:solidFill>
                            <a:srgbClr val="000000"/>
                          </a:solidFill>
                        </a:uFill>
                      </a:endParaRPr>
                    </a:p>
                    <a:p>
                      <a:pPr marL="0" marR="0" algn="l">
                        <a:lnSpc>
                          <a:spcPct val="115000"/>
                        </a:lnSpc>
                        <a:spcBef>
                          <a:spcPts val="0"/>
                        </a:spcBef>
                        <a:spcAft>
                          <a:spcPts val="0"/>
                        </a:spcAft>
                      </a:pPr>
                      <a:r>
                        <a:rPr lang="en-US" sz="1050">
                          <a:effectLst/>
                          <a:uFill>
                            <a:solidFill>
                              <a:srgbClr val="000000"/>
                            </a:solidFill>
                          </a:uFill>
                        </a:rPr>
                        <a:t>2:00 PM </a:t>
                      </a:r>
                      <a:endParaRPr lang="en-US" sz="1400">
                        <a:solidFill>
                          <a:srgbClr val="000000"/>
                        </a:solidFill>
                        <a:effectLst/>
                        <a:uFill>
                          <a:solidFill>
                            <a:srgbClr val="000000"/>
                          </a:solidFill>
                        </a:uFill>
                        <a:latin typeface="Calibri" panose="020F0502020204030204" pitchFamily="34" charset="0"/>
                        <a:ea typeface="Arial Unicode MS" panose="020B0604020202020204"/>
                        <a:cs typeface="Arial Unicode MS" panose="020B0604020202020204"/>
                      </a:endParaRPr>
                    </a:p>
                  </a:txBody>
                  <a:tcPr marL="50800" marR="50800" marT="50800" marB="50800"/>
                </a:tc>
                <a:tc>
                  <a:txBody>
                    <a:bodyPr/>
                    <a:lstStyle/>
                    <a:p>
                      <a:pPr marL="0" marR="0" algn="l">
                        <a:lnSpc>
                          <a:spcPct val="115000"/>
                        </a:lnSpc>
                        <a:spcBef>
                          <a:spcPts val="0"/>
                        </a:spcBef>
                        <a:spcAft>
                          <a:spcPts val="0"/>
                        </a:spcAft>
                      </a:pPr>
                      <a:r>
                        <a:rPr lang="en-US" sz="1050">
                          <a:effectLst/>
                          <a:uFill>
                            <a:solidFill>
                              <a:srgbClr val="4F81BD"/>
                            </a:solidFill>
                          </a:uFill>
                        </a:rPr>
                        <a:t>Mapping Your Success: Universal Design for Learning</a:t>
                      </a:r>
                      <a:endParaRPr lang="en-US" sz="1100" b="1">
                        <a:solidFill>
                          <a:srgbClr val="4F81BD"/>
                        </a:solidFill>
                        <a:effectLst/>
                        <a:uFill>
                          <a:solidFill>
                            <a:srgbClr val="4F81BD"/>
                          </a:solidFill>
                        </a:uFill>
                        <a:latin typeface="Times New Roman" panose="02020603050405020304" pitchFamily="18" charset="0"/>
                        <a:cs typeface="Arial Unicode MS" panose="020B0604020202020204"/>
                      </a:endParaRPr>
                    </a:p>
                  </a:txBody>
                  <a:tcPr marL="50800" marR="50800" marT="50800" marB="50800"/>
                </a:tc>
                <a:tc>
                  <a:txBody>
                    <a:bodyPr/>
                    <a:lstStyle/>
                    <a:p>
                      <a:pPr marL="0" marR="0" algn="l">
                        <a:spcBef>
                          <a:spcPts val="0"/>
                        </a:spcBef>
                        <a:spcAft>
                          <a:spcPts val="0"/>
                        </a:spcAft>
                        <a:tabLst>
                          <a:tab pos="1049655" algn="ctr"/>
                        </a:tabLst>
                      </a:pPr>
                      <a:r>
                        <a:rPr lang="en-US" sz="1050" dirty="0">
                          <a:effectLst/>
                        </a:rPr>
                        <a:t>Zach </a:t>
                      </a:r>
                      <a:r>
                        <a:rPr lang="en-US" sz="1050" dirty="0" err="1">
                          <a:effectLst/>
                        </a:rPr>
                        <a:t>Petrea</a:t>
                      </a:r>
                      <a:r>
                        <a:rPr lang="en-US" sz="1050" dirty="0">
                          <a:effectLst/>
                        </a:rPr>
                        <a:t>, Heartland Community College</a:t>
                      </a:r>
                      <a:endParaRPr lang="en-US" sz="1600" dirty="0">
                        <a:effectLst/>
                        <a:latin typeface="Times New Roman" panose="02020603050405020304" pitchFamily="18" charset="0"/>
                        <a:ea typeface="Arial Unicode MS" panose="020B0604020202020204"/>
                      </a:endParaRPr>
                    </a:p>
                  </a:txBody>
                  <a:tcPr marL="50800" marR="50800" marT="50800" marB="50800"/>
                </a:tc>
                <a:extLst>
                  <a:ext uri="{0D108BD9-81ED-4DB2-BD59-A6C34878D82A}">
                    <a16:rowId xmlns:a16="http://schemas.microsoft.com/office/drawing/2014/main" val="1364067855"/>
                  </a:ext>
                </a:extLst>
              </a:tr>
              <a:tr h="297180">
                <a:tc>
                  <a:txBody>
                    <a:bodyPr/>
                    <a:lstStyle/>
                    <a:p>
                      <a:pPr marL="0" marR="0" algn="l">
                        <a:lnSpc>
                          <a:spcPct val="115000"/>
                        </a:lnSpc>
                        <a:spcBef>
                          <a:spcPts val="0"/>
                        </a:spcBef>
                        <a:spcAft>
                          <a:spcPts val="0"/>
                        </a:spcAft>
                      </a:pPr>
                      <a:r>
                        <a:rPr lang="en-US" sz="1050">
                          <a:effectLst/>
                          <a:uFill>
                            <a:solidFill>
                              <a:srgbClr val="000000"/>
                            </a:solidFill>
                          </a:uFill>
                        </a:rPr>
                        <a:t>February 20</a:t>
                      </a:r>
                      <a:endParaRPr lang="en-US" sz="1400">
                        <a:effectLst/>
                        <a:uFill>
                          <a:solidFill>
                            <a:srgbClr val="000000"/>
                          </a:solidFill>
                        </a:uFill>
                      </a:endParaRPr>
                    </a:p>
                    <a:p>
                      <a:pPr marL="0" marR="0" algn="l">
                        <a:lnSpc>
                          <a:spcPct val="115000"/>
                        </a:lnSpc>
                        <a:spcBef>
                          <a:spcPts val="0"/>
                        </a:spcBef>
                        <a:spcAft>
                          <a:spcPts val="0"/>
                        </a:spcAft>
                      </a:pPr>
                      <a:r>
                        <a:rPr lang="en-US" sz="1050">
                          <a:effectLst/>
                          <a:uFill>
                            <a:solidFill>
                              <a:srgbClr val="000000"/>
                            </a:solidFill>
                          </a:uFill>
                        </a:rPr>
                        <a:t>10:00 AM</a:t>
                      </a:r>
                      <a:endParaRPr lang="en-US" sz="1400">
                        <a:solidFill>
                          <a:srgbClr val="000000"/>
                        </a:solidFill>
                        <a:effectLst/>
                        <a:uFill>
                          <a:solidFill>
                            <a:srgbClr val="000000"/>
                          </a:solidFill>
                        </a:uFill>
                        <a:latin typeface="Calibri" panose="020F0502020204030204" pitchFamily="34" charset="0"/>
                        <a:ea typeface="Arial Unicode MS" panose="020B0604020202020204"/>
                        <a:cs typeface="Arial Unicode MS" panose="020B0604020202020204"/>
                      </a:endParaRPr>
                    </a:p>
                  </a:txBody>
                  <a:tcPr marL="50800" marR="50800" marT="50800" marB="50800"/>
                </a:tc>
                <a:tc>
                  <a:txBody>
                    <a:bodyPr/>
                    <a:lstStyle/>
                    <a:p>
                      <a:pPr marL="0" marR="0" algn="l">
                        <a:lnSpc>
                          <a:spcPct val="115000"/>
                        </a:lnSpc>
                        <a:spcBef>
                          <a:spcPts val="0"/>
                        </a:spcBef>
                        <a:spcAft>
                          <a:spcPts val="0"/>
                        </a:spcAft>
                      </a:pPr>
                      <a:r>
                        <a:rPr lang="en-US" sz="1050">
                          <a:effectLst/>
                          <a:uFill>
                            <a:solidFill>
                              <a:srgbClr val="000000"/>
                            </a:solidFill>
                          </a:uFill>
                        </a:rPr>
                        <a:t>Simple Solutions: Accessibility for Audio and Video Resources</a:t>
                      </a:r>
                      <a:endParaRPr lang="en-US" sz="1400">
                        <a:solidFill>
                          <a:srgbClr val="000000"/>
                        </a:solidFill>
                        <a:effectLst/>
                        <a:uFill>
                          <a:solidFill>
                            <a:srgbClr val="000000"/>
                          </a:solidFill>
                        </a:uFill>
                        <a:latin typeface="Calibri" panose="020F0502020204030204" pitchFamily="34" charset="0"/>
                        <a:ea typeface="Arial Unicode MS" panose="020B0604020202020204"/>
                        <a:cs typeface="Arial Unicode MS" panose="020B0604020202020204"/>
                      </a:endParaRPr>
                    </a:p>
                  </a:txBody>
                  <a:tcPr marL="50800" marR="50800" marT="50800" marB="50800"/>
                </a:tc>
                <a:tc>
                  <a:txBody>
                    <a:bodyPr/>
                    <a:lstStyle/>
                    <a:p>
                      <a:pPr marL="0" marR="0" algn="l">
                        <a:spcBef>
                          <a:spcPts val="0"/>
                        </a:spcBef>
                        <a:spcAft>
                          <a:spcPts val="0"/>
                        </a:spcAft>
                        <a:tabLst>
                          <a:tab pos="1049655" algn="ctr"/>
                        </a:tabLst>
                      </a:pPr>
                      <a:r>
                        <a:rPr lang="en-US" sz="1050" dirty="0">
                          <a:effectLst/>
                        </a:rPr>
                        <a:t>Robin Fisch, Sauk Valley Community College </a:t>
                      </a:r>
                      <a:endParaRPr lang="en-US" sz="1600" dirty="0">
                        <a:effectLst/>
                      </a:endParaRPr>
                    </a:p>
                    <a:p>
                      <a:pPr marL="0" marR="0" algn="l">
                        <a:spcBef>
                          <a:spcPts val="0"/>
                        </a:spcBef>
                        <a:spcAft>
                          <a:spcPts val="0"/>
                        </a:spcAft>
                        <a:tabLst>
                          <a:tab pos="1049655" algn="ctr"/>
                        </a:tabLst>
                      </a:pPr>
                      <a:r>
                        <a:rPr lang="en-US" sz="1050" dirty="0">
                          <a:effectLst/>
                        </a:rPr>
                        <a:t>Lori Wendt, Parkland College</a:t>
                      </a:r>
                      <a:endParaRPr lang="en-US" sz="1600" dirty="0">
                        <a:effectLst/>
                        <a:latin typeface="Times New Roman" panose="02020603050405020304" pitchFamily="18" charset="0"/>
                        <a:ea typeface="Arial Unicode MS" panose="020B0604020202020204"/>
                      </a:endParaRPr>
                    </a:p>
                  </a:txBody>
                  <a:tcPr marL="50800" marR="50800" marT="50800" marB="50800"/>
                </a:tc>
                <a:extLst>
                  <a:ext uri="{0D108BD9-81ED-4DB2-BD59-A6C34878D82A}">
                    <a16:rowId xmlns:a16="http://schemas.microsoft.com/office/drawing/2014/main" val="2756058148"/>
                  </a:ext>
                </a:extLst>
              </a:tr>
              <a:tr h="336550">
                <a:tc>
                  <a:txBody>
                    <a:bodyPr/>
                    <a:lstStyle/>
                    <a:p>
                      <a:pPr marL="0" marR="0" algn="l">
                        <a:lnSpc>
                          <a:spcPct val="115000"/>
                        </a:lnSpc>
                        <a:spcBef>
                          <a:spcPts val="0"/>
                        </a:spcBef>
                        <a:spcAft>
                          <a:spcPts val="0"/>
                        </a:spcAft>
                      </a:pPr>
                      <a:r>
                        <a:rPr lang="en-US" sz="1050">
                          <a:effectLst/>
                          <a:uFill>
                            <a:solidFill>
                              <a:srgbClr val="000000"/>
                            </a:solidFill>
                          </a:uFill>
                        </a:rPr>
                        <a:t>February 20</a:t>
                      </a:r>
                      <a:endParaRPr lang="en-US" sz="1400">
                        <a:effectLst/>
                        <a:uFill>
                          <a:solidFill>
                            <a:srgbClr val="000000"/>
                          </a:solidFill>
                        </a:uFill>
                      </a:endParaRPr>
                    </a:p>
                    <a:p>
                      <a:pPr marL="0" marR="0" algn="l">
                        <a:lnSpc>
                          <a:spcPct val="115000"/>
                        </a:lnSpc>
                        <a:spcBef>
                          <a:spcPts val="0"/>
                        </a:spcBef>
                        <a:spcAft>
                          <a:spcPts val="0"/>
                        </a:spcAft>
                      </a:pPr>
                      <a:r>
                        <a:rPr lang="en-US" sz="1050">
                          <a:effectLst/>
                          <a:uFill>
                            <a:solidFill>
                              <a:srgbClr val="000000"/>
                            </a:solidFill>
                          </a:uFill>
                        </a:rPr>
                        <a:t>2:00 PM</a:t>
                      </a:r>
                      <a:endParaRPr lang="en-US" sz="1400">
                        <a:solidFill>
                          <a:srgbClr val="000000"/>
                        </a:solidFill>
                        <a:effectLst/>
                        <a:uFill>
                          <a:solidFill>
                            <a:srgbClr val="000000"/>
                          </a:solidFill>
                        </a:uFill>
                        <a:latin typeface="Calibri" panose="020F0502020204030204" pitchFamily="34" charset="0"/>
                        <a:ea typeface="Arial Unicode MS" panose="020B0604020202020204"/>
                        <a:cs typeface="Arial Unicode MS" panose="020B0604020202020204"/>
                      </a:endParaRPr>
                    </a:p>
                  </a:txBody>
                  <a:tcPr marL="50800" marR="50800" marT="50800" marB="50800"/>
                </a:tc>
                <a:tc>
                  <a:txBody>
                    <a:bodyPr/>
                    <a:lstStyle/>
                    <a:p>
                      <a:pPr marL="0" marR="0" algn="l">
                        <a:lnSpc>
                          <a:spcPct val="115000"/>
                        </a:lnSpc>
                        <a:spcBef>
                          <a:spcPts val="0"/>
                        </a:spcBef>
                        <a:spcAft>
                          <a:spcPts val="0"/>
                        </a:spcAft>
                      </a:pPr>
                      <a:r>
                        <a:rPr lang="en-US" sz="1050" dirty="0">
                          <a:effectLst/>
                          <a:uFill>
                            <a:solidFill>
                              <a:srgbClr val="4F81BD"/>
                            </a:solidFill>
                          </a:uFill>
                        </a:rPr>
                        <a:t>Moving Down the Road to Success: How to Approach Accessibility</a:t>
                      </a:r>
                      <a:endParaRPr lang="en-US" sz="1100" b="1" dirty="0">
                        <a:solidFill>
                          <a:srgbClr val="4F81BD"/>
                        </a:solidFill>
                        <a:effectLst/>
                        <a:uFill>
                          <a:solidFill>
                            <a:srgbClr val="4F81BD"/>
                          </a:solidFill>
                        </a:uFill>
                        <a:latin typeface="Times New Roman" panose="02020603050405020304" pitchFamily="18" charset="0"/>
                        <a:cs typeface="Arial Unicode MS" panose="020B0604020202020204"/>
                      </a:endParaRPr>
                    </a:p>
                  </a:txBody>
                  <a:tcPr marL="50800" marR="50800" marT="50800" marB="50800"/>
                </a:tc>
                <a:tc>
                  <a:txBody>
                    <a:bodyPr/>
                    <a:lstStyle/>
                    <a:p>
                      <a:pPr marL="0" marR="0" algn="l">
                        <a:spcBef>
                          <a:spcPts val="0"/>
                        </a:spcBef>
                        <a:spcAft>
                          <a:spcPts val="0"/>
                        </a:spcAft>
                        <a:tabLst>
                          <a:tab pos="1049655" algn="ctr"/>
                        </a:tabLst>
                      </a:pPr>
                      <a:r>
                        <a:rPr lang="en-US" sz="1050" dirty="0">
                          <a:effectLst/>
                        </a:rPr>
                        <a:t>Kona Jones, Richland Community College</a:t>
                      </a:r>
                      <a:endParaRPr lang="en-US" sz="1600" dirty="0">
                        <a:effectLst/>
                      </a:endParaRPr>
                    </a:p>
                    <a:p>
                      <a:pPr marL="0" marR="0" algn="l">
                        <a:spcBef>
                          <a:spcPts val="0"/>
                        </a:spcBef>
                        <a:spcAft>
                          <a:spcPts val="0"/>
                        </a:spcAft>
                        <a:tabLst>
                          <a:tab pos="1049655" algn="ctr"/>
                        </a:tabLst>
                      </a:pPr>
                      <a:r>
                        <a:rPr lang="en-US" sz="1050" dirty="0">
                          <a:effectLst/>
                        </a:rPr>
                        <a:t>Scott </a:t>
                      </a:r>
                      <a:r>
                        <a:rPr lang="en-US" sz="1050" dirty="0" err="1">
                          <a:effectLst/>
                        </a:rPr>
                        <a:t>Rial</a:t>
                      </a:r>
                      <a:r>
                        <a:rPr lang="en-US" sz="1050" dirty="0">
                          <a:effectLst/>
                        </a:rPr>
                        <a:t>, College of Lake County</a:t>
                      </a:r>
                      <a:endParaRPr lang="en-US" sz="1600" dirty="0">
                        <a:effectLst/>
                      </a:endParaRPr>
                    </a:p>
                    <a:p>
                      <a:pPr marL="0" marR="0" algn="l">
                        <a:spcBef>
                          <a:spcPts val="0"/>
                        </a:spcBef>
                        <a:spcAft>
                          <a:spcPts val="0"/>
                        </a:spcAft>
                        <a:tabLst>
                          <a:tab pos="1049655" algn="ctr"/>
                        </a:tabLst>
                      </a:pPr>
                      <a:r>
                        <a:rPr lang="en-US" sz="1050" dirty="0">
                          <a:effectLst/>
                        </a:rPr>
                        <a:t>Susan Nugent, Lake Land College</a:t>
                      </a:r>
                      <a:endParaRPr lang="en-US" sz="1600" dirty="0">
                        <a:effectLst/>
                        <a:latin typeface="Times New Roman" panose="02020603050405020304" pitchFamily="18" charset="0"/>
                        <a:ea typeface="Arial Unicode MS" panose="020B0604020202020204"/>
                      </a:endParaRPr>
                    </a:p>
                  </a:txBody>
                  <a:tcPr marL="50800" marR="50800" marT="50800" marB="50800"/>
                </a:tc>
                <a:extLst>
                  <a:ext uri="{0D108BD9-81ED-4DB2-BD59-A6C34878D82A}">
                    <a16:rowId xmlns:a16="http://schemas.microsoft.com/office/drawing/2014/main" val="3867971540"/>
                  </a:ext>
                </a:extLst>
              </a:tr>
              <a:tr h="268605">
                <a:tc>
                  <a:txBody>
                    <a:bodyPr/>
                    <a:lstStyle/>
                    <a:p>
                      <a:pPr marL="0" marR="0" algn="l">
                        <a:lnSpc>
                          <a:spcPct val="115000"/>
                        </a:lnSpc>
                        <a:spcBef>
                          <a:spcPts val="0"/>
                        </a:spcBef>
                        <a:spcAft>
                          <a:spcPts val="0"/>
                        </a:spcAft>
                      </a:pPr>
                      <a:r>
                        <a:rPr lang="en-US" sz="1050">
                          <a:effectLst/>
                          <a:uFill>
                            <a:solidFill>
                              <a:srgbClr val="000000"/>
                            </a:solidFill>
                          </a:uFill>
                        </a:rPr>
                        <a:t>February 21</a:t>
                      </a:r>
                      <a:endParaRPr lang="en-US" sz="1400">
                        <a:effectLst/>
                        <a:uFill>
                          <a:solidFill>
                            <a:srgbClr val="000000"/>
                          </a:solidFill>
                        </a:uFill>
                      </a:endParaRPr>
                    </a:p>
                    <a:p>
                      <a:pPr marL="0" marR="0" algn="l">
                        <a:lnSpc>
                          <a:spcPct val="115000"/>
                        </a:lnSpc>
                        <a:spcBef>
                          <a:spcPts val="0"/>
                        </a:spcBef>
                        <a:spcAft>
                          <a:spcPts val="0"/>
                        </a:spcAft>
                      </a:pPr>
                      <a:r>
                        <a:rPr lang="en-US" sz="1050">
                          <a:effectLst/>
                          <a:uFill>
                            <a:solidFill>
                              <a:srgbClr val="000000"/>
                            </a:solidFill>
                          </a:uFill>
                        </a:rPr>
                        <a:t>10:00 AM </a:t>
                      </a:r>
                      <a:endParaRPr lang="en-US" sz="1400">
                        <a:solidFill>
                          <a:srgbClr val="000000"/>
                        </a:solidFill>
                        <a:effectLst/>
                        <a:uFill>
                          <a:solidFill>
                            <a:srgbClr val="000000"/>
                          </a:solidFill>
                        </a:uFill>
                        <a:latin typeface="Calibri" panose="020F0502020204030204" pitchFamily="34" charset="0"/>
                        <a:ea typeface="Arial Unicode MS" panose="020B0604020202020204"/>
                        <a:cs typeface="Arial Unicode MS" panose="020B0604020202020204"/>
                      </a:endParaRPr>
                    </a:p>
                  </a:txBody>
                  <a:tcPr marL="50800" marR="50800" marT="50800" marB="50800"/>
                </a:tc>
                <a:tc>
                  <a:txBody>
                    <a:bodyPr/>
                    <a:lstStyle/>
                    <a:p>
                      <a:pPr marL="0" marR="0" algn="l">
                        <a:lnSpc>
                          <a:spcPct val="115000"/>
                        </a:lnSpc>
                        <a:spcBef>
                          <a:spcPts val="0"/>
                        </a:spcBef>
                        <a:spcAft>
                          <a:spcPts val="0"/>
                        </a:spcAft>
                      </a:pPr>
                      <a:r>
                        <a:rPr lang="en-US" sz="1050">
                          <a:effectLst/>
                          <a:uFill>
                            <a:solidFill>
                              <a:srgbClr val="4F81BD"/>
                            </a:solidFill>
                          </a:uFill>
                        </a:rPr>
                        <a:t>Moving Down the Road to Success: How Different Learning Management Systems Address Accessibility</a:t>
                      </a:r>
                      <a:endParaRPr lang="en-US" sz="1100" b="1">
                        <a:solidFill>
                          <a:srgbClr val="4F81BD"/>
                        </a:solidFill>
                        <a:effectLst/>
                        <a:uFill>
                          <a:solidFill>
                            <a:srgbClr val="4F81BD"/>
                          </a:solidFill>
                        </a:uFill>
                        <a:latin typeface="Times New Roman" panose="02020603050405020304" pitchFamily="18" charset="0"/>
                        <a:cs typeface="Arial Unicode MS" panose="020B0604020202020204"/>
                      </a:endParaRPr>
                    </a:p>
                  </a:txBody>
                  <a:tcPr marL="50800" marR="50800" marT="50800" marB="50800"/>
                </a:tc>
                <a:tc>
                  <a:txBody>
                    <a:bodyPr/>
                    <a:lstStyle/>
                    <a:p>
                      <a:pPr marL="0" marR="0" algn="l">
                        <a:spcBef>
                          <a:spcPts val="0"/>
                        </a:spcBef>
                        <a:spcAft>
                          <a:spcPts val="0"/>
                        </a:spcAft>
                        <a:tabLst>
                          <a:tab pos="1049655" algn="ctr"/>
                        </a:tabLst>
                      </a:pPr>
                      <a:r>
                        <a:rPr lang="en-US" sz="1050" dirty="0">
                          <a:effectLst/>
                        </a:rPr>
                        <a:t>Kona Jones, Richland Community College</a:t>
                      </a:r>
                      <a:endParaRPr lang="en-US" sz="1600" dirty="0">
                        <a:effectLst/>
                      </a:endParaRPr>
                    </a:p>
                    <a:p>
                      <a:pPr marL="0" marR="0" algn="l">
                        <a:spcBef>
                          <a:spcPts val="0"/>
                        </a:spcBef>
                        <a:spcAft>
                          <a:spcPts val="0"/>
                        </a:spcAft>
                        <a:tabLst>
                          <a:tab pos="1049655" algn="ctr"/>
                        </a:tabLst>
                      </a:pPr>
                      <a:r>
                        <a:rPr lang="en-US" sz="1050" dirty="0">
                          <a:effectLst/>
                        </a:rPr>
                        <a:t>Selom Assignon, Harold Washington College</a:t>
                      </a:r>
                      <a:endParaRPr lang="en-US" sz="1600" dirty="0">
                        <a:effectLst/>
                      </a:endParaRPr>
                    </a:p>
                    <a:p>
                      <a:pPr marL="0" marR="0" algn="l">
                        <a:spcBef>
                          <a:spcPts val="0"/>
                        </a:spcBef>
                        <a:spcAft>
                          <a:spcPts val="0"/>
                        </a:spcAft>
                        <a:tabLst>
                          <a:tab pos="1049655" algn="ctr"/>
                        </a:tabLst>
                      </a:pPr>
                      <a:r>
                        <a:rPr lang="en-US" sz="1050" dirty="0">
                          <a:effectLst/>
                        </a:rPr>
                        <a:t>Lara Tompkins, College of DuPage</a:t>
                      </a:r>
                      <a:endParaRPr lang="en-US" sz="1600" dirty="0">
                        <a:effectLst/>
                        <a:latin typeface="Times New Roman" panose="02020603050405020304" pitchFamily="18" charset="0"/>
                        <a:ea typeface="Arial Unicode MS" panose="020B0604020202020204"/>
                      </a:endParaRPr>
                    </a:p>
                  </a:txBody>
                  <a:tcPr marL="50800" marR="50800" marT="50800" marB="50800"/>
                </a:tc>
                <a:extLst>
                  <a:ext uri="{0D108BD9-81ED-4DB2-BD59-A6C34878D82A}">
                    <a16:rowId xmlns:a16="http://schemas.microsoft.com/office/drawing/2014/main" val="1540744017"/>
                  </a:ext>
                </a:extLst>
              </a:tr>
              <a:tr h="268605">
                <a:tc>
                  <a:txBody>
                    <a:bodyPr/>
                    <a:lstStyle/>
                    <a:p>
                      <a:pPr marL="0" marR="0" algn="l">
                        <a:lnSpc>
                          <a:spcPct val="115000"/>
                        </a:lnSpc>
                        <a:spcBef>
                          <a:spcPts val="0"/>
                        </a:spcBef>
                        <a:spcAft>
                          <a:spcPts val="0"/>
                        </a:spcAft>
                      </a:pPr>
                      <a:r>
                        <a:rPr lang="en-US" sz="1050">
                          <a:effectLst/>
                          <a:uFill>
                            <a:solidFill>
                              <a:srgbClr val="000000"/>
                            </a:solidFill>
                          </a:uFill>
                        </a:rPr>
                        <a:t>February 21</a:t>
                      </a:r>
                      <a:endParaRPr lang="en-US" sz="1400">
                        <a:effectLst/>
                        <a:uFill>
                          <a:solidFill>
                            <a:srgbClr val="000000"/>
                          </a:solidFill>
                        </a:uFill>
                      </a:endParaRPr>
                    </a:p>
                    <a:p>
                      <a:pPr marL="0" marR="0" algn="l">
                        <a:lnSpc>
                          <a:spcPct val="115000"/>
                        </a:lnSpc>
                        <a:spcBef>
                          <a:spcPts val="0"/>
                        </a:spcBef>
                        <a:spcAft>
                          <a:spcPts val="0"/>
                        </a:spcAft>
                      </a:pPr>
                      <a:r>
                        <a:rPr lang="en-US" sz="1050">
                          <a:effectLst/>
                          <a:uFill>
                            <a:solidFill>
                              <a:srgbClr val="000000"/>
                            </a:solidFill>
                          </a:uFill>
                        </a:rPr>
                        <a:t>2:00 PM</a:t>
                      </a:r>
                      <a:endParaRPr lang="en-US" sz="1400">
                        <a:solidFill>
                          <a:srgbClr val="000000"/>
                        </a:solidFill>
                        <a:effectLst/>
                        <a:uFill>
                          <a:solidFill>
                            <a:srgbClr val="000000"/>
                          </a:solidFill>
                        </a:uFill>
                        <a:latin typeface="Calibri" panose="020F0502020204030204" pitchFamily="34" charset="0"/>
                        <a:ea typeface="Arial Unicode MS" panose="020B0604020202020204"/>
                        <a:cs typeface="Arial Unicode MS" panose="020B0604020202020204"/>
                      </a:endParaRPr>
                    </a:p>
                  </a:txBody>
                  <a:tcPr marL="50800" marR="50800" marT="50800" marB="50800"/>
                </a:tc>
                <a:tc>
                  <a:txBody>
                    <a:bodyPr/>
                    <a:lstStyle/>
                    <a:p>
                      <a:pPr marL="0" marR="0" algn="l">
                        <a:lnSpc>
                          <a:spcPct val="115000"/>
                        </a:lnSpc>
                        <a:spcBef>
                          <a:spcPts val="0"/>
                        </a:spcBef>
                        <a:spcAft>
                          <a:spcPts val="0"/>
                        </a:spcAft>
                      </a:pPr>
                      <a:r>
                        <a:rPr lang="en-US" sz="1050">
                          <a:effectLst/>
                          <a:uFill>
                            <a:solidFill>
                              <a:srgbClr val="4F81BD"/>
                            </a:solidFill>
                          </a:uFill>
                        </a:rPr>
                        <a:t>Digital Access and YOU</a:t>
                      </a:r>
                      <a:endParaRPr lang="en-US" sz="1100" b="1">
                        <a:solidFill>
                          <a:srgbClr val="4F81BD"/>
                        </a:solidFill>
                        <a:effectLst/>
                        <a:uFill>
                          <a:solidFill>
                            <a:srgbClr val="4F81BD"/>
                          </a:solidFill>
                        </a:uFill>
                        <a:latin typeface="Times New Roman" panose="02020603050405020304" pitchFamily="18" charset="0"/>
                        <a:cs typeface="Arial Unicode MS" panose="020B0604020202020204"/>
                      </a:endParaRPr>
                    </a:p>
                  </a:txBody>
                  <a:tcPr marL="50800" marR="50800" marT="50800" marB="50800"/>
                </a:tc>
                <a:tc>
                  <a:txBody>
                    <a:bodyPr/>
                    <a:lstStyle/>
                    <a:p>
                      <a:pPr marL="0" marR="0" algn="l">
                        <a:spcBef>
                          <a:spcPts val="0"/>
                        </a:spcBef>
                        <a:spcAft>
                          <a:spcPts val="0"/>
                        </a:spcAft>
                        <a:tabLst>
                          <a:tab pos="1049655" algn="ctr"/>
                        </a:tabLst>
                      </a:pPr>
                      <a:r>
                        <a:rPr lang="en-US" sz="1050" dirty="0">
                          <a:effectLst/>
                        </a:rPr>
                        <a:t>Becky Benkert &amp; Mike </a:t>
                      </a:r>
                      <a:r>
                        <a:rPr lang="en-US" sz="1050" dirty="0" err="1">
                          <a:effectLst/>
                        </a:rPr>
                        <a:t>Maxse</a:t>
                      </a:r>
                      <a:r>
                        <a:rPr lang="en-US" sz="1050" dirty="0">
                          <a:effectLst/>
                        </a:rPr>
                        <a:t>, College of DuPage </a:t>
                      </a:r>
                      <a:endParaRPr lang="en-US" sz="1600" dirty="0">
                        <a:effectLst/>
                        <a:latin typeface="Times New Roman" panose="02020603050405020304" pitchFamily="18" charset="0"/>
                        <a:ea typeface="Arial Unicode MS" panose="020B0604020202020204"/>
                      </a:endParaRPr>
                    </a:p>
                  </a:txBody>
                  <a:tcPr marL="50800" marR="50800" marT="50800" marB="50800"/>
                </a:tc>
                <a:extLst>
                  <a:ext uri="{0D108BD9-81ED-4DB2-BD59-A6C34878D82A}">
                    <a16:rowId xmlns:a16="http://schemas.microsoft.com/office/drawing/2014/main" val="1729688171"/>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8932" y="5867400"/>
            <a:ext cx="1447800" cy="64716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5469" y="484154"/>
            <a:ext cx="2481263" cy="2087269"/>
          </a:xfrm>
          <a:prstGeom prst="rect">
            <a:avLst/>
          </a:prstGeom>
        </p:spPr>
      </p:pic>
      <p:sp>
        <p:nvSpPr>
          <p:cNvPr id="9" name="Rectangle 2"/>
          <p:cNvSpPr txBox="1">
            <a:spLocks noChangeArrowheads="1"/>
          </p:cNvSpPr>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Conference Schedule</a:t>
            </a:r>
            <a:endParaRPr kumimoji="0" lang="en-US" sz="33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32288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t>
            </a:r>
            <a:endParaRPr lang="en-US" dirty="0"/>
          </a:p>
        </p:txBody>
      </p:sp>
      <p:sp>
        <p:nvSpPr>
          <p:cNvPr id="5" name="Rectangle 4"/>
          <p:cNvSpPr/>
          <p:nvPr/>
        </p:nvSpPr>
        <p:spPr>
          <a:xfrm>
            <a:off x="3398180" y="2286000"/>
            <a:ext cx="2355776" cy="3770263"/>
          </a:xfrm>
          <a:prstGeom prst="rect">
            <a:avLst/>
          </a:prstGeom>
          <a:noFill/>
        </p:spPr>
        <p:txBody>
          <a:bodyPr wrap="square" lIns="91440" tIns="45720" rIns="91440" bIns="45720">
            <a:spAutoFit/>
          </a:bodyPr>
          <a:lstStyle/>
          <a:p>
            <a:pPr algn="ctr"/>
            <a:r>
              <a:rPr lang="en-US" sz="239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239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26754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04800" y="460517"/>
            <a:ext cx="8534400" cy="1066800"/>
          </a:xfrm>
        </p:spPr>
        <p:txBody>
          <a:bodyPr>
            <a:normAutofit/>
          </a:bodyPr>
          <a:lstStyle/>
          <a:p>
            <a:pPr algn="ctr" eaLnBrk="1" hangingPunct="1"/>
            <a:r>
              <a:rPr lang="en-US" altLang="en-US" sz="3600" b="1" dirty="0">
                <a:latin typeface="Calibri" panose="020F0502020204030204" pitchFamily="34" charset="0"/>
                <a:cs typeface="Calibri" panose="020F0502020204030204" pitchFamily="34" charset="0"/>
              </a:rPr>
              <a:t>Learning Networks</a:t>
            </a:r>
            <a:endParaRPr lang="en-US" altLang="en-US" sz="4800" b="1" dirty="0">
              <a:latin typeface="Calibri" panose="020F0502020204030204" pitchFamily="34" charset="0"/>
              <a:ea typeface="ＭＳ Ｐゴシック" pitchFamily="34" charset="-128"/>
              <a:cs typeface="Calibri" panose="020F0502020204030204" pitchFamily="34" charset="0"/>
            </a:endParaRPr>
          </a:p>
        </p:txBody>
      </p:sp>
      <p:sp>
        <p:nvSpPr>
          <p:cNvPr id="77827" name="Rectangle 3"/>
          <p:cNvSpPr>
            <a:spLocks noChangeArrowheads="1"/>
          </p:cNvSpPr>
          <p:nvPr/>
        </p:nvSpPr>
        <p:spPr bwMode="auto">
          <a:xfrm>
            <a:off x="71438" y="1519238"/>
            <a:ext cx="8229600"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eaLnBrk="1" hangingPunct="1">
              <a:lnSpc>
                <a:spcPct val="90000"/>
              </a:lnSpc>
              <a:spcBef>
                <a:spcPct val="0"/>
              </a:spcBef>
              <a:buClrTx/>
              <a:buSzTx/>
              <a:buFont typeface="Arial" panose="020B0604020202020204" pitchFamily="34" charset="0"/>
              <a:buChar char="l"/>
            </a:pPr>
            <a:endParaRPr lang="en-US" altLang="en-US" sz="2700">
              <a:latin typeface="Arial" panose="020B0604020202020204" pitchFamily="34" charset="0"/>
            </a:endParaRPr>
          </a:p>
          <a:p>
            <a:pPr eaLnBrk="1" hangingPunct="1">
              <a:lnSpc>
                <a:spcPct val="90000"/>
              </a:lnSpc>
              <a:spcBef>
                <a:spcPct val="0"/>
              </a:spcBef>
              <a:buClrTx/>
              <a:buSzTx/>
              <a:buFontTx/>
              <a:buNone/>
            </a:pPr>
            <a:endParaRPr lang="en-US" altLang="en-US" sz="2700">
              <a:latin typeface="Arial" panose="020B0604020202020204" pitchFamily="34" charset="0"/>
            </a:endParaRPr>
          </a:p>
        </p:txBody>
      </p:sp>
      <p:pic>
        <p:nvPicPr>
          <p:cNvPr id="3" name="Picture 2">
            <a:extLst>
              <a:ext uri="{FF2B5EF4-FFF2-40B4-BE49-F238E27FC236}">
                <a16:creationId xmlns:a16="http://schemas.microsoft.com/office/drawing/2014/main" id="{0B37BA66-2205-435A-AAFB-7B3087167F71}"/>
              </a:ext>
            </a:extLst>
          </p:cNvPr>
          <p:cNvPicPr>
            <a:picLocks noChangeAspect="1"/>
          </p:cNvPicPr>
          <p:nvPr/>
        </p:nvPicPr>
        <p:blipFill rotWithShape="1">
          <a:blip r:embed="rId3">
            <a:extLst>
              <a:ext uri="{28A0092B-C50C-407E-A947-70E740481C1C}">
                <a14:useLocalDpi xmlns:a14="http://schemas.microsoft.com/office/drawing/2010/main" val="0"/>
              </a:ext>
            </a:extLst>
          </a:blip>
          <a:srcRect l="6913" t="7654" r="7034" b="6294"/>
          <a:stretch/>
        </p:blipFill>
        <p:spPr>
          <a:xfrm>
            <a:off x="457200" y="2471737"/>
            <a:ext cx="3729038" cy="3433763"/>
          </a:xfrm>
          <a:prstGeom prst="rect">
            <a:avLst/>
          </a:prstGeom>
        </p:spPr>
      </p:pic>
      <p:pic>
        <p:nvPicPr>
          <p:cNvPr id="7" name="Picture 6">
            <a:extLst>
              <a:ext uri="{FF2B5EF4-FFF2-40B4-BE49-F238E27FC236}">
                <a16:creationId xmlns:a16="http://schemas.microsoft.com/office/drawing/2014/main" id="{F2C0B690-0DB8-4C71-93C3-BDC48ED3D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764" y="2407015"/>
            <a:ext cx="3729038" cy="3468005"/>
          </a:xfrm>
          <a:prstGeom prst="rect">
            <a:avLst/>
          </a:prstGeom>
        </p:spPr>
      </p:pic>
    </p:spTree>
    <p:extLst>
      <p:ext uri="{BB962C8B-B14F-4D97-AF65-F5344CB8AC3E}">
        <p14:creationId xmlns:p14="http://schemas.microsoft.com/office/powerpoint/2010/main" val="260342515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28700" y="685800"/>
            <a:ext cx="7200900" cy="838200"/>
          </a:xfrm>
        </p:spPr>
        <p:txBody>
          <a:bodyPr>
            <a:normAutofit/>
          </a:bodyPr>
          <a:lstStyle/>
          <a:p>
            <a:pPr algn="ctr"/>
            <a:r>
              <a:rPr lang="en-US" altLang="en-US" sz="4000" dirty="0">
                <a:latin typeface="Calibri" panose="020F0502020204030204" pitchFamily="34" charset="0"/>
                <a:ea typeface="ＭＳ Ｐゴシック" pitchFamily="34" charset="-128"/>
                <a:cs typeface="Calibri" panose="020F0502020204030204" pitchFamily="34" charset="0"/>
              </a:rPr>
              <a:t>1. Neurodiversity </a:t>
            </a:r>
          </a:p>
        </p:txBody>
      </p:sp>
      <p:sp>
        <p:nvSpPr>
          <p:cNvPr id="3" name="Content Placeholder 2"/>
          <p:cNvSpPr>
            <a:spLocks noGrp="1"/>
          </p:cNvSpPr>
          <p:nvPr>
            <p:ph idx="1"/>
          </p:nvPr>
        </p:nvSpPr>
        <p:spPr>
          <a:xfrm>
            <a:off x="419100" y="1752600"/>
            <a:ext cx="8305800" cy="2286000"/>
          </a:xfrm>
        </p:spPr>
        <p:txBody>
          <a:bodyPr>
            <a:normAutofit/>
          </a:bodyPr>
          <a:lstStyle/>
          <a:p>
            <a:pPr>
              <a:defRPr/>
            </a:pPr>
            <a:r>
              <a:rPr lang="en-US" sz="2400" b="1" dirty="0">
                <a:solidFill>
                  <a:schemeClr val="tx1"/>
                </a:solidFill>
                <a:latin typeface="Arial" panose="020B0604020202020204" pitchFamily="34" charset="0"/>
                <a:cs typeface="Arial" panose="020B0604020202020204" pitchFamily="34" charset="0"/>
              </a:rPr>
              <a:t>Diverse neurological conditions appear as a result of normal variations in the human genome</a:t>
            </a:r>
          </a:p>
          <a:p>
            <a:pPr>
              <a:defRPr/>
            </a:pPr>
            <a:endParaRPr lang="en-US" sz="2400" dirty="0"/>
          </a:p>
          <a:p>
            <a:pPr>
              <a:defRPr/>
            </a:pPr>
            <a:endParaRPr lang="en-US" dirty="0"/>
          </a:p>
        </p:txBody>
      </p:sp>
      <p:pic>
        <p:nvPicPr>
          <p:cNvPr id="4" name="Picture 2">
            <a:extLst>
              <a:ext uri="{FF2B5EF4-FFF2-40B4-BE49-F238E27FC236}">
                <a16:creationId xmlns:a16="http://schemas.microsoft.com/office/drawing/2014/main" id="{44E7BBE9-2E46-474D-849B-47F57A1A9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44" y="2961807"/>
            <a:ext cx="2311746" cy="361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AF9D03D-5067-483B-AD01-77AC0BCCF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338" y="2961808"/>
            <a:ext cx="4341918" cy="361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304799" y="609600"/>
            <a:ext cx="8534400" cy="990600"/>
          </a:xfrm>
        </p:spPr>
        <p:txBody>
          <a:bodyPr/>
          <a:lstStyle/>
          <a:p>
            <a:pPr algn="ctr"/>
            <a:r>
              <a:rPr lang="en-US" altLang="en-US" sz="4000" dirty="0">
                <a:latin typeface="Calibri" panose="020F0502020204030204" pitchFamily="34" charset="0"/>
                <a:ea typeface="ＭＳ Ｐゴシック" pitchFamily="34" charset="-128"/>
                <a:cs typeface="Calibri" panose="020F0502020204030204" pitchFamily="34" charset="0"/>
              </a:rPr>
              <a:t>Neurons!</a:t>
            </a:r>
            <a:r>
              <a:rPr lang="en-US" altLang="en-US" sz="4000" dirty="0">
                <a:ea typeface="ＭＳ Ｐゴシック" pitchFamily="34" charset="-128"/>
              </a:rPr>
              <a:t> </a:t>
            </a:r>
            <a:endParaRPr lang="en-US" altLang="en-US" sz="3600" dirty="0">
              <a:ea typeface="ＭＳ Ｐゴシック" pitchFamily="34" charset="-128"/>
            </a:endParaRPr>
          </a:p>
        </p:txBody>
      </p:sp>
      <p:graphicFrame>
        <p:nvGraphicFramePr>
          <p:cNvPr id="129027" name="Group 3"/>
          <p:cNvGraphicFramePr>
            <a:graphicFrameLocks noGrp="1"/>
          </p:cNvGraphicFramePr>
          <p:nvPr>
            <p:custDataLst>
              <p:tags r:id="rId1"/>
            </p:custDataLst>
          </p:nvPr>
        </p:nvGraphicFramePr>
        <p:xfrm>
          <a:off x="3178175" y="-2573338"/>
          <a:ext cx="625476" cy="12023726"/>
        </p:xfrm>
        <a:graphic>
          <a:graphicData uri="http://schemas.openxmlformats.org/drawingml/2006/table">
            <a:tbl>
              <a:tblPr/>
              <a:tblGrid>
                <a:gridCol w="207970">
                  <a:extLst>
                    <a:ext uri="{9D8B030D-6E8A-4147-A177-3AD203B41FA5}">
                      <a16:colId xmlns:a16="http://schemas.microsoft.com/office/drawing/2014/main" val="20000"/>
                    </a:ext>
                  </a:extLst>
                </a:gridCol>
                <a:gridCol w="207970">
                  <a:extLst>
                    <a:ext uri="{9D8B030D-6E8A-4147-A177-3AD203B41FA5}">
                      <a16:colId xmlns:a16="http://schemas.microsoft.com/office/drawing/2014/main" val="20001"/>
                    </a:ext>
                  </a:extLst>
                </a:gridCol>
                <a:gridCol w="209536">
                  <a:extLst>
                    <a:ext uri="{9D8B030D-6E8A-4147-A177-3AD203B41FA5}">
                      <a16:colId xmlns:a16="http://schemas.microsoft.com/office/drawing/2014/main" val="20002"/>
                    </a:ext>
                  </a:extLst>
                </a:gridCol>
              </a:tblGrid>
              <a:tr h="1202372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111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111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111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089" y="2209800"/>
            <a:ext cx="7415821" cy="3067680"/>
          </a:xfrm>
          <a:prstGeom prst="rect">
            <a:avLst/>
          </a:prstGeom>
        </p:spPr>
      </p:pic>
      <p:sp>
        <p:nvSpPr>
          <p:cNvPr id="3" name="TextBox 2"/>
          <p:cNvSpPr txBox="1"/>
          <p:nvPr/>
        </p:nvSpPr>
        <p:spPr>
          <a:xfrm>
            <a:off x="1578219" y="5715000"/>
            <a:ext cx="5987560" cy="923330"/>
          </a:xfrm>
          <a:prstGeom prst="rect">
            <a:avLst/>
          </a:prstGeom>
          <a:noFill/>
        </p:spPr>
        <p:txBody>
          <a:bodyPr wrap="square" rtlCol="0">
            <a:spAutoFit/>
          </a:bodyPr>
          <a:lstStyle/>
          <a:p>
            <a:r>
              <a:rPr lang="en-US" dirty="0"/>
              <a:t>Human brain has ~86 billion neurons (chimps have ~7billion)</a:t>
            </a:r>
          </a:p>
          <a:p>
            <a:r>
              <a:rPr lang="en-US" dirty="0"/>
              <a:t>				~ 100 trillion connects </a:t>
            </a:r>
          </a:p>
          <a:p>
            <a:endParaRPr lang="en-US" dirty="0"/>
          </a:p>
        </p:txBody>
      </p:sp>
    </p:spTree>
    <p:extLst>
      <p:ext uri="{BB962C8B-B14F-4D97-AF65-F5344CB8AC3E}">
        <p14:creationId xmlns:p14="http://schemas.microsoft.com/office/powerpoint/2010/main" val="352769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457200" y="685800"/>
            <a:ext cx="8534400" cy="838200"/>
          </a:xfrm>
        </p:spPr>
        <p:txBody>
          <a:bodyPr>
            <a:normAutofit/>
          </a:bodyPr>
          <a:lstStyle/>
          <a:p>
            <a:pPr algn="ctr"/>
            <a:r>
              <a:rPr lang="en-US" sz="2800" dirty="0"/>
              <a:t> “connectome”</a:t>
            </a:r>
            <a:endParaRPr lang="en-US" altLang="en-US" sz="2400" dirty="0">
              <a:solidFill>
                <a:srgbClr val="7B3D17"/>
              </a:solidFill>
              <a:ea typeface="ＭＳ Ｐゴシック" pitchFamily="34" charset="-128"/>
            </a:endParaRPr>
          </a:p>
        </p:txBody>
      </p:sp>
      <p:graphicFrame>
        <p:nvGraphicFramePr>
          <p:cNvPr id="129027" name="Group 3"/>
          <p:cNvGraphicFramePr>
            <a:graphicFrameLocks noGrp="1"/>
          </p:cNvGraphicFramePr>
          <p:nvPr>
            <p:custDataLst>
              <p:tags r:id="rId1"/>
            </p:custDataLst>
            <p:extLst>
              <p:ext uri="{D42A27DB-BD31-4B8C-83A1-F6EECF244321}">
                <p14:modId xmlns:p14="http://schemas.microsoft.com/office/powerpoint/2010/main" val="2324831846"/>
              </p:ext>
            </p:extLst>
          </p:nvPr>
        </p:nvGraphicFramePr>
        <p:xfrm>
          <a:off x="3178175" y="-2573338"/>
          <a:ext cx="3430610" cy="12023726"/>
        </p:xfrm>
        <a:graphic>
          <a:graphicData uri="http://schemas.openxmlformats.org/drawingml/2006/table">
            <a:tbl>
              <a:tblPr/>
              <a:tblGrid>
                <a:gridCol w="207970">
                  <a:extLst>
                    <a:ext uri="{9D8B030D-6E8A-4147-A177-3AD203B41FA5}">
                      <a16:colId xmlns:a16="http://schemas.microsoft.com/office/drawing/2014/main" val="20000"/>
                    </a:ext>
                  </a:extLst>
                </a:gridCol>
                <a:gridCol w="207970">
                  <a:extLst>
                    <a:ext uri="{9D8B030D-6E8A-4147-A177-3AD203B41FA5}">
                      <a16:colId xmlns:a16="http://schemas.microsoft.com/office/drawing/2014/main" val="20001"/>
                    </a:ext>
                  </a:extLst>
                </a:gridCol>
                <a:gridCol w="3014670">
                  <a:extLst>
                    <a:ext uri="{9D8B030D-6E8A-4147-A177-3AD203B41FA5}">
                      <a16:colId xmlns:a16="http://schemas.microsoft.com/office/drawing/2014/main" val="20002"/>
                    </a:ext>
                  </a:extLst>
                </a:gridCol>
              </a:tblGrid>
              <a:tr h="1202372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111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111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111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55650" name="Picture 2" descr="http://www.wired.com/wp-content/uploads/2015/10/DPedges_Lsag1-482x4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5" y="1981200"/>
            <a:ext cx="5505450" cy="474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193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304799" y="576658"/>
            <a:ext cx="8534400" cy="990600"/>
          </a:xfrm>
        </p:spPr>
        <p:txBody>
          <a:bodyPr>
            <a:normAutofit/>
          </a:bodyPr>
          <a:lstStyle/>
          <a:p>
            <a:pPr algn="ctr"/>
            <a:r>
              <a:rPr lang="en-US" altLang="en-US" sz="4000" dirty="0">
                <a:latin typeface="Calibri" panose="020F0502020204030204" pitchFamily="34" charset="0"/>
                <a:ea typeface="ＭＳ Ｐゴシック" pitchFamily="34" charset="-128"/>
                <a:cs typeface="Calibri" panose="020F0502020204030204" pitchFamily="34" charset="0"/>
              </a:rPr>
              <a:t>Brain Imaging</a:t>
            </a:r>
          </a:p>
        </p:txBody>
      </p:sp>
      <p:graphicFrame>
        <p:nvGraphicFramePr>
          <p:cNvPr id="129027" name="Group 3"/>
          <p:cNvGraphicFramePr>
            <a:graphicFrameLocks noGrp="1"/>
          </p:cNvGraphicFramePr>
          <p:nvPr>
            <p:custDataLst>
              <p:tags r:id="rId1"/>
            </p:custDataLst>
          </p:nvPr>
        </p:nvGraphicFramePr>
        <p:xfrm>
          <a:off x="3178175" y="-2573338"/>
          <a:ext cx="625476" cy="12023726"/>
        </p:xfrm>
        <a:graphic>
          <a:graphicData uri="http://schemas.openxmlformats.org/drawingml/2006/table">
            <a:tbl>
              <a:tblPr/>
              <a:tblGrid>
                <a:gridCol w="207970">
                  <a:extLst>
                    <a:ext uri="{9D8B030D-6E8A-4147-A177-3AD203B41FA5}">
                      <a16:colId xmlns:a16="http://schemas.microsoft.com/office/drawing/2014/main" val="20000"/>
                    </a:ext>
                  </a:extLst>
                </a:gridCol>
                <a:gridCol w="207970">
                  <a:extLst>
                    <a:ext uri="{9D8B030D-6E8A-4147-A177-3AD203B41FA5}">
                      <a16:colId xmlns:a16="http://schemas.microsoft.com/office/drawing/2014/main" val="20001"/>
                    </a:ext>
                  </a:extLst>
                </a:gridCol>
                <a:gridCol w="209536">
                  <a:extLst>
                    <a:ext uri="{9D8B030D-6E8A-4147-A177-3AD203B41FA5}">
                      <a16:colId xmlns:a16="http://schemas.microsoft.com/office/drawing/2014/main" val="20002"/>
                    </a:ext>
                  </a:extLst>
                </a:gridCol>
              </a:tblGrid>
              <a:tr h="1202372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  </a:t>
                      </a:r>
                      <a:r>
                        <a:rPr kumimoji="0" lang="en-US" sz="11100" b="0" i="0" u="none" strike="noStrike" cap="none" normalizeH="0" baseline="0">
                          <a:ln>
                            <a:noFill/>
                          </a:ln>
                          <a:solidFill>
                            <a:schemeClr val="tx1"/>
                          </a:solidFill>
                          <a:effectLst/>
                          <a:latin typeface="Arial" pitchFamily="34" charset="0"/>
                          <a:ea typeface="ＭＳ Ｐゴシック" pitchFamily="34" charset="-128"/>
                        </a:rPr>
                        <a:t> </a:t>
                      </a:r>
                      <a:r>
                        <a:rPr kumimoji="0" lang="en-US" sz="2400" b="0" i="0" u="none" strike="noStrike" cap="none" normalizeH="0" baseline="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rPr>
                        <a:t>  </a:t>
                      </a:r>
                      <a:r>
                        <a:rPr kumimoji="0" lang="en-US" sz="11100" b="0" i="0" u="none" strike="noStrike" cap="none" normalizeH="0" baseline="0">
                          <a:ln>
                            <a:noFill/>
                          </a:ln>
                          <a:solidFill>
                            <a:schemeClr val="tx1"/>
                          </a:solidFill>
                          <a:effectLst/>
                          <a:latin typeface="Arial" pitchFamily="34" charset="0"/>
                          <a:ea typeface="ＭＳ Ｐゴシック" pitchFamily="34" charset="-128"/>
                        </a:rPr>
                        <a:t> </a:t>
                      </a:r>
                      <a:r>
                        <a:rPr kumimoji="0" lang="en-US" sz="2400" b="0" i="0" u="none" strike="noStrike" cap="none" normalizeH="0" baseline="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11100" b="0" i="0" u="none" strike="noStrike" cap="none" normalizeH="0" baseline="0" dirty="0">
                          <a:ln>
                            <a:noFill/>
                          </a:ln>
                          <a:solidFill>
                            <a:schemeClr val="tx1"/>
                          </a:solidFill>
                          <a:effectLst/>
                          <a:latin typeface="Arial" pitchFamily="34" charset="0"/>
                          <a:ea typeface="ＭＳ Ｐゴシック" pitchFamily="34" charset="-128"/>
                        </a:rPr>
                        <a:t> </a:t>
                      </a:r>
                      <a:r>
                        <a:rPr kumimoji="0" lang="en-US" sz="2400" b="0" i="0" u="none" strike="noStrike" cap="none" normalizeH="0" baseline="0" dirty="0">
                          <a:ln>
                            <a:noFill/>
                          </a:ln>
                          <a:solidFill>
                            <a:schemeClr val="tx1"/>
                          </a:solidFill>
                          <a:effectLst/>
                          <a:latin typeface="Arial" pitchFamily="34" charset="0"/>
                          <a:ea typeface="ＭＳ Ｐゴシック" pitchFamily="34" charset="-128"/>
                        </a:rPr>
                        <a:t>                          </a:t>
                      </a:r>
                    </a:p>
                  </a:txBody>
                  <a:tcPr marL="91285" marR="91285" marT="45692" marB="456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6391" name="Picture 11" descr="MRI of a brain with a great amount of red and a spec of blue indicating where activity is taking p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174" y="2286000"/>
            <a:ext cx="2333625" cy="1762125"/>
          </a:xfrm>
          <a:prstGeom prst="rect">
            <a:avLst/>
          </a:prstGeom>
          <a:noFill/>
          <a:ln>
            <a:noFill/>
          </a:ln>
          <a:effectLst>
            <a:outerShdw blurRad="63500" dist="114300" dir="2700000" algn="br"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2" descr="MRI of a brain very little red indicating where activity is taking pl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5187" y="2285999"/>
            <a:ext cx="2333625" cy="1762125"/>
          </a:xfrm>
          <a:prstGeom prst="rect">
            <a:avLst/>
          </a:prstGeom>
          <a:noFill/>
          <a:ln>
            <a:noFill/>
          </a:ln>
          <a:effectLst>
            <a:outerShdw blurRad="63500" dist="114300" dir="2700000" algn="br"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3" descr="MRI of a brain with a bit of red and very little blue indicating where activity is taking pl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01" y="2286000"/>
            <a:ext cx="2333625" cy="1762125"/>
          </a:xfrm>
          <a:prstGeom prst="rect">
            <a:avLst/>
          </a:prstGeom>
          <a:noFill/>
          <a:ln>
            <a:noFill/>
          </a:ln>
          <a:effectLst>
            <a:outerShdw blurRad="63500" dist="114300" dir="2700000" algn="br"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Rectangle 14"/>
          <p:cNvSpPr>
            <a:spLocks noChangeArrowheads="1"/>
          </p:cNvSpPr>
          <p:nvPr/>
        </p:nvSpPr>
        <p:spPr bwMode="auto">
          <a:xfrm>
            <a:off x="533400" y="4495006"/>
            <a:ext cx="80772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a:spcBef>
                <a:spcPct val="0"/>
              </a:spcBef>
              <a:buClrTx/>
              <a:buSzTx/>
              <a:buFontTx/>
              <a:buNone/>
            </a:pPr>
            <a:r>
              <a:rPr lang="en-US" altLang="en-US" sz="2200" dirty="0">
                <a:latin typeface="Arial" panose="020B0604020202020204" pitchFamily="34" charset="0"/>
              </a:rPr>
              <a:t>These three functional magnetic resonance images (fMRI) show brain activity patterns of three different people performing the </a:t>
            </a:r>
            <a:r>
              <a:rPr lang="en-US" altLang="en-US" sz="2200" b="1" dirty="0">
                <a:latin typeface="Arial" panose="020B0604020202020204" pitchFamily="34" charset="0"/>
              </a:rPr>
              <a:t>same simple, finger tapping task</a:t>
            </a:r>
            <a:r>
              <a:rPr lang="en-US" altLang="en-US" sz="2200" dirty="0">
                <a:latin typeface="Arial" panose="020B0604020202020204" pitchFamily="34" charset="0"/>
              </a:rPr>
              <a:t>. </a:t>
            </a:r>
          </a:p>
          <a:p>
            <a:pPr>
              <a:spcBef>
                <a:spcPct val="0"/>
              </a:spcBef>
              <a:buClrTx/>
              <a:buSzTx/>
              <a:buFontTx/>
              <a:buNone/>
            </a:pPr>
            <a:endParaRPr lang="en-US" altLang="en-US" sz="2200" dirty="0">
              <a:latin typeface="Arial" panose="020B0604020202020204" pitchFamily="34" charset="0"/>
            </a:endParaRPr>
          </a:p>
          <a:p>
            <a:pPr>
              <a:spcBef>
                <a:spcPct val="0"/>
              </a:spcBef>
              <a:buClrTx/>
              <a:buSzTx/>
              <a:buFontTx/>
              <a:buNone/>
            </a:pPr>
            <a:r>
              <a:rPr lang="en-US" altLang="en-US" sz="1400" dirty="0">
                <a:latin typeface="Arial" panose="020B0604020202020204" pitchFamily="34" charset="0"/>
              </a:rPr>
              <a:t>CAST: Teaching Every Student</a:t>
            </a:r>
          </a:p>
          <a:p>
            <a:pPr>
              <a:spcBef>
                <a:spcPct val="0"/>
              </a:spcBef>
              <a:buClrTx/>
              <a:buSzTx/>
              <a:buFontTx/>
              <a:buNone/>
            </a:pPr>
            <a:r>
              <a:rPr lang="en-US" altLang="en-US" sz="1400" dirty="0">
                <a:latin typeface="Arial" panose="020B0604020202020204" pitchFamily="34" charset="0"/>
              </a:rPr>
              <a:t>© 2002-2009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436" y="533400"/>
            <a:ext cx="8083688" cy="990600"/>
          </a:xfrm>
        </p:spPr>
        <p:txBody>
          <a:bodyPr>
            <a:normAutofit/>
          </a:bodyPr>
          <a:lstStyle/>
          <a:p>
            <a:pPr algn="ctr"/>
            <a:r>
              <a:rPr lang="en-US" sz="4000" dirty="0">
                <a:latin typeface="Calibri" panose="020F0502020204030204" pitchFamily="34" charset="0"/>
                <a:cs typeface="Calibri" panose="020F0502020204030204" pitchFamily="34" charset="0"/>
              </a:rPr>
              <a:t>Neurodiversity</a:t>
            </a:r>
            <a:r>
              <a:rPr lang="en-US" sz="4800" dirty="0">
                <a:latin typeface="Calibri" panose="020F0502020204030204" pitchFamily="34" charset="0"/>
                <a:cs typeface="Calibri" panose="020F0502020204030204" pitchFamily="34" charset="0"/>
              </a:rPr>
              <a:t> </a:t>
            </a:r>
            <a:r>
              <a:rPr lang="en-US" sz="4000" dirty="0">
                <a:latin typeface="Calibri" panose="020F0502020204030204" pitchFamily="34" charset="0"/>
                <a:cs typeface="Calibri" panose="020F0502020204030204" pitchFamily="34" charset="0"/>
              </a:rPr>
              <a:t>= Diverse Abilities </a:t>
            </a:r>
            <a:endParaRPr lang="en-US" sz="4800" dirty="0">
              <a:latin typeface="Calibri" panose="020F0502020204030204" pitchFamily="34" charset="0"/>
              <a:cs typeface="Calibri" panose="020F0502020204030204" pitchFamily="34" charset="0"/>
            </a:endParaRPr>
          </a:p>
        </p:txBody>
      </p:sp>
      <p:sp>
        <p:nvSpPr>
          <p:cNvPr id="3" name="AutoShape 2" descr="https://www.tcd.ie/equality/assets/images/Policy3.jpg">
            <a:extLst>
              <a:ext uri="{FF2B5EF4-FFF2-40B4-BE49-F238E27FC236}">
                <a16:creationId xmlns:a16="http://schemas.microsoft.com/office/drawing/2014/main" id="{7995D622-5FC8-47DA-964C-5AF5DF83189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descr="https://www.tcd.ie/equality/assets/images/Policy3.jpg">
            <a:extLst>
              <a:ext uri="{FF2B5EF4-FFF2-40B4-BE49-F238E27FC236}">
                <a16:creationId xmlns:a16="http://schemas.microsoft.com/office/drawing/2014/main" id="{D42C18F3-ED54-4024-9334-847CE77E2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2038662"/>
            <a:ext cx="69723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618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971550" y="807720"/>
            <a:ext cx="7200900" cy="762000"/>
          </a:xfrm>
        </p:spPr>
        <p:txBody>
          <a:bodyPr>
            <a:normAutofit/>
          </a:bodyPr>
          <a:lstStyle/>
          <a:p>
            <a:pPr algn="ctr">
              <a:defRPr/>
            </a:pP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2. Neuroplasticity </a:t>
            </a:r>
          </a:p>
        </p:txBody>
      </p:sp>
      <p:sp>
        <p:nvSpPr>
          <p:cNvPr id="3" name="Content Placeholder 2"/>
          <p:cNvSpPr>
            <a:spLocks noGrp="1"/>
          </p:cNvSpPr>
          <p:nvPr>
            <p:ph idx="1"/>
          </p:nvPr>
        </p:nvSpPr>
        <p:spPr>
          <a:xfrm>
            <a:off x="609600" y="2057400"/>
            <a:ext cx="8534400" cy="4800600"/>
          </a:xfrm>
        </p:spPr>
        <p:txBody>
          <a:bodyPr/>
          <a:lstStyle/>
          <a:p>
            <a:pPr lvl="1">
              <a:defRPr/>
            </a:pPr>
            <a:r>
              <a:rPr lang="en-US" sz="2800" dirty="0">
                <a:solidFill>
                  <a:schemeClr val="tx1"/>
                </a:solidFill>
              </a:rPr>
              <a:t>Brains are plastic throughout our lives</a:t>
            </a:r>
          </a:p>
          <a:p>
            <a:pPr lvl="1">
              <a:defRPr/>
            </a:pPr>
            <a:r>
              <a:rPr lang="en-US" sz="2800" dirty="0">
                <a:solidFill>
                  <a:schemeClr val="tx1"/>
                </a:solidFill>
              </a:rPr>
              <a:t>Reorganized by stimuli</a:t>
            </a:r>
          </a:p>
          <a:p>
            <a:pPr lvl="1">
              <a:defRPr/>
            </a:pPr>
            <a:r>
              <a:rPr lang="en-US" sz="2800" dirty="0">
                <a:solidFill>
                  <a:schemeClr val="tx1"/>
                </a:solidFill>
              </a:rPr>
              <a:t>Structure changes over time</a:t>
            </a:r>
          </a:p>
          <a:p>
            <a:pPr marL="0" indent="0">
              <a:buFont typeface="Wingdings" panose="05000000000000000000" pitchFamily="2" charset="2"/>
              <a:buNone/>
              <a:defRPr/>
            </a:pPr>
            <a:endParaRPr lang="en-US" sz="2800" b="1" dirty="0">
              <a:solidFill>
                <a:schemeClr val="tx1"/>
              </a:solidFill>
            </a:endParaRPr>
          </a:p>
          <a:p>
            <a:pPr marL="0" indent="0">
              <a:buFont typeface="Wingdings" panose="05000000000000000000" pitchFamily="2" charset="2"/>
              <a:buNone/>
              <a:defRPr/>
            </a:pPr>
            <a:r>
              <a:rPr lang="en-US" sz="2800" b="1" dirty="0">
                <a:solidFill>
                  <a:schemeClr val="tx1"/>
                </a:solidFill>
              </a:rPr>
              <a:t>	Connectivity</a:t>
            </a:r>
          </a:p>
          <a:p>
            <a:pPr lvl="2">
              <a:defRPr/>
            </a:pPr>
            <a:r>
              <a:rPr lang="en-US" sz="2400" dirty="0">
                <a:solidFill>
                  <a:schemeClr val="tx1"/>
                </a:solidFill>
              </a:rPr>
              <a:t>Neurons are highly connected</a:t>
            </a:r>
          </a:p>
          <a:p>
            <a:pPr lvl="2">
              <a:defRPr/>
            </a:pPr>
            <a:r>
              <a:rPr lang="en-US" sz="2400" dirty="0">
                <a:solidFill>
                  <a:schemeClr val="tx1"/>
                </a:solidFill>
              </a:rPr>
              <a:t>Structural and functional differences visible before the onset of symptoms</a:t>
            </a:r>
          </a:p>
          <a:p>
            <a:pPr>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5838-9F0D-4A89-BB8D-AA688D1AF59F}"/>
              </a:ext>
            </a:extLst>
          </p:cNvPr>
          <p:cNvSpPr>
            <a:spLocks noGrp="1"/>
          </p:cNvSpPr>
          <p:nvPr>
            <p:ph type="title"/>
          </p:nvPr>
        </p:nvSpPr>
        <p:spPr>
          <a:xfrm>
            <a:off x="581192" y="685800"/>
            <a:ext cx="7989752" cy="856403"/>
          </a:xfrm>
        </p:spPr>
        <p:txBody>
          <a:bodyPr>
            <a:normAutofit/>
          </a:bodyPr>
          <a:lstStyle/>
          <a:p>
            <a:pPr algn="ctr"/>
            <a:r>
              <a:rPr lang="en-US" sz="3600" b="1" dirty="0">
                <a:latin typeface="Calibri" panose="020F0502020204030204" pitchFamily="34" charset="0"/>
                <a:cs typeface="Calibri" panose="020F0502020204030204" pitchFamily="34" charset="0"/>
              </a:rPr>
              <a:t>Brain Maturation</a:t>
            </a:r>
          </a:p>
        </p:txBody>
      </p:sp>
      <p:pic>
        <p:nvPicPr>
          <p:cNvPr id="4" name="image.jpg">
            <a:extLst>
              <a:ext uri="{FF2B5EF4-FFF2-40B4-BE49-F238E27FC236}">
                <a16:creationId xmlns:a16="http://schemas.microsoft.com/office/drawing/2014/main" id="{7732DEAE-C567-4AA0-B8E9-E12E06ED8765}"/>
              </a:ext>
            </a:extLst>
          </p:cNvPr>
          <p:cNvPicPr/>
          <p:nvPr/>
        </p:nvPicPr>
        <p:blipFill>
          <a:blip r:embed="rId2">
            <a:extLst>
              <a:ext uri="{28A0092B-C50C-407E-A947-70E740481C1C}">
                <a14:useLocalDpi xmlns:a14="http://schemas.microsoft.com/office/drawing/2010/main" val="0"/>
              </a:ext>
            </a:extLst>
          </a:blip>
          <a:stretch>
            <a:fillRect/>
          </a:stretch>
        </p:blipFill>
        <p:spPr>
          <a:xfrm>
            <a:off x="608674" y="2057400"/>
            <a:ext cx="7989752" cy="4648200"/>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965386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28701" y="723900"/>
            <a:ext cx="7200900" cy="838200"/>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Neuroplasticity</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66851" y="1902090"/>
            <a:ext cx="6324600" cy="4760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5F14FA7E-000D-4AEA-809A-F6C8616C1B1F}"/>
              </a:ext>
            </a:extLst>
          </p:cNvPr>
          <p:cNvSpPr/>
          <p:nvPr/>
        </p:nvSpPr>
        <p:spPr>
          <a:xfrm>
            <a:off x="6155454" y="4114800"/>
            <a:ext cx="1635997" cy="533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63501D75-D637-4EDB-A46C-472DDB18124F}"/>
              </a:ext>
            </a:extLst>
          </p:cNvPr>
          <p:cNvSpPr/>
          <p:nvPr/>
        </p:nvSpPr>
        <p:spPr>
          <a:xfrm>
            <a:off x="3887925" y="2705100"/>
            <a:ext cx="932301" cy="228600"/>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0D6D59-AC7B-4ED5-996B-92C750F0ACBE}"/>
              </a:ext>
            </a:extLst>
          </p:cNvPr>
          <p:cNvSpPr/>
          <p:nvPr/>
        </p:nvSpPr>
        <p:spPr>
          <a:xfrm>
            <a:off x="3930589" y="5364480"/>
            <a:ext cx="520821" cy="228600"/>
          </a:xfrm>
          <a:prstGeom prst="rect">
            <a:avLst/>
          </a:prstGeom>
          <a:solidFill>
            <a:schemeClr val="accent3">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C7E67E-1ADF-4491-A9C6-15939851BCD4}"/>
              </a:ext>
            </a:extLst>
          </p:cNvPr>
          <p:cNvSpPr/>
          <p:nvPr/>
        </p:nvSpPr>
        <p:spPr>
          <a:xfrm>
            <a:off x="2362200" y="3537861"/>
            <a:ext cx="533400" cy="228600"/>
          </a:xfrm>
          <a:prstGeom prst="rect">
            <a:avLst/>
          </a:prstGeom>
          <a:solidFill>
            <a:schemeClr val="accent3">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81CE43-32D1-40E1-AE8A-AA4437829054}"/>
              </a:ext>
            </a:extLst>
          </p:cNvPr>
          <p:cNvSpPr/>
          <p:nvPr/>
        </p:nvSpPr>
        <p:spPr>
          <a:xfrm>
            <a:off x="2011680" y="5775611"/>
            <a:ext cx="381000" cy="228600"/>
          </a:xfrm>
          <a:prstGeom prst="rect">
            <a:avLst/>
          </a:prstGeom>
          <a:solidFill>
            <a:schemeClr val="accent3">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1397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dirty="0" smtClean="0"/>
              <a:t>Conference Archives</a:t>
            </a:r>
            <a:endParaRPr lang="en-US" dirty="0"/>
          </a:p>
        </p:txBody>
      </p:sp>
      <p:sp>
        <p:nvSpPr>
          <p:cNvPr id="138243" name="Rectangle 3"/>
          <p:cNvSpPr>
            <a:spLocks noGrp="1" noChangeArrowheads="1"/>
          </p:cNvSpPr>
          <p:nvPr>
            <p:ph idx="1"/>
          </p:nvPr>
        </p:nvSpPr>
        <p:spPr>
          <a:xfrm>
            <a:off x="628650" y="2679405"/>
            <a:ext cx="7886700" cy="3264195"/>
          </a:xfrm>
        </p:spPr>
        <p:txBody>
          <a:bodyPr/>
          <a:lstStyle/>
          <a:p>
            <a:pPr marL="0" indent="0" algn="ctr">
              <a:spcBef>
                <a:spcPts val="0"/>
              </a:spcBef>
              <a:spcAft>
                <a:spcPts val="1200"/>
              </a:spcAft>
              <a:buNone/>
            </a:pPr>
            <a:r>
              <a:rPr lang="en-US" sz="2400" b="1" dirty="0" smtClean="0"/>
              <a:t>Recordings of these presentations will be available at:</a:t>
            </a:r>
          </a:p>
          <a:p>
            <a:pPr marL="0" indent="3175" algn="ctr">
              <a:spcBef>
                <a:spcPts val="0"/>
              </a:spcBef>
              <a:spcAft>
                <a:spcPts val="1200"/>
              </a:spcAft>
              <a:buNone/>
            </a:pPr>
            <a:r>
              <a:rPr lang="en-US" sz="2800" dirty="0">
                <a:hlinkClick r:id="rId2"/>
              </a:rPr>
              <a:t>http</a:t>
            </a:r>
            <a:r>
              <a:rPr lang="en-US" sz="2800" dirty="0" smtClean="0">
                <a:hlinkClick r:id="rId2"/>
              </a:rPr>
              <a:t>://www.ilcco.net/</a:t>
            </a:r>
            <a:endParaRPr lang="en-US" sz="2800" dirty="0" smtClean="0"/>
          </a:p>
          <a:p>
            <a:pPr marL="0" indent="3175" algn="ctr">
              <a:spcBef>
                <a:spcPts val="0"/>
              </a:spcBef>
              <a:spcAft>
                <a:spcPts val="1200"/>
              </a:spcAft>
              <a:buNone/>
            </a:pPr>
            <a:r>
              <a:rPr lang="en-US" sz="2800" dirty="0" smtClean="0"/>
              <a:t>under Resources &amp; Events</a:t>
            </a:r>
          </a:p>
          <a:p>
            <a:pPr marL="0" indent="3175" algn="ctr">
              <a:spcBef>
                <a:spcPts val="0"/>
              </a:spcBef>
              <a:spcAft>
                <a:spcPts val="1200"/>
              </a:spcAft>
              <a:buNone/>
            </a:pPr>
            <a:endParaRPr lang="en-US" sz="2800" dirty="0" smtClean="0"/>
          </a:p>
          <a:p>
            <a:pPr marL="0" indent="3175" algn="ctr">
              <a:spcBef>
                <a:spcPts val="0"/>
              </a:spcBef>
              <a:spcAft>
                <a:spcPts val="1200"/>
              </a:spcAft>
              <a:buNone/>
            </a:pPr>
            <a:r>
              <a:rPr lang="en-US" sz="2400" dirty="0" smtClean="0"/>
              <a:t>For more information about ILCCO:</a:t>
            </a:r>
          </a:p>
          <a:p>
            <a:pPr marL="0" indent="3175" algn="ctr">
              <a:spcBef>
                <a:spcPts val="0"/>
              </a:spcBef>
              <a:spcAft>
                <a:spcPts val="1200"/>
              </a:spcAft>
              <a:buNone/>
            </a:pPr>
            <a:r>
              <a:rPr lang="en-US" sz="2400" dirty="0" smtClean="0">
                <a:hlinkClick r:id="rId3"/>
              </a:rPr>
              <a:t>jeff.newell@illinois.gov</a:t>
            </a:r>
            <a:r>
              <a:rPr lang="en-US" sz="2400" dirty="0" smtClean="0"/>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8932" y="5867400"/>
            <a:ext cx="1447800" cy="64716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381000"/>
            <a:ext cx="2481263" cy="2087269"/>
          </a:xfrm>
          <a:prstGeom prst="rect">
            <a:avLst/>
          </a:prstGeom>
        </p:spPr>
      </p:pic>
    </p:spTree>
    <p:extLst>
      <p:ext uri="{BB962C8B-B14F-4D97-AF65-F5344CB8AC3E}">
        <p14:creationId xmlns:p14="http://schemas.microsoft.com/office/powerpoint/2010/main" val="4161410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013460" y="695324"/>
            <a:ext cx="7200900" cy="895351"/>
          </a:xfrm>
        </p:spPr>
        <p:txBody>
          <a:bodyPr>
            <a:normAutofit/>
          </a:bodyPr>
          <a:lstStyle/>
          <a:p>
            <a:pPr algn="ctr"/>
            <a:r>
              <a:rPr lang="en-US" altLang="en-US" sz="3600" b="1" dirty="0">
                <a:latin typeface="Calibri" panose="020F0502020204030204" pitchFamily="34" charset="0"/>
                <a:ea typeface="ＭＳ Ｐゴシック" pitchFamily="34" charset="-128"/>
                <a:cs typeface="Calibri" panose="020F0502020204030204" pitchFamily="34" charset="0"/>
              </a:rPr>
              <a:t>Brain Imaging</a:t>
            </a:r>
          </a:p>
        </p:txBody>
      </p:sp>
      <p:sp>
        <p:nvSpPr>
          <p:cNvPr id="58371" name="Vertical Text Placeholder 2"/>
          <p:cNvSpPr>
            <a:spLocks noGrp="1"/>
          </p:cNvSpPr>
          <p:nvPr>
            <p:ph type="body" orient="vert" idx="1"/>
          </p:nvPr>
        </p:nvSpPr>
        <p:spPr>
          <a:xfrm rot="16200000">
            <a:off x="7075576" y="4930325"/>
            <a:ext cx="795701" cy="3059651"/>
          </a:xfrm>
        </p:spPr>
        <p:txBody>
          <a:bodyPr/>
          <a:lstStyle/>
          <a:p>
            <a:pPr marL="0" indent="0">
              <a:buFont typeface="Wingdings" panose="05000000000000000000" pitchFamily="2" charset="2"/>
              <a:buNone/>
            </a:pPr>
            <a:r>
              <a:rPr lang="en-US" altLang="en-US" sz="3200" dirty="0">
                <a:ea typeface="ＭＳ Ｐゴシック" pitchFamily="34" charset="-128"/>
              </a:rPr>
              <a:t> </a:t>
            </a:r>
            <a:r>
              <a:rPr lang="en-US" altLang="en-US" dirty="0">
                <a:ea typeface="ＭＳ Ｐゴシック" pitchFamily="34" charset="-128"/>
              </a:rPr>
              <a:t>(Posner &amp; </a:t>
            </a:r>
            <a:r>
              <a:rPr lang="en-US" altLang="en-US" dirty="0" err="1">
                <a:ea typeface="ＭＳ Ｐゴシック" pitchFamily="34" charset="-128"/>
              </a:rPr>
              <a:t>Raichle</a:t>
            </a:r>
            <a:r>
              <a:rPr lang="en-US" altLang="en-US" dirty="0">
                <a:ea typeface="ＭＳ Ｐゴシック" pitchFamily="34" charset="-128"/>
              </a:rPr>
              <a:t>, 1994) </a:t>
            </a:r>
          </a:p>
        </p:txBody>
      </p:sp>
      <p:pic>
        <p:nvPicPr>
          <p:cNvPr id="583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99" y="1981200"/>
            <a:ext cx="7947622" cy="434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971550" y="656694"/>
            <a:ext cx="7200900" cy="929382"/>
          </a:xfrm>
        </p:spPr>
        <p:txBody>
          <a:bodyPr>
            <a:normAutofit/>
          </a:bodyPr>
          <a:lstStyle/>
          <a:p>
            <a:pPr algn="ctr"/>
            <a:r>
              <a:rPr lang="en-US" altLang="en-US" sz="3600" b="1" dirty="0">
                <a:latin typeface="Calibri" panose="020F0502020204030204" pitchFamily="34" charset="0"/>
                <a:ea typeface="ＭＳ Ｐゴシック" pitchFamily="34" charset="-128"/>
                <a:cs typeface="Calibri" panose="020F0502020204030204" pitchFamily="34" charset="0"/>
              </a:rPr>
              <a:t>Brain Imaging</a:t>
            </a:r>
            <a:endParaRPr lang="en-US" altLang="en-US" sz="2000" b="1" dirty="0">
              <a:latin typeface="Calibri" panose="020F0502020204030204" pitchFamily="34" charset="0"/>
              <a:ea typeface="ＭＳ Ｐゴシック" pitchFamily="34" charset="-128"/>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40" y="1967076"/>
            <a:ext cx="6515100" cy="4494426"/>
          </a:xfrm>
          <a:prstGeom prst="rect">
            <a:avLst/>
          </a:prstGeom>
        </p:spPr>
      </p:pic>
      <p:sp>
        <p:nvSpPr>
          <p:cNvPr id="7" name="TextBox 6">
            <a:extLst>
              <a:ext uri="{FF2B5EF4-FFF2-40B4-BE49-F238E27FC236}">
                <a16:creationId xmlns:a16="http://schemas.microsoft.com/office/drawing/2014/main" id="{23001EB5-494A-4B2B-A9C8-189EDAC5F959}"/>
              </a:ext>
            </a:extLst>
          </p:cNvPr>
          <p:cNvSpPr txBox="1"/>
          <p:nvPr/>
        </p:nvSpPr>
        <p:spPr>
          <a:xfrm>
            <a:off x="5760720" y="6273225"/>
            <a:ext cx="3352800" cy="584775"/>
          </a:xfrm>
          <a:prstGeom prst="rect">
            <a:avLst/>
          </a:prstGeom>
          <a:noFill/>
        </p:spPr>
        <p:txBody>
          <a:bodyPr wrap="square" rtlCol="0">
            <a:spAutoFit/>
          </a:bodyPr>
          <a:lstStyle/>
          <a:p>
            <a:r>
              <a:rPr lang="en-US" altLang="en-US" sz="3200" dirty="0">
                <a:ea typeface="ＭＳ Ｐゴシック" pitchFamily="34" charset="-128"/>
              </a:rPr>
              <a:t> </a:t>
            </a:r>
            <a:r>
              <a:rPr lang="en-US" dirty="0"/>
              <a:t>Kim, S. and T.W. James (2010) </a:t>
            </a:r>
          </a:p>
        </p:txBody>
      </p:sp>
    </p:spTree>
    <p:extLst>
      <p:ext uri="{BB962C8B-B14F-4D97-AF65-F5344CB8AC3E}">
        <p14:creationId xmlns:p14="http://schemas.microsoft.com/office/powerpoint/2010/main" val="1340476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173" y="457200"/>
            <a:ext cx="8378952" cy="990600"/>
          </a:xfrm>
        </p:spPr>
        <p:txBody>
          <a:bodyPr>
            <a:normAutofit/>
          </a:bodyPr>
          <a:lstStyle/>
          <a:p>
            <a:r>
              <a:rPr lang="en-US" altLang="en-US" sz="3600" b="1" dirty="0">
                <a:latin typeface="Calibri" panose="020F0502020204030204" pitchFamily="34" charset="0"/>
                <a:ea typeface="ＭＳ Ｐゴシック" pitchFamily="34" charset="-128"/>
                <a:cs typeface="Calibri" panose="020F0502020204030204" pitchFamily="34" charset="0"/>
              </a:rPr>
              <a:t>Planning Activities NOT Directions</a:t>
            </a:r>
            <a:endParaRPr lang="en-US" sz="3600" b="1"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34778" y="2557229"/>
            <a:ext cx="3680636" cy="30006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353" y="2744959"/>
            <a:ext cx="3000679" cy="3000679"/>
          </a:xfrm>
          <a:prstGeom prst="rect">
            <a:avLst/>
          </a:prstGeom>
        </p:spPr>
      </p:pic>
      <p:graphicFrame>
        <p:nvGraphicFramePr>
          <p:cNvPr id="3" name="Diagram 2">
            <a:extLst>
              <a:ext uri="{FF2B5EF4-FFF2-40B4-BE49-F238E27FC236}">
                <a16:creationId xmlns:a16="http://schemas.microsoft.com/office/drawing/2014/main" id="{1A4C56EE-AC43-4AAF-A164-D252E33DCAD5}"/>
              </a:ext>
            </a:extLst>
          </p:cNvPr>
          <p:cNvGraphicFramePr/>
          <p:nvPr>
            <p:extLst/>
          </p:nvPr>
        </p:nvGraphicFramePr>
        <p:xfrm>
          <a:off x="4124680" y="3232068"/>
          <a:ext cx="1524000" cy="165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5687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t>
            </a:r>
            <a:endParaRPr lang="en-US" dirty="0"/>
          </a:p>
        </p:txBody>
      </p:sp>
      <p:sp>
        <p:nvSpPr>
          <p:cNvPr id="5" name="Rectangle 4"/>
          <p:cNvSpPr/>
          <p:nvPr/>
        </p:nvSpPr>
        <p:spPr>
          <a:xfrm>
            <a:off x="3398180" y="2286000"/>
            <a:ext cx="2355776" cy="3770263"/>
          </a:xfrm>
          <a:prstGeom prst="rect">
            <a:avLst/>
          </a:prstGeom>
          <a:noFill/>
        </p:spPr>
        <p:txBody>
          <a:bodyPr wrap="square" lIns="91440" tIns="45720" rIns="91440" bIns="45720">
            <a:spAutoFit/>
          </a:bodyPr>
          <a:lstStyle/>
          <a:p>
            <a:pPr algn="ctr"/>
            <a:r>
              <a:rPr lang="en-US" sz="239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239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046387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BBFC9EE1-5E1C-4215-9EC1-B755112C1A7F}"/>
              </a:ext>
            </a:extLst>
          </p:cNvPr>
          <p:cNvSpPr>
            <a:spLocks noGrp="1"/>
          </p:cNvSpPr>
          <p:nvPr>
            <p:ph type="title"/>
          </p:nvPr>
        </p:nvSpPr>
        <p:spPr>
          <a:xfrm>
            <a:off x="800100" y="508000"/>
            <a:ext cx="7810500" cy="990600"/>
          </a:xfrm>
        </p:spPr>
        <p:txBody>
          <a:bodyPr>
            <a:normAutofit/>
          </a:bodyPr>
          <a:lstStyle/>
          <a:p>
            <a:pPr algn="ctr">
              <a:defRPr/>
            </a:pP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Backwards Design</a:t>
            </a:r>
            <a:endParaRPr lang="en-US" altLang="en-US" sz="3600"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0179" name="Content Placeholder 2">
            <a:extLst>
              <a:ext uri="{FF2B5EF4-FFF2-40B4-BE49-F238E27FC236}">
                <a16:creationId xmlns:a16="http://schemas.microsoft.com/office/drawing/2014/main" id="{D029CE0E-BADD-4E11-BDB3-54D94E220C76}"/>
              </a:ext>
            </a:extLst>
          </p:cNvPr>
          <p:cNvSpPr>
            <a:spLocks noGrp="1"/>
          </p:cNvSpPr>
          <p:nvPr>
            <p:ph sz="quarter" idx="1"/>
          </p:nvPr>
        </p:nvSpPr>
        <p:spPr>
          <a:xfrm>
            <a:off x="495300" y="1839912"/>
            <a:ext cx="8153400" cy="2057400"/>
          </a:xfrm>
        </p:spPr>
        <p:txBody>
          <a:bodyPr>
            <a:normAutofit/>
          </a:bodyPr>
          <a:lstStyle/>
          <a:p>
            <a:r>
              <a:rPr lang="en-US" altLang="en-US" sz="2400" dirty="0">
                <a:solidFill>
                  <a:schemeClr val="tx1"/>
                </a:solidFill>
                <a:ea typeface="ＭＳ Ｐゴシック" panose="020B0600070205080204" pitchFamily="34" charset="-128"/>
              </a:rPr>
              <a:t>ENGL 101: Demonstrate </a:t>
            </a:r>
            <a:r>
              <a:rPr lang="en-US" altLang="en-US" sz="2400" b="1" u="sng" dirty="0">
                <a:solidFill>
                  <a:schemeClr val="tx1"/>
                </a:solidFill>
                <a:ea typeface="ＭＳ Ｐゴシック" panose="020B0600070205080204" pitchFamily="34" charset="-128"/>
              </a:rPr>
              <a:t>theoretical</a:t>
            </a:r>
            <a:r>
              <a:rPr lang="en-US" altLang="en-US" sz="2400" u="sng" dirty="0">
                <a:solidFill>
                  <a:schemeClr val="tx1"/>
                </a:solidFill>
                <a:ea typeface="ＭＳ Ｐゴシック" panose="020B0600070205080204" pitchFamily="34" charset="-128"/>
              </a:rPr>
              <a:t> </a:t>
            </a:r>
            <a:r>
              <a:rPr lang="en-US" altLang="en-US" sz="2400" dirty="0">
                <a:solidFill>
                  <a:schemeClr val="tx1"/>
                </a:solidFill>
                <a:ea typeface="ＭＳ Ｐゴシック" panose="020B0600070205080204" pitchFamily="34" charset="-128"/>
              </a:rPr>
              <a:t>and </a:t>
            </a:r>
            <a:r>
              <a:rPr lang="en-US" altLang="en-US" sz="2400" b="1" u="sng" dirty="0">
                <a:solidFill>
                  <a:schemeClr val="tx1"/>
                </a:solidFill>
                <a:ea typeface="ＭＳ Ｐゴシック" panose="020B0600070205080204" pitchFamily="34" charset="-128"/>
              </a:rPr>
              <a:t>practical</a:t>
            </a:r>
            <a:r>
              <a:rPr lang="en-US" altLang="en-US" sz="2400" dirty="0">
                <a:solidFill>
                  <a:schemeClr val="tx1"/>
                </a:solidFill>
                <a:ea typeface="ＭＳ Ｐゴシック" panose="020B0600070205080204" pitchFamily="34" charset="-128"/>
              </a:rPr>
              <a:t> understanding of the </a:t>
            </a:r>
            <a:r>
              <a:rPr lang="en-US" altLang="en-US" sz="2400" b="1" u="sng" dirty="0">
                <a:solidFill>
                  <a:schemeClr val="tx1"/>
                </a:solidFill>
                <a:ea typeface="ＭＳ Ｐゴシック" panose="020B0600070205080204" pitchFamily="34" charset="-128"/>
              </a:rPr>
              <a:t>relationship</a:t>
            </a:r>
            <a:r>
              <a:rPr lang="en-US" altLang="en-US" sz="2400" dirty="0">
                <a:solidFill>
                  <a:schemeClr val="tx1"/>
                </a:solidFill>
                <a:ea typeface="ＭＳ Ｐゴシック" panose="020B0600070205080204" pitchFamily="34" charset="-128"/>
              </a:rPr>
              <a:t> between audience and purpose, and </a:t>
            </a:r>
            <a:r>
              <a:rPr lang="en-US" altLang="en-US" sz="2400" b="1" u="sng" dirty="0">
                <a:solidFill>
                  <a:schemeClr val="tx1"/>
                </a:solidFill>
                <a:ea typeface="ＭＳ Ｐゴシック" panose="020B0600070205080204" pitchFamily="34" charset="-128"/>
              </a:rPr>
              <a:t>produce</a:t>
            </a:r>
            <a:r>
              <a:rPr lang="en-US" altLang="en-US" sz="2400" dirty="0">
                <a:solidFill>
                  <a:schemeClr val="tx1"/>
                </a:solidFill>
                <a:ea typeface="ＭＳ Ｐゴシック" panose="020B0600070205080204" pitchFamily="34" charset="-128"/>
              </a:rPr>
              <a:t> texts that address a </a:t>
            </a:r>
            <a:r>
              <a:rPr lang="en-US" altLang="en-US" sz="2400" b="1" u="sng" dirty="0">
                <a:solidFill>
                  <a:schemeClr val="tx1"/>
                </a:solidFill>
                <a:ea typeface="ＭＳ Ｐゴシック" panose="020B0600070205080204" pitchFamily="34" charset="-128"/>
              </a:rPr>
              <a:t>variety</a:t>
            </a:r>
            <a:r>
              <a:rPr lang="en-US" altLang="en-US" sz="2400" dirty="0">
                <a:solidFill>
                  <a:schemeClr val="tx1"/>
                </a:solidFill>
                <a:ea typeface="ＭＳ Ｐゴシック" panose="020B0600070205080204" pitchFamily="34" charset="-128"/>
              </a:rPr>
              <a:t> of audiences effectively</a:t>
            </a:r>
          </a:p>
        </p:txBody>
      </p:sp>
    </p:spTree>
    <p:extLst>
      <p:ext uri="{BB962C8B-B14F-4D97-AF65-F5344CB8AC3E}">
        <p14:creationId xmlns:p14="http://schemas.microsoft.com/office/powerpoint/2010/main" val="2253119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BBFC9EE1-5E1C-4215-9EC1-B755112C1A7F}"/>
              </a:ext>
            </a:extLst>
          </p:cNvPr>
          <p:cNvSpPr>
            <a:spLocks noGrp="1"/>
          </p:cNvSpPr>
          <p:nvPr>
            <p:ph type="title"/>
          </p:nvPr>
        </p:nvSpPr>
        <p:spPr>
          <a:xfrm>
            <a:off x="800100" y="508000"/>
            <a:ext cx="7810500" cy="990600"/>
          </a:xfrm>
        </p:spPr>
        <p:txBody>
          <a:bodyPr>
            <a:normAutofit/>
          </a:bodyPr>
          <a:lstStyle/>
          <a:p>
            <a:pPr algn="ctr">
              <a:defRPr/>
            </a:pP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Backwards Design</a:t>
            </a:r>
            <a:endParaRPr lang="en-US" altLang="en-US" sz="3600"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0179" name="Content Placeholder 2">
            <a:extLst>
              <a:ext uri="{FF2B5EF4-FFF2-40B4-BE49-F238E27FC236}">
                <a16:creationId xmlns:a16="http://schemas.microsoft.com/office/drawing/2014/main" id="{D029CE0E-BADD-4E11-BDB3-54D94E220C76}"/>
              </a:ext>
            </a:extLst>
          </p:cNvPr>
          <p:cNvSpPr>
            <a:spLocks noGrp="1"/>
          </p:cNvSpPr>
          <p:nvPr>
            <p:ph sz="quarter" idx="1"/>
          </p:nvPr>
        </p:nvSpPr>
        <p:spPr>
          <a:xfrm>
            <a:off x="495300" y="1839912"/>
            <a:ext cx="8153400" cy="2057400"/>
          </a:xfrm>
        </p:spPr>
        <p:txBody>
          <a:bodyPr>
            <a:normAutofit/>
          </a:bodyPr>
          <a:lstStyle/>
          <a:p>
            <a:r>
              <a:rPr lang="en-US" altLang="en-US" sz="2400" dirty="0">
                <a:solidFill>
                  <a:schemeClr val="tx1"/>
                </a:solidFill>
                <a:ea typeface="ＭＳ Ｐゴシック" panose="020B0600070205080204" pitchFamily="34" charset="-128"/>
              </a:rPr>
              <a:t>ENGL 101: Demonstrate </a:t>
            </a:r>
            <a:r>
              <a:rPr lang="en-US" altLang="en-US" sz="2400" b="1" u="sng" dirty="0">
                <a:solidFill>
                  <a:schemeClr val="tx1"/>
                </a:solidFill>
                <a:ea typeface="ＭＳ Ｐゴシック" panose="020B0600070205080204" pitchFamily="34" charset="-128"/>
              </a:rPr>
              <a:t>theoretical</a:t>
            </a:r>
            <a:r>
              <a:rPr lang="en-US" altLang="en-US" sz="2400" u="sng" dirty="0">
                <a:solidFill>
                  <a:schemeClr val="tx1"/>
                </a:solidFill>
                <a:ea typeface="ＭＳ Ｐゴシック" panose="020B0600070205080204" pitchFamily="34" charset="-128"/>
              </a:rPr>
              <a:t> </a:t>
            </a:r>
            <a:r>
              <a:rPr lang="en-US" altLang="en-US" sz="2400" dirty="0">
                <a:solidFill>
                  <a:schemeClr val="tx1"/>
                </a:solidFill>
                <a:ea typeface="ＭＳ Ｐゴシック" panose="020B0600070205080204" pitchFamily="34" charset="-128"/>
              </a:rPr>
              <a:t>and </a:t>
            </a:r>
            <a:r>
              <a:rPr lang="en-US" altLang="en-US" sz="2400" b="1" u="sng" dirty="0">
                <a:solidFill>
                  <a:schemeClr val="tx1"/>
                </a:solidFill>
                <a:ea typeface="ＭＳ Ｐゴシック" panose="020B0600070205080204" pitchFamily="34" charset="-128"/>
              </a:rPr>
              <a:t>practical</a:t>
            </a:r>
            <a:r>
              <a:rPr lang="en-US" altLang="en-US" sz="2400" dirty="0">
                <a:solidFill>
                  <a:schemeClr val="tx1"/>
                </a:solidFill>
                <a:ea typeface="ＭＳ Ｐゴシック" panose="020B0600070205080204" pitchFamily="34" charset="-128"/>
              </a:rPr>
              <a:t> understanding of the </a:t>
            </a:r>
            <a:r>
              <a:rPr lang="en-US" altLang="en-US" sz="2400" b="1" u="sng" dirty="0">
                <a:solidFill>
                  <a:schemeClr val="tx1"/>
                </a:solidFill>
                <a:ea typeface="ＭＳ Ｐゴシック" panose="020B0600070205080204" pitchFamily="34" charset="-128"/>
              </a:rPr>
              <a:t>relationship</a:t>
            </a:r>
            <a:r>
              <a:rPr lang="en-US" altLang="en-US" sz="2400" dirty="0">
                <a:solidFill>
                  <a:schemeClr val="tx1"/>
                </a:solidFill>
                <a:ea typeface="ＭＳ Ｐゴシック" panose="020B0600070205080204" pitchFamily="34" charset="-128"/>
              </a:rPr>
              <a:t> between audience and purpose, and </a:t>
            </a:r>
            <a:r>
              <a:rPr lang="en-US" altLang="en-US" sz="2400" b="1" u="sng" dirty="0">
                <a:solidFill>
                  <a:schemeClr val="tx1"/>
                </a:solidFill>
                <a:ea typeface="ＭＳ Ｐゴシック" panose="020B0600070205080204" pitchFamily="34" charset="-128"/>
              </a:rPr>
              <a:t>produce</a:t>
            </a:r>
            <a:r>
              <a:rPr lang="en-US" altLang="en-US" sz="2400" dirty="0">
                <a:solidFill>
                  <a:schemeClr val="tx1"/>
                </a:solidFill>
                <a:ea typeface="ＭＳ Ｐゴシック" panose="020B0600070205080204" pitchFamily="34" charset="-128"/>
              </a:rPr>
              <a:t> texts that address a </a:t>
            </a:r>
            <a:r>
              <a:rPr lang="en-US" altLang="en-US" sz="2400" b="1" u="sng" dirty="0">
                <a:solidFill>
                  <a:schemeClr val="tx1"/>
                </a:solidFill>
                <a:ea typeface="ＭＳ Ｐゴシック" panose="020B0600070205080204" pitchFamily="34" charset="-128"/>
              </a:rPr>
              <a:t>variety</a:t>
            </a:r>
            <a:r>
              <a:rPr lang="en-US" altLang="en-US" sz="2400" dirty="0">
                <a:solidFill>
                  <a:schemeClr val="tx1"/>
                </a:solidFill>
                <a:ea typeface="ＭＳ Ｐゴシック" panose="020B0600070205080204" pitchFamily="34" charset="-128"/>
              </a:rPr>
              <a:t> of audiences effectively</a:t>
            </a:r>
          </a:p>
        </p:txBody>
      </p:sp>
      <p:cxnSp>
        <p:nvCxnSpPr>
          <p:cNvPr id="3" name="Straight Arrow Connector 2">
            <a:extLst>
              <a:ext uri="{FF2B5EF4-FFF2-40B4-BE49-F238E27FC236}">
                <a16:creationId xmlns:a16="http://schemas.microsoft.com/office/drawing/2014/main" id="{ADB878E8-E6F5-4FFE-B742-FA263DCED515}"/>
              </a:ext>
            </a:extLst>
          </p:cNvPr>
          <p:cNvCxnSpPr>
            <a:cxnSpLocks/>
          </p:cNvCxnSpPr>
          <p:nvPr/>
        </p:nvCxnSpPr>
        <p:spPr>
          <a:xfrm>
            <a:off x="1908571" y="3267273"/>
            <a:ext cx="504229" cy="13584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194417-E72A-47DE-A6EB-A0A96B1F8DA8}"/>
              </a:ext>
            </a:extLst>
          </p:cNvPr>
          <p:cNvCxnSpPr>
            <a:cxnSpLocks/>
          </p:cNvCxnSpPr>
          <p:nvPr/>
        </p:nvCxnSpPr>
        <p:spPr>
          <a:xfrm>
            <a:off x="1066800" y="2868612"/>
            <a:ext cx="381000" cy="1985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34C7448-68B5-4778-BC53-B6813170F054}"/>
              </a:ext>
            </a:extLst>
          </p:cNvPr>
          <p:cNvCxnSpPr>
            <a:cxnSpLocks/>
          </p:cNvCxnSpPr>
          <p:nvPr/>
        </p:nvCxnSpPr>
        <p:spPr>
          <a:xfrm>
            <a:off x="1689101" y="3580010"/>
            <a:ext cx="302020" cy="10456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DC3A3FD-957D-4A46-BA3D-7731B92302BE}"/>
              </a:ext>
            </a:extLst>
          </p:cNvPr>
          <p:cNvCxnSpPr>
            <a:cxnSpLocks/>
          </p:cNvCxnSpPr>
          <p:nvPr/>
        </p:nvCxnSpPr>
        <p:spPr>
          <a:xfrm flipH="1">
            <a:off x="2963070" y="2843212"/>
            <a:ext cx="3644107" cy="2414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5E7E70B-A7B3-4EF6-A6F7-E19D42FE8CA5}"/>
              </a:ext>
            </a:extLst>
          </p:cNvPr>
          <p:cNvCxnSpPr>
            <a:cxnSpLocks/>
          </p:cNvCxnSpPr>
          <p:nvPr/>
        </p:nvCxnSpPr>
        <p:spPr>
          <a:xfrm flipH="1">
            <a:off x="2670174" y="3374230"/>
            <a:ext cx="1194592" cy="1457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0185" name="TextBox 12">
            <a:extLst>
              <a:ext uri="{FF2B5EF4-FFF2-40B4-BE49-F238E27FC236}">
                <a16:creationId xmlns:a16="http://schemas.microsoft.com/office/drawing/2014/main" id="{CACF0828-B8A0-45E8-9435-BDFA8954EF63}"/>
              </a:ext>
            </a:extLst>
          </p:cNvPr>
          <p:cNvSpPr txBox="1">
            <a:spLocks noChangeArrowheads="1"/>
          </p:cNvSpPr>
          <p:nvPr/>
        </p:nvSpPr>
        <p:spPr bwMode="auto">
          <a:xfrm>
            <a:off x="1447800" y="4795837"/>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1 = Define</a:t>
            </a:r>
          </a:p>
          <a:p>
            <a:r>
              <a:rPr lang="en-US" altLang="en-US" dirty="0"/>
              <a:t>2 = Identify </a:t>
            </a:r>
          </a:p>
          <a:p>
            <a:r>
              <a:rPr lang="en-US" altLang="en-US" dirty="0"/>
              <a:t>3 = Apply</a:t>
            </a:r>
          </a:p>
          <a:p>
            <a:r>
              <a:rPr lang="en-US" altLang="en-US" dirty="0"/>
              <a:t>4 = Analyze</a:t>
            </a:r>
          </a:p>
        </p:txBody>
      </p:sp>
      <p:sp>
        <p:nvSpPr>
          <p:cNvPr id="50186" name="TextBox 16">
            <a:extLst>
              <a:ext uri="{FF2B5EF4-FFF2-40B4-BE49-F238E27FC236}">
                <a16:creationId xmlns:a16="http://schemas.microsoft.com/office/drawing/2014/main" id="{657A7B58-471D-4D82-B3DA-75CA70F03076}"/>
              </a:ext>
            </a:extLst>
          </p:cNvPr>
          <p:cNvSpPr txBox="1">
            <a:spLocks noChangeArrowheads="1"/>
          </p:cNvSpPr>
          <p:nvPr/>
        </p:nvSpPr>
        <p:spPr bwMode="auto">
          <a:xfrm>
            <a:off x="5905500" y="5026024"/>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5 = Create</a:t>
            </a:r>
          </a:p>
        </p:txBody>
      </p:sp>
      <p:cxnSp>
        <p:nvCxnSpPr>
          <p:cNvPr id="18" name="Straight Arrow Connector 17">
            <a:extLst>
              <a:ext uri="{FF2B5EF4-FFF2-40B4-BE49-F238E27FC236}">
                <a16:creationId xmlns:a16="http://schemas.microsoft.com/office/drawing/2014/main" id="{113D09EB-CF04-4E72-B91E-91A251C73BB4}"/>
              </a:ext>
            </a:extLst>
          </p:cNvPr>
          <p:cNvCxnSpPr/>
          <p:nvPr/>
        </p:nvCxnSpPr>
        <p:spPr>
          <a:xfrm flipH="1">
            <a:off x="6705600" y="3204318"/>
            <a:ext cx="0" cy="14843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622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4D9F98B4-9B7E-46FB-9C38-F60F66FFA95F}"/>
              </a:ext>
            </a:extLst>
          </p:cNvPr>
          <p:cNvSpPr>
            <a:spLocks noChangeArrowheads="1"/>
          </p:cNvSpPr>
          <p:nvPr/>
        </p:nvSpPr>
        <p:spPr bwMode="auto">
          <a:xfrm>
            <a:off x="71438" y="1519238"/>
            <a:ext cx="8229600"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lnSpc>
                <a:spcPct val="90000"/>
              </a:lnSpc>
              <a:spcBef>
                <a:spcPct val="0"/>
              </a:spcBef>
              <a:buClrTx/>
              <a:buSzTx/>
              <a:buFont typeface="Arial" panose="020B0604020202020204" pitchFamily="34" charset="0"/>
              <a:buChar char="l"/>
            </a:pPr>
            <a:endParaRPr lang="en-US" altLang="en-US" sz="2700">
              <a:latin typeface="Arial" panose="020B0604020202020204" pitchFamily="34" charset="0"/>
            </a:endParaRPr>
          </a:p>
          <a:p>
            <a:pPr eaLnBrk="1" hangingPunct="1">
              <a:lnSpc>
                <a:spcPct val="90000"/>
              </a:lnSpc>
              <a:spcBef>
                <a:spcPct val="0"/>
              </a:spcBef>
              <a:buClrTx/>
              <a:buSzTx/>
              <a:buFontTx/>
              <a:buNone/>
            </a:pPr>
            <a:endParaRPr lang="en-US" altLang="en-US" sz="2700">
              <a:latin typeface="Arial" panose="020B0604020202020204" pitchFamily="34" charset="0"/>
            </a:endParaRPr>
          </a:p>
        </p:txBody>
      </p:sp>
      <p:sp>
        <p:nvSpPr>
          <p:cNvPr id="27651" name="Title 1">
            <a:extLst>
              <a:ext uri="{FF2B5EF4-FFF2-40B4-BE49-F238E27FC236}">
                <a16:creationId xmlns:a16="http://schemas.microsoft.com/office/drawing/2014/main" id="{BA3525EE-771B-4064-AB98-A5C725F3E13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27652" name="Picture 2">
            <a:extLst>
              <a:ext uri="{FF2B5EF4-FFF2-40B4-BE49-F238E27FC236}">
                <a16:creationId xmlns:a16="http://schemas.microsoft.com/office/drawing/2014/main" id="{B805F4CC-F78D-49CC-AA93-4DDA8AD3F2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631" y="43543"/>
            <a:ext cx="86582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81529" y="533400"/>
            <a:ext cx="8153400" cy="990600"/>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What is ENGAGEMENT?</a:t>
            </a:r>
          </a:p>
        </p:txBody>
      </p:sp>
      <p:sp>
        <p:nvSpPr>
          <p:cNvPr id="108547" name="Rectangle 3"/>
          <p:cNvSpPr>
            <a:spLocks noGrp="1" noChangeArrowheads="1"/>
          </p:cNvSpPr>
          <p:nvPr>
            <p:ph idx="1"/>
          </p:nvPr>
        </p:nvSpPr>
        <p:spPr>
          <a:xfrm>
            <a:off x="838201" y="2209800"/>
            <a:ext cx="8153400" cy="4419600"/>
          </a:xfrm>
        </p:spPr>
        <p:txBody>
          <a:bodyPr>
            <a:normAutofit/>
          </a:bodyPr>
          <a:lstStyle/>
          <a:p>
            <a:pPr eaLnBrk="1" hangingPunct="1">
              <a:buFontTx/>
              <a:buNone/>
            </a:pPr>
            <a:r>
              <a:rPr lang="ja-JP" altLang="en-US" sz="3200" i="1" dirty="0">
                <a:solidFill>
                  <a:schemeClr val="tx1"/>
                </a:solidFill>
                <a:ea typeface="ＭＳ Ｐゴシック" pitchFamily="34" charset="-128"/>
              </a:rPr>
              <a:t>“</a:t>
            </a:r>
            <a:r>
              <a:rPr lang="en-US" altLang="ja-JP" sz="3200" i="1" dirty="0">
                <a:solidFill>
                  <a:schemeClr val="tx1"/>
                </a:solidFill>
                <a:ea typeface="ＭＳ Ｐゴシック" pitchFamily="34" charset="-128"/>
              </a:rPr>
              <a:t>How do I </a:t>
            </a:r>
            <a:r>
              <a:rPr lang="en-US" altLang="ja-JP" sz="3200" b="1" i="1" u="sng" dirty="0">
                <a:solidFill>
                  <a:schemeClr val="tx1"/>
                </a:solidFill>
                <a:ea typeface="ＭＳ Ｐゴシック" pitchFamily="34" charset="-128"/>
              </a:rPr>
              <a:t>involve</a:t>
            </a:r>
            <a:r>
              <a:rPr lang="en-US" altLang="ja-JP" sz="3200" i="1" dirty="0">
                <a:solidFill>
                  <a:schemeClr val="tx1"/>
                </a:solidFill>
                <a:ea typeface="ＭＳ Ｐゴシック" pitchFamily="34" charset="-128"/>
              </a:rPr>
              <a:t> my students in the learning process?</a:t>
            </a:r>
            <a:r>
              <a:rPr lang="ja-JP" altLang="en-US" sz="3200" i="1" dirty="0">
                <a:solidFill>
                  <a:schemeClr val="tx1"/>
                </a:solidFill>
                <a:ea typeface="ＭＳ Ｐゴシック" pitchFamily="34" charset="-128"/>
              </a:rPr>
              <a:t>”</a:t>
            </a:r>
            <a:r>
              <a:rPr lang="en-US" altLang="ja-JP" sz="3200" i="1" dirty="0">
                <a:solidFill>
                  <a:schemeClr val="tx1"/>
                </a:solidFill>
                <a:ea typeface="ＭＳ Ｐゴシック" pitchFamily="34" charset="-128"/>
              </a:rPr>
              <a:t> </a:t>
            </a:r>
          </a:p>
          <a:p>
            <a:pPr lvl="1"/>
            <a:r>
              <a:rPr lang="en-US" altLang="en-US" sz="3200" dirty="0">
                <a:solidFill>
                  <a:schemeClr val="tx1"/>
                </a:solidFill>
                <a:ea typeface="ＭＳ Ｐゴシック" pitchFamily="34" charset="-128"/>
              </a:rPr>
              <a:t>Relevant and Meaningful Goals</a:t>
            </a:r>
          </a:p>
          <a:p>
            <a:pPr lvl="2"/>
            <a:r>
              <a:rPr lang="en-US" altLang="en-US" sz="2800" dirty="0">
                <a:solidFill>
                  <a:schemeClr val="tx1"/>
                </a:solidFill>
                <a:ea typeface="ＭＳ Ｐゴシック" pitchFamily="34" charset="-128"/>
              </a:rPr>
              <a:t>Interest</a:t>
            </a:r>
          </a:p>
          <a:p>
            <a:pPr lvl="2"/>
            <a:r>
              <a:rPr lang="en-US" altLang="en-US" sz="2800" dirty="0">
                <a:solidFill>
                  <a:schemeClr val="tx1"/>
                </a:solidFill>
                <a:ea typeface="ＭＳ Ｐゴシック" pitchFamily="34" charset="-128"/>
              </a:rPr>
              <a:t>Motivation </a:t>
            </a:r>
          </a:p>
          <a:p>
            <a:pPr lvl="2"/>
            <a:r>
              <a:rPr lang="en-US" altLang="en-US" sz="2800" dirty="0">
                <a:solidFill>
                  <a:schemeClr val="tx1"/>
                </a:solidFill>
                <a:ea typeface="ＭＳ Ｐゴシック" pitchFamily="34" charset="-128"/>
              </a:rPr>
              <a:t>Self-regulation </a:t>
            </a:r>
          </a:p>
          <a:p>
            <a:pPr marL="0" indent="0" eaLnBrk="1" hangingPunct="1">
              <a:buNone/>
            </a:pPr>
            <a:endParaRPr lang="en-US" altLang="en-US" sz="2400" dirty="0">
              <a:ea typeface="ＭＳ Ｐゴシック" pitchFamily="34" charset="-12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5353-B0D7-4D69-9AF1-F11EB199E218}"/>
              </a:ext>
            </a:extLst>
          </p:cNvPr>
          <p:cNvSpPr>
            <a:spLocks noGrp="1"/>
          </p:cNvSpPr>
          <p:nvPr>
            <p:ph type="title"/>
          </p:nvPr>
        </p:nvSpPr>
        <p:spPr>
          <a:xfrm>
            <a:off x="1052596" y="545372"/>
            <a:ext cx="7200900" cy="914400"/>
          </a:xfrm>
        </p:spPr>
        <p:txBody>
          <a:bodyPr/>
          <a:lstStyle/>
          <a:p>
            <a:pPr algn="ctr"/>
            <a:r>
              <a:rPr lang="en-US" sz="3600" b="1" dirty="0">
                <a:latin typeface="Calibri" panose="020F0502020204030204" pitchFamily="34" charset="0"/>
                <a:cs typeface="Calibri" panose="020F0502020204030204" pitchFamily="34" charset="0"/>
              </a:rPr>
              <a:t>Engagement</a:t>
            </a:r>
            <a:endParaRPr lang="en-US"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9D4995C-1B0B-4D67-8C3F-252910EE6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49" y="2223792"/>
            <a:ext cx="4207608" cy="4142784"/>
          </a:xfrm>
          <a:prstGeom prst="rect">
            <a:avLst/>
          </a:prstGeom>
        </p:spPr>
      </p:pic>
      <p:pic>
        <p:nvPicPr>
          <p:cNvPr id="5" name="Picture 4">
            <a:extLst>
              <a:ext uri="{FF2B5EF4-FFF2-40B4-BE49-F238E27FC236}">
                <a16:creationId xmlns:a16="http://schemas.microsoft.com/office/drawing/2014/main" id="{30EFADA7-462F-40FB-B697-BDDAA7388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120" y="1981200"/>
            <a:ext cx="2973376" cy="2230032"/>
          </a:xfrm>
          <a:prstGeom prst="rect">
            <a:avLst/>
          </a:prstGeom>
        </p:spPr>
      </p:pic>
      <p:pic>
        <p:nvPicPr>
          <p:cNvPr id="6" name="Picture 5">
            <a:extLst>
              <a:ext uri="{FF2B5EF4-FFF2-40B4-BE49-F238E27FC236}">
                <a16:creationId xmlns:a16="http://schemas.microsoft.com/office/drawing/2014/main" id="{1D2DDFC5-BAC5-4533-A81C-0DCE0B0C8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637" y="4295184"/>
            <a:ext cx="3575614" cy="2382218"/>
          </a:xfrm>
          <a:prstGeom prst="rect">
            <a:avLst/>
          </a:prstGeom>
        </p:spPr>
      </p:pic>
    </p:spTree>
    <p:extLst>
      <p:ext uri="{BB962C8B-B14F-4D97-AF65-F5344CB8AC3E}">
        <p14:creationId xmlns:p14="http://schemas.microsoft.com/office/powerpoint/2010/main" val="1566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8D0CC39-A688-4BC0-8FD4-0B9BCD740321}"/>
              </a:ext>
            </a:extLst>
          </p:cNvPr>
          <p:cNvSpPr>
            <a:spLocks noGrp="1"/>
          </p:cNvSpPr>
          <p:nvPr>
            <p:ph type="title"/>
          </p:nvPr>
        </p:nvSpPr>
        <p:spPr>
          <a:xfrm>
            <a:off x="571500" y="423753"/>
            <a:ext cx="8153400" cy="990600"/>
          </a:xfrm>
        </p:spPr>
        <p:txBody>
          <a:bodyPr>
            <a:normAutofit/>
          </a:bodyPr>
          <a:lstStyle/>
          <a:p>
            <a:pPr algn="ct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Engagement Matters</a:t>
            </a:r>
          </a:p>
        </p:txBody>
      </p:sp>
      <p:sp>
        <p:nvSpPr>
          <p:cNvPr id="39939" name="Content Placeholder 2">
            <a:extLst>
              <a:ext uri="{FF2B5EF4-FFF2-40B4-BE49-F238E27FC236}">
                <a16:creationId xmlns:a16="http://schemas.microsoft.com/office/drawing/2014/main" id="{4A0FF57E-831D-4B24-9201-0F2C0701C165}"/>
              </a:ext>
            </a:extLst>
          </p:cNvPr>
          <p:cNvSpPr>
            <a:spLocks noGrp="1"/>
          </p:cNvSpPr>
          <p:nvPr>
            <p:ph idx="1"/>
          </p:nvPr>
        </p:nvSpPr>
        <p:spPr>
          <a:xfrm>
            <a:off x="612775" y="1600200"/>
            <a:ext cx="8153400" cy="5257800"/>
          </a:xfrm>
        </p:spPr>
        <p:txBody>
          <a:bodyPr/>
          <a:lstStyle/>
          <a:p>
            <a:pPr lvl="1"/>
            <a:endParaRPr lang="en-US" altLang="en-US" sz="2400" dirty="0">
              <a:ea typeface="ＭＳ Ｐゴシック" panose="020B0600070205080204" pitchFamily="34" charset="-128"/>
            </a:endParaRPr>
          </a:p>
          <a:p>
            <a:pPr lvl="1"/>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a:p>
            <a:pPr marL="0" indent="0">
              <a:buNone/>
            </a:pPr>
            <a:endParaRPr lang="en-US" altLang="en-US" sz="2400" dirty="0">
              <a:ea typeface="ＭＳ Ｐゴシック" panose="020B0600070205080204" pitchFamily="34" charset="-128"/>
            </a:endParaRPr>
          </a:p>
        </p:txBody>
      </p:sp>
      <p:pic>
        <p:nvPicPr>
          <p:cNvPr id="2" name="Picture 1">
            <a:extLst>
              <a:ext uri="{FF2B5EF4-FFF2-40B4-BE49-F238E27FC236}">
                <a16:creationId xmlns:a16="http://schemas.microsoft.com/office/drawing/2014/main" id="{2D029D59-F939-461D-B9DF-322708D58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414353"/>
            <a:ext cx="3136557" cy="3136557"/>
          </a:xfrm>
          <a:prstGeom prst="rect">
            <a:avLst/>
          </a:prstGeom>
        </p:spPr>
      </p:pic>
      <p:pic>
        <p:nvPicPr>
          <p:cNvPr id="3" name="Picture 2">
            <a:extLst>
              <a:ext uri="{FF2B5EF4-FFF2-40B4-BE49-F238E27FC236}">
                <a16:creationId xmlns:a16="http://schemas.microsoft.com/office/drawing/2014/main" id="{17D6F5CE-D248-4116-B6CE-0F8B2F82F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920" y="1694522"/>
            <a:ext cx="3982900" cy="2665888"/>
          </a:xfrm>
          <a:prstGeom prst="rect">
            <a:avLst/>
          </a:prstGeom>
        </p:spPr>
      </p:pic>
      <p:pic>
        <p:nvPicPr>
          <p:cNvPr id="4" name="Picture 3">
            <a:extLst>
              <a:ext uri="{FF2B5EF4-FFF2-40B4-BE49-F238E27FC236}">
                <a16:creationId xmlns:a16="http://schemas.microsoft.com/office/drawing/2014/main" id="{B9D691F2-C25E-485C-A6B3-1175839C2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4550910"/>
            <a:ext cx="3810000" cy="2188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381000" y="1143000"/>
            <a:ext cx="8382000" cy="2819400"/>
          </a:xfrm>
        </p:spPr>
        <p:txBody>
          <a:bodyPr>
            <a:normAutofit fontScale="90000"/>
          </a:bodyPr>
          <a:lstStyle/>
          <a:p>
            <a:pPr algn="ctr">
              <a:lnSpc>
                <a:spcPct val="150000"/>
              </a:lnSpc>
              <a:defRPr/>
            </a:pPr>
            <a:r>
              <a:rPr lang="en-US" sz="4000" dirty="0">
                <a:solidFill>
                  <a:schemeClr val="tx1"/>
                </a:solidFill>
              </a:rPr>
              <a:t/>
            </a:r>
            <a:br>
              <a:rPr lang="en-US" sz="4000" dirty="0">
                <a:solidFill>
                  <a:schemeClr val="tx1"/>
                </a:solidFill>
              </a:rPr>
            </a:br>
            <a:r>
              <a:rPr lang="en-US" sz="4000" dirty="0">
                <a:solidFill>
                  <a:schemeClr val="tx1"/>
                </a:solidFill>
              </a:rPr>
              <a:t/>
            </a:r>
            <a:br>
              <a:rPr lang="en-US" sz="4000" dirty="0">
                <a:solidFill>
                  <a:schemeClr val="tx1"/>
                </a:solidFill>
              </a:rPr>
            </a:br>
            <a:r>
              <a:rPr lang="en-US" sz="4000" dirty="0">
                <a:solidFill>
                  <a:schemeClr val="tx1"/>
                </a:solidFill>
              </a:rPr>
              <a:t/>
            </a:r>
            <a:br>
              <a:rPr lang="en-US" sz="4000" dirty="0">
                <a:solidFill>
                  <a:schemeClr val="tx1"/>
                </a:solidFill>
              </a:rPr>
            </a:br>
            <a:r>
              <a:rPr lang="en-US" sz="4000" dirty="0">
                <a:solidFill>
                  <a:schemeClr val="tx1"/>
                </a:solidFill>
              </a:rPr>
              <a:t/>
            </a:r>
            <a:br>
              <a:rPr lang="en-US" sz="4000" dirty="0">
                <a:solidFill>
                  <a:schemeClr val="tx1"/>
                </a:solidFill>
              </a:rPr>
            </a:br>
            <a:r>
              <a:rPr lang="en-US" sz="4000" dirty="0">
                <a:solidFill>
                  <a:schemeClr val="tx1"/>
                </a:solidFill>
              </a:rPr>
              <a:t/>
            </a:r>
            <a:br>
              <a:rPr lang="en-US" sz="4000" dirty="0">
                <a:solidFill>
                  <a:schemeClr val="tx1"/>
                </a:solidFill>
              </a:rPr>
            </a:br>
            <a:r>
              <a:rPr lang="en-US" sz="4000" b="1" dirty="0"/>
              <a:t>Mapping Your Success</a:t>
            </a:r>
            <a:r>
              <a:rPr lang="en-US" sz="4000" dirty="0"/>
              <a:t>:</a:t>
            </a:r>
            <a:br>
              <a:rPr lang="en-US" sz="4000" dirty="0"/>
            </a:br>
            <a:r>
              <a:rPr lang="en-US" sz="4000" dirty="0"/>
              <a:t>Universal Design for Learning</a:t>
            </a: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endParaRPr lang="en-US" sz="4000" cap="none" dirty="0">
              <a:solidFill>
                <a:schemeClr val="bg1"/>
              </a:solidFill>
              <a:ea typeface="ＭＳ Ｐゴシック" charset="0"/>
              <a:cs typeface="ＭＳ Ｐゴシック" charset="0"/>
            </a:endParaRPr>
          </a:p>
        </p:txBody>
      </p:sp>
      <p:sp>
        <p:nvSpPr>
          <p:cNvPr id="5" name="Subtitle 4">
            <a:extLst>
              <a:ext uri="{FF2B5EF4-FFF2-40B4-BE49-F238E27FC236}">
                <a16:creationId xmlns:a16="http://schemas.microsoft.com/office/drawing/2014/main" id="{A8A981B1-2A65-4706-B20D-F001323FDB1C}"/>
              </a:ext>
            </a:extLst>
          </p:cNvPr>
          <p:cNvSpPr>
            <a:spLocks noGrp="1"/>
          </p:cNvSpPr>
          <p:nvPr>
            <p:ph type="subTitle" idx="1"/>
          </p:nvPr>
        </p:nvSpPr>
        <p:spPr>
          <a:xfrm>
            <a:off x="533400" y="4648200"/>
            <a:ext cx="5123755" cy="1600200"/>
          </a:xfrm>
        </p:spPr>
        <p:txBody>
          <a:bodyPr>
            <a:normAutofit/>
          </a:bodyPr>
          <a:lstStyle/>
          <a:p>
            <a:r>
              <a:rPr lang="en-US" sz="2900" dirty="0">
                <a:solidFill>
                  <a:schemeClr val="bg1"/>
                </a:solidFill>
              </a:rPr>
              <a:t>Zach Petrea</a:t>
            </a:r>
          </a:p>
          <a:p>
            <a:r>
              <a:rPr lang="en-US" sz="2400" i="1" dirty="0">
                <a:solidFill>
                  <a:schemeClr val="bg1"/>
                </a:solidFill>
              </a:rPr>
              <a:t>Professor of English </a:t>
            </a:r>
          </a:p>
          <a:p>
            <a:r>
              <a:rPr lang="en-US" sz="2400" i="1" dirty="0">
                <a:solidFill>
                  <a:schemeClr val="bg1"/>
                </a:solidFill>
              </a:rPr>
              <a:t>UDL Faculty Coordinator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95300" y="533400"/>
            <a:ext cx="8153400" cy="990600"/>
          </a:xfrm>
        </p:spPr>
        <p:txBody>
          <a:bodyPr>
            <a:normAutofit/>
          </a:bodyPr>
          <a:lstStyle/>
          <a:p>
            <a:pPr algn="ctr" eaLnBrk="1" hangingPunct="1"/>
            <a:r>
              <a:rPr lang="en-US" altLang="en-US" sz="4000" dirty="0">
                <a:latin typeface="Calibri" panose="020F0502020204030204" pitchFamily="34" charset="0"/>
                <a:ea typeface="ＭＳ Ｐゴシック" pitchFamily="34" charset="-128"/>
                <a:cs typeface="Calibri" panose="020F0502020204030204" pitchFamily="34" charset="0"/>
              </a:rPr>
              <a:t>What is ENGAGEMENT?</a:t>
            </a:r>
          </a:p>
        </p:txBody>
      </p:sp>
      <p:sp>
        <p:nvSpPr>
          <p:cNvPr id="108547" name="Rectangle 3"/>
          <p:cNvSpPr>
            <a:spLocks noGrp="1" noChangeArrowheads="1"/>
          </p:cNvSpPr>
          <p:nvPr>
            <p:ph idx="1"/>
          </p:nvPr>
        </p:nvSpPr>
        <p:spPr>
          <a:xfrm>
            <a:off x="838201" y="1676400"/>
            <a:ext cx="8153400" cy="4953000"/>
          </a:xfrm>
        </p:spPr>
        <p:txBody>
          <a:bodyPr>
            <a:normAutofit/>
          </a:bodyPr>
          <a:lstStyle/>
          <a:p>
            <a:pPr marL="319088" lvl="1" indent="-319088" eaLnBrk="1" hangingPunct="1">
              <a:spcBef>
                <a:spcPts val="700"/>
              </a:spcBef>
              <a:buClr>
                <a:schemeClr val="accent2"/>
              </a:buClr>
              <a:buSzPct val="60000"/>
              <a:buFont typeface="Wingdings" panose="05000000000000000000" pitchFamily="2" charset="2"/>
              <a:buChar char="q"/>
            </a:pPr>
            <a:r>
              <a:rPr lang="en-US" altLang="en-US" sz="3200" dirty="0">
                <a:solidFill>
                  <a:schemeClr val="tx1"/>
                </a:solidFill>
                <a:latin typeface="Calibri" panose="020F0502020204030204" pitchFamily="34" charset="0"/>
                <a:ea typeface="ＭＳ Ｐゴシック" pitchFamily="34" charset="-128"/>
                <a:cs typeface="Calibri" panose="020F0502020204030204" pitchFamily="34" charset="0"/>
              </a:rPr>
              <a:t>Relevant &amp; Meaningful:</a:t>
            </a:r>
          </a:p>
          <a:p>
            <a:pPr marL="1050925" lvl="3" indent="-319088" eaLnBrk="1" hangingPunct="1">
              <a:spcBef>
                <a:spcPts val="700"/>
              </a:spcBef>
              <a:buSzPct val="60000"/>
              <a:buFont typeface="Wingdings" panose="05000000000000000000" pitchFamily="2" charset="2"/>
              <a:buChar char="q"/>
            </a:pPr>
            <a:r>
              <a:rPr lang="en-US" altLang="en-US" sz="2800" dirty="0">
                <a:solidFill>
                  <a:schemeClr val="tx1"/>
                </a:solidFill>
                <a:latin typeface="Calibri" panose="020F0502020204030204" pitchFamily="34" charset="0"/>
                <a:ea typeface="ＭＳ Ｐゴシック" pitchFamily="34" charset="-128"/>
                <a:cs typeface="Calibri" panose="020F0502020204030204" pitchFamily="34" charset="0"/>
              </a:rPr>
              <a:t>Use course materials based on current events </a:t>
            </a:r>
          </a:p>
          <a:p>
            <a:pPr marL="1050925" lvl="3" indent="-319088" eaLnBrk="1" hangingPunct="1">
              <a:spcBef>
                <a:spcPts val="700"/>
              </a:spcBef>
              <a:buSzPct val="60000"/>
              <a:buFont typeface="Wingdings" panose="05000000000000000000" pitchFamily="2" charset="2"/>
              <a:buChar char="q"/>
            </a:pPr>
            <a:r>
              <a:rPr lang="en-US" altLang="en-US" sz="2800" dirty="0">
                <a:solidFill>
                  <a:schemeClr val="tx1"/>
                </a:solidFill>
                <a:latin typeface="Calibri" panose="020F0502020204030204" pitchFamily="34" charset="0"/>
                <a:ea typeface="ＭＳ Ｐゴシック" pitchFamily="34" charset="-128"/>
                <a:cs typeface="Calibri" panose="020F0502020204030204" pitchFamily="34" charset="0"/>
              </a:rPr>
              <a:t>Allow choice in student topic</a:t>
            </a:r>
          </a:p>
          <a:p>
            <a:pPr marL="1050925" lvl="3" indent="-319088" eaLnBrk="1" hangingPunct="1">
              <a:spcBef>
                <a:spcPts val="700"/>
              </a:spcBef>
              <a:buSzPct val="60000"/>
              <a:buFont typeface="Wingdings" panose="05000000000000000000" pitchFamily="2" charset="2"/>
              <a:buChar char="q"/>
            </a:pPr>
            <a:r>
              <a:rPr lang="en-US" altLang="en-US" sz="2800" dirty="0">
                <a:solidFill>
                  <a:schemeClr val="tx1"/>
                </a:solidFill>
                <a:latin typeface="Calibri" panose="020F0502020204030204" pitchFamily="34" charset="0"/>
                <a:ea typeface="ＭＳ Ｐゴシック" pitchFamily="34" charset="-128"/>
                <a:cs typeface="Calibri" panose="020F0502020204030204" pitchFamily="34" charset="0"/>
              </a:rPr>
              <a:t>Allow students to design activities</a:t>
            </a:r>
          </a:p>
          <a:p>
            <a:pPr marL="274637" lvl="2" indent="0" eaLnBrk="1" hangingPunct="1">
              <a:spcBef>
                <a:spcPts val="700"/>
              </a:spcBef>
              <a:buSzPct val="60000"/>
              <a:buNone/>
            </a:pPr>
            <a:endParaRPr lang="en-US" altLang="en-US" sz="2800" dirty="0">
              <a:latin typeface="Calibri" panose="020F0502020204030204" pitchFamily="34" charset="0"/>
              <a:ea typeface="ＭＳ Ｐゴシック" pitchFamily="34" charset="-128"/>
              <a:cs typeface="Calibri" panose="020F0502020204030204" pitchFamily="34" charset="0"/>
            </a:endParaRPr>
          </a:p>
          <a:p>
            <a:pPr eaLnBrk="1" hangingPunct="1">
              <a:buFont typeface="Wingdings" panose="05000000000000000000" pitchFamily="2" charset="2"/>
              <a:buChar char="q"/>
            </a:pPr>
            <a:endParaRPr lang="en-US" altLang="en-US" sz="2400" dirty="0">
              <a:ea typeface="ＭＳ Ｐゴシック" pitchFamily="34" charset="-128"/>
            </a:endParaRPr>
          </a:p>
        </p:txBody>
      </p:sp>
    </p:spTree>
    <p:extLst>
      <p:ext uri="{BB962C8B-B14F-4D97-AF65-F5344CB8AC3E}">
        <p14:creationId xmlns:p14="http://schemas.microsoft.com/office/powerpoint/2010/main" val="282860054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8D5BC-4493-4062-AFA0-48A5A8813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233379"/>
            <a:ext cx="4241394" cy="4454009"/>
          </a:xfrm>
          <a:prstGeom prst="rect">
            <a:avLst/>
          </a:prstGeom>
        </p:spPr>
      </p:pic>
      <p:sp>
        <p:nvSpPr>
          <p:cNvPr id="2" name="Rectangle 1">
            <a:extLst>
              <a:ext uri="{FF2B5EF4-FFF2-40B4-BE49-F238E27FC236}">
                <a16:creationId xmlns:a16="http://schemas.microsoft.com/office/drawing/2014/main" id="{B95FAE85-DE5A-4C0C-A3C3-33F246DE08D0}"/>
              </a:ext>
            </a:extLst>
          </p:cNvPr>
          <p:cNvSpPr/>
          <p:nvPr/>
        </p:nvSpPr>
        <p:spPr>
          <a:xfrm>
            <a:off x="1068293" y="872840"/>
            <a:ext cx="7007413" cy="646331"/>
          </a:xfrm>
          <a:prstGeom prst="rect">
            <a:avLst/>
          </a:prstGeom>
        </p:spPr>
        <p:txBody>
          <a:bodyPr wrap="square">
            <a:spAutoFit/>
          </a:bodyPr>
          <a:lstStyle/>
          <a:p>
            <a:pPr algn="ctr"/>
            <a:r>
              <a:rPr lang="en-US" altLang="en-US" sz="3600" b="1"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Engagement</a:t>
            </a:r>
            <a:r>
              <a:rPr lang="en-US" altLang="en-US" sz="36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 Self-Regulation </a:t>
            </a:r>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2473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33400" y="533400"/>
            <a:ext cx="8153400" cy="990600"/>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What is ENGAGEMENT?</a:t>
            </a:r>
          </a:p>
        </p:txBody>
      </p:sp>
      <p:sp>
        <p:nvSpPr>
          <p:cNvPr id="108547" name="Rectangle 3"/>
          <p:cNvSpPr>
            <a:spLocks noGrp="1" noChangeArrowheads="1"/>
          </p:cNvSpPr>
          <p:nvPr>
            <p:ph idx="1"/>
          </p:nvPr>
        </p:nvSpPr>
        <p:spPr>
          <a:xfrm>
            <a:off x="838201" y="1295400"/>
            <a:ext cx="8153400" cy="5334000"/>
          </a:xfrm>
        </p:spPr>
        <p:txBody>
          <a:bodyPr>
            <a:normAutofit/>
          </a:bodyPr>
          <a:lstStyle/>
          <a:p>
            <a:pPr marL="319088" lvl="1" indent="-319088">
              <a:spcBef>
                <a:spcPts val="700"/>
              </a:spcBef>
              <a:buClr>
                <a:schemeClr val="accent2"/>
              </a:buClr>
              <a:buSzPct val="60000"/>
              <a:buFont typeface="Wingdings" panose="05000000000000000000" pitchFamily="2" charset="2"/>
              <a:buChar char="q"/>
            </a:pPr>
            <a:r>
              <a:rPr lang="en-US" altLang="en-US" sz="3200" dirty="0">
                <a:solidFill>
                  <a:schemeClr val="tx1"/>
                </a:solidFill>
                <a:latin typeface="Calibri" panose="020F0502020204030204" pitchFamily="34" charset="0"/>
                <a:ea typeface="ＭＳ Ｐゴシック" pitchFamily="34" charset="-128"/>
                <a:cs typeface="Calibri" panose="020F0502020204030204" pitchFamily="34" charset="0"/>
              </a:rPr>
              <a:t>Develop Metacognition </a:t>
            </a:r>
          </a:p>
          <a:p>
            <a:pPr marL="1371600" lvl="3" indent="-457200">
              <a:spcBef>
                <a:spcPts val="700"/>
              </a:spcBef>
              <a:buClr>
                <a:schemeClr val="accent2"/>
              </a:buClr>
              <a:buSzPct val="60000"/>
              <a:buFont typeface="Wingdings" panose="05000000000000000000" pitchFamily="2" charset="2"/>
              <a:buChar char="ü"/>
            </a:pPr>
            <a:r>
              <a:rPr lang="en-US" altLang="en-US" sz="2800" i="0" dirty="0">
                <a:solidFill>
                  <a:schemeClr val="tx1"/>
                </a:solidFill>
                <a:latin typeface="Calibri" panose="020F0502020204030204" pitchFamily="34" charset="0"/>
                <a:ea typeface="ＭＳ Ｐゴシック" pitchFamily="34" charset="-128"/>
                <a:cs typeface="Calibri" panose="020F0502020204030204" pitchFamily="34" charset="0"/>
              </a:rPr>
              <a:t>Utilize frequent formative assessments </a:t>
            </a:r>
          </a:p>
          <a:p>
            <a:pPr marL="1371600" lvl="3" indent="-457200">
              <a:spcBef>
                <a:spcPts val="700"/>
              </a:spcBef>
              <a:buClr>
                <a:schemeClr val="accent2"/>
              </a:buClr>
              <a:buSzPct val="60000"/>
              <a:buFont typeface="Wingdings" panose="05000000000000000000" pitchFamily="2" charset="2"/>
              <a:buChar char="ü"/>
            </a:pPr>
            <a:r>
              <a:rPr lang="en-US" altLang="en-US" sz="2800" i="0" dirty="0">
                <a:solidFill>
                  <a:schemeClr val="tx1"/>
                </a:solidFill>
                <a:latin typeface="Calibri" panose="020F0502020204030204" pitchFamily="34" charset="0"/>
                <a:ea typeface="ＭＳ Ｐゴシック" pitchFamily="34" charset="-128"/>
                <a:cs typeface="Calibri" panose="020F0502020204030204" pitchFamily="34" charset="0"/>
              </a:rPr>
              <a:t>Continuous </a:t>
            </a:r>
            <a:r>
              <a:rPr lang="en-US" altLang="en-US" sz="2600" i="0" dirty="0">
                <a:solidFill>
                  <a:schemeClr val="tx1"/>
                </a:solidFill>
                <a:latin typeface="Calibri" panose="020F0502020204030204" pitchFamily="34" charset="0"/>
                <a:ea typeface="ＭＳ Ｐゴシック" pitchFamily="34" charset="-128"/>
                <a:cs typeface="Calibri" panose="020F0502020204030204" pitchFamily="34" charset="0"/>
              </a:rPr>
              <a:t>self-assessment and reflection</a:t>
            </a:r>
          </a:p>
          <a:p>
            <a:pPr marL="1371600" lvl="3" indent="-457200">
              <a:spcBef>
                <a:spcPts val="700"/>
              </a:spcBef>
              <a:buClr>
                <a:schemeClr val="accent2"/>
              </a:buClr>
              <a:buSzPct val="60000"/>
              <a:buFont typeface="Wingdings" panose="05000000000000000000" pitchFamily="2" charset="2"/>
              <a:buChar char="ü"/>
            </a:pPr>
            <a:r>
              <a:rPr lang="en-US" altLang="en-US" sz="2800" i="0" dirty="0">
                <a:solidFill>
                  <a:schemeClr val="tx1"/>
                </a:solidFill>
                <a:latin typeface="Calibri" panose="020F0502020204030204" pitchFamily="34" charset="0"/>
                <a:ea typeface="ＭＳ Ｐゴシック" pitchFamily="34" charset="-128"/>
                <a:cs typeface="Calibri" panose="020F0502020204030204" pitchFamily="34" charset="0"/>
              </a:rPr>
              <a:t>Explicit coaching</a:t>
            </a:r>
          </a:p>
          <a:p>
            <a:pPr marL="1371600" lvl="3" indent="-457200">
              <a:spcBef>
                <a:spcPts val="700"/>
              </a:spcBef>
              <a:buClr>
                <a:schemeClr val="accent2"/>
              </a:buClr>
              <a:buSzPct val="60000"/>
              <a:buFont typeface="Wingdings" panose="05000000000000000000" pitchFamily="2" charset="2"/>
              <a:buChar char="ü"/>
            </a:pPr>
            <a:r>
              <a:rPr lang="en-US" altLang="en-US" sz="2800" i="0" dirty="0">
                <a:solidFill>
                  <a:schemeClr val="tx1"/>
                </a:solidFill>
                <a:latin typeface="Calibri" panose="020F0502020204030204" pitchFamily="34" charset="0"/>
                <a:ea typeface="ＭＳ Ｐゴシック" pitchFamily="34" charset="-128"/>
                <a:cs typeface="Calibri" panose="020F0502020204030204" pitchFamily="34" charset="0"/>
              </a:rPr>
              <a:t>Detailed project timelines</a:t>
            </a:r>
            <a:endParaRPr lang="en-US" altLang="en-US" sz="2800" i="0" u="sng" dirty="0">
              <a:solidFill>
                <a:schemeClr val="tx1"/>
              </a:solidFill>
              <a:latin typeface="Calibri" panose="020F0502020204030204" pitchFamily="34" charset="0"/>
              <a:ea typeface="ＭＳ Ｐゴシック" pitchFamily="34" charset="-128"/>
              <a:cs typeface="Calibri" panose="020F0502020204030204" pitchFamily="34" charset="0"/>
            </a:endParaRPr>
          </a:p>
          <a:p>
            <a:pPr eaLnBrk="1" hangingPunct="1">
              <a:buFont typeface="Wingdings" panose="05000000000000000000" pitchFamily="2" charset="2"/>
              <a:buChar char="q"/>
            </a:pPr>
            <a:endParaRPr lang="en-US" altLang="en-US" sz="2400" dirty="0">
              <a:ea typeface="ＭＳ Ｐゴシック" pitchFamily="34" charset="-128"/>
            </a:endParaRPr>
          </a:p>
        </p:txBody>
      </p:sp>
    </p:spTree>
    <p:extLst>
      <p:ext uri="{BB962C8B-B14F-4D97-AF65-F5344CB8AC3E}">
        <p14:creationId xmlns:p14="http://schemas.microsoft.com/office/powerpoint/2010/main" val="384224629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p:cNvSpPr>
          <p:nvPr>
            <p:ph type="title"/>
          </p:nvPr>
        </p:nvSpPr>
        <p:spPr>
          <a:xfrm>
            <a:off x="455612" y="457200"/>
            <a:ext cx="8534400" cy="1371600"/>
          </a:xfrm>
        </p:spPr>
        <p:txBody>
          <a:bodyPr>
            <a:normAutofit/>
          </a:bodyPr>
          <a:lstStyle/>
          <a:p>
            <a:pPr algn="ctr"/>
            <a:r>
              <a:rPr lang="en-US" altLang="en-US" sz="3600" b="1" dirty="0">
                <a:latin typeface="Calibri" panose="020F0502020204030204" pitchFamily="34" charset="0"/>
                <a:ea typeface="ＭＳ Ｐゴシック" pitchFamily="34" charset="-128"/>
                <a:cs typeface="Calibri" panose="020F0502020204030204" pitchFamily="34" charset="0"/>
              </a:rPr>
              <a:t>Takeaway Engagement Strategy</a:t>
            </a:r>
            <a:r>
              <a:rPr lang="en-US" altLang="en-US" sz="3600" dirty="0">
                <a:latin typeface="Calibri" panose="020F0502020204030204" pitchFamily="34" charset="0"/>
                <a:ea typeface="ＭＳ Ｐゴシック" pitchFamily="34" charset="-128"/>
                <a:cs typeface="Calibri" panose="020F0502020204030204" pitchFamily="34" charset="0"/>
              </a:rPr>
              <a:t>:</a:t>
            </a:r>
            <a:br>
              <a:rPr lang="en-US" altLang="en-US" sz="3600" dirty="0">
                <a:latin typeface="Calibri" panose="020F0502020204030204" pitchFamily="34" charset="0"/>
                <a:ea typeface="ＭＳ Ｐゴシック" pitchFamily="34" charset="-128"/>
                <a:cs typeface="Calibri" panose="020F0502020204030204" pitchFamily="34" charset="0"/>
              </a:rPr>
            </a:br>
            <a:r>
              <a:rPr lang="en-US" altLang="en-US" sz="3600" dirty="0">
                <a:latin typeface="Calibri" panose="020F0502020204030204" pitchFamily="34" charset="0"/>
                <a:ea typeface="ＭＳ Ｐゴシック" pitchFamily="34" charset="-128"/>
                <a:cs typeface="Calibri" panose="020F0502020204030204" pitchFamily="34" charset="0"/>
              </a:rPr>
              <a:t>The Pause Procedure</a:t>
            </a:r>
          </a:p>
        </p:txBody>
      </p:sp>
      <p:sp>
        <p:nvSpPr>
          <p:cNvPr id="120835" name="Rectangle 4"/>
          <p:cNvSpPr>
            <a:spLocks noGrp="1" noChangeArrowheads="1"/>
          </p:cNvSpPr>
          <p:nvPr>
            <p:ph idx="1"/>
          </p:nvPr>
        </p:nvSpPr>
        <p:spPr>
          <a:xfrm>
            <a:off x="609600" y="1828800"/>
            <a:ext cx="8226425" cy="5029200"/>
          </a:xfrm>
        </p:spPr>
        <p:txBody>
          <a:bodyPr>
            <a:normAutofit fontScale="85000" lnSpcReduction="10000"/>
          </a:bodyPr>
          <a:lstStyle/>
          <a:p>
            <a:pPr>
              <a:lnSpc>
                <a:spcPct val="120000"/>
              </a:lnSpc>
              <a:spcAft>
                <a:spcPts val="600"/>
              </a:spcAft>
            </a:pPr>
            <a:r>
              <a:rPr lang="en-US" altLang="en-US" sz="2400" b="1" dirty="0">
                <a:solidFill>
                  <a:schemeClr val="tx1"/>
                </a:solidFill>
                <a:ea typeface="ＭＳ Ｐゴシック" pitchFamily="34" charset="-128"/>
              </a:rPr>
              <a:t>What: </a:t>
            </a:r>
            <a:r>
              <a:rPr lang="en-US" altLang="en-US" sz="2400" dirty="0">
                <a:solidFill>
                  <a:schemeClr val="tx1"/>
                </a:solidFill>
                <a:ea typeface="ＭＳ Ｐゴシック" pitchFamily="34" charset="-128"/>
              </a:rPr>
              <a:t>Short (4-minute) periodic breaks to review notes and/or discuss course content.</a:t>
            </a:r>
            <a:endParaRPr lang="en-US" altLang="en-US" sz="900" dirty="0">
              <a:solidFill>
                <a:schemeClr val="tx1"/>
              </a:solidFill>
              <a:ea typeface="ＭＳ Ｐゴシック" pitchFamily="34" charset="-128"/>
            </a:endParaRPr>
          </a:p>
          <a:p>
            <a:pPr>
              <a:lnSpc>
                <a:spcPct val="120000"/>
              </a:lnSpc>
              <a:spcAft>
                <a:spcPts val="600"/>
              </a:spcAft>
            </a:pPr>
            <a:r>
              <a:rPr lang="en-US" altLang="en-US" sz="2400" b="1" dirty="0">
                <a:solidFill>
                  <a:schemeClr val="tx1"/>
                </a:solidFill>
                <a:ea typeface="ＭＳ Ｐゴシック" pitchFamily="34" charset="-128"/>
              </a:rPr>
              <a:t>Why: </a:t>
            </a:r>
            <a:r>
              <a:rPr lang="en-US" altLang="en-US" sz="2400" dirty="0">
                <a:solidFill>
                  <a:schemeClr val="tx1"/>
                </a:solidFill>
                <a:ea typeface="ＭＳ Ｐゴシック" pitchFamily="34" charset="-128"/>
              </a:rPr>
              <a:t>Increases accuracy of notes (Ruhl &amp; </a:t>
            </a:r>
            <a:r>
              <a:rPr lang="en-US" altLang="en-US" sz="2400" dirty="0" err="1">
                <a:solidFill>
                  <a:schemeClr val="tx1"/>
                </a:solidFill>
                <a:ea typeface="ＭＳ Ｐゴシック" pitchFamily="34" charset="-128"/>
              </a:rPr>
              <a:t>Suritsky</a:t>
            </a:r>
            <a:r>
              <a:rPr lang="en-US" altLang="en-US" sz="2400" dirty="0">
                <a:solidFill>
                  <a:schemeClr val="tx1"/>
                </a:solidFill>
                <a:ea typeface="ＭＳ Ｐゴシック" pitchFamily="34" charset="-128"/>
              </a:rPr>
              <a:t>, 1995); higher exam scores and less need for sustained attention (Braun &amp; Simpson, 2004).</a:t>
            </a:r>
            <a:endParaRPr lang="en-US" altLang="en-US" sz="2400" b="1" dirty="0">
              <a:solidFill>
                <a:schemeClr val="tx1"/>
              </a:solidFill>
              <a:ea typeface="ＭＳ Ｐゴシック" pitchFamily="34" charset="-128"/>
            </a:endParaRPr>
          </a:p>
          <a:p>
            <a:pPr>
              <a:lnSpc>
                <a:spcPct val="120000"/>
              </a:lnSpc>
              <a:spcAft>
                <a:spcPts val="600"/>
              </a:spcAft>
            </a:pPr>
            <a:r>
              <a:rPr lang="en-US" altLang="en-US" sz="2400" b="1" dirty="0">
                <a:solidFill>
                  <a:schemeClr val="tx1"/>
                </a:solidFill>
                <a:ea typeface="ＭＳ Ｐゴシック" pitchFamily="34" charset="-128"/>
              </a:rPr>
              <a:t>How: </a:t>
            </a:r>
            <a:r>
              <a:rPr lang="en-US" altLang="en-US" sz="2400" dirty="0">
                <a:solidFill>
                  <a:schemeClr val="tx1"/>
                </a:solidFill>
                <a:ea typeface="ＭＳ Ｐゴシック" pitchFamily="34" charset="-128"/>
              </a:rPr>
              <a:t>Pause at natural breaks (15 minutes). Provide clear instructions, signal beginning and ending of PP and include time for unresolved questions.</a:t>
            </a:r>
          </a:p>
          <a:p>
            <a:pPr>
              <a:lnSpc>
                <a:spcPct val="80000"/>
              </a:lnSpc>
            </a:pPr>
            <a:endParaRPr lang="en-US" altLang="en-US" sz="1000" dirty="0">
              <a:solidFill>
                <a:schemeClr val="tx1"/>
              </a:solidFill>
              <a:ea typeface="ＭＳ Ｐゴシック" pitchFamily="34" charset="-128"/>
            </a:endParaRPr>
          </a:p>
          <a:p>
            <a:pPr>
              <a:lnSpc>
                <a:spcPct val="80000"/>
              </a:lnSpc>
              <a:buFont typeface="Wingdings 2" panose="05020102010507070707" pitchFamily="18" charset="2"/>
              <a:buNone/>
            </a:pPr>
            <a:endParaRPr lang="en-US" altLang="en-US" sz="1100" dirty="0">
              <a:solidFill>
                <a:schemeClr val="tx1"/>
              </a:solidFill>
              <a:ea typeface="ＭＳ Ｐゴシック" pitchFamily="34" charset="-128"/>
            </a:endParaRPr>
          </a:p>
          <a:p>
            <a:pPr>
              <a:lnSpc>
                <a:spcPct val="80000"/>
              </a:lnSpc>
            </a:pPr>
            <a:r>
              <a:rPr lang="en-US" altLang="en-US" sz="2400" b="1" dirty="0">
                <a:solidFill>
                  <a:schemeClr val="tx1"/>
                </a:solidFill>
                <a:ea typeface="ＭＳ Ｐゴシック" pitchFamily="34" charset="-128"/>
              </a:rPr>
              <a:t>Others: </a:t>
            </a:r>
          </a:p>
          <a:p>
            <a:pPr lvl="1">
              <a:lnSpc>
                <a:spcPct val="80000"/>
              </a:lnSpc>
            </a:pPr>
            <a:r>
              <a:rPr lang="en-US" altLang="en-US" sz="2600" dirty="0">
                <a:solidFill>
                  <a:schemeClr val="tx1"/>
                </a:solidFill>
                <a:ea typeface="ＭＳ Ｐゴシック" pitchFamily="34" charset="-128"/>
              </a:rPr>
              <a:t>Independent review of notes</a:t>
            </a:r>
          </a:p>
          <a:p>
            <a:pPr lvl="2">
              <a:lnSpc>
                <a:spcPct val="80000"/>
              </a:lnSpc>
            </a:pPr>
            <a:r>
              <a:rPr lang="en-US" altLang="en-US" sz="2600" dirty="0">
                <a:solidFill>
                  <a:schemeClr val="tx1"/>
                </a:solidFill>
                <a:ea typeface="ＭＳ Ｐゴシック" pitchFamily="34" charset="-128"/>
              </a:rPr>
              <a:t>Muddiest point</a:t>
            </a:r>
          </a:p>
          <a:p>
            <a:pPr lvl="1">
              <a:lnSpc>
                <a:spcPct val="80000"/>
              </a:lnSpc>
            </a:pPr>
            <a:r>
              <a:rPr lang="en-US" altLang="en-US" sz="2600" dirty="0">
                <a:solidFill>
                  <a:schemeClr val="tx1"/>
                </a:solidFill>
                <a:ea typeface="ＭＳ Ｐゴシック" pitchFamily="34" charset="-128"/>
              </a:rPr>
              <a:t>Short writing assignment (Quick write)</a:t>
            </a:r>
          </a:p>
          <a:p>
            <a:pPr lvl="2">
              <a:lnSpc>
                <a:spcPct val="80000"/>
              </a:lnSpc>
            </a:pPr>
            <a:r>
              <a:rPr lang="en-US" altLang="en-US" sz="2600" dirty="0">
                <a:solidFill>
                  <a:schemeClr val="tx1"/>
                </a:solidFill>
                <a:ea typeface="ＭＳ Ｐゴシック" pitchFamily="34" charset="-128"/>
              </a:rPr>
              <a:t>Exam wrappers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t>
            </a:r>
            <a:endParaRPr lang="en-US" dirty="0"/>
          </a:p>
        </p:txBody>
      </p:sp>
      <p:sp>
        <p:nvSpPr>
          <p:cNvPr id="5" name="Rectangle 4"/>
          <p:cNvSpPr/>
          <p:nvPr/>
        </p:nvSpPr>
        <p:spPr>
          <a:xfrm>
            <a:off x="3398180" y="2286000"/>
            <a:ext cx="2355776" cy="3770263"/>
          </a:xfrm>
          <a:prstGeom prst="rect">
            <a:avLst/>
          </a:prstGeom>
          <a:noFill/>
        </p:spPr>
        <p:txBody>
          <a:bodyPr wrap="square" lIns="91440" tIns="45720" rIns="91440" bIns="45720">
            <a:spAutoFit/>
          </a:bodyPr>
          <a:lstStyle/>
          <a:p>
            <a:pPr algn="ctr"/>
            <a:r>
              <a:rPr lang="en-US" sz="239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239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3237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81192" y="762000"/>
            <a:ext cx="7989752" cy="780203"/>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What is EXPRESSION?</a:t>
            </a:r>
          </a:p>
        </p:txBody>
      </p:sp>
      <p:sp>
        <p:nvSpPr>
          <p:cNvPr id="106499" name="Rectangle 3"/>
          <p:cNvSpPr>
            <a:spLocks noGrp="1" noChangeArrowheads="1"/>
          </p:cNvSpPr>
          <p:nvPr>
            <p:ph idx="1"/>
          </p:nvPr>
        </p:nvSpPr>
        <p:spPr>
          <a:xfrm>
            <a:off x="533400" y="1905000"/>
            <a:ext cx="8915400" cy="4953000"/>
          </a:xfrm>
        </p:spPr>
        <p:txBody>
          <a:bodyPr>
            <a:normAutofit/>
          </a:bodyPr>
          <a:lstStyle/>
          <a:p>
            <a:pPr eaLnBrk="1" hangingPunct="1">
              <a:lnSpc>
                <a:spcPct val="90000"/>
              </a:lnSpc>
              <a:buFontTx/>
              <a:buNone/>
            </a:pPr>
            <a:r>
              <a:rPr lang="en-US" altLang="en-US" sz="3200" dirty="0">
                <a:ea typeface="ＭＳ Ｐゴシック" pitchFamily="34" charset="-128"/>
              </a:rPr>
              <a:t>	</a:t>
            </a:r>
            <a:r>
              <a:rPr lang="ja-JP" altLang="en-US" sz="3200" dirty="0">
                <a:ea typeface="ＭＳ Ｐゴシック" pitchFamily="34" charset="-128"/>
              </a:rPr>
              <a:t>“</a:t>
            </a:r>
            <a:r>
              <a:rPr lang="en-US" altLang="ja-JP" sz="3200" i="1" dirty="0">
                <a:solidFill>
                  <a:schemeClr val="tx1"/>
                </a:solidFill>
                <a:ea typeface="ＭＳ Ｐゴシック" pitchFamily="34" charset="-128"/>
              </a:rPr>
              <a:t>How do I ask my students to </a:t>
            </a:r>
            <a:r>
              <a:rPr lang="en-US" altLang="ja-JP" sz="3200" b="1" i="1" u="sng" dirty="0">
                <a:solidFill>
                  <a:schemeClr val="tx1"/>
                </a:solidFill>
                <a:ea typeface="ＭＳ Ｐゴシック" pitchFamily="34" charset="-128"/>
              </a:rPr>
              <a:t>show</a:t>
            </a:r>
            <a:r>
              <a:rPr lang="en-US" altLang="ja-JP" sz="3200" i="1" dirty="0">
                <a:solidFill>
                  <a:schemeClr val="tx1"/>
                </a:solidFill>
                <a:ea typeface="ＭＳ Ｐゴシック" pitchFamily="34" charset="-128"/>
              </a:rPr>
              <a:t> what they know?</a:t>
            </a:r>
            <a:r>
              <a:rPr lang="ja-JP" altLang="en-US" sz="3200" dirty="0">
                <a:solidFill>
                  <a:schemeClr val="tx1"/>
                </a:solidFill>
                <a:ea typeface="ＭＳ Ｐゴシック" pitchFamily="34" charset="-128"/>
              </a:rPr>
              <a:t>”</a:t>
            </a:r>
            <a:r>
              <a:rPr lang="en-US" altLang="ja-JP" sz="3200" dirty="0">
                <a:solidFill>
                  <a:schemeClr val="tx1"/>
                </a:solidFill>
                <a:ea typeface="ＭＳ Ｐゴシック" pitchFamily="34" charset="-128"/>
              </a:rPr>
              <a:t> </a:t>
            </a:r>
          </a:p>
          <a:p>
            <a:pPr eaLnBrk="1" hangingPunct="1">
              <a:lnSpc>
                <a:spcPct val="90000"/>
              </a:lnSpc>
              <a:buFontTx/>
              <a:buNone/>
            </a:pPr>
            <a:endParaRPr lang="en-US" altLang="ja-JP" sz="3200" dirty="0">
              <a:solidFill>
                <a:schemeClr val="tx1"/>
              </a:solidFill>
              <a:ea typeface="ＭＳ Ｐゴシック" pitchFamily="34" charset="-128"/>
            </a:endParaRPr>
          </a:p>
          <a:p>
            <a:pPr lvl="2"/>
            <a:r>
              <a:rPr lang="en-US" altLang="en-US" sz="3200" dirty="0">
                <a:solidFill>
                  <a:schemeClr val="tx1"/>
                </a:solidFill>
                <a:ea typeface="ＭＳ Ｐゴシック" pitchFamily="34" charset="-128"/>
              </a:rPr>
              <a:t>Variable options </a:t>
            </a:r>
          </a:p>
          <a:p>
            <a:pPr lvl="3"/>
            <a:r>
              <a:rPr lang="en-US" altLang="en-US" sz="3200" dirty="0">
                <a:solidFill>
                  <a:schemeClr val="tx1"/>
                </a:solidFill>
                <a:ea typeface="ＭＳ Ｐゴシック" pitchFamily="34" charset="-128"/>
              </a:rPr>
              <a:t>Action</a:t>
            </a:r>
          </a:p>
          <a:p>
            <a:pPr lvl="3"/>
            <a:r>
              <a:rPr lang="en-US" altLang="en-US" sz="3200" dirty="0">
                <a:solidFill>
                  <a:schemeClr val="tx1"/>
                </a:solidFill>
                <a:ea typeface="ＭＳ Ｐゴシック" pitchFamily="34" charset="-128"/>
              </a:rPr>
              <a:t>Communication </a:t>
            </a:r>
          </a:p>
          <a:p>
            <a:pPr lvl="3"/>
            <a:r>
              <a:rPr lang="en-US" altLang="en-US" sz="3200" dirty="0">
                <a:solidFill>
                  <a:schemeClr val="tx1"/>
                </a:solidFill>
                <a:ea typeface="ＭＳ Ｐゴシック" pitchFamily="34" charset="-128"/>
              </a:rPr>
              <a:t>Executive function</a:t>
            </a:r>
          </a:p>
          <a:p>
            <a:pPr eaLnBrk="1" hangingPunct="1">
              <a:lnSpc>
                <a:spcPct val="90000"/>
              </a:lnSpc>
              <a:buFontTx/>
              <a:buNone/>
            </a:pPr>
            <a:endParaRPr lang="en-US" altLang="ja-JP" sz="3200" dirty="0">
              <a:ea typeface="ＭＳ Ｐゴシック" pitchFamily="34" charset="-128"/>
            </a:endParaRPr>
          </a:p>
        </p:txBody>
      </p:sp>
    </p:spTree>
    <p:extLst>
      <p:ext uri="{BB962C8B-B14F-4D97-AF65-F5344CB8AC3E}">
        <p14:creationId xmlns:p14="http://schemas.microsoft.com/office/powerpoint/2010/main" val="16817349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71F3-E0CE-4D96-B4F0-63D62AC41EE6}"/>
              </a:ext>
            </a:extLst>
          </p:cNvPr>
          <p:cNvSpPr>
            <a:spLocks noGrp="1"/>
          </p:cNvSpPr>
          <p:nvPr>
            <p:ph type="title"/>
          </p:nvPr>
        </p:nvSpPr>
        <p:spPr>
          <a:xfrm>
            <a:off x="1028700" y="685800"/>
            <a:ext cx="7200900" cy="914400"/>
          </a:xfrm>
        </p:spPr>
        <p:txBody>
          <a:bodyPr>
            <a:normAutofit/>
          </a:bodyPr>
          <a:lstStyle/>
          <a:p>
            <a:pPr algn="ctr"/>
            <a:r>
              <a:rPr lang="en-US" sz="3600" b="1" dirty="0">
                <a:latin typeface="Calibri" panose="020F0502020204030204" pitchFamily="34" charset="0"/>
                <a:cs typeface="Calibri" panose="020F0502020204030204" pitchFamily="34" charset="0"/>
              </a:rPr>
              <a:t>Expression</a:t>
            </a:r>
            <a:r>
              <a:rPr lang="en-US" sz="3600" dirty="0">
                <a:latin typeface="Calibri" panose="020F0502020204030204" pitchFamily="34" charset="0"/>
                <a:cs typeface="Calibri" panose="020F0502020204030204" pitchFamily="34" charset="0"/>
              </a:rPr>
              <a:t>: Goals vs Means</a:t>
            </a:r>
            <a:r>
              <a:rPr lang="en-US" sz="3600" b="1"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7B04A15C-1D55-485D-9A0D-78A1A296A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946" y="3132157"/>
            <a:ext cx="1431160" cy="2341067"/>
          </a:xfrm>
          <a:prstGeom prst="rect">
            <a:avLst/>
          </a:prstGeom>
        </p:spPr>
      </p:pic>
      <p:pic>
        <p:nvPicPr>
          <p:cNvPr id="5" name="Picture 4">
            <a:extLst>
              <a:ext uri="{FF2B5EF4-FFF2-40B4-BE49-F238E27FC236}">
                <a16:creationId xmlns:a16="http://schemas.microsoft.com/office/drawing/2014/main" id="{DA68B10E-C1AC-43E3-99DE-EE0B60387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262" y="3132157"/>
            <a:ext cx="2374580" cy="2341067"/>
          </a:xfrm>
          <a:prstGeom prst="rect">
            <a:avLst/>
          </a:prstGeom>
        </p:spPr>
      </p:pic>
      <p:pic>
        <p:nvPicPr>
          <p:cNvPr id="6" name="Picture 5">
            <a:extLst>
              <a:ext uri="{FF2B5EF4-FFF2-40B4-BE49-F238E27FC236}">
                <a16:creationId xmlns:a16="http://schemas.microsoft.com/office/drawing/2014/main" id="{5AA5E199-C334-4616-B74F-718DB7ABD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64" y="2125267"/>
            <a:ext cx="6895578" cy="784647"/>
          </a:xfrm>
          <a:prstGeom prst="rect">
            <a:avLst/>
          </a:prstGeom>
        </p:spPr>
      </p:pic>
    </p:spTree>
    <p:extLst>
      <p:ext uri="{BB962C8B-B14F-4D97-AF65-F5344CB8AC3E}">
        <p14:creationId xmlns:p14="http://schemas.microsoft.com/office/powerpoint/2010/main" val="2336439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AAFA0A3-CF43-4E4D-A06B-C78CAF9FDB74}"/>
              </a:ext>
            </a:extLst>
          </p:cNvPr>
          <p:cNvSpPr>
            <a:spLocks noGrp="1"/>
          </p:cNvSpPr>
          <p:nvPr>
            <p:ph type="title"/>
          </p:nvPr>
        </p:nvSpPr>
        <p:spPr>
          <a:xfrm>
            <a:off x="495300" y="533400"/>
            <a:ext cx="8153400" cy="990600"/>
          </a:xfrm>
        </p:spPr>
        <p:txBody>
          <a:bodyPr>
            <a:normAutofit/>
          </a:bodyPr>
          <a:lstStyle/>
          <a:p>
            <a:pPr algn="ct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EXPRESSION</a:t>
            </a:r>
          </a:p>
        </p:txBody>
      </p:sp>
      <p:pic>
        <p:nvPicPr>
          <p:cNvPr id="4" name="Picture 3">
            <a:extLst>
              <a:ext uri="{FF2B5EF4-FFF2-40B4-BE49-F238E27FC236}">
                <a16:creationId xmlns:a16="http://schemas.microsoft.com/office/drawing/2014/main" id="{6A166207-1142-4274-99A3-19D8DD789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057400"/>
            <a:ext cx="3196700" cy="4530356"/>
          </a:xfrm>
          <a:prstGeom prst="rect">
            <a:avLst/>
          </a:prstGeom>
        </p:spPr>
      </p:pic>
      <p:sp>
        <p:nvSpPr>
          <p:cNvPr id="5" name="TextBox 4">
            <a:extLst>
              <a:ext uri="{FF2B5EF4-FFF2-40B4-BE49-F238E27FC236}">
                <a16:creationId xmlns:a16="http://schemas.microsoft.com/office/drawing/2014/main" id="{16CFA41A-753B-4150-BF9A-C0A7112BF816}"/>
              </a:ext>
            </a:extLst>
          </p:cNvPr>
          <p:cNvSpPr txBox="1"/>
          <p:nvPr/>
        </p:nvSpPr>
        <p:spPr>
          <a:xfrm>
            <a:off x="5247701" y="2057400"/>
            <a:ext cx="2895600" cy="5078313"/>
          </a:xfrm>
          <a:prstGeom prst="rect">
            <a:avLst/>
          </a:prstGeom>
          <a:noFill/>
        </p:spPr>
        <p:txBody>
          <a:bodyPr wrap="square" rtlCol="0">
            <a:spAutoFit/>
          </a:bodyPr>
          <a:lstStyle/>
          <a:p>
            <a:pPr marL="285750" indent="-285750">
              <a:buFont typeface="Arial" panose="020B0604020202020204" pitchFamily="34" charset="0"/>
              <a:buChar char="•"/>
            </a:pPr>
            <a:r>
              <a:rPr lang="en-US" sz="3200" dirty="0"/>
              <a:t>True/False</a:t>
            </a:r>
          </a:p>
          <a:p>
            <a:pPr marL="285750" indent="-285750">
              <a:buFont typeface="Arial" panose="020B0604020202020204" pitchFamily="34" charset="0"/>
              <a:buChar char="•"/>
            </a:pPr>
            <a:r>
              <a:rPr lang="en-US" sz="3200" dirty="0"/>
              <a:t>Matching </a:t>
            </a:r>
          </a:p>
          <a:p>
            <a:pPr marL="285750" indent="-285750">
              <a:buFont typeface="Arial" panose="020B0604020202020204" pitchFamily="34" charset="0"/>
              <a:buChar char="•"/>
            </a:pPr>
            <a:r>
              <a:rPr lang="en-US" sz="3200" dirty="0"/>
              <a:t>Fill in blank</a:t>
            </a:r>
          </a:p>
          <a:p>
            <a:pPr marL="285750" indent="-285750">
              <a:buFont typeface="Arial" panose="020B0604020202020204" pitchFamily="34" charset="0"/>
              <a:buChar char="•"/>
            </a:pPr>
            <a:r>
              <a:rPr lang="en-US" sz="3200" dirty="0"/>
              <a:t>Short answer</a:t>
            </a:r>
          </a:p>
          <a:p>
            <a:pPr marL="285750" indent="-285750">
              <a:buFont typeface="Arial" panose="020B0604020202020204" pitchFamily="34" charset="0"/>
              <a:buChar char="•"/>
            </a:pPr>
            <a:r>
              <a:rPr lang="en-US" sz="3200" dirty="0"/>
              <a:t>Long answer</a:t>
            </a:r>
          </a:p>
          <a:p>
            <a:pPr marL="285750" indent="-285750">
              <a:buFont typeface="Arial" panose="020B0604020202020204" pitchFamily="34" charset="0"/>
              <a:buChar char="•"/>
            </a:pPr>
            <a:r>
              <a:rPr lang="en-US" sz="3200" dirty="0"/>
              <a:t>Essay </a:t>
            </a:r>
          </a:p>
          <a:p>
            <a:pPr marL="285750" indent="-285750">
              <a:buFont typeface="Arial" panose="020B0604020202020204" pitchFamily="34" charset="0"/>
              <a:buChar char="•"/>
            </a:pPr>
            <a:r>
              <a:rPr lang="en-US" sz="3200" dirty="0"/>
              <a:t>Speech </a:t>
            </a:r>
          </a:p>
          <a:p>
            <a:pPr marL="285750" indent="-285750">
              <a:buFont typeface="Arial" panose="020B0604020202020204" pitchFamily="34" charset="0"/>
              <a:buChar char="•"/>
            </a:pPr>
            <a:r>
              <a:rPr lang="en-US" sz="3200" dirty="0"/>
              <a:t>Presentation</a:t>
            </a:r>
          </a:p>
          <a:p>
            <a:pPr marL="285750" indent="-285750">
              <a:buFont typeface="Arial" panose="020B0604020202020204" pitchFamily="34" charset="0"/>
              <a:buChar char="•"/>
            </a:pPr>
            <a:r>
              <a:rPr lang="en-US" sz="3200" dirty="0"/>
              <a:t>Orally  </a:t>
            </a:r>
          </a:p>
          <a:p>
            <a:pPr marL="285750" indent="-285750">
              <a:buFont typeface="Arial" panose="020B0604020202020204" pitchFamily="34" charset="0"/>
              <a:buChar char="•"/>
            </a:pPr>
            <a:endParaRPr lang="en-US" dirty="0"/>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p:cNvSpPr>
          <p:nvPr>
            <p:ph type="title"/>
          </p:nvPr>
        </p:nvSpPr>
        <p:spPr>
          <a:xfrm>
            <a:off x="304800" y="760412"/>
            <a:ext cx="8534400" cy="758825"/>
          </a:xfrm>
        </p:spPr>
        <p:txBody>
          <a:bodyPr>
            <a:normAutofit/>
          </a:bodyPr>
          <a:lstStyle/>
          <a:p>
            <a:pPr algn="ctr"/>
            <a:r>
              <a:rPr lang="en-US" altLang="en-US" sz="4000" b="1" dirty="0">
                <a:latin typeface="Calibri" panose="020F0502020204030204" pitchFamily="34" charset="0"/>
                <a:ea typeface="ＭＳ Ｐゴシック" pitchFamily="34" charset="-128"/>
                <a:cs typeface="Calibri" panose="020F0502020204030204" pitchFamily="34" charset="0"/>
              </a:rPr>
              <a:t>EXPRESSION</a:t>
            </a:r>
            <a:r>
              <a:rPr lang="en-US" altLang="en-US" sz="4000" dirty="0">
                <a:latin typeface="Calibri" panose="020F0502020204030204" pitchFamily="34" charset="0"/>
                <a:ea typeface="ＭＳ Ｐゴシック" pitchFamily="34" charset="-128"/>
                <a:cs typeface="Calibri" panose="020F0502020204030204" pitchFamily="34" charset="0"/>
              </a:rPr>
              <a:t>: Graphic Organizers</a:t>
            </a:r>
          </a:p>
        </p:txBody>
      </p:sp>
      <p:pic>
        <p:nvPicPr>
          <p:cNvPr id="100356" name="Picture 5" descr="goe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660901"/>
            <a:ext cx="3328554" cy="279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A1BFFF3-2735-4DB6-88B4-D88D79D8A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2" y="2195829"/>
            <a:ext cx="2701338" cy="3601784"/>
          </a:xfrm>
          <a:prstGeom prst="rect">
            <a:avLst/>
          </a:prstGeom>
        </p:spPr>
      </p:pic>
      <p:pic>
        <p:nvPicPr>
          <p:cNvPr id="4" name="Picture 3">
            <a:extLst>
              <a:ext uri="{FF2B5EF4-FFF2-40B4-BE49-F238E27FC236}">
                <a16:creationId xmlns:a16="http://schemas.microsoft.com/office/drawing/2014/main" id="{94ECCDF6-9B8C-45C8-8923-F616FF316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2889" y="2715608"/>
            <a:ext cx="3328554" cy="2562226"/>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81192" y="762000"/>
            <a:ext cx="7989752" cy="856403"/>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What is EXPRESSION?</a:t>
            </a:r>
          </a:p>
        </p:txBody>
      </p:sp>
      <p:sp>
        <p:nvSpPr>
          <p:cNvPr id="106499" name="Rectangle 3"/>
          <p:cNvSpPr>
            <a:spLocks noGrp="1" noChangeArrowheads="1"/>
          </p:cNvSpPr>
          <p:nvPr>
            <p:ph idx="1"/>
          </p:nvPr>
        </p:nvSpPr>
        <p:spPr>
          <a:xfrm>
            <a:off x="617915" y="1828800"/>
            <a:ext cx="8763000" cy="5334000"/>
          </a:xfrm>
        </p:spPr>
        <p:txBody>
          <a:bodyPr/>
          <a:lstStyle/>
          <a:p>
            <a:pPr eaLnBrk="1" hangingPunct="1">
              <a:lnSpc>
                <a:spcPct val="90000"/>
              </a:lnSpc>
              <a:buFontTx/>
              <a:buNone/>
            </a:pPr>
            <a:r>
              <a:rPr lang="en-US" altLang="en-US" sz="3200" dirty="0">
                <a:ea typeface="ＭＳ Ｐゴシック" pitchFamily="34" charset="-128"/>
              </a:rPr>
              <a:t>	</a:t>
            </a:r>
            <a:r>
              <a:rPr lang="ja-JP" altLang="en-US" sz="3200" dirty="0">
                <a:solidFill>
                  <a:schemeClr val="tx1"/>
                </a:solidFill>
                <a:ea typeface="ＭＳ Ｐゴシック" pitchFamily="34" charset="-128"/>
              </a:rPr>
              <a:t>“</a:t>
            </a:r>
            <a:r>
              <a:rPr lang="en-US" altLang="ja-JP" sz="3200" i="1" dirty="0">
                <a:solidFill>
                  <a:schemeClr val="tx1"/>
                </a:solidFill>
                <a:ea typeface="ＭＳ Ｐゴシック" pitchFamily="34" charset="-128"/>
              </a:rPr>
              <a:t>How do I ask my students to </a:t>
            </a:r>
            <a:r>
              <a:rPr lang="en-US" altLang="ja-JP" sz="3200" b="1" i="1" dirty="0">
                <a:solidFill>
                  <a:schemeClr val="tx1"/>
                </a:solidFill>
                <a:ea typeface="ＭＳ Ｐゴシック" pitchFamily="34" charset="-128"/>
              </a:rPr>
              <a:t>show</a:t>
            </a:r>
            <a:r>
              <a:rPr lang="en-US" altLang="ja-JP" sz="3200" i="1" dirty="0">
                <a:solidFill>
                  <a:schemeClr val="tx1"/>
                </a:solidFill>
                <a:ea typeface="ＭＳ Ｐゴシック" pitchFamily="34" charset="-128"/>
              </a:rPr>
              <a:t> what they know?</a:t>
            </a:r>
            <a:r>
              <a:rPr lang="ja-JP" altLang="en-US" sz="3200" dirty="0">
                <a:solidFill>
                  <a:schemeClr val="tx1"/>
                </a:solidFill>
                <a:ea typeface="ＭＳ Ｐゴシック" pitchFamily="34" charset="-128"/>
              </a:rPr>
              <a:t>”</a:t>
            </a:r>
            <a:r>
              <a:rPr lang="en-US" altLang="ja-JP" sz="3200" dirty="0">
                <a:solidFill>
                  <a:schemeClr val="tx1"/>
                </a:solidFill>
                <a:ea typeface="ＭＳ Ｐゴシック" pitchFamily="34" charset="-128"/>
              </a:rPr>
              <a:t> </a:t>
            </a:r>
          </a:p>
          <a:p>
            <a:pPr eaLnBrk="1" hangingPunct="1">
              <a:lnSpc>
                <a:spcPct val="90000"/>
              </a:lnSpc>
              <a:buFontTx/>
              <a:buNone/>
            </a:pPr>
            <a:endParaRPr lang="en-US" altLang="en-US" sz="2800" i="1" dirty="0">
              <a:solidFill>
                <a:schemeClr val="tx1"/>
              </a:solidFill>
              <a:ea typeface="ＭＳ Ｐゴシック" pitchFamily="34" charset="-128"/>
            </a:endParaRPr>
          </a:p>
          <a:p>
            <a:pPr eaLnBrk="1" hangingPunct="1">
              <a:lnSpc>
                <a:spcPct val="90000"/>
              </a:lnSpc>
              <a:buFontTx/>
              <a:buNone/>
            </a:pPr>
            <a:r>
              <a:rPr lang="en-US" altLang="en-US" sz="2800" dirty="0">
                <a:solidFill>
                  <a:schemeClr val="tx1"/>
                </a:solidFill>
                <a:ea typeface="ＭＳ Ｐゴシック" pitchFamily="34" charset="-128"/>
              </a:rPr>
              <a:t>	Best Practices:</a:t>
            </a:r>
          </a:p>
          <a:p>
            <a:pPr eaLnBrk="1" hangingPunct="1">
              <a:lnSpc>
                <a:spcPct val="90000"/>
              </a:lnSpc>
              <a:buFont typeface="Wingdings" panose="05000000000000000000" pitchFamily="2" charset="2"/>
              <a:buChar char="q"/>
            </a:pPr>
            <a:r>
              <a:rPr lang="en-US" altLang="en-US" sz="2800" dirty="0">
                <a:solidFill>
                  <a:schemeClr val="tx1"/>
                </a:solidFill>
                <a:ea typeface="ＭＳ Ｐゴシック" pitchFamily="34" charset="-128"/>
              </a:rPr>
              <a:t>Alternate long essay, short tests, True/False </a:t>
            </a:r>
            <a:r>
              <a:rPr lang="en-US" altLang="en-US" sz="2800" dirty="0" err="1">
                <a:solidFill>
                  <a:schemeClr val="tx1"/>
                </a:solidFill>
                <a:ea typeface="ＭＳ Ｐゴシック" pitchFamily="34" charset="-128"/>
              </a:rPr>
              <a:t>etc</a:t>
            </a:r>
            <a:endParaRPr lang="en-US" altLang="en-US" sz="2800" dirty="0">
              <a:solidFill>
                <a:schemeClr val="tx1"/>
              </a:solidFill>
              <a:ea typeface="ＭＳ Ｐゴシック" pitchFamily="34" charset="-128"/>
            </a:endParaRPr>
          </a:p>
          <a:p>
            <a:pPr eaLnBrk="1" hangingPunct="1">
              <a:lnSpc>
                <a:spcPct val="90000"/>
              </a:lnSpc>
              <a:buFont typeface="Wingdings" panose="05000000000000000000" pitchFamily="2" charset="2"/>
              <a:buChar char="q"/>
            </a:pPr>
            <a:r>
              <a:rPr lang="en-US" altLang="en-US" sz="2800" dirty="0">
                <a:solidFill>
                  <a:schemeClr val="tx1"/>
                </a:solidFill>
                <a:ea typeface="ＭＳ Ｐゴシック" pitchFamily="34" charset="-128"/>
              </a:rPr>
              <a:t>Include oral assessments</a:t>
            </a:r>
          </a:p>
          <a:p>
            <a:pPr eaLnBrk="1" hangingPunct="1">
              <a:lnSpc>
                <a:spcPct val="90000"/>
              </a:lnSpc>
              <a:buFont typeface="Wingdings" panose="05000000000000000000" pitchFamily="2" charset="2"/>
              <a:buChar char="q"/>
            </a:pPr>
            <a:r>
              <a:rPr lang="en-US" altLang="en-US" sz="2800" dirty="0">
                <a:solidFill>
                  <a:schemeClr val="tx1"/>
                </a:solidFill>
                <a:ea typeface="ＭＳ Ｐゴシック" pitchFamily="34" charset="-128"/>
              </a:rPr>
              <a:t>Allow technological options</a:t>
            </a:r>
          </a:p>
          <a:p>
            <a:pPr eaLnBrk="1" hangingPunct="1">
              <a:lnSpc>
                <a:spcPct val="90000"/>
              </a:lnSpc>
              <a:buFont typeface="Wingdings" panose="05000000000000000000" pitchFamily="2" charset="2"/>
              <a:buChar char="q"/>
            </a:pPr>
            <a:r>
              <a:rPr lang="en-US" altLang="en-US" sz="2800" dirty="0">
                <a:solidFill>
                  <a:schemeClr val="tx1"/>
                </a:solidFill>
                <a:ea typeface="ＭＳ Ｐゴシック" pitchFamily="34" charset="-128"/>
              </a:rPr>
              <a:t>Allow multiple avenues of completion when possible </a:t>
            </a:r>
          </a:p>
          <a:p>
            <a:pPr eaLnBrk="1" hangingPunct="1">
              <a:lnSpc>
                <a:spcPct val="90000"/>
              </a:lnSpc>
              <a:buFont typeface="Wingdings" panose="05000000000000000000" pitchFamily="2" charset="2"/>
              <a:buChar char="q"/>
            </a:pPr>
            <a:endParaRPr lang="en-US" altLang="en-US" sz="2800" dirty="0">
              <a:ea typeface="ＭＳ Ｐゴシック" pitchFamily="34" charset="-128"/>
            </a:endParaRPr>
          </a:p>
        </p:txBody>
      </p:sp>
    </p:spTree>
    <p:extLst>
      <p:ext uri="{BB962C8B-B14F-4D97-AF65-F5344CB8AC3E}">
        <p14:creationId xmlns:p14="http://schemas.microsoft.com/office/powerpoint/2010/main" val="36013051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990600"/>
            <a:ext cx="7200900" cy="495300"/>
          </a:xfrm>
        </p:spPr>
        <p:txBody>
          <a:bodyPr>
            <a:normAutofit fontScale="90000"/>
          </a:bodyPr>
          <a:lstStyle/>
          <a:p>
            <a:r>
              <a:rPr lang="en-US" sz="4000" b="1" dirty="0">
                <a:latin typeface="Calibri" panose="020F0502020204030204" pitchFamily="34" charset="0"/>
                <a:cs typeface="Calibri" panose="020F0502020204030204" pitchFamily="34" charset="0"/>
              </a:rPr>
              <a:t>Required Bio:</a:t>
            </a:r>
          </a:p>
        </p:txBody>
      </p:sp>
      <p:sp>
        <p:nvSpPr>
          <p:cNvPr id="3" name="Content Placeholder 2"/>
          <p:cNvSpPr>
            <a:spLocks noGrp="1"/>
          </p:cNvSpPr>
          <p:nvPr>
            <p:ph idx="1"/>
          </p:nvPr>
        </p:nvSpPr>
        <p:spPr>
          <a:xfrm>
            <a:off x="998220" y="1981200"/>
            <a:ext cx="8077200" cy="4625340"/>
          </a:xfrm>
        </p:spPr>
        <p:txBody>
          <a:bodyPr>
            <a:normAutofit lnSpcReduction="10000"/>
          </a:bodyPr>
          <a:lstStyle/>
          <a:p>
            <a:r>
              <a:rPr lang="en-US" sz="2400" dirty="0">
                <a:solidFill>
                  <a:schemeClr val="tx1"/>
                </a:solidFill>
                <a:latin typeface="Calibri" panose="020F0502020204030204" pitchFamily="34" charset="0"/>
                <a:cs typeface="Calibri" panose="020F0502020204030204" pitchFamily="34" charset="0"/>
              </a:rPr>
              <a:t>Professor of English  </a:t>
            </a:r>
          </a:p>
          <a:p>
            <a:r>
              <a:rPr lang="en-US" sz="2400" dirty="0">
                <a:solidFill>
                  <a:schemeClr val="tx1"/>
                </a:solidFill>
                <a:latin typeface="Calibri" panose="020F0502020204030204" pitchFamily="34" charset="0"/>
                <a:cs typeface="Calibri" panose="020F0502020204030204" pitchFamily="34" charset="0"/>
              </a:rPr>
              <a:t>14 years teaching </a:t>
            </a:r>
          </a:p>
          <a:p>
            <a:r>
              <a:rPr lang="en-US" sz="2400" dirty="0">
                <a:solidFill>
                  <a:schemeClr val="tx1"/>
                </a:solidFill>
                <a:latin typeface="Calibri" panose="020F0502020204030204" pitchFamily="34" charset="0"/>
                <a:cs typeface="Calibri" panose="020F0502020204030204" pitchFamily="34" charset="0"/>
              </a:rPr>
              <a:t>UDL Faculty Coordinator </a:t>
            </a:r>
          </a:p>
          <a:p>
            <a:endParaRPr lang="en-US" sz="2400"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cs typeface="Calibri" panose="020F0502020204030204" pitchFamily="34" charset="0"/>
              </a:rPr>
              <a:t>B.S. in Psychology &amp; English</a:t>
            </a:r>
          </a:p>
          <a:p>
            <a:r>
              <a:rPr lang="en-US" sz="2400" dirty="0">
                <a:solidFill>
                  <a:schemeClr val="tx1"/>
                </a:solidFill>
                <a:latin typeface="Calibri" panose="020F0502020204030204" pitchFamily="34" charset="0"/>
                <a:cs typeface="Calibri" panose="020F0502020204030204" pitchFamily="34" charset="0"/>
              </a:rPr>
              <a:t>M.S. in English Studies </a:t>
            </a:r>
          </a:p>
          <a:p>
            <a:r>
              <a:rPr lang="en-US" sz="2400" dirty="0">
                <a:solidFill>
                  <a:schemeClr val="tx1"/>
                </a:solidFill>
                <a:latin typeface="Calibri" panose="020F0502020204030204" pitchFamily="34" charset="0"/>
                <a:cs typeface="Calibri" panose="020F0502020204030204" pitchFamily="34" charset="0"/>
              </a:rPr>
              <a:t>Certificate in Universal Design: Technology Integration </a:t>
            </a:r>
          </a:p>
          <a:p>
            <a:pPr lvl="1"/>
            <a:r>
              <a:rPr lang="en-US" sz="2400" i="0" dirty="0">
                <a:solidFill>
                  <a:schemeClr val="tx1"/>
                </a:solidFill>
                <a:latin typeface="Calibri" panose="020F0502020204030204" pitchFamily="34" charset="0"/>
                <a:cs typeface="Calibri" panose="020F0502020204030204" pitchFamily="34" charset="0"/>
              </a:rPr>
              <a:t>Landmark College is the only accredited college in the United States designed exclusively for students with LDs</a:t>
            </a:r>
            <a:endParaRPr lang="en-US" sz="2400"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cs typeface="Calibri" panose="020F0502020204030204" pitchFamily="34" charset="0"/>
              </a:rPr>
              <a:t>Ed.D. in Learning Design </a:t>
            </a:r>
          </a:p>
        </p:txBody>
      </p:sp>
    </p:spTree>
    <p:extLst>
      <p:ext uri="{BB962C8B-B14F-4D97-AF65-F5344CB8AC3E}">
        <p14:creationId xmlns:p14="http://schemas.microsoft.com/office/powerpoint/2010/main" val="426051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t>
            </a:r>
            <a:endParaRPr lang="en-US" dirty="0"/>
          </a:p>
        </p:txBody>
      </p:sp>
      <p:sp>
        <p:nvSpPr>
          <p:cNvPr id="5" name="Rectangle 4"/>
          <p:cNvSpPr/>
          <p:nvPr/>
        </p:nvSpPr>
        <p:spPr>
          <a:xfrm>
            <a:off x="3398180" y="2286000"/>
            <a:ext cx="2355776" cy="3770263"/>
          </a:xfrm>
          <a:prstGeom prst="rect">
            <a:avLst/>
          </a:prstGeom>
          <a:noFill/>
        </p:spPr>
        <p:txBody>
          <a:bodyPr wrap="square" lIns="91440" tIns="45720" rIns="91440" bIns="45720">
            <a:spAutoFit/>
          </a:bodyPr>
          <a:lstStyle/>
          <a:p>
            <a:pPr algn="ctr"/>
            <a:r>
              <a:rPr lang="en-US" sz="239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239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861196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971550" y="685800"/>
            <a:ext cx="7200900" cy="833438"/>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What is REPRESENTATION?</a:t>
            </a:r>
          </a:p>
        </p:txBody>
      </p:sp>
      <p:sp>
        <p:nvSpPr>
          <p:cNvPr id="81923" name="Rectangle 3"/>
          <p:cNvSpPr>
            <a:spLocks noGrp="1" noChangeArrowheads="1"/>
          </p:cNvSpPr>
          <p:nvPr>
            <p:ph idx="1"/>
          </p:nvPr>
        </p:nvSpPr>
        <p:spPr>
          <a:xfrm>
            <a:off x="604092" y="2286000"/>
            <a:ext cx="8229600" cy="4724400"/>
          </a:xfrm>
        </p:spPr>
        <p:txBody>
          <a:bodyPr>
            <a:normAutofit/>
          </a:bodyPr>
          <a:lstStyle/>
          <a:p>
            <a:pPr eaLnBrk="1" hangingPunct="1">
              <a:lnSpc>
                <a:spcPct val="80000"/>
              </a:lnSpc>
              <a:buFontTx/>
              <a:buNone/>
            </a:pPr>
            <a:r>
              <a:rPr lang="en-US" altLang="en-US" sz="3200" dirty="0">
                <a:ea typeface="ＭＳ Ｐゴシック" pitchFamily="34" charset="-128"/>
              </a:rPr>
              <a:t>	</a:t>
            </a:r>
            <a:r>
              <a:rPr lang="ja-JP" altLang="en-US" sz="3200" i="1" dirty="0">
                <a:ea typeface="ＭＳ Ｐゴシック" pitchFamily="34" charset="-128"/>
              </a:rPr>
              <a:t>“</a:t>
            </a:r>
            <a:r>
              <a:rPr lang="en-US" altLang="ja-JP" sz="3200" i="1" dirty="0">
                <a:solidFill>
                  <a:schemeClr val="tx1"/>
                </a:solidFill>
                <a:ea typeface="ＭＳ Ｐゴシック" pitchFamily="34" charset="-128"/>
              </a:rPr>
              <a:t>How do I </a:t>
            </a:r>
            <a:r>
              <a:rPr lang="en-US" altLang="ja-JP" sz="3200" b="1" i="1" dirty="0">
                <a:solidFill>
                  <a:schemeClr val="tx1"/>
                </a:solidFill>
                <a:ea typeface="ＭＳ Ｐゴシック" pitchFamily="34" charset="-128"/>
              </a:rPr>
              <a:t>present</a:t>
            </a:r>
            <a:r>
              <a:rPr lang="en-US" altLang="ja-JP" sz="3200" i="1" dirty="0">
                <a:solidFill>
                  <a:schemeClr val="tx1"/>
                </a:solidFill>
                <a:ea typeface="ＭＳ Ｐゴシック" pitchFamily="34" charset="-128"/>
              </a:rPr>
              <a:t> essential course content to my students?”</a:t>
            </a:r>
          </a:p>
          <a:p>
            <a:pPr eaLnBrk="1" hangingPunct="1">
              <a:lnSpc>
                <a:spcPct val="80000"/>
              </a:lnSpc>
              <a:buFontTx/>
              <a:buNone/>
            </a:pPr>
            <a:endParaRPr lang="en-US" altLang="ja-JP" sz="3200" i="1" dirty="0">
              <a:solidFill>
                <a:schemeClr val="tx1"/>
              </a:solidFill>
              <a:ea typeface="ＭＳ Ｐゴシック" pitchFamily="34" charset="-128"/>
            </a:endParaRPr>
          </a:p>
          <a:p>
            <a:pPr lvl="2"/>
            <a:r>
              <a:rPr lang="en-US" altLang="en-US" sz="3200" dirty="0">
                <a:solidFill>
                  <a:schemeClr val="tx1"/>
                </a:solidFill>
                <a:ea typeface="ＭＳ Ｐゴシック" pitchFamily="34" charset="-128"/>
              </a:rPr>
              <a:t>Customize</a:t>
            </a:r>
          </a:p>
          <a:p>
            <a:pPr lvl="3"/>
            <a:r>
              <a:rPr lang="en-US" altLang="en-US" sz="3200" dirty="0">
                <a:solidFill>
                  <a:schemeClr val="tx1"/>
                </a:solidFill>
                <a:ea typeface="ＭＳ Ｐゴシック" pitchFamily="34" charset="-128"/>
              </a:rPr>
              <a:t>Content</a:t>
            </a:r>
          </a:p>
          <a:p>
            <a:pPr lvl="3"/>
            <a:r>
              <a:rPr lang="en-US" altLang="en-US" sz="3200" dirty="0">
                <a:solidFill>
                  <a:schemeClr val="tx1"/>
                </a:solidFill>
                <a:ea typeface="ＭＳ Ｐゴシック" pitchFamily="34" charset="-128"/>
              </a:rPr>
              <a:t>Language </a:t>
            </a:r>
          </a:p>
          <a:p>
            <a:pPr lvl="3"/>
            <a:r>
              <a:rPr lang="en-US" altLang="en-US" sz="3200" dirty="0">
                <a:solidFill>
                  <a:schemeClr val="tx1"/>
                </a:solidFill>
                <a:ea typeface="ＭＳ Ｐゴシック" pitchFamily="34" charset="-128"/>
              </a:rPr>
              <a:t>Comprehension</a:t>
            </a:r>
          </a:p>
          <a:p>
            <a:pPr eaLnBrk="1" hangingPunct="1">
              <a:lnSpc>
                <a:spcPct val="80000"/>
              </a:lnSpc>
              <a:buFontTx/>
              <a:buNone/>
            </a:pPr>
            <a:endParaRPr lang="en-US" altLang="ja-JP" sz="3200" i="1" dirty="0">
              <a:ea typeface="ＭＳ Ｐゴシック" pitchFamily="34" charset="-128"/>
            </a:endParaRPr>
          </a:p>
          <a:p>
            <a:pPr eaLnBrk="1" hangingPunct="1">
              <a:lnSpc>
                <a:spcPct val="80000"/>
              </a:lnSpc>
              <a:buFontTx/>
              <a:buNone/>
            </a:pPr>
            <a:endParaRPr lang="en-US" altLang="ja-JP" sz="3600" i="1" dirty="0">
              <a:ea typeface="ＭＳ Ｐゴシック" pitchFamily="34" charset="-128"/>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971550" y="685800"/>
            <a:ext cx="7200900" cy="833438"/>
          </a:xfrm>
        </p:spPr>
        <p:txBody>
          <a:bodyPr>
            <a:normAutofit/>
          </a:bodyPr>
          <a:lstStyle/>
          <a:p>
            <a:pPr algn="ctr" eaLnBrk="1" hangingPunct="1"/>
            <a:r>
              <a:rPr lang="en-US" altLang="en-US" sz="3600" b="1" dirty="0">
                <a:latin typeface="Calibri" panose="020F0502020204030204" pitchFamily="34" charset="0"/>
                <a:ea typeface="ＭＳ Ｐゴシック" pitchFamily="34" charset="-128"/>
                <a:cs typeface="Calibri" panose="020F0502020204030204" pitchFamily="34" charset="0"/>
              </a:rPr>
              <a:t>What is REPRESENTATION?</a:t>
            </a:r>
          </a:p>
        </p:txBody>
      </p:sp>
      <p:sp>
        <p:nvSpPr>
          <p:cNvPr id="81923" name="Rectangle 3"/>
          <p:cNvSpPr>
            <a:spLocks noGrp="1" noChangeArrowheads="1"/>
          </p:cNvSpPr>
          <p:nvPr>
            <p:ph idx="1"/>
          </p:nvPr>
        </p:nvSpPr>
        <p:spPr>
          <a:xfrm>
            <a:off x="381000" y="1981200"/>
            <a:ext cx="7379006" cy="4724400"/>
          </a:xfrm>
        </p:spPr>
        <p:txBody>
          <a:bodyPr>
            <a:normAutofit fontScale="92500" lnSpcReduction="10000"/>
          </a:bodyPr>
          <a:lstStyle/>
          <a:p>
            <a:pPr marL="1235075" lvl="2" indent="-457200"/>
            <a:r>
              <a:rPr lang="en-US" altLang="en-US" sz="2800" u="sng" dirty="0">
                <a:solidFill>
                  <a:schemeClr val="tx1"/>
                </a:solidFill>
                <a:ea typeface="ＭＳ Ｐゴシック" pitchFamily="34" charset="-128"/>
              </a:rPr>
              <a:t>Lecture</a:t>
            </a:r>
          </a:p>
          <a:p>
            <a:pPr marL="1393825" lvl="3" indent="-342900"/>
            <a:r>
              <a:rPr lang="en-US" altLang="en-US" sz="2800" dirty="0">
                <a:solidFill>
                  <a:schemeClr val="tx1"/>
                </a:solidFill>
                <a:ea typeface="ＭＳ Ｐゴシック" pitchFamily="34" charset="-128"/>
              </a:rPr>
              <a:t>Strength=</a:t>
            </a:r>
          </a:p>
          <a:p>
            <a:pPr marL="1393825" lvl="3" indent="-342900"/>
            <a:r>
              <a:rPr lang="en-US" altLang="en-US" sz="2800" dirty="0">
                <a:solidFill>
                  <a:schemeClr val="tx1"/>
                </a:solidFill>
                <a:ea typeface="ＭＳ Ｐゴシック" pitchFamily="34" charset="-128"/>
              </a:rPr>
              <a:t>Limitation=</a:t>
            </a:r>
          </a:p>
          <a:p>
            <a:pPr marL="1235075" lvl="2" indent="-457200"/>
            <a:r>
              <a:rPr lang="en-US" altLang="en-US" sz="2800" u="sng" dirty="0">
                <a:solidFill>
                  <a:schemeClr val="tx1"/>
                </a:solidFill>
                <a:ea typeface="ＭＳ Ｐゴシック" pitchFamily="34" charset="-128"/>
              </a:rPr>
              <a:t>Discussion</a:t>
            </a:r>
          </a:p>
          <a:p>
            <a:pPr marL="1393825" lvl="3" indent="-342900"/>
            <a:r>
              <a:rPr lang="en-US" altLang="en-US" sz="2800" dirty="0">
                <a:solidFill>
                  <a:schemeClr val="tx1"/>
                </a:solidFill>
                <a:ea typeface="ＭＳ Ｐゴシック" pitchFamily="34" charset="-128"/>
              </a:rPr>
              <a:t>Strength=</a:t>
            </a:r>
          </a:p>
          <a:p>
            <a:pPr marL="1393825" lvl="3" indent="-342900"/>
            <a:r>
              <a:rPr lang="en-US" altLang="en-US" sz="2800" dirty="0">
                <a:solidFill>
                  <a:schemeClr val="tx1"/>
                </a:solidFill>
                <a:ea typeface="ＭＳ Ｐゴシック" pitchFamily="34" charset="-128"/>
              </a:rPr>
              <a:t>Limitation=</a:t>
            </a:r>
          </a:p>
          <a:p>
            <a:pPr marL="1235075" lvl="2" indent="-457200"/>
            <a:r>
              <a:rPr lang="en-US" altLang="en-US" sz="2800" u="sng" dirty="0">
                <a:solidFill>
                  <a:schemeClr val="tx1"/>
                </a:solidFill>
                <a:ea typeface="ＭＳ Ｐゴシック" pitchFamily="34" charset="-128"/>
              </a:rPr>
              <a:t>Reading</a:t>
            </a:r>
          </a:p>
          <a:p>
            <a:pPr marL="1393825" lvl="3" indent="-342900"/>
            <a:r>
              <a:rPr lang="en-US" altLang="en-US" sz="2800" dirty="0">
                <a:solidFill>
                  <a:schemeClr val="tx1"/>
                </a:solidFill>
                <a:ea typeface="ＭＳ Ｐゴシック" pitchFamily="34" charset="-128"/>
              </a:rPr>
              <a:t>Strength=</a:t>
            </a:r>
          </a:p>
          <a:p>
            <a:pPr marL="1393825" lvl="3" indent="-342900"/>
            <a:r>
              <a:rPr lang="en-US" altLang="en-US" sz="2800" dirty="0">
                <a:solidFill>
                  <a:schemeClr val="tx1"/>
                </a:solidFill>
                <a:ea typeface="ＭＳ Ｐゴシック" pitchFamily="34" charset="-128"/>
              </a:rPr>
              <a:t>Limitation=</a:t>
            </a:r>
          </a:p>
        </p:txBody>
      </p:sp>
    </p:spTree>
    <p:extLst>
      <p:ext uri="{BB962C8B-B14F-4D97-AF65-F5344CB8AC3E}">
        <p14:creationId xmlns:p14="http://schemas.microsoft.com/office/powerpoint/2010/main" val="146846800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Title 1"/>
          <p:cNvSpPr>
            <a:spLocks noGrp="1"/>
          </p:cNvSpPr>
          <p:nvPr>
            <p:ph type="title"/>
          </p:nvPr>
        </p:nvSpPr>
        <p:spPr>
          <a:xfrm>
            <a:off x="580996" y="512885"/>
            <a:ext cx="7952307" cy="984738"/>
          </a:xfrm>
        </p:spPr>
        <p:txBody>
          <a:bodyPr>
            <a:normAutofit/>
          </a:bodyPr>
          <a:lstStyle/>
          <a:p>
            <a:pPr algn="ctr"/>
            <a:r>
              <a:rPr lang="en-US" altLang="en-US" sz="3600" b="1" dirty="0">
                <a:latin typeface="Calibri" panose="020F0502020204030204" pitchFamily="34" charset="0"/>
                <a:ea typeface="ＭＳ Ｐゴシック" pitchFamily="34" charset="-128"/>
                <a:cs typeface="Calibri" panose="020F0502020204030204" pitchFamily="34" charset="0"/>
              </a:rPr>
              <a:t>REPRESENTATION: </a:t>
            </a:r>
            <a:r>
              <a:rPr lang="en-US" altLang="en-US" sz="3600" dirty="0">
                <a:latin typeface="Calibri" panose="020F0502020204030204" pitchFamily="34" charset="0"/>
                <a:ea typeface="ＭＳ Ｐゴシック" pitchFamily="34" charset="-128"/>
                <a:cs typeface="Calibri" panose="020F0502020204030204" pitchFamily="34" charset="0"/>
              </a:rPr>
              <a:t>Perception</a:t>
            </a:r>
          </a:p>
        </p:txBody>
      </p:sp>
      <p:sp>
        <p:nvSpPr>
          <p:cNvPr id="3" name="Content Placeholder 2"/>
          <p:cNvSpPr>
            <a:spLocks noGrp="1"/>
          </p:cNvSpPr>
          <p:nvPr>
            <p:ph idx="1"/>
          </p:nvPr>
        </p:nvSpPr>
        <p:spPr>
          <a:xfrm>
            <a:off x="618637" y="1611923"/>
            <a:ext cx="8153400" cy="4495800"/>
          </a:xfrm>
        </p:spPr>
        <p:txBody>
          <a:bodyPr>
            <a:normAutofit/>
          </a:bodyPr>
          <a:lstStyle/>
          <a:p>
            <a:r>
              <a:rPr lang="en-US" altLang="en-US" sz="2800" dirty="0">
                <a:solidFill>
                  <a:schemeClr val="tx1"/>
                </a:solidFill>
                <a:ea typeface="ＭＳ Ｐゴシック" pitchFamily="34" charset="-128"/>
              </a:rPr>
              <a:t>Semi-concrete/Representational</a:t>
            </a:r>
          </a:p>
          <a:p>
            <a:pPr marL="0" indent="0">
              <a:buNone/>
            </a:pPr>
            <a:endParaRPr lang="en-US" altLang="en-US" sz="2800" dirty="0">
              <a:solidFill>
                <a:schemeClr val="tx1"/>
              </a:solidFill>
              <a:ea typeface="ＭＳ Ｐゴシック" pitchFamily="34" charset="-128"/>
            </a:endParaRPr>
          </a:p>
          <a:p>
            <a:pPr marL="0" indent="0">
              <a:buNone/>
            </a:pPr>
            <a:endParaRPr lang="en-US" altLang="en-US" sz="2800" dirty="0">
              <a:solidFill>
                <a:schemeClr val="tx1"/>
              </a:solidFill>
              <a:ea typeface="ＭＳ Ｐゴシック" pitchFamily="34" charset="-128"/>
            </a:endParaRPr>
          </a:p>
          <a:p>
            <a:r>
              <a:rPr lang="en-US" altLang="en-US" sz="2800" dirty="0">
                <a:solidFill>
                  <a:schemeClr val="tx1"/>
                </a:solidFill>
                <a:ea typeface="ＭＳ Ｐゴシック" pitchFamily="34" charset="-128"/>
              </a:rPr>
              <a:t>Abstract/Symbolic</a:t>
            </a:r>
          </a:p>
          <a:p>
            <a:pPr>
              <a:buFont typeface="Wingdings" panose="05000000000000000000" pitchFamily="2" charset="2"/>
              <a:buNone/>
            </a:pPr>
            <a:r>
              <a:rPr lang="en-US" altLang="en-US" sz="2800" dirty="0">
                <a:solidFill>
                  <a:schemeClr val="tx1"/>
                </a:solidFill>
                <a:ea typeface="ＭＳ Ｐゴシック" pitchFamily="34" charset="-128"/>
                <a:cs typeface="Arial" panose="020B0604020202020204" pitchFamily="34" charset="0"/>
              </a:rPr>
              <a:t>	  1 + x = 3</a:t>
            </a:r>
            <a:endParaRPr lang="en-US" altLang="en-US" sz="2800" dirty="0">
              <a:solidFill>
                <a:schemeClr val="tx1"/>
              </a:solidFill>
              <a:ea typeface="ＭＳ Ｐゴシック" pitchFamily="34" charset="-128"/>
            </a:endParaRPr>
          </a:p>
        </p:txBody>
      </p:sp>
      <p:sp>
        <p:nvSpPr>
          <p:cNvPr id="6" name="Slide Number Placeholder 5"/>
          <p:cNvSpPr>
            <a:spLocks noGrp="1"/>
          </p:cNvSpPr>
          <p:nvPr>
            <p:ph type="sldNum" sz="quarter" idx="12"/>
          </p:nvPr>
        </p:nvSpPr>
        <p:spPr/>
        <p:txBody>
          <a:bodyPr>
            <a:normAutofit/>
          </a:bodyPr>
          <a:lstStyle/>
          <a:p>
            <a:pPr>
              <a:defRPr/>
            </a:pPr>
            <a:fld id="{CEB80407-EA56-4FCF-92E1-79FD98077FC0}" type="slidenum">
              <a:rPr lang="en-US" smtClean="0"/>
              <a:pPr>
                <a:defRPr/>
              </a:pPr>
              <a:t>53</a:t>
            </a:fld>
            <a:endParaRPr lang="en-US" dirty="0"/>
          </a:p>
        </p:txBody>
      </p:sp>
      <p:grpSp>
        <p:nvGrpSpPr>
          <p:cNvPr id="5" name="Group 4"/>
          <p:cNvGrpSpPr>
            <a:grpSpLocks/>
          </p:cNvGrpSpPr>
          <p:nvPr/>
        </p:nvGrpSpPr>
        <p:grpSpPr bwMode="auto">
          <a:xfrm>
            <a:off x="1515330" y="3036277"/>
            <a:ext cx="2895600" cy="457200"/>
            <a:chOff x="2057400" y="2133600"/>
            <a:chExt cx="2895600" cy="457200"/>
          </a:xfrm>
        </p:grpSpPr>
        <p:sp>
          <p:nvSpPr>
            <p:cNvPr id="7" name="Oval 6"/>
            <p:cNvSpPr/>
            <p:nvPr/>
          </p:nvSpPr>
          <p:spPr>
            <a:xfrm>
              <a:off x="2057400" y="2286000"/>
              <a:ext cx="228600" cy="228600"/>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8" name="Plus 7"/>
            <p:cNvSpPr/>
            <p:nvPr/>
          </p:nvSpPr>
          <p:spPr>
            <a:xfrm>
              <a:off x="2362200" y="2209800"/>
              <a:ext cx="381000" cy="3810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9" name="Rectangle 8"/>
            <p:cNvSpPr/>
            <p:nvPr/>
          </p:nvSpPr>
          <p:spPr>
            <a:xfrm>
              <a:off x="2819400" y="2133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Arial" pitchFamily="34" charset="0"/>
                  <a:cs typeface="Arial" pitchFamily="34" charset="0"/>
                </a:rPr>
                <a:t>?</a:t>
              </a:r>
            </a:p>
          </p:txBody>
        </p:sp>
        <p:sp>
          <p:nvSpPr>
            <p:cNvPr id="10" name="Equal 9"/>
            <p:cNvSpPr/>
            <p:nvPr/>
          </p:nvSpPr>
          <p:spPr>
            <a:xfrm>
              <a:off x="3429000" y="2209800"/>
              <a:ext cx="381000" cy="3048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11" name="Oval 10"/>
            <p:cNvSpPr/>
            <p:nvPr/>
          </p:nvSpPr>
          <p:spPr>
            <a:xfrm>
              <a:off x="4724400" y="2286000"/>
              <a:ext cx="228600" cy="228600"/>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2" name="Oval 11"/>
            <p:cNvSpPr/>
            <p:nvPr/>
          </p:nvSpPr>
          <p:spPr>
            <a:xfrm>
              <a:off x="4343400" y="2286000"/>
              <a:ext cx="228600" cy="228600"/>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3" name="Oval 12"/>
            <p:cNvSpPr/>
            <p:nvPr/>
          </p:nvSpPr>
          <p:spPr>
            <a:xfrm>
              <a:off x="3962400" y="2286000"/>
              <a:ext cx="228600" cy="228600"/>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223" y="3493477"/>
            <a:ext cx="4637793" cy="306462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62D90CA4-FF14-45FE-AD06-2AC8AD80B162}"/>
              </a:ext>
            </a:extLst>
          </p:cNvPr>
          <p:cNvSpPr>
            <a:spLocks noGrp="1"/>
          </p:cNvSpPr>
          <p:nvPr>
            <p:ph type="title"/>
          </p:nvPr>
        </p:nvSpPr>
        <p:spPr>
          <a:xfrm>
            <a:off x="495300" y="609600"/>
            <a:ext cx="8153400" cy="990600"/>
          </a:xfrm>
        </p:spPr>
        <p:txBody>
          <a:bodyPr>
            <a:normAutofit/>
          </a:bodyPr>
          <a:lstStyle/>
          <a:p>
            <a:pPr algn="ctr">
              <a:defRPr/>
            </a:pP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REPRESENTATION</a:t>
            </a:r>
            <a:r>
              <a:rPr lang="en-US" altLang="en-US" sz="3600" dirty="0">
                <a:latin typeface="Calibri" panose="020F0502020204030204" pitchFamily="34" charset="0"/>
                <a:ea typeface="ＭＳ Ｐゴシック" panose="020B0600070205080204" pitchFamily="34" charset="-128"/>
                <a:cs typeface="Calibri" panose="020F0502020204030204" pitchFamily="34" charset="0"/>
              </a:rPr>
              <a:t>: Design</a:t>
            </a:r>
          </a:p>
        </p:txBody>
      </p:sp>
      <p:pic>
        <p:nvPicPr>
          <p:cNvPr id="22531" name="Picture 3">
            <a:extLst>
              <a:ext uri="{FF2B5EF4-FFF2-40B4-BE49-F238E27FC236}">
                <a16:creationId xmlns:a16="http://schemas.microsoft.com/office/drawing/2014/main" id="{A39B7DF9-F74C-4321-B0A7-8F5DB7F09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70" y="1981200"/>
            <a:ext cx="853887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775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A1EB70-6E00-4630-B509-692B4F24D6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30443" y="604357"/>
            <a:ext cx="8921573" cy="5638614"/>
          </a:xfrm>
          <a:prstGeom prst="rect">
            <a:avLst/>
          </a:prstGeom>
        </p:spPr>
      </p:pic>
      <p:sp>
        <p:nvSpPr>
          <p:cNvPr id="6" name="Arrow: Left 5">
            <a:extLst>
              <a:ext uri="{FF2B5EF4-FFF2-40B4-BE49-F238E27FC236}">
                <a16:creationId xmlns:a16="http://schemas.microsoft.com/office/drawing/2014/main" id="{5BEC7DFD-C510-458C-AD02-4525AB02E5B7}"/>
              </a:ext>
            </a:extLst>
          </p:cNvPr>
          <p:cNvSpPr/>
          <p:nvPr/>
        </p:nvSpPr>
        <p:spPr>
          <a:xfrm rot="9287297">
            <a:off x="4082796" y="4223900"/>
            <a:ext cx="978408" cy="484632"/>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2FE7046C-B28B-440E-A367-6AD63A7FE28C}"/>
              </a:ext>
            </a:extLst>
          </p:cNvPr>
          <p:cNvSpPr/>
          <p:nvPr/>
        </p:nvSpPr>
        <p:spPr>
          <a:xfrm rot="18999637">
            <a:off x="808851" y="874028"/>
            <a:ext cx="978408" cy="484632"/>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1235F18A-AB01-4C65-87CA-714FC58093B8}"/>
              </a:ext>
            </a:extLst>
          </p:cNvPr>
          <p:cNvSpPr/>
          <p:nvPr/>
        </p:nvSpPr>
        <p:spPr>
          <a:xfrm rot="9398213">
            <a:off x="4161460" y="1222314"/>
            <a:ext cx="978408" cy="484632"/>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Arrow: Left 9">
            <a:extLst>
              <a:ext uri="{FF2B5EF4-FFF2-40B4-BE49-F238E27FC236}">
                <a16:creationId xmlns:a16="http://schemas.microsoft.com/office/drawing/2014/main" id="{0694D249-AF58-46BF-9532-21FB84D21F22}"/>
              </a:ext>
            </a:extLst>
          </p:cNvPr>
          <p:cNvSpPr/>
          <p:nvPr/>
        </p:nvSpPr>
        <p:spPr>
          <a:xfrm rot="9898696">
            <a:off x="92069" y="3435452"/>
            <a:ext cx="978408" cy="484632"/>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4720669B-74FA-4339-8581-6AD96959428C}"/>
              </a:ext>
            </a:extLst>
          </p:cNvPr>
          <p:cNvSpPr/>
          <p:nvPr/>
        </p:nvSpPr>
        <p:spPr>
          <a:xfrm rot="3878143">
            <a:off x="808850" y="5753262"/>
            <a:ext cx="978408" cy="484632"/>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24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0AAFEE-3DCC-4C3E-B54A-76D4711F0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9" y="1988917"/>
            <a:ext cx="7730202" cy="4818283"/>
          </a:xfrm>
          <a:prstGeom prst="rect">
            <a:avLst/>
          </a:prstGeom>
        </p:spPr>
      </p:pic>
      <p:sp>
        <p:nvSpPr>
          <p:cNvPr id="70658" name="Title 1"/>
          <p:cNvSpPr>
            <a:spLocks noGrp="1"/>
          </p:cNvSpPr>
          <p:nvPr>
            <p:ph type="title"/>
          </p:nvPr>
        </p:nvSpPr>
        <p:spPr>
          <a:xfrm>
            <a:off x="1028700" y="429269"/>
            <a:ext cx="7200900" cy="1066800"/>
          </a:xfrm>
        </p:spPr>
        <p:txBody>
          <a:bodyPr>
            <a:normAutofit/>
          </a:bodyPr>
          <a:lstStyle/>
          <a:p>
            <a:pPr algn="ctr"/>
            <a:r>
              <a:rPr lang="en-US" altLang="en-US" sz="3600" b="1" dirty="0">
                <a:latin typeface="Calibri" panose="020F0502020204030204" pitchFamily="34" charset="0"/>
                <a:ea typeface="ＭＳ Ｐゴシック" pitchFamily="34" charset="-128"/>
                <a:cs typeface="Calibri" panose="020F0502020204030204" pitchFamily="34" charset="0"/>
              </a:rPr>
              <a:t>Crowding</a:t>
            </a:r>
          </a:p>
        </p:txBody>
      </p:sp>
      <p:pic>
        <p:nvPicPr>
          <p:cNvPr id="70659"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29553" y="2581958"/>
            <a:ext cx="4484894" cy="3632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581192" y="687475"/>
            <a:ext cx="7989752" cy="836526"/>
          </a:xfrm>
        </p:spPr>
        <p:txBody>
          <a:bodyPr>
            <a:normAutofit/>
          </a:bodyPr>
          <a:lstStyle/>
          <a:p>
            <a:pPr algn="ctr" eaLnBrk="1" hangingPunct="1"/>
            <a:r>
              <a:rPr lang="en-US" sz="3600" b="1" dirty="0">
                <a:latin typeface="Calibri" panose="020F0502020204030204" pitchFamily="34" charset="0"/>
                <a:cs typeface="Calibri" panose="020F0502020204030204" pitchFamily="34" charset="0"/>
              </a:rPr>
              <a:t>Representation Takeaway</a:t>
            </a:r>
            <a:endParaRPr lang="en-US" altLang="en-US" sz="3600" b="1" dirty="0">
              <a:latin typeface="Calibri" panose="020F0502020204030204" pitchFamily="34" charset="0"/>
              <a:ea typeface="ＭＳ Ｐゴシック" pitchFamily="34" charset="-128"/>
              <a:cs typeface="Calibri" panose="020F0502020204030204" pitchFamily="34" charset="0"/>
            </a:endParaRPr>
          </a:p>
        </p:txBody>
      </p:sp>
      <p:sp>
        <p:nvSpPr>
          <p:cNvPr id="96259" name="Rectangle 3"/>
          <p:cNvSpPr>
            <a:spLocks noGrp="1" noChangeArrowheads="1"/>
          </p:cNvSpPr>
          <p:nvPr>
            <p:ph idx="1"/>
          </p:nvPr>
        </p:nvSpPr>
        <p:spPr>
          <a:xfrm>
            <a:off x="304800" y="2209800"/>
            <a:ext cx="8534400" cy="4568192"/>
          </a:xfrm>
        </p:spPr>
        <p:txBody>
          <a:bodyPr>
            <a:normAutofit fontScale="77500" lnSpcReduction="20000"/>
          </a:bodyPr>
          <a:lstStyle/>
          <a:p>
            <a:pPr marL="319088" lvl="1" indent="-319088" eaLnBrk="1" hangingPunct="1">
              <a:lnSpc>
                <a:spcPct val="80000"/>
              </a:lnSpc>
              <a:spcBef>
                <a:spcPts val="700"/>
              </a:spcBef>
              <a:buClr>
                <a:schemeClr val="accent2"/>
              </a:buClr>
              <a:buSzPct val="60000"/>
              <a:buFont typeface="Wingdings" panose="05000000000000000000" pitchFamily="2" charset="2"/>
              <a:buChar char=""/>
            </a:pPr>
            <a:endParaRPr lang="en-US" altLang="en-US" sz="2800" dirty="0">
              <a:ea typeface="ＭＳ Ｐゴシック" pitchFamily="34" charset="-128"/>
            </a:endParaRPr>
          </a:p>
          <a:p>
            <a:pPr marL="0" lvl="1" indent="0" eaLnBrk="1" hangingPunct="1">
              <a:lnSpc>
                <a:spcPct val="80000"/>
              </a:lnSpc>
              <a:spcBef>
                <a:spcPts val="600"/>
              </a:spcBef>
              <a:spcAft>
                <a:spcPts val="600"/>
              </a:spcAft>
              <a:buClr>
                <a:schemeClr val="accent2"/>
              </a:buClr>
              <a:buSzPct val="60000"/>
              <a:buNone/>
            </a:pPr>
            <a:r>
              <a:rPr lang="en-US" altLang="en-US" sz="3400" dirty="0">
                <a:solidFill>
                  <a:schemeClr val="tx1"/>
                </a:solidFill>
                <a:ea typeface="ＭＳ Ｐゴシック" pitchFamily="34" charset="-128"/>
              </a:rPr>
              <a:t>Offer ways of </a:t>
            </a:r>
            <a:r>
              <a:rPr lang="en-US" altLang="en-US" sz="3400" b="1" dirty="0">
                <a:solidFill>
                  <a:schemeClr val="tx1"/>
                </a:solidFill>
                <a:ea typeface="ＭＳ Ｐゴシック" pitchFamily="34" charset="-128"/>
              </a:rPr>
              <a:t>customizing the display </a:t>
            </a:r>
            <a:r>
              <a:rPr lang="en-US" altLang="en-US" sz="3400" dirty="0">
                <a:solidFill>
                  <a:schemeClr val="tx1"/>
                </a:solidFill>
                <a:ea typeface="ＭＳ Ｐゴシック" pitchFamily="34" charset="-128"/>
              </a:rPr>
              <a:t>of information</a:t>
            </a:r>
          </a:p>
          <a:p>
            <a:pPr lvl="1"/>
            <a:r>
              <a:rPr lang="en-US" altLang="en-US" sz="3400" dirty="0">
                <a:solidFill>
                  <a:schemeClr val="tx1"/>
                </a:solidFill>
                <a:ea typeface="ＭＳ Ｐゴシック" pitchFamily="34" charset="-128"/>
              </a:rPr>
              <a:t>Multisensory teaching</a:t>
            </a:r>
          </a:p>
          <a:p>
            <a:pPr lvl="3"/>
            <a:r>
              <a:rPr lang="en-US" altLang="en-US" sz="2900" dirty="0">
                <a:solidFill>
                  <a:schemeClr val="tx1"/>
                </a:solidFill>
                <a:ea typeface="ＭＳ Ｐゴシック" pitchFamily="34" charset="-128"/>
              </a:rPr>
              <a:t>Multiple points of access</a:t>
            </a:r>
          </a:p>
          <a:p>
            <a:pPr lvl="1"/>
            <a:r>
              <a:rPr lang="en-US" sz="3400" dirty="0">
                <a:solidFill>
                  <a:schemeClr val="tx1"/>
                </a:solidFill>
                <a:ea typeface="ＭＳ Ｐゴシック" pitchFamily="34" charset="-128"/>
              </a:rPr>
              <a:t>Short &amp; varied activities</a:t>
            </a:r>
          </a:p>
          <a:p>
            <a:pPr lvl="1"/>
            <a:r>
              <a:rPr lang="en-US" sz="3400" dirty="0">
                <a:solidFill>
                  <a:schemeClr val="tx1"/>
                </a:solidFill>
                <a:ea typeface="ＭＳ Ｐゴシック" pitchFamily="34" charset="-128"/>
              </a:rPr>
              <a:t>Scaffold</a:t>
            </a:r>
          </a:p>
          <a:p>
            <a:pPr lvl="3"/>
            <a:r>
              <a:rPr lang="en-US" sz="3200" dirty="0">
                <a:solidFill>
                  <a:schemeClr val="tx1"/>
                </a:solidFill>
                <a:ea typeface="ＭＳ Ｐゴシック" pitchFamily="34" charset="-128"/>
              </a:rPr>
              <a:t>Outline</a:t>
            </a:r>
          </a:p>
          <a:p>
            <a:pPr lvl="3"/>
            <a:r>
              <a:rPr lang="en-US" sz="3200" dirty="0">
                <a:solidFill>
                  <a:schemeClr val="tx1"/>
                </a:solidFill>
                <a:ea typeface="ＭＳ Ｐゴシック" pitchFamily="34" charset="-128"/>
              </a:rPr>
              <a:t>Small chunks</a:t>
            </a:r>
          </a:p>
          <a:p>
            <a:pPr lvl="3"/>
            <a:r>
              <a:rPr lang="en-US" sz="3200" dirty="0">
                <a:solidFill>
                  <a:schemeClr val="tx1"/>
                </a:solidFill>
                <a:ea typeface="ＭＳ Ｐゴシック" pitchFamily="34" charset="-128"/>
              </a:rPr>
              <a:t>Explicit connections</a:t>
            </a:r>
          </a:p>
          <a:p>
            <a:pPr lvl="3"/>
            <a:r>
              <a:rPr lang="en-US" sz="3200" dirty="0">
                <a:solidFill>
                  <a:schemeClr val="tx1"/>
                </a:solidFill>
                <a:ea typeface="ＭＳ Ｐゴシック" pitchFamily="34" charset="-128"/>
              </a:rPr>
              <a:t>Levels of difficulty </a:t>
            </a:r>
            <a:endParaRPr lang="en-US" altLang="en-US" sz="2200" i="1" u="sng" dirty="0">
              <a:ea typeface="ＭＳ Ｐゴシック" pitchFamily="34" charset="-128"/>
            </a:endParaRPr>
          </a:p>
          <a:p>
            <a:pPr eaLnBrk="1" hangingPunct="1">
              <a:lnSpc>
                <a:spcPct val="80000"/>
              </a:lnSpc>
              <a:buFontTx/>
              <a:buNone/>
            </a:pPr>
            <a:endParaRPr lang="en-US" altLang="en-US" sz="2800" dirty="0">
              <a:ea typeface="ＭＳ Ｐゴシック" pitchFamily="34" charset="-128"/>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sldNum" sz="quarter" idx="10"/>
          </p:nvPr>
        </p:nvSpPr>
        <p:spPr>
          <a:xfrm>
            <a:off x="6705600" y="6216650"/>
            <a:ext cx="2133600" cy="279400"/>
          </a:xfrm>
          <a:extLst>
            <a:ext uri="{C572A759-6A51-4108-AA02-DFA0A04FC94B}"/>
          </a:extLst>
        </p:spPr>
        <p:txBody>
          <a:bodyPr/>
          <a:lstStyle/>
          <a:p>
            <a:pPr>
              <a:defRPr sz="1800">
                <a:solidFill>
                  <a:srgbClr val="000000"/>
                </a:solidFill>
                <a:uFillTx/>
              </a:defRPr>
            </a:pPr>
            <a:fld id="{1CE1FED2-16EF-41F8-8258-AA143D04EC0E}" type="slidenum">
              <a:rPr sz="1200">
                <a:solidFill>
                  <a:srgbClr val="888888"/>
                </a:solidFill>
                <a:uFill>
                  <a:solidFill>
                    <a:srgbClr val="888888"/>
                  </a:solidFill>
                </a:uFill>
              </a:rPr>
              <a:pPr>
                <a:defRPr sz="1800">
                  <a:solidFill>
                    <a:srgbClr val="000000"/>
                  </a:solidFill>
                  <a:uFillTx/>
                </a:defRPr>
              </a:pPr>
              <a:t>58</a:t>
            </a:fld>
            <a:endParaRPr sz="1200">
              <a:solidFill>
                <a:srgbClr val="888888"/>
              </a:solidFill>
              <a:uFill>
                <a:solidFill>
                  <a:srgbClr val="888888"/>
                </a:solidFill>
              </a:uFill>
            </a:endParaRPr>
          </a:p>
        </p:txBody>
      </p:sp>
      <p:sp>
        <p:nvSpPr>
          <p:cNvPr id="116739" name="Shape 318"/>
          <p:cNvSpPr>
            <a:spLocks noChangeArrowheads="1"/>
          </p:cNvSpPr>
          <p:nvPr/>
        </p:nvSpPr>
        <p:spPr bwMode="auto">
          <a:xfrm>
            <a:off x="838200" y="5334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a:solidFill>
                  <a:schemeClr val="tx1"/>
                </a:solidFill>
                <a:latin typeface="Arial" panose="020B0604020202020204" pitchFamily="34" charset="0"/>
                <a:ea typeface="ＭＳ Ｐゴシック" pitchFamily="34" charset="-128"/>
              </a:defRPr>
            </a:lvl1pPr>
            <a:lvl2pPr marL="742950" indent="-285750">
              <a:defRPr>
                <a:solidFill>
                  <a:schemeClr val="tx1"/>
                </a:solidFill>
                <a:latin typeface="Arial" panose="020B0604020202020204" pitchFamily="34" charset="0"/>
                <a:ea typeface="ＭＳ Ｐゴシック" pitchFamily="34" charset="-128"/>
              </a:defRPr>
            </a:lvl2pPr>
            <a:lvl3pPr marL="1143000" indent="-228600">
              <a:defRPr>
                <a:solidFill>
                  <a:schemeClr val="tx1"/>
                </a:solidFill>
                <a:latin typeface="Arial" panose="020B0604020202020204" pitchFamily="34" charset="0"/>
                <a:ea typeface="ＭＳ Ｐゴシック" pitchFamily="34" charset="-128"/>
              </a:defRPr>
            </a:lvl3pPr>
            <a:lvl4pPr marL="1600200" indent="-228600">
              <a:defRPr>
                <a:solidFill>
                  <a:schemeClr val="tx1"/>
                </a:solidFill>
                <a:latin typeface="Arial" panose="020B0604020202020204" pitchFamily="34" charset="0"/>
                <a:ea typeface="ＭＳ Ｐゴシック" pitchFamily="34" charset="-128"/>
              </a:defRPr>
            </a:lvl4pPr>
            <a:lvl5pPr marL="2057400" indent="-22860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defTabSz="914400"/>
            <a:r>
              <a:rPr lang="en-US" sz="4400" dirty="0">
                <a:uFill>
                  <a:solidFill/>
                </a:uFill>
                <a:sym typeface="Calibri"/>
              </a:rPr>
              <a:t>Memory: What can go wrong?</a:t>
            </a:r>
          </a:p>
          <a:p>
            <a:pPr defTabSz="914400"/>
            <a:endParaRPr lang="en-US" altLang="en-US" dirty="0">
              <a:latin typeface="Tw Cen MT" panose="020B0602020104020603" pitchFamily="34" charset="0"/>
              <a:sym typeface="Calibri" panose="020F0502020204030204" pitchFamily="34" charset="0"/>
            </a:endParaRPr>
          </a:p>
        </p:txBody>
      </p:sp>
      <p:sp>
        <p:nvSpPr>
          <p:cNvPr id="319" name="Shape 319"/>
          <p:cNvSpPr/>
          <p:nvPr/>
        </p:nvSpPr>
        <p:spPr>
          <a:xfrm>
            <a:off x="228600" y="1423378"/>
            <a:ext cx="8077200" cy="5029200"/>
          </a:xfrm>
          <a:prstGeom prst="rect">
            <a:avLst/>
          </a:prstGeom>
          <a:ln w="12700">
            <a:miter lim="400000"/>
          </a:ln>
          <a:extLst>
            <a:ext uri="{C572A759-6A51-4108-AA02-DFA0A04FC94B}"/>
          </a:extLst>
        </p:spPr>
        <p:txBody>
          <a:bodyPr lIns="50800" tIns="50800" rIns="50800" bIns="50800">
            <a:normAutofit/>
          </a:bodyPr>
          <a:lstStyle/>
          <a:p>
            <a:pPr marL="742950" lvl="1" indent="-285750" defTabSz="914400">
              <a:spcBef>
                <a:spcPts val="600"/>
              </a:spcBef>
              <a:buSzPct val="100000"/>
              <a:buFont typeface="Arial"/>
              <a:buChar char="–"/>
              <a:defRPr sz="1800"/>
            </a:pPr>
            <a:r>
              <a:rPr sz="2800" dirty="0">
                <a:uFill>
                  <a:solidFill/>
                </a:uFill>
                <a:latin typeface="+mn-lt"/>
                <a:ea typeface="+mn-ea"/>
                <a:sym typeface="Calibri"/>
              </a:rPr>
              <a:t>Sensory issues</a:t>
            </a:r>
          </a:p>
          <a:p>
            <a:pPr marL="742950" lvl="1" indent="-285750" defTabSz="914400">
              <a:spcBef>
                <a:spcPts val="600"/>
              </a:spcBef>
              <a:buSzPct val="100000"/>
              <a:buFont typeface="Arial"/>
              <a:buChar char="–"/>
              <a:defRPr sz="1800"/>
            </a:pPr>
            <a:r>
              <a:rPr sz="2800" dirty="0">
                <a:uFill>
                  <a:solidFill/>
                </a:uFill>
                <a:latin typeface="+mn-lt"/>
                <a:ea typeface="+mn-ea"/>
                <a:sym typeface="Calibri"/>
              </a:rPr>
              <a:t>Failure to move information to Long-term memory</a:t>
            </a:r>
          </a:p>
          <a:p>
            <a:pPr marL="742950" lvl="1" indent="-285750" defTabSz="914400">
              <a:spcBef>
                <a:spcPts val="600"/>
              </a:spcBef>
              <a:buSzPct val="100000"/>
              <a:buFont typeface="Arial"/>
              <a:buChar char="–"/>
              <a:defRPr sz="1800"/>
            </a:pPr>
            <a:r>
              <a:rPr sz="2800" dirty="0">
                <a:uFill>
                  <a:solidFill/>
                </a:uFill>
                <a:latin typeface="+mn-lt"/>
                <a:ea typeface="+mn-ea"/>
                <a:sym typeface="Calibri"/>
              </a:rPr>
              <a:t>Memory decay</a:t>
            </a:r>
          </a:p>
          <a:p>
            <a:pPr marL="742950" lvl="1" indent="-285750" defTabSz="914400">
              <a:spcBef>
                <a:spcPts val="600"/>
              </a:spcBef>
              <a:buSzPct val="100000"/>
              <a:buFont typeface="Arial"/>
              <a:buChar char="–"/>
              <a:defRPr sz="1800"/>
            </a:pPr>
            <a:r>
              <a:rPr sz="2800" dirty="0">
                <a:uFill>
                  <a:solidFill/>
                </a:uFill>
                <a:latin typeface="+mn-lt"/>
                <a:ea typeface="+mn-ea"/>
                <a:sym typeface="Calibri"/>
              </a:rPr>
              <a:t>Memory interference</a:t>
            </a:r>
          </a:p>
          <a:p>
            <a:pPr marL="742950" lvl="1" indent="-285750" defTabSz="914400">
              <a:spcBef>
                <a:spcPts val="600"/>
              </a:spcBef>
              <a:buSzPct val="100000"/>
              <a:buFont typeface="Arial"/>
              <a:buChar char="–"/>
              <a:defRPr sz="1800"/>
            </a:pPr>
            <a:r>
              <a:rPr sz="2800" dirty="0">
                <a:uFill>
                  <a:solidFill/>
                </a:uFill>
                <a:latin typeface="+mn-lt"/>
                <a:ea typeface="+mn-ea"/>
                <a:sym typeface="Calibri"/>
              </a:rPr>
              <a:t>Failure to retrieve a stored memory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4377880"/>
            <a:ext cx="4114800" cy="2614447"/>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857250" y="502920"/>
            <a:ext cx="7429500" cy="1219200"/>
          </a:xfrm>
        </p:spPr>
        <p:txBody>
          <a:bodyPr>
            <a:normAutofit/>
          </a:bodyPr>
          <a:lstStyle/>
          <a:p>
            <a:pPr eaLnBrk="1" hangingPunct="1"/>
            <a:r>
              <a:rPr lang="en-US" sz="3600" b="1" dirty="0"/>
              <a:t>Representation Takeaway: 				</a:t>
            </a:r>
            <a:r>
              <a:rPr lang="en-US" sz="3600" dirty="0"/>
              <a:t>C</a:t>
            </a:r>
            <a:r>
              <a:rPr lang="en-US" altLang="en-US" sz="3600" dirty="0">
                <a:ea typeface="ＭＳ Ｐゴシック" pitchFamily="34" charset="-128"/>
              </a:rPr>
              <a:t>omprehension</a:t>
            </a:r>
          </a:p>
        </p:txBody>
      </p:sp>
      <p:sp>
        <p:nvSpPr>
          <p:cNvPr id="90115" name="Rectangle 3"/>
          <p:cNvSpPr>
            <a:spLocks noGrp="1" noChangeArrowheads="1"/>
          </p:cNvSpPr>
          <p:nvPr>
            <p:ph idx="1"/>
          </p:nvPr>
        </p:nvSpPr>
        <p:spPr>
          <a:xfrm>
            <a:off x="640080" y="1722120"/>
            <a:ext cx="8427720" cy="5135880"/>
          </a:xfrm>
        </p:spPr>
        <p:txBody>
          <a:bodyPr>
            <a:normAutofit/>
          </a:bodyPr>
          <a:lstStyle/>
          <a:p>
            <a:pPr>
              <a:spcBef>
                <a:spcPts val="0"/>
              </a:spcBef>
              <a:buFont typeface="Wingdings" panose="05000000000000000000" pitchFamily="2" charset="2"/>
              <a:buChar char="q"/>
            </a:pPr>
            <a:r>
              <a:rPr lang="en-US" altLang="en-US" sz="2400" dirty="0">
                <a:solidFill>
                  <a:schemeClr val="tx1"/>
                </a:solidFill>
                <a:ea typeface="ＭＳ Ｐゴシック" pitchFamily="34" charset="-128"/>
              </a:rPr>
              <a:t>Guide information processing</a:t>
            </a:r>
          </a:p>
          <a:p>
            <a:pPr lvl="1">
              <a:buFont typeface="Wingdings" panose="05000000000000000000" pitchFamily="2" charset="2"/>
              <a:buChar char="q"/>
            </a:pPr>
            <a:r>
              <a:rPr lang="en-US" altLang="en-US" sz="2400" dirty="0">
                <a:solidFill>
                  <a:schemeClr val="tx1"/>
                </a:solidFill>
                <a:ea typeface="ＭＳ Ｐゴシック" pitchFamily="34" charset="-128"/>
              </a:rPr>
              <a:t>Activate or supply </a:t>
            </a:r>
            <a:r>
              <a:rPr lang="en-US" altLang="en-US" sz="2400" b="1" dirty="0">
                <a:solidFill>
                  <a:schemeClr val="tx1"/>
                </a:solidFill>
                <a:ea typeface="ＭＳ Ｐゴシック" pitchFamily="34" charset="-128"/>
              </a:rPr>
              <a:t>background knowledge </a:t>
            </a:r>
            <a:r>
              <a:rPr lang="en-US" altLang="en-US" sz="2400" i="0" dirty="0">
                <a:solidFill>
                  <a:schemeClr val="tx1"/>
                </a:solidFill>
                <a:ea typeface="ＭＳ Ｐゴシック" pitchFamily="34" charset="-128"/>
              </a:rPr>
              <a:t>with</a:t>
            </a:r>
            <a:r>
              <a:rPr lang="en-US" altLang="en-US" sz="2400" b="1" dirty="0">
                <a:solidFill>
                  <a:schemeClr val="tx1"/>
                </a:solidFill>
                <a:ea typeface="ＭＳ Ｐゴシック" pitchFamily="34" charset="-128"/>
              </a:rPr>
              <a:t> </a:t>
            </a:r>
            <a:r>
              <a:rPr lang="en-US" altLang="en-US" sz="2400" i="0" dirty="0">
                <a:solidFill>
                  <a:schemeClr val="tx1"/>
                </a:solidFill>
                <a:ea typeface="ＭＳ Ｐゴシック" pitchFamily="34" charset="-128"/>
              </a:rPr>
              <a:t>e</a:t>
            </a:r>
            <a:r>
              <a:rPr lang="en-US" altLang="en-US" sz="2400" dirty="0">
                <a:solidFill>
                  <a:schemeClr val="tx1"/>
                </a:solidFill>
                <a:ea typeface="ＭＳ Ｐゴシック" pitchFamily="34" charset="-128"/>
              </a:rPr>
              <a:t>xplicit links</a:t>
            </a:r>
          </a:p>
          <a:p>
            <a:pPr lvl="1">
              <a:buFont typeface="Wingdings" panose="05000000000000000000" pitchFamily="2" charset="2"/>
              <a:buChar char="q"/>
            </a:pPr>
            <a:r>
              <a:rPr lang="en-US" altLang="en-US" sz="2400" dirty="0">
                <a:solidFill>
                  <a:schemeClr val="tx1"/>
                </a:solidFill>
                <a:ea typeface="ＭＳ Ｐゴシック" pitchFamily="34" charset="-128"/>
              </a:rPr>
              <a:t>Highlight </a:t>
            </a:r>
            <a:r>
              <a:rPr lang="en-US" altLang="en-US" sz="2400" b="1" dirty="0">
                <a:solidFill>
                  <a:schemeClr val="tx1"/>
                </a:solidFill>
                <a:ea typeface="ＭＳ Ｐゴシック" pitchFamily="34" charset="-128"/>
              </a:rPr>
              <a:t>patterns</a:t>
            </a:r>
            <a:r>
              <a:rPr lang="en-US" altLang="en-US" sz="2400" dirty="0">
                <a:solidFill>
                  <a:schemeClr val="tx1"/>
                </a:solidFill>
                <a:ea typeface="ＭＳ Ｐゴシック" pitchFamily="34" charset="-128"/>
              </a:rPr>
              <a:t>, ideas, and relationships</a:t>
            </a:r>
          </a:p>
          <a:p>
            <a:pPr lvl="2">
              <a:buFont typeface="Wingdings" panose="05000000000000000000" pitchFamily="2" charset="2"/>
              <a:buChar char="q"/>
            </a:pPr>
            <a:endParaRPr lang="en-US" altLang="en-US" sz="2400" dirty="0">
              <a:solidFill>
                <a:schemeClr val="tx1"/>
              </a:solidFill>
              <a:ea typeface="ＭＳ Ｐゴシック" pitchFamily="34" charset="-128"/>
            </a:endParaRPr>
          </a:p>
          <a:p>
            <a:pPr>
              <a:spcBef>
                <a:spcPts val="0"/>
              </a:spcBef>
              <a:buFont typeface="Wingdings" panose="05000000000000000000" pitchFamily="2" charset="2"/>
              <a:buChar char="q"/>
            </a:pPr>
            <a:r>
              <a:rPr lang="en-US" sz="2400" dirty="0">
                <a:solidFill>
                  <a:schemeClr val="tx1"/>
                </a:solidFill>
                <a:uFill>
                  <a:solidFill>
                    <a:srgbClr val="FFFFFF"/>
                  </a:solidFill>
                </a:uFill>
                <a:ea typeface="Helvetica"/>
                <a:cs typeface="Helvetica"/>
                <a:sym typeface="Helvetica"/>
              </a:rPr>
              <a:t>Allow sufficient </a:t>
            </a:r>
            <a:r>
              <a:rPr lang="en-US" sz="2400" b="1" dirty="0">
                <a:solidFill>
                  <a:schemeClr val="tx1"/>
                </a:solidFill>
                <a:uFill>
                  <a:solidFill>
                    <a:srgbClr val="FFFFFF"/>
                  </a:solidFill>
                </a:uFill>
                <a:ea typeface="Helvetica"/>
                <a:cs typeface="Helvetica"/>
                <a:sym typeface="Helvetica"/>
              </a:rPr>
              <a:t>time</a:t>
            </a:r>
            <a:r>
              <a:rPr lang="en-US" sz="2400" dirty="0">
                <a:solidFill>
                  <a:schemeClr val="tx1"/>
                </a:solidFill>
                <a:uFill>
                  <a:solidFill>
                    <a:srgbClr val="FFFFFF"/>
                  </a:solidFill>
                </a:uFill>
                <a:ea typeface="Helvetica"/>
                <a:cs typeface="Helvetica"/>
                <a:sym typeface="Helvetica"/>
              </a:rPr>
              <a:t> for the formation of memories</a:t>
            </a:r>
          </a:p>
          <a:p>
            <a:pPr>
              <a:spcBef>
                <a:spcPts val="0"/>
              </a:spcBef>
              <a:buFont typeface="Wingdings" panose="05000000000000000000" pitchFamily="2" charset="2"/>
              <a:buChar char="q"/>
            </a:pPr>
            <a:endParaRPr lang="en-US" sz="2400" dirty="0">
              <a:solidFill>
                <a:schemeClr val="tx1"/>
              </a:solidFill>
              <a:uFill>
                <a:solidFill>
                  <a:srgbClr val="FFFFFF"/>
                </a:solidFill>
              </a:uFill>
              <a:ea typeface="Helvetica"/>
              <a:cs typeface="Helvetica"/>
              <a:sym typeface="Helvetica"/>
            </a:endParaRPr>
          </a:p>
          <a:p>
            <a:pPr>
              <a:spcBef>
                <a:spcPts val="0"/>
              </a:spcBef>
              <a:buFont typeface="Wingdings" panose="05000000000000000000" pitchFamily="2" charset="2"/>
              <a:buChar char="q"/>
            </a:pPr>
            <a:r>
              <a:rPr lang="en-US" sz="2400" b="1" dirty="0">
                <a:solidFill>
                  <a:schemeClr val="tx1"/>
                </a:solidFill>
                <a:uFill>
                  <a:solidFill>
                    <a:srgbClr val="FFFFFF"/>
                  </a:solidFill>
                </a:uFill>
                <a:ea typeface="Helvetica"/>
                <a:cs typeface="Helvetica"/>
                <a:sym typeface="Helvetica"/>
              </a:rPr>
              <a:t>Revisit</a:t>
            </a:r>
            <a:r>
              <a:rPr lang="en-US" sz="2400" dirty="0">
                <a:solidFill>
                  <a:schemeClr val="tx1"/>
                </a:solidFill>
                <a:uFill>
                  <a:solidFill>
                    <a:srgbClr val="FFFFFF"/>
                  </a:solidFill>
                </a:uFill>
                <a:ea typeface="Helvetica"/>
                <a:cs typeface="Helvetica"/>
                <a:sym typeface="Helvetica"/>
              </a:rPr>
              <a:t> information to strengthen memory</a:t>
            </a:r>
          </a:p>
          <a:p>
            <a:pPr lvl="1">
              <a:spcBef>
                <a:spcPts val="0"/>
              </a:spcBef>
              <a:buFont typeface="Wingdings" panose="05000000000000000000" pitchFamily="2" charset="2"/>
              <a:buChar char="q"/>
            </a:pPr>
            <a:r>
              <a:rPr lang="en-US" sz="2400" dirty="0">
                <a:solidFill>
                  <a:schemeClr val="tx1"/>
                </a:solidFill>
                <a:uFill>
                  <a:solidFill>
                    <a:srgbClr val="FFFFFF"/>
                  </a:solidFill>
                </a:uFill>
                <a:ea typeface="Helvetica"/>
                <a:cs typeface="Helvetica"/>
                <a:sym typeface="Helvetica"/>
              </a:rPr>
              <a:t>Revisit often to increase speed and efficiency</a:t>
            </a:r>
          </a:p>
          <a:p>
            <a:pPr lvl="1"/>
            <a:endParaRPr lang="en-US" altLang="en-US" dirty="0">
              <a:ea typeface="ＭＳ Ｐゴシック" pitchFamily="34" charset="-128"/>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108B-F7EC-4C7E-9EAD-67B8404486BC}"/>
              </a:ext>
            </a:extLst>
          </p:cNvPr>
          <p:cNvSpPr>
            <a:spLocks noGrp="1"/>
          </p:cNvSpPr>
          <p:nvPr>
            <p:ph type="title"/>
          </p:nvPr>
        </p:nvSpPr>
        <p:spPr>
          <a:xfrm>
            <a:off x="577124" y="762000"/>
            <a:ext cx="7989752" cy="693564"/>
          </a:xfrm>
        </p:spPr>
        <p:txBody>
          <a:bodyPr/>
          <a:lstStyle/>
          <a:p>
            <a:pPr algn="ctr"/>
            <a:r>
              <a:rPr lang="en-US" sz="3600" b="1" dirty="0">
                <a:latin typeface="Calibri" panose="020F0502020204030204" pitchFamily="34" charset="0"/>
                <a:cs typeface="Calibri" panose="020F0502020204030204" pitchFamily="34" charset="0"/>
              </a:rPr>
              <a:t>Navigation</a:t>
            </a:r>
            <a:r>
              <a:rPr lang="en-US" dirty="0"/>
              <a:t> </a:t>
            </a:r>
          </a:p>
        </p:txBody>
      </p:sp>
      <p:sp>
        <p:nvSpPr>
          <p:cNvPr id="4" name="Arrow: Down 3">
            <a:extLst>
              <a:ext uri="{FF2B5EF4-FFF2-40B4-BE49-F238E27FC236}">
                <a16:creationId xmlns:a16="http://schemas.microsoft.com/office/drawing/2014/main" id="{F293E0DA-6C8B-4DE5-818D-12AC718AE7D6}"/>
              </a:ext>
            </a:extLst>
          </p:cNvPr>
          <p:cNvSpPr/>
          <p:nvPr/>
        </p:nvSpPr>
        <p:spPr>
          <a:xfrm>
            <a:off x="4599432" y="556869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374881A1-3E7F-49AA-B0C0-A5ACFB3A8256}"/>
              </a:ext>
            </a:extLst>
          </p:cNvPr>
          <p:cNvSpPr/>
          <p:nvPr/>
        </p:nvSpPr>
        <p:spPr>
          <a:xfrm rot="19083974">
            <a:off x="7757059" y="5014331"/>
            <a:ext cx="645547" cy="11849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5A41D4-3333-4002-98AE-3A698CC1C9A7}"/>
              </a:ext>
            </a:extLst>
          </p:cNvPr>
          <p:cNvSpPr txBox="1"/>
          <p:nvPr/>
        </p:nvSpPr>
        <p:spPr>
          <a:xfrm>
            <a:off x="4038600" y="4935000"/>
            <a:ext cx="1905000" cy="461665"/>
          </a:xfrm>
          <a:prstGeom prst="rect">
            <a:avLst/>
          </a:prstGeom>
          <a:noFill/>
        </p:spPr>
        <p:txBody>
          <a:bodyPr wrap="square" rtlCol="0">
            <a:spAutoFit/>
          </a:bodyPr>
          <a:lstStyle/>
          <a:p>
            <a:r>
              <a:rPr lang="en-US" sz="2400" dirty="0"/>
              <a:t>Raise Hand</a:t>
            </a:r>
          </a:p>
        </p:txBody>
      </p:sp>
      <p:sp>
        <p:nvSpPr>
          <p:cNvPr id="7" name="TextBox 6">
            <a:extLst>
              <a:ext uri="{FF2B5EF4-FFF2-40B4-BE49-F238E27FC236}">
                <a16:creationId xmlns:a16="http://schemas.microsoft.com/office/drawing/2014/main" id="{C1C80997-80CD-4821-AB87-53D8FAD48AE1}"/>
              </a:ext>
            </a:extLst>
          </p:cNvPr>
          <p:cNvSpPr txBox="1"/>
          <p:nvPr/>
        </p:nvSpPr>
        <p:spPr>
          <a:xfrm>
            <a:off x="6661876" y="4470267"/>
            <a:ext cx="1905000" cy="461665"/>
          </a:xfrm>
          <a:prstGeom prst="rect">
            <a:avLst/>
          </a:prstGeom>
          <a:noFill/>
        </p:spPr>
        <p:txBody>
          <a:bodyPr wrap="square" rtlCol="0">
            <a:spAutoFit/>
          </a:bodyPr>
          <a:lstStyle/>
          <a:p>
            <a:r>
              <a:rPr lang="en-US" sz="2400" dirty="0"/>
              <a:t>Comment</a:t>
            </a:r>
          </a:p>
        </p:txBody>
      </p:sp>
    </p:spTree>
    <p:extLst>
      <p:ext uri="{BB962C8B-B14F-4D97-AF65-F5344CB8AC3E}">
        <p14:creationId xmlns:p14="http://schemas.microsoft.com/office/powerpoint/2010/main" val="731467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F0F2DE2C-201B-4D9E-A1DF-24520ABC8AE2}"/>
              </a:ext>
            </a:extLst>
          </p:cNvPr>
          <p:cNvSpPr>
            <a:spLocks noGrp="1"/>
          </p:cNvSpPr>
          <p:nvPr>
            <p:ph type="title"/>
          </p:nvPr>
        </p:nvSpPr>
        <p:spPr>
          <a:xfrm>
            <a:off x="495300" y="495300"/>
            <a:ext cx="8153400" cy="990600"/>
          </a:xfrm>
        </p:spPr>
        <p:txBody>
          <a:bodyPr>
            <a:normAutofit/>
          </a:bodyPr>
          <a:lstStyle/>
          <a:p>
            <a:pPr algn="ctr">
              <a:defRPr/>
            </a:pP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Next Steps = +1</a:t>
            </a:r>
          </a:p>
        </p:txBody>
      </p:sp>
      <p:sp>
        <p:nvSpPr>
          <p:cNvPr id="65539" name="Content Placeholder 2">
            <a:extLst>
              <a:ext uri="{FF2B5EF4-FFF2-40B4-BE49-F238E27FC236}">
                <a16:creationId xmlns:a16="http://schemas.microsoft.com/office/drawing/2014/main" id="{C2B66CD7-1B60-4DC8-A60E-0A776AE00BDA}"/>
              </a:ext>
            </a:extLst>
          </p:cNvPr>
          <p:cNvSpPr>
            <a:spLocks noGrp="1"/>
          </p:cNvSpPr>
          <p:nvPr>
            <p:ph idx="1"/>
          </p:nvPr>
        </p:nvSpPr>
        <p:spPr>
          <a:xfrm>
            <a:off x="612775" y="1981200"/>
            <a:ext cx="8153400" cy="4876800"/>
          </a:xfrm>
        </p:spPr>
        <p:txBody>
          <a:bodyPr>
            <a:normAutofit fontScale="85000" lnSpcReduction="20000"/>
          </a:bodyPr>
          <a:lstStyle/>
          <a:p>
            <a:pPr marL="530352" lvl="1" indent="0">
              <a:buNone/>
              <a:defRPr/>
            </a:pPr>
            <a:r>
              <a:rPr lang="en-US" sz="3000" i="0" dirty="0"/>
              <a:t>-</a:t>
            </a:r>
            <a:r>
              <a:rPr lang="en-US" sz="3000" dirty="0">
                <a:solidFill>
                  <a:schemeClr val="tx1"/>
                </a:solidFill>
              </a:rPr>
              <a:t>Take 1 assignment and apply 1 UDL principle</a:t>
            </a:r>
          </a:p>
          <a:p>
            <a:pPr lvl="2">
              <a:defRPr/>
            </a:pPr>
            <a:r>
              <a:rPr lang="en-US" sz="3000" dirty="0">
                <a:solidFill>
                  <a:schemeClr val="tx1"/>
                </a:solidFill>
              </a:rPr>
              <a:t>Assess</a:t>
            </a:r>
          </a:p>
          <a:p>
            <a:pPr lvl="2">
              <a:defRPr/>
            </a:pPr>
            <a:r>
              <a:rPr lang="en-US" sz="3000" dirty="0">
                <a:solidFill>
                  <a:schemeClr val="tx1"/>
                </a:solidFill>
              </a:rPr>
              <a:t>Revise </a:t>
            </a:r>
          </a:p>
          <a:p>
            <a:pPr lvl="2">
              <a:defRPr/>
            </a:pPr>
            <a:r>
              <a:rPr lang="en-US" sz="3000" dirty="0">
                <a:solidFill>
                  <a:schemeClr val="tx1"/>
                </a:solidFill>
              </a:rPr>
              <a:t>Apply 1 principle to another assignment </a:t>
            </a:r>
          </a:p>
          <a:p>
            <a:pPr lvl="2">
              <a:defRPr/>
            </a:pPr>
            <a:r>
              <a:rPr lang="en-US" sz="3000" dirty="0">
                <a:solidFill>
                  <a:schemeClr val="tx1"/>
                </a:solidFill>
              </a:rPr>
              <a:t>Repeat</a:t>
            </a:r>
          </a:p>
          <a:p>
            <a:pPr lvl="1">
              <a:defRPr/>
            </a:pPr>
            <a:endParaRPr lang="en-US" dirty="0">
              <a:solidFill>
                <a:schemeClr val="tx1"/>
              </a:solidFill>
            </a:endParaRPr>
          </a:p>
          <a:p>
            <a:pPr marL="366713" lvl="1" indent="0">
              <a:buNone/>
              <a:defRPr/>
            </a:pPr>
            <a:endParaRPr lang="en-US" dirty="0">
              <a:solidFill>
                <a:schemeClr val="tx1"/>
              </a:solidFill>
            </a:endParaRPr>
          </a:p>
          <a:p>
            <a:pPr marL="342900" indent="-342900">
              <a:spcBef>
                <a:spcPts val="0"/>
              </a:spcBef>
              <a:buClr>
                <a:schemeClr val="dk1"/>
              </a:buClr>
              <a:buSzPct val="100000"/>
              <a:buFont typeface="Arial"/>
              <a:buChar char="•"/>
            </a:pPr>
            <a:r>
              <a:rPr lang="en-US" sz="3200" u="sng" dirty="0">
                <a:solidFill>
                  <a:schemeClr val="tx1"/>
                </a:solidFill>
                <a:latin typeface="Calibri"/>
                <a:ea typeface="Calibri"/>
                <a:cs typeface="Calibri"/>
                <a:sym typeface="Calibri"/>
                <a:hlinkClick r:id="rId3"/>
              </a:rPr>
              <a:t>www.CAST.org</a:t>
            </a:r>
            <a:r>
              <a:rPr lang="en-US" sz="3200" u="sng" dirty="0">
                <a:solidFill>
                  <a:schemeClr val="tx1"/>
                </a:solidFill>
                <a:latin typeface="Calibri"/>
                <a:ea typeface="Calibri"/>
                <a:cs typeface="Calibri"/>
                <a:sym typeface="Calibri"/>
              </a:rPr>
              <a:t> </a:t>
            </a:r>
            <a:endParaRPr lang="en-US" sz="3200" dirty="0">
              <a:solidFill>
                <a:schemeClr val="tx1"/>
              </a:solidFill>
              <a:latin typeface="Calibri"/>
              <a:ea typeface="Calibri"/>
              <a:cs typeface="Calibri"/>
              <a:sym typeface="Calibri"/>
            </a:endParaRPr>
          </a:p>
          <a:p>
            <a:pPr marL="342900" indent="-342900">
              <a:spcBef>
                <a:spcPts val="640"/>
              </a:spcBef>
              <a:buClr>
                <a:schemeClr val="dk1"/>
              </a:buClr>
              <a:buSzPct val="100000"/>
              <a:buFont typeface="Arial"/>
              <a:buChar char="•"/>
            </a:pPr>
            <a:r>
              <a:rPr lang="en-US" sz="3200" u="sng" dirty="0">
                <a:solidFill>
                  <a:schemeClr val="tx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www.udlcenter.org</a:t>
            </a:r>
          </a:p>
          <a:p>
            <a:pPr marL="342900" indent="-342900">
              <a:spcBef>
                <a:spcPts val="640"/>
              </a:spcBef>
              <a:buClr>
                <a:schemeClr val="dk1"/>
              </a:buClr>
              <a:buSzPct val="100000"/>
              <a:buFont typeface="Arial"/>
              <a:buChar char="•"/>
            </a:pPr>
            <a:endParaRPr lang="en-US" sz="3200" u="sng" dirty="0">
              <a:solidFill>
                <a:schemeClr val="tx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endParaRPr>
          </a:p>
          <a:p>
            <a:pPr marL="342900" indent="-342900">
              <a:spcBef>
                <a:spcPts val="640"/>
              </a:spcBef>
              <a:buClr>
                <a:schemeClr val="dk1"/>
              </a:buClr>
              <a:buSzPct val="100000"/>
              <a:buFont typeface="Arial"/>
              <a:buChar char="•"/>
            </a:pPr>
            <a:r>
              <a:rPr lang="en-US" sz="3200" dirty="0">
                <a:solidFill>
                  <a:schemeClr val="tx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zach.petrea@heartland.edu</a:t>
            </a:r>
          </a:p>
          <a:p>
            <a:pPr marL="530352" lvl="1" indent="0">
              <a:buNone/>
              <a:defRPr/>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t>
            </a:r>
            <a:endParaRPr lang="en-US" dirty="0"/>
          </a:p>
        </p:txBody>
      </p:sp>
      <p:sp>
        <p:nvSpPr>
          <p:cNvPr id="5" name="Rectangle 4"/>
          <p:cNvSpPr/>
          <p:nvPr/>
        </p:nvSpPr>
        <p:spPr>
          <a:xfrm>
            <a:off x="3398180" y="2286000"/>
            <a:ext cx="2355776" cy="3770263"/>
          </a:xfrm>
          <a:prstGeom prst="rect">
            <a:avLst/>
          </a:prstGeom>
          <a:noFill/>
        </p:spPr>
        <p:txBody>
          <a:bodyPr wrap="square" lIns="91440" tIns="45720" rIns="91440" bIns="45720">
            <a:spAutoFit/>
          </a:bodyPr>
          <a:lstStyle/>
          <a:p>
            <a:pPr algn="ctr"/>
            <a:r>
              <a:rPr lang="en-US" sz="239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239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70512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a:t>
            </a:r>
          </a:p>
        </p:txBody>
      </p:sp>
      <p:sp>
        <p:nvSpPr>
          <p:cNvPr id="3" name="Content Placeholder 2"/>
          <p:cNvSpPr>
            <a:spLocks noGrp="1"/>
          </p:cNvSpPr>
          <p:nvPr>
            <p:ph idx="1"/>
          </p:nvPr>
        </p:nvSpPr>
        <p:spPr>
          <a:xfrm>
            <a:off x="581192" y="2971800"/>
            <a:ext cx="8531352" cy="4495800"/>
          </a:xfrm>
        </p:spPr>
        <p:txBody>
          <a:bodyPr>
            <a:normAutofit fontScale="92500" lnSpcReduction="20000"/>
          </a:bodyPr>
          <a:lstStyle/>
          <a:p>
            <a:r>
              <a:rPr lang="en-US" sz="1800" dirty="0" err="1">
                <a:ea typeface="Calibri"/>
                <a:cs typeface="Calibri"/>
              </a:rPr>
              <a:t>Alferink</a:t>
            </a:r>
            <a:r>
              <a:rPr lang="en-US" sz="1800" dirty="0">
                <a:ea typeface="Calibri"/>
                <a:cs typeface="Calibri"/>
              </a:rPr>
              <a:t>, Larry and </a:t>
            </a:r>
            <a:r>
              <a:rPr lang="en-US" sz="1800" dirty="0" err="1">
                <a:ea typeface="Calibri"/>
                <a:cs typeface="Calibri"/>
              </a:rPr>
              <a:t>Valeri</a:t>
            </a:r>
            <a:r>
              <a:rPr lang="en-US" sz="1800" dirty="0">
                <a:ea typeface="Calibri"/>
                <a:cs typeface="Calibri"/>
              </a:rPr>
              <a:t> Farmer-</a:t>
            </a:r>
            <a:r>
              <a:rPr lang="en-US" sz="1800" dirty="0" err="1">
                <a:ea typeface="Calibri"/>
                <a:cs typeface="Calibri"/>
              </a:rPr>
              <a:t>Dougan</a:t>
            </a:r>
            <a:r>
              <a:rPr lang="en-US" sz="1800" dirty="0">
                <a:ea typeface="Calibri"/>
                <a:cs typeface="Calibri"/>
              </a:rPr>
              <a:t>. “Brain-(not) Based Education: Dangers of Misunderstanding and Misapplication of Neuroscience Research.” </a:t>
            </a:r>
            <a:r>
              <a:rPr lang="en-US" sz="1800" i="1" dirty="0">
                <a:ea typeface="Calibri"/>
                <a:cs typeface="Calibri"/>
              </a:rPr>
              <a:t>Exceptionality</a:t>
            </a:r>
            <a:r>
              <a:rPr lang="en-US" sz="1800" dirty="0">
                <a:ea typeface="Calibri"/>
                <a:cs typeface="Calibri"/>
              </a:rPr>
              <a:t>. 18 (2010):42-52 </a:t>
            </a:r>
            <a:endParaRPr lang="en-US" sz="1800" dirty="0">
              <a:ea typeface="Calibri"/>
              <a:cs typeface="Times New Roman"/>
            </a:endParaRPr>
          </a:p>
          <a:p>
            <a:r>
              <a:rPr lang="en-US" sz="1800" dirty="0"/>
              <a:t>Banerjee, Manju &amp; Ibrahim </a:t>
            </a:r>
            <a:r>
              <a:rPr lang="en-US" sz="1800" dirty="0" err="1"/>
              <a:t>Dahlstrom-Hakki</a:t>
            </a:r>
            <a:r>
              <a:rPr lang="en-US" sz="1800" dirty="0"/>
              <a:t>. “Introduction to Universal Design.” MPDL625x:Universal Design: Principles &amp; Practice. Fall 2015 </a:t>
            </a:r>
            <a:r>
              <a:rPr lang="en-US" sz="1800" dirty="0" err="1"/>
              <a:t>powerpoint</a:t>
            </a:r>
            <a:r>
              <a:rPr lang="en-US" sz="1800" dirty="0"/>
              <a:t>. Landmark College. </a:t>
            </a:r>
          </a:p>
          <a:p>
            <a:r>
              <a:rPr lang="en-US" sz="1800" dirty="0"/>
              <a:t>---. “The Neuro-Cognitive Underpinnings of Learning.” MPDL625x:Universal Design: Principles &amp; Practice. Fall 2015 </a:t>
            </a:r>
            <a:r>
              <a:rPr lang="en-US" sz="1800" dirty="0" err="1"/>
              <a:t>powerpoint</a:t>
            </a:r>
            <a:r>
              <a:rPr lang="en-US" sz="1800" dirty="0"/>
              <a:t>. Landmark College</a:t>
            </a:r>
          </a:p>
          <a:p>
            <a:r>
              <a:rPr lang="en-US" sz="1800" dirty="0">
                <a:latin typeface="Calibri"/>
                <a:ea typeface="Calibri"/>
                <a:cs typeface="Calibri"/>
              </a:rPr>
              <a:t>Centers for Disease Control and Prevention (CDC). “CDC: 53 million adults in the US live with a disability.” </a:t>
            </a:r>
            <a:r>
              <a:rPr lang="en-US" sz="1800" u="sng" kern="1800" dirty="0">
                <a:solidFill>
                  <a:srgbClr val="0000FF"/>
                </a:solidFill>
                <a:latin typeface="Calibri"/>
                <a:ea typeface="Times New Roman"/>
                <a:cs typeface="Calibri"/>
                <a:hlinkClick r:id="rId2"/>
              </a:rPr>
              <a:t>http://www.cdc.gov/media/releases/2015/p0730-us-disability.html</a:t>
            </a:r>
            <a:r>
              <a:rPr lang="en-US" sz="1800" dirty="0">
                <a:latin typeface="Calibri"/>
                <a:ea typeface="Calibri"/>
                <a:cs typeface="Calibri"/>
              </a:rPr>
              <a:t> </a:t>
            </a:r>
            <a:endParaRPr lang="en-US" sz="1800" dirty="0">
              <a:latin typeface="Calibri"/>
              <a:ea typeface="Calibri"/>
              <a:cs typeface="Times New Roman"/>
            </a:endParaRPr>
          </a:p>
          <a:p>
            <a:r>
              <a:rPr lang="en-US" sz="1800" dirty="0"/>
              <a:t>Dekker, S., Lee, N. C., Howard-Jones, P. , &amp; </a:t>
            </a:r>
            <a:r>
              <a:rPr lang="en-US" sz="1800" dirty="0" err="1"/>
              <a:t>Jolles</a:t>
            </a:r>
            <a:r>
              <a:rPr lang="en-US" sz="1800" dirty="0"/>
              <a:t>, J. (2012). Neuromyths in Education: Prevalence and predictors of misconceptions among teachers.	 Frontiers in Psychology, 3, 1-8.</a:t>
            </a:r>
          </a:p>
          <a:p>
            <a:r>
              <a:rPr lang="en-US" sz="1800" dirty="0" err="1"/>
              <a:t>DeLamater</a:t>
            </a:r>
            <a:r>
              <a:rPr lang="en-US" sz="1800" dirty="0"/>
              <a:t>, William E. "How Larger Font Size Impacts Reading and the Implications for Educational Use of Digital Text Readers." </a:t>
            </a:r>
            <a:r>
              <a:rPr lang="en-US" sz="1800" dirty="0" err="1"/>
              <a:t>ereadia</a:t>
            </a:r>
            <a:r>
              <a:rPr lang="en-US" sz="1800" dirty="0"/>
              <a:t>. April 29, 2010.</a:t>
            </a:r>
          </a:p>
          <a:p>
            <a:r>
              <a:rPr lang="en-US" sz="1800" dirty="0"/>
              <a:t>Howard-Jones, Paul, Michela </a:t>
            </a:r>
            <a:r>
              <a:rPr lang="en-US" sz="1800" dirty="0" err="1"/>
              <a:t>Ott</a:t>
            </a:r>
            <a:r>
              <a:rPr lang="en-US" sz="1800" dirty="0"/>
              <a:t>, Theo van </a:t>
            </a:r>
            <a:r>
              <a:rPr lang="en-US" sz="1800" dirty="0" err="1"/>
              <a:t>Leeuwen</a:t>
            </a:r>
            <a:r>
              <a:rPr lang="en-US" sz="1800" dirty="0"/>
              <a:t>, Bert De </a:t>
            </a:r>
            <a:r>
              <a:rPr lang="en-US" sz="1800" dirty="0" err="1"/>
              <a:t>Smedt</a:t>
            </a:r>
            <a:r>
              <a:rPr lang="en-US" sz="1800" dirty="0"/>
              <a:t>. “Neuroscience and  technology enhanced learning.” </a:t>
            </a:r>
            <a:r>
              <a:rPr lang="en-US" sz="1800" dirty="0" err="1"/>
              <a:t>Futurelab</a:t>
            </a:r>
            <a:r>
              <a:rPr lang="en-US" sz="1800" dirty="0"/>
              <a:t>. October 2010. http://www.nfer.ac.uk/publications/FUTL19/FUTL19_home.cfm</a:t>
            </a:r>
          </a:p>
          <a:p>
            <a:endParaRPr lang="en-US" altLang="en-US" sz="3200" dirty="0">
              <a:ea typeface="ＭＳ Ｐゴシック" pitchFamily="34" charset="-128"/>
            </a:endParaRPr>
          </a:p>
          <a:p>
            <a:pPr>
              <a:defRPr/>
            </a:pPr>
            <a:endParaRPr lang="en-US" altLang="en-US" sz="3200" dirty="0">
              <a:ea typeface="ＭＳ Ｐゴシック" pitchFamily="34" charset="-128"/>
            </a:endParaRPr>
          </a:p>
          <a:p>
            <a:pPr>
              <a:defRPr/>
            </a:pPr>
            <a:endParaRPr lang="en-US" dirty="0"/>
          </a:p>
          <a:p>
            <a:endParaRPr lang="en-US" dirty="0"/>
          </a:p>
        </p:txBody>
      </p:sp>
    </p:spTree>
    <p:extLst>
      <p:ext uri="{BB962C8B-B14F-4D97-AF65-F5344CB8AC3E}">
        <p14:creationId xmlns:p14="http://schemas.microsoft.com/office/powerpoint/2010/main" val="507301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a:xfrm>
            <a:off x="457200" y="2209800"/>
            <a:ext cx="8531352" cy="4495800"/>
          </a:xfrm>
        </p:spPr>
        <p:txBody>
          <a:bodyPr>
            <a:normAutofit fontScale="92500" lnSpcReduction="20000"/>
          </a:bodyPr>
          <a:lstStyle/>
          <a:p>
            <a:r>
              <a:rPr lang="en-US" sz="1800" dirty="0"/>
              <a:t>Howard-Jones, Paul. </a:t>
            </a:r>
            <a:r>
              <a:rPr lang="en-US" sz="1800" i="1" dirty="0"/>
              <a:t>Neuroscience and Education: Issues and Opportunities</a:t>
            </a:r>
            <a:r>
              <a:rPr lang="en-US" sz="1800" dirty="0"/>
              <a:t>. The Teaching and Learning Research </a:t>
            </a:r>
            <a:r>
              <a:rPr lang="en-US" sz="1800" dirty="0" err="1"/>
              <a:t>Programme</a:t>
            </a:r>
            <a:r>
              <a:rPr lang="en-US" sz="1800" dirty="0"/>
              <a:t>. London: U of London, 2007. </a:t>
            </a:r>
            <a:r>
              <a:rPr lang="en-US" sz="1800" u="sng" dirty="0">
                <a:hlinkClick r:id="rId2"/>
              </a:rPr>
              <a:t>http://www.tlrp.org/pub/documents/Neuroscience%20Commentary%20FINAL.pdf</a:t>
            </a:r>
            <a:endParaRPr lang="en-US" sz="1800" dirty="0"/>
          </a:p>
          <a:p>
            <a:r>
              <a:rPr lang="en-US" sz="1800" dirty="0"/>
              <a:t>International Dyslexia Association. “Dyslexia Basics.” Eida.org. 2015. </a:t>
            </a:r>
            <a:r>
              <a:rPr lang="en-US" sz="1800" u="sng" dirty="0">
                <a:hlinkClick r:id="rId3"/>
              </a:rPr>
              <a:t>http://eida.org/dyslexia-basics/</a:t>
            </a:r>
            <a:endParaRPr lang="en-US" sz="1800" dirty="0"/>
          </a:p>
          <a:p>
            <a:r>
              <a:rPr lang="en-US" sz="1800" dirty="0"/>
              <a:t>“Introduction to Universal Design for Learning- 2 hour presentation.” </a:t>
            </a:r>
            <a:r>
              <a:rPr lang="en-US" sz="1800" dirty="0" err="1"/>
              <a:t>powerpoint</a:t>
            </a:r>
            <a:r>
              <a:rPr lang="en-US" sz="1800" dirty="0"/>
              <a:t>. UDL-Universe (Sonoma State &amp; U.S. Department of Education). </a:t>
            </a:r>
            <a:r>
              <a:rPr lang="en-US" sz="1800" dirty="0" err="1"/>
              <a:t>N.d.</a:t>
            </a:r>
            <a:r>
              <a:rPr lang="en-US" sz="1800" dirty="0"/>
              <a:t> http://enact.sonoma.edu/loader.php?type=d&amp;id=397900 </a:t>
            </a:r>
          </a:p>
          <a:p>
            <a:r>
              <a:rPr lang="en-US" sz="1800" dirty="0" err="1"/>
              <a:t>Kellingley</a:t>
            </a:r>
            <a:r>
              <a:rPr lang="en-US" sz="1800" dirty="0"/>
              <a:t>. Nick. “The Seven Principles of Universal Design</a:t>
            </a:r>
            <a:r>
              <a:rPr lang="en-US" sz="1800" b="1" dirty="0"/>
              <a:t>.” </a:t>
            </a:r>
            <a:r>
              <a:rPr lang="en-US" sz="1800" dirty="0"/>
              <a:t>The Interaction Design Foundation. </a:t>
            </a:r>
            <a:r>
              <a:rPr lang="en-US" sz="1800" u="sng" dirty="0">
                <a:hlinkClick r:id="rId4"/>
              </a:rPr>
              <a:t>https://www.interaction-design.org/ux-daily/47/the-seven-principles-of-universal-design</a:t>
            </a:r>
            <a:endParaRPr lang="en-US" sz="1800" dirty="0"/>
          </a:p>
          <a:p>
            <a:r>
              <a:rPr lang="en-US" sz="1800" dirty="0" err="1"/>
              <a:t>leu</a:t>
            </a:r>
            <a:r>
              <a:rPr lang="en-US" sz="1800" dirty="0"/>
              <a:t>, </a:t>
            </a:r>
            <a:r>
              <a:rPr lang="en-US" sz="1800" dirty="0" err="1"/>
              <a:t>chelsea</a:t>
            </a:r>
            <a:r>
              <a:rPr lang="en-US" sz="1800" dirty="0"/>
              <a:t>. “Scientists can now predict intelligence from brain activity.” wired. 10.12.15.</a:t>
            </a:r>
            <a:r>
              <a:rPr lang="en-US" sz="1800" u="sng" dirty="0">
                <a:hlinkClick r:id="rId5"/>
              </a:rPr>
              <a:t>http://www.wired.com/2015/10/scientists-can-now-predict-intelligence-brain-activity/</a:t>
            </a:r>
            <a:endParaRPr lang="en-US" sz="1800" dirty="0"/>
          </a:p>
          <a:p>
            <a:r>
              <a:rPr lang="en-US" sz="1800" cap="all" dirty="0"/>
              <a:t> </a:t>
            </a:r>
            <a:r>
              <a:rPr lang="en-US" sz="1800" dirty="0" err="1"/>
              <a:t>Nalewicki</a:t>
            </a:r>
            <a:r>
              <a:rPr lang="en-US" sz="1800" dirty="0"/>
              <a:t>, Jennifer. "New Font Helps Dyslexics Read." Scientific American. October 26, 2011.</a:t>
            </a:r>
          </a:p>
          <a:p>
            <a:pPr marL="0" indent="0">
              <a:buNone/>
            </a:pPr>
            <a:endParaRPr lang="en-US" dirty="0"/>
          </a:p>
        </p:txBody>
      </p:sp>
    </p:spTree>
    <p:extLst>
      <p:ext uri="{BB962C8B-B14F-4D97-AF65-F5344CB8AC3E}">
        <p14:creationId xmlns:p14="http://schemas.microsoft.com/office/powerpoint/2010/main" val="3082518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a:xfrm>
            <a:off x="762000" y="2590800"/>
            <a:ext cx="8153400" cy="4114800"/>
          </a:xfrm>
        </p:spPr>
        <p:txBody>
          <a:bodyPr>
            <a:normAutofit fontScale="92500" lnSpcReduction="20000"/>
          </a:bodyPr>
          <a:lstStyle/>
          <a:p>
            <a:r>
              <a:rPr lang="en-US" sz="1800" dirty="0"/>
              <a:t>“'</a:t>
            </a:r>
            <a:r>
              <a:rPr lang="en-US" sz="1800" dirty="0" err="1"/>
              <a:t>Neurotypical</a:t>
            </a:r>
            <a:r>
              <a:rPr lang="en-US" sz="1800" dirty="0"/>
              <a:t>' in Context.” </a:t>
            </a:r>
            <a:r>
              <a:rPr lang="en-US" sz="1800" u="sng" dirty="0">
                <a:hlinkClick r:id="rId3" action="ppaction://hlinkfile"/>
              </a:rPr>
              <a:t>PBS</a:t>
            </a:r>
            <a:r>
              <a:rPr lang="en-US" sz="1800" dirty="0"/>
              <a:t>. July 29, 2013. http://www.pbs.org/pov/neurotypical/photo-gallery-in-context/?photo=3</a:t>
            </a:r>
          </a:p>
          <a:p>
            <a:r>
              <a:rPr lang="en-US" sz="1800" dirty="0"/>
              <a:t>Nicolson, RI</a:t>
            </a:r>
            <a:r>
              <a:rPr lang="en-US" sz="1800" baseline="30000" dirty="0"/>
              <a:t>1</a:t>
            </a:r>
            <a:r>
              <a:rPr lang="en-US" sz="1800" dirty="0"/>
              <a:t>, AJ Fawcett, RL Brookes, and J Needle. “Procedural Learning and Dyslexia.” Dyslexia. 15.3 (2010): 194-212. </a:t>
            </a:r>
          </a:p>
          <a:p>
            <a:r>
              <a:rPr lang="en-US" sz="1800" dirty="0"/>
              <a:t>Robison, John. “What is Neurodiversity?” </a:t>
            </a:r>
            <a:r>
              <a:rPr lang="en-US" sz="1800" u="sng" dirty="0">
                <a:hlinkClick r:id="rId4"/>
              </a:rPr>
              <a:t>Psychology Today</a:t>
            </a:r>
            <a:r>
              <a:rPr lang="en-US" sz="1800" dirty="0"/>
              <a:t>. 10.7.13. https://www.psychologytoday.com/blog/my-life-aspergers/201310/what-is-neurodiversity</a:t>
            </a:r>
          </a:p>
          <a:p>
            <a:r>
              <a:rPr lang="en-US" sz="1800" dirty="0"/>
              <a:t>Rose, D. H., Meyer, A., &amp; Hitchcock, C. (2005). </a:t>
            </a:r>
            <a:r>
              <a:rPr lang="en-US" sz="1800" i="1" dirty="0"/>
              <a:t>The universally designed classroom: Accessible curriculum and digital technologies.</a:t>
            </a:r>
            <a:r>
              <a:rPr lang="en-US" sz="1800" dirty="0"/>
              <a:t> Cambridge, MA: Harvard Education Press.</a:t>
            </a:r>
          </a:p>
          <a:p>
            <a:r>
              <a:rPr lang="en-US" sz="1800" dirty="0" err="1"/>
              <a:t>Schneps</a:t>
            </a:r>
            <a:r>
              <a:rPr lang="en-US" sz="1800" dirty="0"/>
              <a:t> MH, Thomson JM, Chen C, </a:t>
            </a:r>
            <a:r>
              <a:rPr lang="en-US" sz="1800" dirty="0" err="1"/>
              <a:t>Sonnert</a:t>
            </a:r>
            <a:r>
              <a:rPr lang="en-US" sz="1800" dirty="0"/>
              <a:t> G, </a:t>
            </a:r>
            <a:r>
              <a:rPr lang="en-US" sz="1800" dirty="0" err="1"/>
              <a:t>Pomplun</a:t>
            </a:r>
            <a:r>
              <a:rPr lang="en-US" sz="1800" dirty="0"/>
              <a:t> M (2013) E-Readers Are More Effective than Paper for Some with Dyslexia. </a:t>
            </a:r>
            <a:r>
              <a:rPr lang="en-US" sz="1800" dirty="0" err="1"/>
              <a:t>PLoS</a:t>
            </a:r>
            <a:r>
              <a:rPr lang="en-US" sz="1800" dirty="0"/>
              <a:t> ONE 8(9): e75634. </a:t>
            </a:r>
            <a:r>
              <a:rPr lang="en-US" sz="1800" u="sng" dirty="0">
                <a:hlinkClick r:id="rId5"/>
              </a:rPr>
              <a:t>http://journals.plos.org/plosone/article?id=10.1371/journal.pone.0075634</a:t>
            </a:r>
            <a:endParaRPr lang="en-US" sz="1800" dirty="0"/>
          </a:p>
          <a:p>
            <a:r>
              <a:rPr lang="en-US" sz="1800" dirty="0" err="1"/>
              <a:t>Shaywitz</a:t>
            </a:r>
            <a:r>
              <a:rPr lang="en-US" sz="1800" dirty="0"/>
              <a:t>, Sally. Overcoming Dyslexia: A New and Complete Science-Based Program for Reading Problems at Any Level. Vintage Paperback, 2005. </a:t>
            </a:r>
          </a:p>
          <a:p>
            <a:r>
              <a:rPr lang="en-US" sz="1800" dirty="0"/>
              <a:t>---, Maria </a:t>
            </a:r>
            <a:r>
              <a:rPr lang="en-US" sz="1800" dirty="0" err="1"/>
              <a:t>Mody</a:t>
            </a:r>
            <a:r>
              <a:rPr lang="en-US" sz="1800" dirty="0"/>
              <a:t>, and Bennett A. </a:t>
            </a:r>
            <a:r>
              <a:rPr lang="en-US" sz="1800" dirty="0" err="1"/>
              <a:t>Shaywitz</a:t>
            </a:r>
            <a:r>
              <a:rPr lang="en-US" sz="1800" dirty="0"/>
              <a:t>. “Neural Mechanisms in Dyslexia.” Current Directions in Psychological Science. 15.6 (2006): 278-281. </a:t>
            </a:r>
          </a:p>
          <a:p>
            <a:endParaRPr lang="en-US" dirty="0"/>
          </a:p>
        </p:txBody>
      </p:sp>
    </p:spTree>
    <p:extLst>
      <p:ext uri="{BB962C8B-B14F-4D97-AF65-F5344CB8AC3E}">
        <p14:creationId xmlns:p14="http://schemas.microsoft.com/office/powerpoint/2010/main" val="1198724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p:txBody>
          <a:bodyPr>
            <a:normAutofit/>
          </a:bodyPr>
          <a:lstStyle/>
          <a:p>
            <a:r>
              <a:rPr lang="en-US" sz="1800" dirty="0" err="1"/>
              <a:t>Silberman</a:t>
            </a:r>
            <a:r>
              <a:rPr lang="en-US" sz="1800" dirty="0"/>
              <a:t>, Steve. “Neurodiversity Rewires Conventional Thinking About Brains.” </a:t>
            </a:r>
            <a:r>
              <a:rPr lang="en-US" sz="1800" dirty="0">
                <a:hlinkClick r:id="rId2"/>
              </a:rPr>
              <a:t>WIRED</a:t>
            </a:r>
            <a:r>
              <a:rPr lang="en-US" sz="1800" dirty="0"/>
              <a:t>. </a:t>
            </a:r>
            <a:r>
              <a:rPr lang="en-US" sz="1800" cap="all" dirty="0"/>
              <a:t> 04.16.13. </a:t>
            </a:r>
            <a:r>
              <a:rPr lang="en-US" sz="1800" u="sng" dirty="0">
                <a:hlinkClick r:id="rId2"/>
              </a:rPr>
              <a:t>http://www.wired.com/2013/04/neurodiversity/</a:t>
            </a:r>
            <a:r>
              <a:rPr lang="en-US" sz="1800" dirty="0"/>
              <a:t> </a:t>
            </a:r>
          </a:p>
          <a:p>
            <a:r>
              <a:rPr lang="en-US" sz="1800" dirty="0"/>
              <a:t>Stowe, Mary Murray. “Instructional Sequence for Teaching the Structure of the English Language.” William and Mary School of Education. October 2013. </a:t>
            </a:r>
            <a:r>
              <a:rPr lang="en-US" sz="1800" dirty="0">
                <a:hlinkClick r:id="rId3"/>
              </a:rPr>
              <a:t>https://education.wm.edu/centers/ttac/resources/articles/teachtechnique/instructionalsequence/index.php</a:t>
            </a:r>
            <a:endParaRPr lang="en-US" sz="1800" dirty="0"/>
          </a:p>
          <a:p>
            <a:r>
              <a:rPr lang="en-US" sz="1800" dirty="0"/>
              <a:t>Sylvan, L. J., &amp; Christodoulou, J. A. (2010). Understanding the role of neuroscience in brain-based products: A guide for educators an consumers. Mind, Brain, and Education, 4(1), 1-7.</a:t>
            </a:r>
          </a:p>
          <a:p>
            <a:endParaRPr lang="en-US" sz="1800" dirty="0"/>
          </a:p>
          <a:p>
            <a:endParaRPr lang="en-US" dirty="0"/>
          </a:p>
        </p:txBody>
      </p:sp>
    </p:spTree>
    <p:extLst>
      <p:ext uri="{BB962C8B-B14F-4D97-AF65-F5344CB8AC3E}">
        <p14:creationId xmlns:p14="http://schemas.microsoft.com/office/powerpoint/2010/main" val="384457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81192" y="838200"/>
            <a:ext cx="7989752" cy="685800"/>
          </a:xfrm>
        </p:spPr>
        <p:txBody>
          <a:bodyPr>
            <a:normAutofit fontScale="90000"/>
          </a:bodyPr>
          <a:lstStyle/>
          <a:p>
            <a:pPr algn="ctr"/>
            <a:r>
              <a:rPr lang="en-US" altLang="en-US" sz="4000" b="1" dirty="0">
                <a:latin typeface="Calibri" panose="020F0502020204030204" pitchFamily="34" charset="0"/>
                <a:ea typeface="ＭＳ Ｐゴシック" pitchFamily="34" charset="-128"/>
                <a:cs typeface="Calibri" panose="020F0502020204030204" pitchFamily="34" charset="0"/>
              </a:rPr>
              <a:t>Webinar Goals</a:t>
            </a:r>
          </a:p>
        </p:txBody>
      </p:sp>
      <p:sp>
        <p:nvSpPr>
          <p:cNvPr id="3" name="Content Placeholder 2"/>
          <p:cNvSpPr>
            <a:spLocks noGrp="1"/>
          </p:cNvSpPr>
          <p:nvPr>
            <p:ph idx="1"/>
          </p:nvPr>
        </p:nvSpPr>
        <p:spPr>
          <a:xfrm>
            <a:off x="1098933" y="2219398"/>
            <a:ext cx="7010400" cy="3630795"/>
          </a:xfrm>
        </p:spPr>
        <p:txBody>
          <a:bodyPr>
            <a:normAutofit/>
          </a:bodyPr>
          <a:lstStyle/>
          <a:p>
            <a:pPr eaLnBrk="1" hangingPunct="1">
              <a:defRPr/>
            </a:pPr>
            <a:r>
              <a:rPr lang="en-US" altLang="en-US" sz="2800" dirty="0">
                <a:solidFill>
                  <a:schemeClr val="tx1"/>
                </a:solidFill>
                <a:ea typeface="ＭＳ Ｐゴシック" panose="020B0600070205080204" pitchFamily="34" charset="-128"/>
              </a:rPr>
              <a:t>Introduce the principles of UDL</a:t>
            </a:r>
          </a:p>
          <a:p>
            <a:pPr eaLnBrk="1" hangingPunct="1">
              <a:defRPr/>
            </a:pPr>
            <a:r>
              <a:rPr lang="en-US" altLang="en-US" sz="2800" dirty="0">
                <a:solidFill>
                  <a:schemeClr val="tx1"/>
                </a:solidFill>
                <a:ea typeface="ＭＳ Ｐゴシック" panose="020B0600070205080204" pitchFamily="34" charset="-128"/>
              </a:rPr>
              <a:t>Summarize neuroscience foundation </a:t>
            </a:r>
          </a:p>
          <a:p>
            <a:pPr>
              <a:defRPr/>
            </a:pPr>
            <a:r>
              <a:rPr lang="en-US" altLang="en-US" sz="2800" dirty="0">
                <a:solidFill>
                  <a:schemeClr val="tx1"/>
                </a:solidFill>
                <a:ea typeface="ＭＳ Ｐゴシック" panose="020B0600070205080204" pitchFamily="34" charset="-128"/>
              </a:rPr>
              <a:t>Provide examples and strategies</a:t>
            </a:r>
          </a:p>
          <a:p>
            <a:pPr eaLnBrk="1" hangingPunct="1">
              <a:defRPr/>
            </a:pPr>
            <a:r>
              <a:rPr lang="en-US" altLang="en-US" sz="2800" dirty="0">
                <a:solidFill>
                  <a:schemeClr val="tx1"/>
                </a:solidFill>
                <a:ea typeface="ＭＳ Ｐゴシック" panose="020B0600070205080204" pitchFamily="34" charset="-128"/>
              </a:rPr>
              <a:t>Offer Next Steps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472440"/>
            <a:ext cx="7734300" cy="1066800"/>
          </a:xfrm>
        </p:spPr>
        <p:txBody>
          <a:bodyPr>
            <a:normAutofit/>
          </a:bodyPr>
          <a:lstStyle/>
          <a:p>
            <a:r>
              <a:rPr lang="en-US" altLang="en-US" sz="4000" b="1" dirty="0">
                <a:latin typeface="Calibri" panose="020F0502020204030204" pitchFamily="34" charset="0"/>
                <a:ea typeface="ＭＳ Ｐゴシック" pitchFamily="34" charset="-128"/>
                <a:cs typeface="Calibri" panose="020F0502020204030204" pitchFamily="34" charset="0"/>
              </a:rPr>
              <a:t>How many have heard about? </a:t>
            </a:r>
          </a:p>
        </p:txBody>
      </p:sp>
      <p:sp>
        <p:nvSpPr>
          <p:cNvPr id="3" name="Content Placeholder 2"/>
          <p:cNvSpPr>
            <a:spLocks noGrp="1"/>
          </p:cNvSpPr>
          <p:nvPr>
            <p:ph idx="1"/>
          </p:nvPr>
        </p:nvSpPr>
        <p:spPr>
          <a:xfrm>
            <a:off x="533400" y="2118360"/>
            <a:ext cx="5257800" cy="4343400"/>
          </a:xfrm>
        </p:spPr>
        <p:txBody>
          <a:bodyPr>
            <a:normAutofit fontScale="92500" lnSpcReduction="20000"/>
          </a:bodyPr>
          <a:lstStyle/>
          <a:p>
            <a:r>
              <a:rPr lang="en-US" altLang="en-US" sz="2800" dirty="0">
                <a:solidFill>
                  <a:schemeClr val="tx1"/>
                </a:solidFill>
                <a:ea typeface="ＭＳ Ｐゴシック" pitchFamily="34" charset="-128"/>
              </a:rPr>
              <a:t>Multiple Intelligences </a:t>
            </a:r>
          </a:p>
          <a:p>
            <a:r>
              <a:rPr lang="en-US" altLang="en-US" sz="2800" dirty="0">
                <a:solidFill>
                  <a:schemeClr val="tx1"/>
                </a:solidFill>
                <a:ea typeface="ＭＳ Ｐゴシック" pitchFamily="34" charset="-128"/>
              </a:rPr>
              <a:t>Learning styles</a:t>
            </a:r>
          </a:p>
          <a:p>
            <a:r>
              <a:rPr lang="en-US" altLang="en-US" sz="2800" dirty="0">
                <a:solidFill>
                  <a:schemeClr val="tx1"/>
                </a:solidFill>
                <a:ea typeface="ＭＳ Ｐゴシック" pitchFamily="34" charset="-128"/>
              </a:rPr>
              <a:t>On Course (affective engagement) </a:t>
            </a:r>
          </a:p>
          <a:p>
            <a:r>
              <a:rPr lang="en-US" altLang="en-US" sz="2800" dirty="0">
                <a:solidFill>
                  <a:schemeClr val="tx1"/>
                </a:solidFill>
                <a:ea typeface="ＭＳ Ｐゴシック" pitchFamily="34" charset="-128"/>
              </a:rPr>
              <a:t>Differentiated Instruction</a:t>
            </a:r>
          </a:p>
          <a:p>
            <a:r>
              <a:rPr lang="en-US" altLang="en-US" sz="2800" dirty="0">
                <a:solidFill>
                  <a:schemeClr val="tx1"/>
                </a:solidFill>
                <a:ea typeface="ＭＳ Ｐゴシック" pitchFamily="34" charset="-128"/>
              </a:rPr>
              <a:t>Adult Learning Theory</a:t>
            </a:r>
          </a:p>
          <a:p>
            <a:r>
              <a:rPr lang="en-US" altLang="en-US" sz="2800" dirty="0">
                <a:solidFill>
                  <a:schemeClr val="tx1"/>
                </a:solidFill>
                <a:ea typeface="ＭＳ Ｐゴシック" pitchFamily="34" charset="-128"/>
              </a:rPr>
              <a:t>Problem Based Learning </a:t>
            </a:r>
          </a:p>
          <a:p>
            <a:r>
              <a:rPr lang="en-US" altLang="en-US" sz="2800" dirty="0">
                <a:solidFill>
                  <a:schemeClr val="tx1"/>
                </a:solidFill>
                <a:ea typeface="ＭＳ Ｐゴシック" pitchFamily="34" charset="-128"/>
              </a:rPr>
              <a:t>Flipped classroom</a:t>
            </a:r>
          </a:p>
          <a:p>
            <a:r>
              <a:rPr lang="en-US" altLang="en-US" sz="2800" dirty="0">
                <a:solidFill>
                  <a:schemeClr val="tx1"/>
                </a:solidFill>
                <a:ea typeface="ＭＳ Ｐゴシック" pitchFamily="34" charset="-128"/>
              </a:rPr>
              <a:t>Mindset </a:t>
            </a:r>
          </a:p>
          <a:p>
            <a:r>
              <a:rPr lang="en-US" altLang="en-US" sz="2800" dirty="0">
                <a:solidFill>
                  <a:schemeClr val="tx1"/>
                </a:solidFill>
                <a:ea typeface="ＭＳ Ｐゴシック" pitchFamily="34" charset="-128"/>
              </a:rPr>
              <a:t>Grit (perseverance)</a:t>
            </a:r>
          </a:p>
        </p:txBody>
      </p:sp>
      <p:pic>
        <p:nvPicPr>
          <p:cNvPr id="1026" name="Picture 2" descr="Image result for ted talks">
            <a:extLst>
              <a:ext uri="{FF2B5EF4-FFF2-40B4-BE49-F238E27FC236}">
                <a16:creationId xmlns:a16="http://schemas.microsoft.com/office/drawing/2014/main" id="{651A90B3-1CD9-4C91-B58A-9DD89AA1F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246" y="4114800"/>
            <a:ext cx="4823754" cy="251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2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3" end="3"/>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5" end="5"/>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4" end="4"/>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p:cTn id="4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7" end="7"/>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6" dur="1000"/>
                                        <p:tgtEl>
                                          <p:spTgt spid="3">
                                            <p:txEl>
                                              <p:pRg st="6" end="6"/>
                                            </p:txEl>
                                          </p:spTgt>
                                        </p:tgtEl>
                                      </p:cBhvr>
                                    </p:animEffect>
                                  </p:childTnLst>
                                </p:cTn>
                              </p:par>
                              <p:par>
                                <p:cTn id="57" presetID="31" presetClass="entr" presetSubtype="0" fill="hold"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p:cTn id="5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2" dur="10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6"/>
                                        </p:tgtEl>
                                        <p:attrNameLst>
                                          <p:attrName>style.visibility</p:attrName>
                                        </p:attrNameLst>
                                      </p:cBhvr>
                                      <p:to>
                                        <p:strVal val="visible"/>
                                      </p:to>
                                    </p:set>
                                    <p:animEffect transition="in" filter="fade">
                                      <p:cBhvr>
                                        <p:cTn id="6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Rectangle 3"/>
          <p:cNvSpPr>
            <a:spLocks noChangeArrowheads="1"/>
          </p:cNvSpPr>
          <p:nvPr/>
        </p:nvSpPr>
        <p:spPr bwMode="auto">
          <a:xfrm>
            <a:off x="71438" y="1519238"/>
            <a:ext cx="8229600"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itchFamily="34" charset="-128"/>
              </a:defRPr>
            </a:lvl9pPr>
          </a:lstStyle>
          <a:p>
            <a:pPr eaLnBrk="1" hangingPunct="1">
              <a:lnSpc>
                <a:spcPct val="90000"/>
              </a:lnSpc>
              <a:spcBef>
                <a:spcPct val="0"/>
              </a:spcBef>
              <a:buClrTx/>
              <a:buSzTx/>
              <a:buFont typeface="Arial" panose="020B0604020202020204" pitchFamily="34" charset="0"/>
              <a:buChar char="l"/>
            </a:pPr>
            <a:endParaRPr lang="en-US" altLang="en-US" sz="2700">
              <a:latin typeface="Arial" panose="020B0604020202020204" pitchFamily="34" charset="0"/>
            </a:endParaRPr>
          </a:p>
          <a:p>
            <a:pPr eaLnBrk="1" hangingPunct="1">
              <a:lnSpc>
                <a:spcPct val="90000"/>
              </a:lnSpc>
              <a:spcBef>
                <a:spcPct val="0"/>
              </a:spcBef>
              <a:buClrTx/>
              <a:buSzTx/>
              <a:buFontTx/>
              <a:buNone/>
            </a:pPr>
            <a:endParaRPr lang="en-US" altLang="en-US" sz="2700">
              <a:latin typeface="Arial" panose="020B0604020202020204" pitchFamily="34" charset="0"/>
            </a:endParaRPr>
          </a:p>
        </p:txBody>
      </p:sp>
      <p:pic>
        <p:nvPicPr>
          <p:cNvPr id="2" name="Picture 1">
            <a:extLst>
              <a:ext uri="{FF2B5EF4-FFF2-40B4-BE49-F238E27FC236}">
                <a16:creationId xmlns:a16="http://schemas.microsoft.com/office/drawing/2014/main" id="{F9CEB4F3-9A66-433F-9ABE-4964A80AE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8" y="-32069"/>
            <a:ext cx="9170457" cy="6890069"/>
          </a:xfrm>
          <a:prstGeom prst="rect">
            <a:avLst/>
          </a:prstGeom>
        </p:spPr>
      </p:pic>
    </p:spTree>
    <p:extLst>
      <p:ext uri="{BB962C8B-B14F-4D97-AF65-F5344CB8AC3E}">
        <p14:creationId xmlns:p14="http://schemas.microsoft.com/office/powerpoint/2010/main" val="303473548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LT" val="Photograh of woman in wheelchair facing inaccessible stairs"/>
  <p:tag name="ALT_NULL" val="0"/>
  <p:tag name="LONGDESC_NULL" val="1"/>
</p:tagLst>
</file>

<file path=ppt/tags/tag2.xml><?xml version="1.0" encoding="utf-8"?>
<p:tagLst xmlns:a="http://schemas.openxmlformats.org/drawingml/2006/main" xmlns:r="http://schemas.openxmlformats.org/officeDocument/2006/relationships" xmlns:p="http://schemas.openxmlformats.org/presentationml/2006/main">
  <p:tag name="TABLE_TITLE" val="Image of brain scan"/>
  <p:tag name="ROW_HEADER" val="0"/>
  <p:tag name="COLUMN_HEADER" val="0"/>
</p:tagLst>
</file>

<file path=ppt/tags/tag3.xml><?xml version="1.0" encoding="utf-8"?>
<p:tagLst xmlns:a="http://schemas.openxmlformats.org/drawingml/2006/main" xmlns:r="http://schemas.openxmlformats.org/officeDocument/2006/relationships" xmlns:p="http://schemas.openxmlformats.org/presentationml/2006/main">
  <p:tag name="TABLE_TITLE" val="Image of brain scan"/>
  <p:tag name="ROW_HEADER" val="0"/>
  <p:tag name="COLUMN_HEADER" val="0"/>
</p:tagLst>
</file>

<file path=ppt/tags/tag4.xml><?xml version="1.0" encoding="utf-8"?>
<p:tagLst xmlns:a="http://schemas.openxmlformats.org/drawingml/2006/main" xmlns:r="http://schemas.openxmlformats.org/officeDocument/2006/relationships" xmlns:p="http://schemas.openxmlformats.org/presentationml/2006/main">
  <p:tag name="TABLE_TITLE" val="Image of brain scan"/>
  <p:tag name="ROW_HEADER" val="0"/>
  <p:tag name="COLUMN_HEADER" val="0"/>
</p:tagLst>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TM03457464[[fn=Dividend]]</Template>
  <TotalTime>7965</TotalTime>
  <Words>3393</Words>
  <Application>Microsoft Office PowerPoint</Application>
  <PresentationFormat>On-screen Show (4:3)</PresentationFormat>
  <Paragraphs>515</Paragraphs>
  <Slides>65</Slides>
  <Notes>50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65</vt:i4>
      </vt:variant>
    </vt:vector>
  </HeadingPairs>
  <TitlesOfParts>
    <vt:vector size="78" baseType="lpstr">
      <vt:lpstr>ＭＳ Ｐゴシック</vt:lpstr>
      <vt:lpstr>Arial</vt:lpstr>
      <vt:lpstr>Arial Unicode MS</vt:lpstr>
      <vt:lpstr>Calibri</vt:lpstr>
      <vt:lpstr>Calibri Light</vt:lpstr>
      <vt:lpstr>Gill Sans MT</vt:lpstr>
      <vt:lpstr>Helvetica</vt:lpstr>
      <vt:lpstr>Times New Roman</vt:lpstr>
      <vt:lpstr>Tw Cen MT</vt:lpstr>
      <vt:lpstr>Wingdings</vt:lpstr>
      <vt:lpstr>Wingdings 2</vt:lpstr>
      <vt:lpstr>Dividend</vt:lpstr>
      <vt:lpstr>Office Theme</vt:lpstr>
      <vt:lpstr>Accessibility: The Road to Success</vt:lpstr>
      <vt:lpstr>Conference Schedule</vt:lpstr>
      <vt:lpstr>Conference Archives</vt:lpstr>
      <vt:lpstr>     Mapping Your Success: Universal Design for Learning  </vt:lpstr>
      <vt:lpstr>Required Bio:</vt:lpstr>
      <vt:lpstr>Navigation </vt:lpstr>
      <vt:lpstr>Webinar Goals</vt:lpstr>
      <vt:lpstr>How many have heard about? </vt:lpstr>
      <vt:lpstr>PowerPoint Presentation</vt:lpstr>
      <vt:lpstr>What is UDL?</vt:lpstr>
      <vt:lpstr>Universal Design</vt:lpstr>
      <vt:lpstr>Universal Design        in the physical environment</vt:lpstr>
      <vt:lpstr>PowerPoint Presentation</vt:lpstr>
      <vt:lpstr>Universal Design Solutions</vt:lpstr>
      <vt:lpstr>Need 1: Disability</vt:lpstr>
      <vt:lpstr>Need 2: Mobility </vt:lpstr>
      <vt:lpstr>Mobility = Variability</vt:lpstr>
      <vt:lpstr>Pedagogically, Does One Size Fit All? </vt:lpstr>
      <vt:lpstr>UD for (Learning Networks)</vt:lpstr>
      <vt:lpstr>Questions? </vt:lpstr>
      <vt:lpstr>Learning Networks</vt:lpstr>
      <vt:lpstr>1. Neurodiversity </vt:lpstr>
      <vt:lpstr>Neurons! </vt:lpstr>
      <vt:lpstr> “connectome”</vt:lpstr>
      <vt:lpstr>Brain Imaging</vt:lpstr>
      <vt:lpstr>Neurodiversity = Diverse Abilities </vt:lpstr>
      <vt:lpstr>2. Neuroplasticity </vt:lpstr>
      <vt:lpstr>Brain Maturation</vt:lpstr>
      <vt:lpstr>Neuroplasticity</vt:lpstr>
      <vt:lpstr>Brain Imaging</vt:lpstr>
      <vt:lpstr>Brain Imaging</vt:lpstr>
      <vt:lpstr>Planning Activities NOT Directions</vt:lpstr>
      <vt:lpstr>Questions? </vt:lpstr>
      <vt:lpstr>Backwards Design</vt:lpstr>
      <vt:lpstr>Backwards Design</vt:lpstr>
      <vt:lpstr>PowerPoint Presentation</vt:lpstr>
      <vt:lpstr>What is ENGAGEMENT?</vt:lpstr>
      <vt:lpstr>Engagement</vt:lpstr>
      <vt:lpstr>Engagement Matters</vt:lpstr>
      <vt:lpstr>What is ENGAGEMENT?</vt:lpstr>
      <vt:lpstr>PowerPoint Presentation</vt:lpstr>
      <vt:lpstr>What is ENGAGEMENT?</vt:lpstr>
      <vt:lpstr>Takeaway Engagement Strategy: The Pause Procedure</vt:lpstr>
      <vt:lpstr>Questions? </vt:lpstr>
      <vt:lpstr>What is EXPRESSION?</vt:lpstr>
      <vt:lpstr>Expression: Goals vs Means </vt:lpstr>
      <vt:lpstr>EXPRESSION</vt:lpstr>
      <vt:lpstr>EXPRESSION: Graphic Organizers</vt:lpstr>
      <vt:lpstr>What is EXPRESSION?</vt:lpstr>
      <vt:lpstr>Questions? </vt:lpstr>
      <vt:lpstr>What is REPRESENTATION?</vt:lpstr>
      <vt:lpstr>What is REPRESENTATION?</vt:lpstr>
      <vt:lpstr>REPRESENTATION: Perception</vt:lpstr>
      <vt:lpstr>REPRESENTATION: Design</vt:lpstr>
      <vt:lpstr>PowerPoint Presentation</vt:lpstr>
      <vt:lpstr>Crowding</vt:lpstr>
      <vt:lpstr>Representation Takeaway</vt:lpstr>
      <vt:lpstr>PowerPoint Presentation</vt:lpstr>
      <vt:lpstr>Representation Takeaway:     Comprehension</vt:lpstr>
      <vt:lpstr>Next Steps = +1</vt:lpstr>
      <vt:lpstr>Questions? </vt:lpstr>
      <vt:lpstr>Sources </vt:lpstr>
      <vt:lpstr>Sources</vt:lpstr>
      <vt:lpstr>Sources</vt:lpstr>
      <vt:lpstr>Sources</vt:lpstr>
    </vt:vector>
  </TitlesOfParts>
  <Company>Sonoma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Brett Christie</dc:creator>
  <cp:lastModifiedBy>Jeff Newell</cp:lastModifiedBy>
  <cp:revision>399</cp:revision>
  <cp:lastPrinted>2019-01-16T14:53:48Z</cp:lastPrinted>
  <dcterms:created xsi:type="dcterms:W3CDTF">2009-10-07T19:02:14Z</dcterms:created>
  <dcterms:modified xsi:type="dcterms:W3CDTF">2019-02-28T17:29:24Z</dcterms:modified>
</cp:coreProperties>
</file>