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handoutMasterIdLst>
    <p:handoutMasterId r:id="rId23"/>
  </p:handoutMasterIdLst>
  <p:sldIdLst>
    <p:sldId id="256" r:id="rId2"/>
    <p:sldId id="290" r:id="rId3"/>
    <p:sldId id="336" r:id="rId4"/>
    <p:sldId id="358" r:id="rId5"/>
    <p:sldId id="330" r:id="rId6"/>
    <p:sldId id="356" r:id="rId7"/>
    <p:sldId id="359" r:id="rId8"/>
    <p:sldId id="352" r:id="rId9"/>
    <p:sldId id="353" r:id="rId10"/>
    <p:sldId id="347" r:id="rId11"/>
    <p:sldId id="259" r:id="rId12"/>
    <p:sldId id="351" r:id="rId13"/>
    <p:sldId id="354" r:id="rId14"/>
    <p:sldId id="344" r:id="rId15"/>
    <p:sldId id="309" r:id="rId16"/>
    <p:sldId id="294" r:id="rId17"/>
    <p:sldId id="355" r:id="rId18"/>
    <p:sldId id="350" r:id="rId19"/>
    <p:sldId id="312" r:id="rId20"/>
    <p:sldId id="258"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DDD"/>
    <a:srgbClr val="AEC8DA"/>
    <a:srgbClr val="A5E884"/>
    <a:srgbClr val="ECC2E3"/>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1141" autoAdjust="0"/>
  </p:normalViewPr>
  <p:slideViewPr>
    <p:cSldViewPr>
      <p:cViewPr>
        <p:scale>
          <a:sx n="111" d="100"/>
          <a:sy n="111" d="100"/>
        </p:scale>
        <p:origin x="-1470"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50CA253-F0D5-47EB-814E-250661E717A8}" type="datetimeFigureOut">
              <a:rPr lang="en-US" smtClean="0"/>
              <a:t>9/15/2017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2FB1343-23AD-4953-9C70-BDC476EC2413}" type="slidenum">
              <a:rPr lang="en-US" smtClean="0"/>
              <a:t>‹#›</a:t>
            </a:fld>
            <a:endParaRPr lang="en-US"/>
          </a:p>
        </p:txBody>
      </p:sp>
    </p:spTree>
    <p:extLst>
      <p:ext uri="{BB962C8B-B14F-4D97-AF65-F5344CB8AC3E}">
        <p14:creationId xmlns:p14="http://schemas.microsoft.com/office/powerpoint/2010/main" val="218397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DAEB72A-E285-4276-8A7E-4D2B9BF5AE7C}" type="datetimeFigureOut">
              <a:rPr lang="en-US" smtClean="0"/>
              <a:t>9/15/2017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14240C0F-5E08-4E10-AE8E-ED8DBD41DB91}" type="slidenum">
              <a:rPr lang="en-US" smtClean="0"/>
              <a:t>‹#›</a:t>
            </a:fld>
            <a:endParaRPr lang="en-US"/>
          </a:p>
        </p:txBody>
      </p:sp>
    </p:spTree>
    <p:extLst>
      <p:ext uri="{BB962C8B-B14F-4D97-AF65-F5344CB8AC3E}">
        <p14:creationId xmlns:p14="http://schemas.microsoft.com/office/powerpoint/2010/main" val="40908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1</a:t>
            </a:fld>
            <a:endParaRPr lang="en-US"/>
          </a:p>
        </p:txBody>
      </p:sp>
    </p:spTree>
    <p:extLst>
      <p:ext uri="{BB962C8B-B14F-4D97-AF65-F5344CB8AC3E}">
        <p14:creationId xmlns:p14="http://schemas.microsoft.com/office/powerpoint/2010/main" val="164553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11</a:t>
            </a:fld>
            <a:endParaRPr lang="en-US"/>
          </a:p>
        </p:txBody>
      </p:sp>
    </p:spTree>
    <p:extLst>
      <p:ext uri="{BB962C8B-B14F-4D97-AF65-F5344CB8AC3E}">
        <p14:creationId xmlns:p14="http://schemas.microsoft.com/office/powerpoint/2010/main" val="311623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14</a:t>
            </a:fld>
            <a:endParaRPr lang="en-US"/>
          </a:p>
        </p:txBody>
      </p:sp>
    </p:spTree>
    <p:extLst>
      <p:ext uri="{BB962C8B-B14F-4D97-AF65-F5344CB8AC3E}">
        <p14:creationId xmlns:p14="http://schemas.microsoft.com/office/powerpoint/2010/main" val="94903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15</a:t>
            </a:fld>
            <a:endParaRPr lang="en-US"/>
          </a:p>
        </p:txBody>
      </p:sp>
    </p:spTree>
    <p:extLst>
      <p:ext uri="{BB962C8B-B14F-4D97-AF65-F5344CB8AC3E}">
        <p14:creationId xmlns:p14="http://schemas.microsoft.com/office/powerpoint/2010/main" val="222003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16</a:t>
            </a:fld>
            <a:endParaRPr lang="en-US"/>
          </a:p>
        </p:txBody>
      </p:sp>
    </p:spTree>
    <p:extLst>
      <p:ext uri="{BB962C8B-B14F-4D97-AF65-F5344CB8AC3E}">
        <p14:creationId xmlns:p14="http://schemas.microsoft.com/office/powerpoint/2010/main" val="2777612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17</a:t>
            </a:fld>
            <a:endParaRPr lang="en-US"/>
          </a:p>
        </p:txBody>
      </p:sp>
    </p:spTree>
    <p:extLst>
      <p:ext uri="{BB962C8B-B14F-4D97-AF65-F5344CB8AC3E}">
        <p14:creationId xmlns:p14="http://schemas.microsoft.com/office/powerpoint/2010/main" val="128761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19</a:t>
            </a:fld>
            <a:endParaRPr lang="en-US"/>
          </a:p>
        </p:txBody>
      </p:sp>
    </p:spTree>
    <p:extLst>
      <p:ext uri="{BB962C8B-B14F-4D97-AF65-F5344CB8AC3E}">
        <p14:creationId xmlns:p14="http://schemas.microsoft.com/office/powerpoint/2010/main" val="139716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20</a:t>
            </a:fld>
            <a:endParaRPr lang="en-US"/>
          </a:p>
        </p:txBody>
      </p:sp>
    </p:spTree>
    <p:extLst>
      <p:ext uri="{BB962C8B-B14F-4D97-AF65-F5344CB8AC3E}">
        <p14:creationId xmlns:p14="http://schemas.microsoft.com/office/powerpoint/2010/main" val="40777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240C0F-5E08-4E10-AE8E-ED8DBD41DB91}" type="slidenum">
              <a:rPr lang="en-US" smtClean="0"/>
              <a:t>2</a:t>
            </a:fld>
            <a:endParaRPr lang="en-US"/>
          </a:p>
        </p:txBody>
      </p:sp>
    </p:spTree>
    <p:extLst>
      <p:ext uri="{BB962C8B-B14F-4D97-AF65-F5344CB8AC3E}">
        <p14:creationId xmlns:p14="http://schemas.microsoft.com/office/powerpoint/2010/main" val="93791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3</a:t>
            </a:fld>
            <a:endParaRPr lang="en-US"/>
          </a:p>
        </p:txBody>
      </p:sp>
    </p:spTree>
    <p:extLst>
      <p:ext uri="{BB962C8B-B14F-4D97-AF65-F5344CB8AC3E}">
        <p14:creationId xmlns:p14="http://schemas.microsoft.com/office/powerpoint/2010/main" val="413580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4</a:t>
            </a:fld>
            <a:endParaRPr lang="en-US"/>
          </a:p>
        </p:txBody>
      </p:sp>
    </p:spTree>
    <p:extLst>
      <p:ext uri="{BB962C8B-B14F-4D97-AF65-F5344CB8AC3E}">
        <p14:creationId xmlns:p14="http://schemas.microsoft.com/office/powerpoint/2010/main" val="134108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5</a:t>
            </a:fld>
            <a:endParaRPr lang="en-US"/>
          </a:p>
        </p:txBody>
      </p:sp>
    </p:spTree>
    <p:extLst>
      <p:ext uri="{BB962C8B-B14F-4D97-AF65-F5344CB8AC3E}">
        <p14:creationId xmlns:p14="http://schemas.microsoft.com/office/powerpoint/2010/main" val="173433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6</a:t>
            </a:fld>
            <a:endParaRPr lang="en-US"/>
          </a:p>
        </p:txBody>
      </p:sp>
    </p:spTree>
    <p:extLst>
      <p:ext uri="{BB962C8B-B14F-4D97-AF65-F5344CB8AC3E}">
        <p14:creationId xmlns:p14="http://schemas.microsoft.com/office/powerpoint/2010/main" val="173433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8</a:t>
            </a:fld>
            <a:endParaRPr lang="en-US"/>
          </a:p>
        </p:txBody>
      </p:sp>
    </p:spTree>
    <p:extLst>
      <p:ext uri="{BB962C8B-B14F-4D97-AF65-F5344CB8AC3E}">
        <p14:creationId xmlns:p14="http://schemas.microsoft.com/office/powerpoint/2010/main" val="205950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9</a:t>
            </a:fld>
            <a:endParaRPr lang="en-US"/>
          </a:p>
        </p:txBody>
      </p:sp>
    </p:spTree>
    <p:extLst>
      <p:ext uri="{BB962C8B-B14F-4D97-AF65-F5344CB8AC3E}">
        <p14:creationId xmlns:p14="http://schemas.microsoft.com/office/powerpoint/2010/main" val="260700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40C0F-5E08-4E10-AE8E-ED8DBD41DB91}" type="slidenum">
              <a:rPr lang="en-US" smtClean="0"/>
              <a:t>10</a:t>
            </a:fld>
            <a:endParaRPr lang="en-US"/>
          </a:p>
        </p:txBody>
      </p:sp>
    </p:spTree>
    <p:extLst>
      <p:ext uri="{BB962C8B-B14F-4D97-AF65-F5344CB8AC3E}">
        <p14:creationId xmlns:p14="http://schemas.microsoft.com/office/powerpoint/2010/main" val="526416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27AF9EE-79C7-4F00-992F-547C27CD4133}" type="datetime1">
              <a:rPr lang="en-US" smtClean="0"/>
              <a:t>9/15/2017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CE08829-19A0-43C3-AA12-324B20965524}" type="slidenum">
              <a:rPr lang="en-US" smtClean="0"/>
              <a:t>‹#›</a:t>
            </a:fld>
            <a:endParaRPr lang="en-US"/>
          </a:p>
        </p:txBody>
      </p:sp>
      <p:pic>
        <p:nvPicPr>
          <p:cNvPr id="18" name="Picture 2">
            <a:extLst>
              <a:ext uri="{FF2B5EF4-FFF2-40B4-BE49-F238E27FC236}">
                <a16:creationId xmlns="" xmlns:a16="http://schemas.microsoft.com/office/drawing/2014/main" id="{0891CAE0-8389-4034-BC42-F7DF5C2C56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3336" y="5791200"/>
            <a:ext cx="1388724" cy="920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84AB55-C531-4DC2-A290-DB8495394CAB}"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A50336-F91F-4684-B22E-1C6CB752379C}"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7D5022-B14D-4FD8-83F9-297AA8850441}"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FE9FC7-B5F2-44B2-8DB0-97B84BE29913}" type="datetime1">
              <a:rPr lang="en-US" smtClean="0"/>
              <a:t>9/15/2017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2A2F2D-1045-40B6-A979-25CAB5D25893}" type="datetime1">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B263E88-118B-400F-82CE-509014DDFB1A}" type="datetime1">
              <a:rPr lang="en-US" smtClean="0"/>
              <a:t>9/15/2017</a:t>
            </a:fld>
            <a:endParaRPr lang="en-US"/>
          </a:p>
        </p:txBody>
      </p:sp>
      <p:sp>
        <p:nvSpPr>
          <p:cNvPr id="27" name="Slide Number Placeholder 26"/>
          <p:cNvSpPr>
            <a:spLocks noGrp="1"/>
          </p:cNvSpPr>
          <p:nvPr>
            <p:ph type="sldNum" sz="quarter" idx="11"/>
          </p:nvPr>
        </p:nvSpPr>
        <p:spPr/>
        <p:txBody>
          <a:bodyPr rtlCol="0"/>
          <a:lstStyle/>
          <a:p>
            <a:fld id="{ECE08829-19A0-43C3-AA12-324B2096552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C871940-7CA1-4C51-A909-3414D415EDC9}" type="datetime1">
              <a:rPr lang="en-US" smtClean="0"/>
              <a:t>9/15/2017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FAE8D-75AA-44FD-B718-8E7B1F3C379F}" type="datetime1">
              <a:rPr lang="en-US" smtClean="0"/>
              <a:t>9/15/2017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F6AE50-948E-418F-8EB4-6524C7C599F9}" type="datetime1">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25001B-2F14-459F-89E5-4F8986F36890}" type="datetime1">
              <a:rPr lang="en-US" smtClean="0"/>
              <a:t>9/15/2017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8829-19A0-43C3-AA12-324B209655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5978B58-9609-4F28-9728-BBA6E0C7BB5E}" type="datetime1">
              <a:rPr lang="en-US" smtClean="0"/>
              <a:t>9/15/2017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CE08829-19A0-43C3-AA12-324B209655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elissa.andrews@illinoi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Brittany.boston@illinoi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rccte.org/resources/external-reports/do-career-and-technical-education-programs-study-improve-studen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0243"/>
            <a:ext cx="8686800" cy="2289048"/>
          </a:xfrm>
        </p:spPr>
        <p:txBody>
          <a:bodyPr>
            <a:normAutofit/>
          </a:bodyPr>
          <a:lstStyle/>
          <a:p>
            <a:r>
              <a:rPr lang="en-US" b="1" dirty="0" smtClean="0">
                <a:solidFill>
                  <a:schemeClr val="accent2">
                    <a:lumMod val="40000"/>
                    <a:lumOff val="60000"/>
                  </a:schemeClr>
                </a:solidFill>
                <a:latin typeface="+mn-lt"/>
              </a:rPr>
              <a:t>Connecting the Dots</a:t>
            </a:r>
            <a:r>
              <a:rPr lang="en-US" b="1" dirty="0">
                <a:solidFill>
                  <a:schemeClr val="accent2">
                    <a:lumMod val="40000"/>
                    <a:lumOff val="60000"/>
                  </a:schemeClr>
                </a:solidFill>
                <a:latin typeface="+mn-lt"/>
              </a:rPr>
              <a:t> </a:t>
            </a:r>
            <a:r>
              <a:rPr lang="en-US" b="1" dirty="0" smtClean="0">
                <a:solidFill>
                  <a:schemeClr val="accent2">
                    <a:lumMod val="40000"/>
                    <a:lumOff val="60000"/>
                  </a:schemeClr>
                </a:solidFill>
                <a:latin typeface="+mn-lt"/>
              </a:rPr>
              <a:t/>
            </a:r>
            <a:br>
              <a:rPr lang="en-US" b="1" dirty="0" smtClean="0">
                <a:solidFill>
                  <a:schemeClr val="accent2">
                    <a:lumMod val="40000"/>
                    <a:lumOff val="60000"/>
                  </a:schemeClr>
                </a:solidFill>
                <a:latin typeface="+mn-lt"/>
              </a:rPr>
            </a:br>
            <a:r>
              <a:rPr lang="en-US" b="1" dirty="0" smtClean="0">
                <a:solidFill>
                  <a:schemeClr val="accent2">
                    <a:lumMod val="40000"/>
                    <a:lumOff val="60000"/>
                  </a:schemeClr>
                </a:solidFill>
                <a:latin typeface="+mn-lt"/>
              </a:rPr>
              <a:t>	</a:t>
            </a:r>
            <a:r>
              <a:rPr lang="en-US" sz="4000" dirty="0" smtClean="0">
                <a:solidFill>
                  <a:schemeClr val="accent2">
                    <a:lumMod val="40000"/>
                    <a:lumOff val="60000"/>
                  </a:schemeClr>
                </a:solidFill>
                <a:latin typeface="+mn-lt"/>
              </a:rPr>
              <a:t>from</a:t>
            </a:r>
            <a:r>
              <a:rPr lang="en-US" sz="4000" b="1" dirty="0" smtClean="0">
                <a:solidFill>
                  <a:schemeClr val="accent2">
                    <a:lumMod val="40000"/>
                    <a:lumOff val="60000"/>
                  </a:schemeClr>
                </a:solidFill>
                <a:latin typeface="+mn-lt"/>
              </a:rPr>
              <a:t> </a:t>
            </a:r>
            <a:r>
              <a:rPr lang="en-US" sz="4000" dirty="0" smtClean="0">
                <a:solidFill>
                  <a:schemeClr val="accent2">
                    <a:lumMod val="40000"/>
                    <a:lumOff val="60000"/>
                  </a:schemeClr>
                </a:solidFill>
                <a:latin typeface="+mn-lt"/>
              </a:rPr>
              <a:t>Programs of Study </a:t>
            </a:r>
            <a:br>
              <a:rPr lang="en-US" sz="4000" dirty="0" smtClean="0">
                <a:solidFill>
                  <a:schemeClr val="accent2">
                    <a:lumMod val="40000"/>
                    <a:lumOff val="60000"/>
                  </a:schemeClr>
                </a:solidFill>
                <a:latin typeface="+mn-lt"/>
              </a:rPr>
            </a:br>
            <a:r>
              <a:rPr lang="en-US" sz="4000" dirty="0">
                <a:solidFill>
                  <a:schemeClr val="accent2">
                    <a:lumMod val="40000"/>
                    <a:lumOff val="60000"/>
                  </a:schemeClr>
                </a:solidFill>
                <a:latin typeface="+mn-lt"/>
              </a:rPr>
              <a:t>	</a:t>
            </a:r>
            <a:r>
              <a:rPr lang="en-US" sz="4000" dirty="0" smtClean="0">
                <a:solidFill>
                  <a:schemeClr val="accent2">
                    <a:lumMod val="40000"/>
                    <a:lumOff val="60000"/>
                  </a:schemeClr>
                </a:solidFill>
                <a:latin typeface="+mn-lt"/>
              </a:rPr>
              <a:t>		to Career Pathways</a:t>
            </a:r>
            <a:endParaRPr lang="en-US" sz="4000" dirty="0">
              <a:solidFill>
                <a:schemeClr val="accent2">
                  <a:lumMod val="40000"/>
                  <a:lumOff val="60000"/>
                </a:schemeClr>
              </a:solidFill>
              <a:latin typeface="+mn-lt"/>
            </a:endParaRPr>
          </a:p>
        </p:txBody>
      </p:sp>
      <p:sp>
        <p:nvSpPr>
          <p:cNvPr id="3" name="Subtitle 2"/>
          <p:cNvSpPr>
            <a:spLocks noGrp="1"/>
          </p:cNvSpPr>
          <p:nvPr>
            <p:ph type="subTitle" idx="1"/>
          </p:nvPr>
        </p:nvSpPr>
        <p:spPr>
          <a:xfrm>
            <a:off x="205740" y="3959818"/>
            <a:ext cx="8557260" cy="1145582"/>
          </a:xfrm>
          <a:noFill/>
        </p:spPr>
        <p:txBody>
          <a:bodyPr>
            <a:noAutofit/>
          </a:bodyPr>
          <a:lstStyle/>
          <a:p>
            <a:r>
              <a:rPr lang="en-US" b="1" dirty="0">
                <a:solidFill>
                  <a:schemeClr val="accent3">
                    <a:lumMod val="75000"/>
                  </a:schemeClr>
                </a:solidFill>
                <a:latin typeface="+mn-lt"/>
              </a:rPr>
              <a:t>Melissa </a:t>
            </a:r>
            <a:r>
              <a:rPr lang="en-US" b="1" dirty="0" smtClean="0">
                <a:solidFill>
                  <a:schemeClr val="accent3">
                    <a:lumMod val="75000"/>
                  </a:schemeClr>
                </a:solidFill>
                <a:latin typeface="+mn-lt"/>
              </a:rPr>
              <a:t>Andrews</a:t>
            </a:r>
            <a:r>
              <a:rPr lang="en-US" dirty="0" smtClean="0">
                <a:solidFill>
                  <a:schemeClr val="accent3">
                    <a:lumMod val="75000"/>
                  </a:schemeClr>
                </a:solidFill>
                <a:latin typeface="+mn-lt"/>
              </a:rPr>
              <a:t> </a:t>
            </a:r>
          </a:p>
          <a:p>
            <a:pPr>
              <a:spcBef>
                <a:spcPts val="600"/>
              </a:spcBef>
              <a:spcAft>
                <a:spcPts val="0"/>
              </a:spcAft>
            </a:pPr>
            <a:r>
              <a:rPr lang="en-US" sz="1800" dirty="0" smtClean="0">
                <a:solidFill>
                  <a:schemeClr val="accent2">
                    <a:lumMod val="75000"/>
                  </a:schemeClr>
                </a:solidFill>
                <a:latin typeface="+mn-lt"/>
              </a:rPr>
              <a:t>Associate </a:t>
            </a:r>
            <a:r>
              <a:rPr lang="en-US" sz="1800" dirty="0">
                <a:solidFill>
                  <a:schemeClr val="accent2">
                    <a:lumMod val="75000"/>
                  </a:schemeClr>
                </a:solidFill>
              </a:rPr>
              <a:t>D</a:t>
            </a:r>
            <a:r>
              <a:rPr lang="en-US" sz="1800" dirty="0" smtClean="0">
                <a:solidFill>
                  <a:schemeClr val="accent2">
                    <a:lumMod val="75000"/>
                  </a:schemeClr>
                </a:solidFill>
                <a:latin typeface="+mn-lt"/>
              </a:rPr>
              <a:t>irector for </a:t>
            </a:r>
            <a:r>
              <a:rPr lang="en-US" sz="1800" dirty="0" smtClean="0">
                <a:solidFill>
                  <a:schemeClr val="accent2">
                    <a:lumMod val="75000"/>
                  </a:schemeClr>
                </a:solidFill>
              </a:rPr>
              <a:t>C</a:t>
            </a:r>
            <a:r>
              <a:rPr lang="en-US" sz="1800" dirty="0" smtClean="0">
                <a:solidFill>
                  <a:schemeClr val="accent2">
                    <a:lumMod val="75000"/>
                  </a:schemeClr>
                </a:solidFill>
                <a:latin typeface="+mn-lt"/>
              </a:rPr>
              <a:t>areer </a:t>
            </a:r>
            <a:r>
              <a:rPr lang="en-US" sz="1800" dirty="0">
                <a:solidFill>
                  <a:schemeClr val="accent2">
                    <a:lumMod val="75000"/>
                  </a:schemeClr>
                </a:solidFill>
                <a:latin typeface="+mn-lt"/>
              </a:rPr>
              <a:t>&amp; </a:t>
            </a:r>
            <a:r>
              <a:rPr lang="en-US" sz="1800" dirty="0" smtClean="0">
                <a:solidFill>
                  <a:schemeClr val="accent2">
                    <a:lumMod val="75000"/>
                  </a:schemeClr>
                </a:solidFill>
                <a:latin typeface="+mn-lt"/>
              </a:rPr>
              <a:t>Technical Education</a:t>
            </a:r>
          </a:p>
          <a:p>
            <a:pPr>
              <a:spcBef>
                <a:spcPts val="600"/>
              </a:spcBef>
              <a:spcAft>
                <a:spcPts val="0"/>
              </a:spcAft>
            </a:pPr>
            <a:r>
              <a:rPr lang="en-US" sz="1800" dirty="0" smtClean="0">
                <a:solidFill>
                  <a:schemeClr val="accent2">
                    <a:lumMod val="75000"/>
                  </a:schemeClr>
                </a:solidFill>
                <a:latin typeface="+mn-lt"/>
              </a:rPr>
              <a:t>Illinois </a:t>
            </a:r>
            <a:r>
              <a:rPr lang="en-US" sz="1800" dirty="0">
                <a:solidFill>
                  <a:schemeClr val="accent2">
                    <a:lumMod val="75000"/>
                  </a:schemeClr>
                </a:solidFill>
              </a:rPr>
              <a:t>C</a:t>
            </a:r>
            <a:r>
              <a:rPr lang="en-US" sz="1800" dirty="0" smtClean="0">
                <a:solidFill>
                  <a:schemeClr val="accent2">
                    <a:lumMod val="75000"/>
                  </a:schemeClr>
                </a:solidFill>
                <a:latin typeface="+mn-lt"/>
              </a:rPr>
              <a:t>ommunity College </a:t>
            </a:r>
            <a:r>
              <a:rPr lang="en-US" sz="1800" dirty="0">
                <a:solidFill>
                  <a:schemeClr val="accent2">
                    <a:lumMod val="75000"/>
                  </a:schemeClr>
                </a:solidFill>
              </a:rPr>
              <a:t>B</a:t>
            </a:r>
            <a:r>
              <a:rPr lang="en-US" sz="1800" dirty="0" smtClean="0">
                <a:solidFill>
                  <a:schemeClr val="accent2">
                    <a:lumMod val="75000"/>
                  </a:schemeClr>
                </a:solidFill>
                <a:latin typeface="+mn-lt"/>
              </a:rPr>
              <a:t>oard</a:t>
            </a:r>
            <a:endParaRPr lang="en-US" sz="1800" dirty="0">
              <a:solidFill>
                <a:schemeClr val="accent2">
                  <a:lumMod val="75000"/>
                </a:schemeClr>
              </a:solidFill>
              <a:latin typeface="+mn-lt"/>
            </a:endParaRPr>
          </a:p>
          <a:p>
            <a:endParaRPr lang="en-US" dirty="0">
              <a:solidFill>
                <a:schemeClr val="tx1"/>
              </a:solidFill>
            </a:endParaRPr>
          </a:p>
          <a:p>
            <a:r>
              <a:rPr lang="en-US" b="1" dirty="0">
                <a:solidFill>
                  <a:schemeClr val="accent3">
                    <a:lumMod val="75000"/>
                  </a:schemeClr>
                </a:solidFill>
                <a:latin typeface="+mn-lt"/>
              </a:rPr>
              <a:t>Brittany </a:t>
            </a:r>
            <a:r>
              <a:rPr lang="en-US" b="1" dirty="0" smtClean="0">
                <a:solidFill>
                  <a:schemeClr val="accent3">
                    <a:lumMod val="75000"/>
                  </a:schemeClr>
                </a:solidFill>
                <a:latin typeface="+mn-lt"/>
              </a:rPr>
              <a:t>Boston</a:t>
            </a:r>
            <a:endParaRPr lang="en-US" dirty="0">
              <a:solidFill>
                <a:schemeClr val="accent3">
                  <a:lumMod val="75000"/>
                </a:schemeClr>
              </a:solidFill>
              <a:latin typeface="+mn-lt"/>
            </a:endParaRPr>
          </a:p>
          <a:p>
            <a:pPr>
              <a:spcBef>
                <a:spcPts val="600"/>
              </a:spcBef>
              <a:spcAft>
                <a:spcPts val="0"/>
              </a:spcAft>
            </a:pPr>
            <a:r>
              <a:rPr lang="en-US" sz="1800" dirty="0">
                <a:solidFill>
                  <a:schemeClr val="accent2">
                    <a:lumMod val="75000"/>
                  </a:schemeClr>
                </a:solidFill>
              </a:rPr>
              <a:t>A</a:t>
            </a:r>
            <a:r>
              <a:rPr lang="en-US" sz="1800" dirty="0" smtClean="0">
                <a:solidFill>
                  <a:schemeClr val="accent2">
                    <a:lumMod val="75000"/>
                  </a:schemeClr>
                </a:solidFill>
                <a:latin typeface="+mn-lt"/>
              </a:rPr>
              <a:t>ssociate </a:t>
            </a:r>
            <a:r>
              <a:rPr lang="en-US" sz="1800">
                <a:solidFill>
                  <a:schemeClr val="accent2">
                    <a:lumMod val="75000"/>
                  </a:schemeClr>
                </a:solidFill>
              </a:rPr>
              <a:t>D</a:t>
            </a:r>
            <a:r>
              <a:rPr lang="en-US" sz="1800" smtClean="0">
                <a:solidFill>
                  <a:schemeClr val="accent2">
                    <a:lumMod val="75000"/>
                  </a:schemeClr>
                </a:solidFill>
                <a:latin typeface="+mn-lt"/>
              </a:rPr>
              <a:t>irector for Career </a:t>
            </a:r>
            <a:r>
              <a:rPr lang="en-US" sz="1800" dirty="0">
                <a:solidFill>
                  <a:schemeClr val="accent2">
                    <a:lumMod val="75000"/>
                  </a:schemeClr>
                </a:solidFill>
                <a:latin typeface="+mn-lt"/>
              </a:rPr>
              <a:t>&amp; </a:t>
            </a:r>
            <a:r>
              <a:rPr lang="en-US" sz="1800" dirty="0">
                <a:solidFill>
                  <a:schemeClr val="accent2">
                    <a:lumMod val="75000"/>
                  </a:schemeClr>
                </a:solidFill>
              </a:rPr>
              <a:t>T</a:t>
            </a:r>
            <a:r>
              <a:rPr lang="en-US" sz="1800" dirty="0" smtClean="0">
                <a:solidFill>
                  <a:schemeClr val="accent2">
                    <a:lumMod val="75000"/>
                  </a:schemeClr>
                </a:solidFill>
                <a:latin typeface="+mn-lt"/>
              </a:rPr>
              <a:t>echnical </a:t>
            </a:r>
            <a:r>
              <a:rPr lang="en-US" sz="1800" dirty="0">
                <a:solidFill>
                  <a:schemeClr val="accent2">
                    <a:lumMod val="75000"/>
                  </a:schemeClr>
                </a:solidFill>
              </a:rPr>
              <a:t>E</a:t>
            </a:r>
            <a:r>
              <a:rPr lang="en-US" sz="1800" dirty="0" smtClean="0">
                <a:solidFill>
                  <a:schemeClr val="accent2">
                    <a:lumMod val="75000"/>
                  </a:schemeClr>
                </a:solidFill>
                <a:latin typeface="+mn-lt"/>
              </a:rPr>
              <a:t>ducation</a:t>
            </a:r>
          </a:p>
          <a:p>
            <a:pPr>
              <a:spcBef>
                <a:spcPts val="600"/>
              </a:spcBef>
              <a:spcAft>
                <a:spcPts val="0"/>
              </a:spcAft>
            </a:pPr>
            <a:r>
              <a:rPr lang="en-US" sz="1800" dirty="0" smtClean="0">
                <a:solidFill>
                  <a:schemeClr val="accent2">
                    <a:lumMod val="75000"/>
                  </a:schemeClr>
                </a:solidFill>
                <a:latin typeface="+mn-lt"/>
              </a:rPr>
              <a:t>Illinois </a:t>
            </a:r>
            <a:r>
              <a:rPr lang="en-US" sz="1800" dirty="0">
                <a:solidFill>
                  <a:schemeClr val="accent2">
                    <a:lumMod val="75000"/>
                  </a:schemeClr>
                </a:solidFill>
              </a:rPr>
              <a:t>C</a:t>
            </a:r>
            <a:r>
              <a:rPr lang="en-US" sz="1800" dirty="0" smtClean="0">
                <a:solidFill>
                  <a:schemeClr val="accent2">
                    <a:lumMod val="75000"/>
                  </a:schemeClr>
                </a:solidFill>
                <a:latin typeface="+mn-lt"/>
              </a:rPr>
              <a:t>ommunity College </a:t>
            </a:r>
            <a:r>
              <a:rPr lang="en-US" sz="1800" dirty="0">
                <a:solidFill>
                  <a:schemeClr val="accent2">
                    <a:lumMod val="75000"/>
                  </a:schemeClr>
                </a:solidFill>
              </a:rPr>
              <a:t>B</a:t>
            </a:r>
            <a:r>
              <a:rPr lang="en-US" sz="1800" dirty="0" smtClean="0">
                <a:solidFill>
                  <a:schemeClr val="accent2">
                    <a:lumMod val="75000"/>
                  </a:schemeClr>
                </a:solidFill>
                <a:latin typeface="+mn-lt"/>
              </a:rPr>
              <a:t>oard  </a:t>
            </a:r>
            <a:endParaRPr lang="en-US" sz="1800" dirty="0">
              <a:solidFill>
                <a:schemeClr val="accent2">
                  <a:lumMod val="75000"/>
                </a:schemeClr>
              </a:solidFill>
              <a:latin typeface="+mn-lt"/>
            </a:endParaRPr>
          </a:p>
        </p:txBody>
      </p:sp>
      <p:pic>
        <p:nvPicPr>
          <p:cNvPr id="1028" name="Picture 4" descr="Image result for connecting dot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14746"/>
            <a:ext cx="2514600" cy="12569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CE08829-19A0-43C3-AA12-324B20965524}" type="slidenum">
              <a:rPr lang="en-US" smtClean="0"/>
              <a:t>1</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10100"/>
            <a:ext cx="21336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13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829-19A0-43C3-AA12-324B20965524}" type="slidenum">
              <a:rPr lang="en-US" smtClean="0"/>
              <a:t>10</a:t>
            </a:fld>
            <a:endParaRPr lang="en-US"/>
          </a:p>
        </p:txBody>
      </p:sp>
      <p:sp>
        <p:nvSpPr>
          <p:cNvPr id="3" name="TextBox 2"/>
          <p:cNvSpPr txBox="1"/>
          <p:nvPr/>
        </p:nvSpPr>
        <p:spPr>
          <a:xfrm>
            <a:off x="2438400" y="1143000"/>
            <a:ext cx="45719" cy="369332"/>
          </a:xfrm>
          <a:prstGeom prst="rect">
            <a:avLst/>
          </a:prstGeom>
          <a:noFill/>
        </p:spPr>
        <p:txBody>
          <a:bodyPr wrap="square" rtlCol="0">
            <a:spAutoFit/>
          </a:bodyPr>
          <a:lstStyle/>
          <a:p>
            <a:endParaRPr lang="en-US" dirty="0"/>
          </a:p>
        </p:txBody>
      </p:sp>
      <p:sp>
        <p:nvSpPr>
          <p:cNvPr id="4" name="Rectangle 3"/>
          <p:cNvSpPr/>
          <p:nvPr/>
        </p:nvSpPr>
        <p:spPr>
          <a:xfrm>
            <a:off x="838200" y="685800"/>
            <a:ext cx="7492757" cy="707886"/>
          </a:xfrm>
          <a:prstGeom prst="rect">
            <a:avLst/>
          </a:prstGeom>
        </p:spPr>
        <p:txBody>
          <a:bodyPr wrap="none">
            <a:spAutoFit/>
          </a:bodyPr>
          <a:lstStyle/>
          <a:p>
            <a:r>
              <a:rPr lang="en-US" sz="4000" b="1" dirty="0" smtClean="0">
                <a:solidFill>
                  <a:schemeClr val="accent1"/>
                </a:solidFill>
              </a:rPr>
              <a:t>Recap of Programs of Study</a:t>
            </a:r>
            <a:endParaRPr lang="en-US" sz="4000" b="1" dirty="0">
              <a:solidFill>
                <a:schemeClr val="accent1"/>
              </a:solidFill>
            </a:endParaRPr>
          </a:p>
        </p:txBody>
      </p:sp>
      <p:sp>
        <p:nvSpPr>
          <p:cNvPr id="5" name="TextBox 4"/>
          <p:cNvSpPr txBox="1"/>
          <p:nvPr/>
        </p:nvSpPr>
        <p:spPr>
          <a:xfrm>
            <a:off x="1066800" y="1981200"/>
            <a:ext cx="7315199" cy="3862596"/>
          </a:xfrm>
          <a:prstGeom prst="rect">
            <a:avLst/>
          </a:prstGeom>
          <a:noFill/>
        </p:spPr>
        <p:txBody>
          <a:bodyPr wrap="square" rtlCol="0">
            <a:spAutoFit/>
          </a:bodyPr>
          <a:lstStyle/>
          <a:p>
            <a:pPr marL="285750" indent="-285750">
              <a:spcAft>
                <a:spcPts val="600"/>
              </a:spcAft>
              <a:buClr>
                <a:schemeClr val="accent3"/>
              </a:buClr>
              <a:buFont typeface="Wingdings" panose="05000000000000000000" pitchFamily="2" charset="2"/>
              <a:buChar char="v"/>
            </a:pPr>
            <a:r>
              <a:rPr lang="en-US" sz="2000" dirty="0" smtClean="0"/>
              <a:t>Re-authorization</a:t>
            </a:r>
          </a:p>
          <a:p>
            <a:pPr marL="285750" indent="-285750">
              <a:spcAft>
                <a:spcPts val="600"/>
              </a:spcAft>
              <a:buClr>
                <a:schemeClr val="accent3"/>
              </a:buClr>
              <a:buFont typeface="Wingdings" panose="05000000000000000000" pitchFamily="2" charset="2"/>
              <a:buChar char="v"/>
            </a:pPr>
            <a:r>
              <a:rPr lang="en-US" sz="2000" dirty="0" smtClean="0"/>
              <a:t>All Perkins programs must offer at least 1 POS</a:t>
            </a:r>
          </a:p>
          <a:p>
            <a:pPr marL="285750" indent="-285750">
              <a:spcAft>
                <a:spcPts val="600"/>
              </a:spcAft>
              <a:buClr>
                <a:schemeClr val="accent3"/>
              </a:buClr>
              <a:buFont typeface="Wingdings" panose="05000000000000000000" pitchFamily="2" charset="2"/>
              <a:buChar char="v"/>
            </a:pPr>
            <a:r>
              <a:rPr lang="en-US" sz="2000" dirty="0" smtClean="0"/>
              <a:t>Definition of a POS encourages alignment and transition toward a degree or certificate</a:t>
            </a:r>
            <a:endParaRPr lang="en-US" sz="2000" dirty="0"/>
          </a:p>
          <a:p>
            <a:pPr marL="285750" indent="-285750">
              <a:spcAft>
                <a:spcPts val="600"/>
              </a:spcAft>
              <a:buClr>
                <a:schemeClr val="accent3"/>
              </a:buClr>
              <a:buFont typeface="Wingdings" panose="05000000000000000000" pitchFamily="2" charset="2"/>
              <a:buChar char="v"/>
            </a:pPr>
            <a:r>
              <a:rPr lang="en-US" sz="2000" dirty="0" smtClean="0"/>
              <a:t>Programs of Study incorporate and align secondary and post secondary education elements. Include academic and CTE content in a coordinated, non duplicative progression of courses </a:t>
            </a:r>
          </a:p>
          <a:p>
            <a:pPr marL="285750" indent="-285750">
              <a:spcAft>
                <a:spcPts val="600"/>
              </a:spcAft>
              <a:buClr>
                <a:schemeClr val="accent3"/>
              </a:buClr>
              <a:buFont typeface="Wingdings" panose="05000000000000000000" pitchFamily="2" charset="2"/>
              <a:buChar char="v"/>
            </a:pPr>
            <a:r>
              <a:rPr lang="en-US" sz="2000" dirty="0" smtClean="0"/>
              <a:t>Using the POS Expectations Tool will allow you to evaluate needs, existing programs, requirements </a:t>
            </a:r>
          </a:p>
          <a:p>
            <a:pPr>
              <a:buClr>
                <a:schemeClr val="accent3"/>
              </a:buClr>
            </a:pPr>
            <a:endParaRPr lang="en-US" sz="2000" dirty="0"/>
          </a:p>
        </p:txBody>
      </p:sp>
      <p:sp>
        <p:nvSpPr>
          <p:cNvPr id="6" name="TextBox 5"/>
          <p:cNvSpPr txBox="1"/>
          <p:nvPr/>
        </p:nvSpPr>
        <p:spPr>
          <a:xfrm>
            <a:off x="2362200" y="4419600"/>
            <a:ext cx="1295400" cy="646331"/>
          </a:xfrm>
          <a:prstGeom prst="rect">
            <a:avLst/>
          </a:prstGeom>
          <a:noFill/>
        </p:spPr>
        <p:txBody>
          <a:bodyPr wrap="square" rtlCol="0">
            <a:spAutoFit/>
          </a:bodyPr>
          <a:lstStyle/>
          <a:p>
            <a:endParaRPr lang="en-US" dirty="0"/>
          </a:p>
          <a:p>
            <a:endParaRPr lang="en-US" dirty="0"/>
          </a:p>
        </p:txBody>
      </p:sp>
      <p:cxnSp>
        <p:nvCxnSpPr>
          <p:cNvPr id="8" name="Straight Connector 7"/>
          <p:cNvCxnSpPr/>
          <p:nvPr/>
        </p:nvCxnSpPr>
        <p:spPr>
          <a:xfrm>
            <a:off x="685800" y="1447800"/>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47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7200"/>
            <a:ext cx="7543800" cy="1161196"/>
          </a:xfrm>
        </p:spPr>
        <p:txBody>
          <a:bodyPr>
            <a:normAutofit/>
          </a:bodyPr>
          <a:lstStyle/>
          <a:p>
            <a:pPr algn="ctr"/>
            <a:r>
              <a:rPr lang="en-US" sz="3600" b="1" dirty="0">
                <a:solidFill>
                  <a:schemeClr val="accent1"/>
                </a:solidFill>
                <a:latin typeface="+mn-lt"/>
              </a:rPr>
              <a:t>Defining Career Pathways</a:t>
            </a:r>
            <a:r>
              <a:rPr lang="en-US" dirty="0">
                <a:solidFill>
                  <a:schemeClr val="accent1"/>
                </a:solidFill>
                <a:latin typeface="+mn-lt"/>
              </a:rPr>
              <a:t/>
            </a:r>
            <a:br>
              <a:rPr lang="en-US" dirty="0">
                <a:solidFill>
                  <a:schemeClr val="accent1"/>
                </a:solidFill>
                <a:latin typeface="+mn-lt"/>
              </a:rPr>
            </a:br>
            <a:r>
              <a:rPr lang="en-US" sz="1800" i="1" dirty="0">
                <a:solidFill>
                  <a:schemeClr val="accent1"/>
                </a:solidFill>
                <a:latin typeface="+mn-lt"/>
              </a:rPr>
              <a:t>Workforce Innovation and </a:t>
            </a:r>
            <a:r>
              <a:rPr lang="en-US" sz="1800" i="1" dirty="0" smtClean="0">
                <a:solidFill>
                  <a:schemeClr val="accent1"/>
                </a:solidFill>
                <a:latin typeface="+mn-lt"/>
              </a:rPr>
              <a:t>Opportunity </a:t>
            </a:r>
            <a:r>
              <a:rPr lang="en-US" sz="1800" i="1" dirty="0">
                <a:solidFill>
                  <a:schemeClr val="accent1"/>
                </a:solidFill>
                <a:latin typeface="+mn-lt"/>
              </a:rPr>
              <a:t>Act (WIOA)</a:t>
            </a:r>
          </a:p>
        </p:txBody>
      </p:sp>
      <p:sp>
        <p:nvSpPr>
          <p:cNvPr id="3" name="Content Placeholder 2"/>
          <p:cNvSpPr>
            <a:spLocks noGrp="1"/>
          </p:cNvSpPr>
          <p:nvPr>
            <p:ph idx="1"/>
          </p:nvPr>
        </p:nvSpPr>
        <p:spPr>
          <a:xfrm>
            <a:off x="228601" y="1600200"/>
            <a:ext cx="8762999" cy="5334000"/>
          </a:xfrm>
        </p:spPr>
        <p:txBody>
          <a:bodyPr>
            <a:normAutofit fontScale="47500" lnSpcReduction="20000"/>
          </a:bodyPr>
          <a:lstStyle/>
          <a:p>
            <a:pPr marL="109728" indent="0">
              <a:spcAft>
                <a:spcPts val="600"/>
              </a:spcAft>
              <a:buNone/>
            </a:pPr>
            <a:r>
              <a:rPr lang="en-US" sz="3400" dirty="0" smtClean="0">
                <a:solidFill>
                  <a:schemeClr val="tx1"/>
                </a:solidFill>
              </a:rPr>
              <a:t>The </a:t>
            </a:r>
            <a:r>
              <a:rPr lang="en-US" sz="3400" dirty="0">
                <a:solidFill>
                  <a:schemeClr val="tx1"/>
                </a:solidFill>
              </a:rPr>
              <a:t>term ‘‘career pathway’’ means a combination of rigorous and high-quality education, training, and other services that</a:t>
            </a:r>
            <a:r>
              <a:rPr lang="en-US" sz="3400" dirty="0" smtClean="0">
                <a:solidFill>
                  <a:schemeClr val="tx1"/>
                </a:solidFill>
              </a:rPr>
              <a:t>—</a:t>
            </a:r>
          </a:p>
          <a:p>
            <a:pPr marL="109728" indent="0">
              <a:spcAft>
                <a:spcPts val="600"/>
              </a:spcAft>
              <a:buNone/>
            </a:pPr>
            <a:endParaRPr lang="en-US" sz="3400" dirty="0">
              <a:solidFill>
                <a:schemeClr val="tx1"/>
              </a:solidFill>
            </a:endParaRPr>
          </a:p>
          <a:p>
            <a:pPr marL="507492" indent="-342900">
              <a:lnSpc>
                <a:spcPct val="110000"/>
              </a:lnSpc>
              <a:buClr>
                <a:schemeClr val="accent2"/>
              </a:buClr>
              <a:buFont typeface="Wingdings" panose="05000000000000000000" pitchFamily="2" charset="2"/>
              <a:buChar char="v"/>
            </a:pPr>
            <a:r>
              <a:rPr lang="en-US" sz="3800" b="1" dirty="0" smtClean="0">
                <a:solidFill>
                  <a:schemeClr val="accent4"/>
                </a:solidFill>
              </a:rPr>
              <a:t>Align </a:t>
            </a:r>
            <a:r>
              <a:rPr lang="en-US" sz="3800" b="1" dirty="0">
                <a:solidFill>
                  <a:schemeClr val="accent4"/>
                </a:solidFill>
              </a:rPr>
              <a:t>with the skill needs of industries </a:t>
            </a:r>
            <a:r>
              <a:rPr lang="en-US" sz="3800" dirty="0">
                <a:solidFill>
                  <a:schemeClr val="tx1"/>
                </a:solidFill>
              </a:rPr>
              <a:t>in the economy of the State or regional economy involved;</a:t>
            </a:r>
          </a:p>
          <a:p>
            <a:pPr marL="507492" indent="-342900">
              <a:lnSpc>
                <a:spcPct val="110000"/>
              </a:lnSpc>
              <a:buClr>
                <a:schemeClr val="accent2"/>
              </a:buClr>
              <a:buFont typeface="Wingdings" panose="05000000000000000000" pitchFamily="2" charset="2"/>
              <a:buChar char="v"/>
            </a:pPr>
            <a:r>
              <a:rPr lang="en-US" sz="3800" b="1" dirty="0" smtClean="0">
                <a:solidFill>
                  <a:schemeClr val="accent4"/>
                </a:solidFill>
              </a:rPr>
              <a:t>Prepare </a:t>
            </a:r>
            <a:r>
              <a:rPr lang="en-US" sz="3800" b="1" dirty="0">
                <a:solidFill>
                  <a:schemeClr val="accent4"/>
                </a:solidFill>
              </a:rPr>
              <a:t>an individual to be successful </a:t>
            </a:r>
            <a:r>
              <a:rPr lang="en-US" sz="3800" dirty="0">
                <a:solidFill>
                  <a:schemeClr val="tx1"/>
                </a:solidFill>
              </a:rPr>
              <a:t>in any of a full range of </a:t>
            </a:r>
            <a:r>
              <a:rPr lang="en-US" sz="3800" b="1" dirty="0">
                <a:solidFill>
                  <a:schemeClr val="accent4"/>
                </a:solidFill>
              </a:rPr>
              <a:t>secondary or postsecondary </a:t>
            </a:r>
            <a:r>
              <a:rPr lang="en-US" sz="3800" dirty="0">
                <a:solidFill>
                  <a:schemeClr val="tx1"/>
                </a:solidFill>
              </a:rPr>
              <a:t>education </a:t>
            </a:r>
            <a:r>
              <a:rPr lang="en-US" sz="3800" dirty="0" smtClean="0">
                <a:solidFill>
                  <a:schemeClr val="tx1"/>
                </a:solidFill>
              </a:rPr>
              <a:t>options;</a:t>
            </a:r>
            <a:endParaRPr lang="en-US" sz="3800" dirty="0">
              <a:solidFill>
                <a:schemeClr val="tx1"/>
              </a:solidFill>
            </a:endParaRPr>
          </a:p>
          <a:p>
            <a:pPr marL="507492" indent="-342900">
              <a:lnSpc>
                <a:spcPct val="110000"/>
              </a:lnSpc>
              <a:buClr>
                <a:schemeClr val="accent2"/>
              </a:buClr>
              <a:buFont typeface="Wingdings" panose="05000000000000000000" pitchFamily="2" charset="2"/>
              <a:buChar char="v"/>
            </a:pPr>
            <a:r>
              <a:rPr lang="en-US" sz="3800" b="1" dirty="0" smtClean="0">
                <a:solidFill>
                  <a:schemeClr val="accent4"/>
                </a:solidFill>
              </a:rPr>
              <a:t>Include </a:t>
            </a:r>
            <a:r>
              <a:rPr lang="en-US" sz="3800" b="1" dirty="0">
                <a:solidFill>
                  <a:schemeClr val="accent4"/>
                </a:solidFill>
              </a:rPr>
              <a:t>counseling </a:t>
            </a:r>
            <a:r>
              <a:rPr lang="en-US" sz="3800" dirty="0">
                <a:solidFill>
                  <a:schemeClr val="tx1"/>
                </a:solidFill>
              </a:rPr>
              <a:t>to support an individual in achieving the individual’s education and career goals;</a:t>
            </a:r>
          </a:p>
          <a:p>
            <a:pPr marL="507492" indent="-342900">
              <a:lnSpc>
                <a:spcPct val="110000"/>
              </a:lnSpc>
              <a:buClr>
                <a:schemeClr val="accent2"/>
              </a:buClr>
              <a:buFont typeface="Wingdings" panose="05000000000000000000" pitchFamily="2" charset="2"/>
              <a:buChar char="v"/>
            </a:pPr>
            <a:r>
              <a:rPr lang="en-US" sz="3800" dirty="0" smtClean="0">
                <a:solidFill>
                  <a:schemeClr val="tx1"/>
                </a:solidFill>
              </a:rPr>
              <a:t>Include, </a:t>
            </a:r>
            <a:r>
              <a:rPr lang="en-US" sz="3800" dirty="0">
                <a:solidFill>
                  <a:schemeClr val="tx1"/>
                </a:solidFill>
              </a:rPr>
              <a:t>as appropriate, </a:t>
            </a:r>
            <a:r>
              <a:rPr lang="en-US" sz="3800" b="1" dirty="0">
                <a:solidFill>
                  <a:schemeClr val="accent4"/>
                </a:solidFill>
              </a:rPr>
              <a:t>education offered concurrently with and in the same context as workforce preparation activities </a:t>
            </a:r>
            <a:r>
              <a:rPr lang="en-US" sz="3800" dirty="0">
                <a:solidFill>
                  <a:schemeClr val="tx1"/>
                </a:solidFill>
              </a:rPr>
              <a:t>and training for a specific occupation or occupational cluster;</a:t>
            </a:r>
          </a:p>
          <a:p>
            <a:pPr marL="507492" indent="-342900">
              <a:lnSpc>
                <a:spcPct val="110000"/>
              </a:lnSpc>
              <a:buClr>
                <a:schemeClr val="accent2"/>
              </a:buClr>
              <a:buFont typeface="Wingdings" panose="05000000000000000000" pitchFamily="2" charset="2"/>
              <a:buChar char="v"/>
            </a:pPr>
            <a:r>
              <a:rPr lang="en-US" sz="3800" b="1" dirty="0" smtClean="0">
                <a:solidFill>
                  <a:schemeClr val="accent4"/>
                </a:solidFill>
              </a:rPr>
              <a:t>Organize </a:t>
            </a:r>
            <a:r>
              <a:rPr lang="en-US" sz="3800" b="1" dirty="0">
                <a:solidFill>
                  <a:schemeClr val="accent4"/>
                </a:solidFill>
              </a:rPr>
              <a:t>education, training, and other services to meet the particular needs of an individual in a manner that accelerates </a:t>
            </a:r>
            <a:r>
              <a:rPr lang="en-US" sz="3800" dirty="0">
                <a:solidFill>
                  <a:schemeClr val="tx1"/>
                </a:solidFill>
              </a:rPr>
              <a:t>the educational and career advancement of the individual to the extent practicable;</a:t>
            </a:r>
          </a:p>
          <a:p>
            <a:pPr marL="507492" indent="-342900">
              <a:lnSpc>
                <a:spcPct val="110000"/>
              </a:lnSpc>
              <a:buClr>
                <a:schemeClr val="accent2"/>
              </a:buClr>
              <a:buFont typeface="Wingdings" panose="05000000000000000000" pitchFamily="2" charset="2"/>
              <a:buChar char="v"/>
            </a:pPr>
            <a:r>
              <a:rPr lang="en-US" sz="3800" dirty="0" smtClean="0">
                <a:solidFill>
                  <a:schemeClr val="tx1"/>
                </a:solidFill>
              </a:rPr>
              <a:t>Enable </a:t>
            </a:r>
            <a:r>
              <a:rPr lang="en-US" sz="3800" dirty="0">
                <a:solidFill>
                  <a:schemeClr val="tx1"/>
                </a:solidFill>
              </a:rPr>
              <a:t>an individual to </a:t>
            </a:r>
            <a:r>
              <a:rPr lang="en-US" sz="3800" b="1" dirty="0">
                <a:solidFill>
                  <a:schemeClr val="accent4"/>
                </a:solidFill>
              </a:rPr>
              <a:t>attain a secondary school diploma or its recognized equivalent</a:t>
            </a:r>
            <a:r>
              <a:rPr lang="en-US" sz="3800" dirty="0">
                <a:solidFill>
                  <a:schemeClr val="accent4"/>
                </a:solidFill>
              </a:rPr>
              <a:t>, </a:t>
            </a:r>
            <a:r>
              <a:rPr lang="en-US" sz="3800" dirty="0">
                <a:solidFill>
                  <a:schemeClr val="tx1"/>
                </a:solidFill>
              </a:rPr>
              <a:t>and at least </a:t>
            </a:r>
            <a:r>
              <a:rPr lang="en-US" sz="3800" b="1" dirty="0">
                <a:solidFill>
                  <a:schemeClr val="accent4"/>
                </a:solidFill>
              </a:rPr>
              <a:t>one recognized postsecondary credential</a:t>
            </a:r>
            <a:r>
              <a:rPr lang="en-US" sz="3800" dirty="0">
                <a:solidFill>
                  <a:schemeClr val="tx1"/>
                </a:solidFill>
              </a:rPr>
              <a:t>; and</a:t>
            </a:r>
          </a:p>
          <a:p>
            <a:pPr lvl="1"/>
            <a:endParaRPr lang="en-US" sz="3400" dirty="0"/>
          </a:p>
        </p:txBody>
      </p:sp>
      <p:sp>
        <p:nvSpPr>
          <p:cNvPr id="4" name="Slide Number Placeholder 3"/>
          <p:cNvSpPr>
            <a:spLocks noGrp="1"/>
          </p:cNvSpPr>
          <p:nvPr>
            <p:ph type="sldNum" sz="quarter" idx="12"/>
          </p:nvPr>
        </p:nvSpPr>
        <p:spPr/>
        <p:txBody>
          <a:bodyPr/>
          <a:lstStyle/>
          <a:p>
            <a:fld id="{ECE08829-19A0-43C3-AA12-324B20965524}" type="slidenum">
              <a:rPr lang="en-US" smtClean="0"/>
              <a:t>11</a:t>
            </a:fld>
            <a:endParaRPr lang="en-US" dirty="0"/>
          </a:p>
        </p:txBody>
      </p:sp>
      <p:cxnSp>
        <p:nvCxnSpPr>
          <p:cNvPr id="5" name="Straight Connector 4"/>
          <p:cNvCxnSpPr/>
          <p:nvPr/>
        </p:nvCxnSpPr>
        <p:spPr>
          <a:xfrm>
            <a:off x="381000" y="15240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5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829-19A0-43C3-AA12-324B20965524}" type="slidenum">
              <a:rPr lang="en-US" smtClean="0"/>
              <a:t>12</a:t>
            </a:fld>
            <a:endParaRPr lang="en-US" dirty="0"/>
          </a:p>
        </p:txBody>
      </p:sp>
      <p:sp>
        <p:nvSpPr>
          <p:cNvPr id="3" name="Rectangle 2"/>
          <p:cNvSpPr/>
          <p:nvPr/>
        </p:nvSpPr>
        <p:spPr>
          <a:xfrm>
            <a:off x="1524000" y="609600"/>
            <a:ext cx="6412333" cy="646331"/>
          </a:xfrm>
          <a:prstGeom prst="rect">
            <a:avLst/>
          </a:prstGeom>
        </p:spPr>
        <p:txBody>
          <a:bodyPr wrap="none">
            <a:spAutoFit/>
          </a:bodyPr>
          <a:lstStyle/>
          <a:p>
            <a:r>
              <a:rPr lang="en-US" sz="3600" b="1" dirty="0">
                <a:solidFill>
                  <a:schemeClr val="accent1"/>
                </a:solidFill>
              </a:rPr>
              <a:t>Career Pathway Programs</a:t>
            </a:r>
            <a:endParaRPr lang="en-US" sz="3600" dirty="0">
              <a:solidFill>
                <a:schemeClr val="accent1"/>
              </a:solidFill>
            </a:endParaRPr>
          </a:p>
        </p:txBody>
      </p:sp>
      <p:sp>
        <p:nvSpPr>
          <p:cNvPr id="4" name="Rectangle 3"/>
          <p:cNvSpPr/>
          <p:nvPr/>
        </p:nvSpPr>
        <p:spPr>
          <a:xfrm>
            <a:off x="2330274" y="1154668"/>
            <a:ext cx="4506363" cy="369332"/>
          </a:xfrm>
          <a:prstGeom prst="rect">
            <a:avLst/>
          </a:prstGeom>
        </p:spPr>
        <p:txBody>
          <a:bodyPr wrap="none">
            <a:spAutoFit/>
          </a:bodyPr>
          <a:lstStyle/>
          <a:p>
            <a:pPr algn="ctr"/>
            <a:r>
              <a:rPr lang="en-US" i="1" dirty="0">
                <a:solidFill>
                  <a:schemeClr val="accent1"/>
                </a:solidFill>
              </a:rPr>
              <a:t>The Alliance for Quality Career Pathways</a:t>
            </a:r>
          </a:p>
        </p:txBody>
      </p:sp>
      <p:sp>
        <p:nvSpPr>
          <p:cNvPr id="5" name="Content Placeholder 2"/>
          <p:cNvSpPr txBox="1">
            <a:spLocks/>
          </p:cNvSpPr>
          <p:nvPr/>
        </p:nvSpPr>
        <p:spPr>
          <a:xfrm>
            <a:off x="659155" y="1752600"/>
            <a:ext cx="7924799" cy="2209800"/>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600"/>
              </a:spcBef>
              <a:buFont typeface="Georgia"/>
              <a:buNone/>
            </a:pPr>
            <a:r>
              <a:rPr lang="en-US" sz="2000" b="1" dirty="0" smtClean="0"/>
              <a:t>Three Features of a Quality Career Pathway:</a:t>
            </a:r>
          </a:p>
          <a:p>
            <a:pPr marL="457200" indent="-457200">
              <a:spcBef>
                <a:spcPts val="600"/>
              </a:spcBef>
              <a:buFont typeface="+mj-lt"/>
              <a:buAutoNum type="arabicPeriod"/>
            </a:pPr>
            <a:r>
              <a:rPr lang="en-US" sz="1800" dirty="0" smtClean="0"/>
              <a:t>Well-connected and transparent education, training, support services, and credentials; </a:t>
            </a:r>
          </a:p>
          <a:p>
            <a:pPr marL="457200" indent="-457200">
              <a:spcBef>
                <a:spcPts val="600"/>
              </a:spcBef>
              <a:buFont typeface="+mj-lt"/>
              <a:buAutoNum type="arabicPeriod"/>
            </a:pPr>
            <a:r>
              <a:rPr lang="en-US" sz="1800" dirty="0" smtClean="0"/>
              <a:t>Multiple entry points that enable well-prepared students to successfully enter the career pathway, and;</a:t>
            </a:r>
          </a:p>
          <a:p>
            <a:pPr marL="457200" indent="-457200">
              <a:spcBef>
                <a:spcPts val="600"/>
              </a:spcBef>
              <a:spcAft>
                <a:spcPts val="100"/>
              </a:spcAft>
              <a:buFont typeface="+mj-lt"/>
              <a:buAutoNum type="arabicPeriod"/>
            </a:pPr>
            <a:r>
              <a:rPr lang="en-US" sz="1800" dirty="0" smtClean="0"/>
              <a:t>Multiple exit points at successively higher levels.</a:t>
            </a:r>
          </a:p>
          <a:p>
            <a:pPr marL="457200" indent="-457200">
              <a:spcBef>
                <a:spcPts val="600"/>
              </a:spcBef>
              <a:spcAft>
                <a:spcPts val="100"/>
              </a:spcAft>
              <a:buFont typeface="+mj-lt"/>
              <a:buAutoNum type="arabicPeriod"/>
            </a:pPr>
            <a:endParaRPr lang="en-US" sz="1800" dirty="0" smtClean="0"/>
          </a:p>
          <a:p>
            <a:pPr marL="0" indent="0">
              <a:spcBef>
                <a:spcPts val="600"/>
              </a:spcBef>
              <a:spcAft>
                <a:spcPts val="100"/>
              </a:spcAft>
              <a:buFont typeface="Georgia"/>
              <a:buNone/>
            </a:pPr>
            <a:endParaRPr lang="en-US" sz="1800" dirty="0" smtClean="0"/>
          </a:p>
          <a:p>
            <a:pPr marL="0" indent="0">
              <a:buFont typeface="Georgia"/>
              <a:buNone/>
            </a:pPr>
            <a:endParaRPr lang="en-US" dirty="0">
              <a:latin typeface="+mj-lt"/>
            </a:endParaRPr>
          </a:p>
        </p:txBody>
      </p:sp>
      <p:sp>
        <p:nvSpPr>
          <p:cNvPr id="6" name="TextBox 5"/>
          <p:cNvSpPr txBox="1"/>
          <p:nvPr/>
        </p:nvSpPr>
        <p:spPr>
          <a:xfrm>
            <a:off x="659155" y="4038600"/>
            <a:ext cx="7924799" cy="2275495"/>
          </a:xfrm>
          <a:prstGeom prst="rect">
            <a:avLst/>
          </a:prstGeom>
          <a:noFill/>
        </p:spPr>
        <p:txBody>
          <a:bodyPr wrap="square" rtlCol="0">
            <a:spAutoFit/>
          </a:bodyPr>
          <a:lstStyle/>
          <a:p>
            <a:pPr marL="91440" lvl="0" indent="-91440">
              <a:lnSpc>
                <a:spcPct val="90000"/>
              </a:lnSpc>
              <a:spcBef>
                <a:spcPts val="600"/>
              </a:spcBef>
              <a:spcAft>
                <a:spcPts val="200"/>
              </a:spcAft>
              <a:buClr>
                <a:srgbClr val="4F81BD"/>
              </a:buClr>
              <a:buSzPct val="100000"/>
              <a:buFont typeface="Calibri" panose="020F0502020204030204" pitchFamily="34" charset="0"/>
              <a:buChar char=" "/>
            </a:pPr>
            <a:r>
              <a:rPr lang="en-US" sz="2000" b="1" dirty="0"/>
              <a:t>The Four Essential Functions of a Quality </a:t>
            </a:r>
            <a:r>
              <a:rPr lang="en-US" sz="2000" b="1" dirty="0" smtClean="0"/>
              <a:t>Career Pathway:</a:t>
            </a:r>
            <a:endParaRPr lang="en-US" sz="2000" b="1" dirty="0"/>
          </a:p>
          <a:p>
            <a:pPr lvl="1" indent="-457200">
              <a:lnSpc>
                <a:spcPct val="90000"/>
              </a:lnSpc>
              <a:spcBef>
                <a:spcPts val="600"/>
              </a:spcBef>
              <a:spcAft>
                <a:spcPts val="200"/>
              </a:spcAft>
              <a:buClr>
                <a:schemeClr val="accent3"/>
              </a:buClr>
              <a:buFont typeface="+mj-lt"/>
              <a:buAutoNum type="arabicPeriod"/>
            </a:pPr>
            <a:r>
              <a:rPr lang="en-US" dirty="0"/>
              <a:t>Participant-focused education and training;</a:t>
            </a:r>
          </a:p>
          <a:p>
            <a:pPr lvl="1" indent="-457200">
              <a:lnSpc>
                <a:spcPct val="90000"/>
              </a:lnSpc>
              <a:spcBef>
                <a:spcPts val="600"/>
              </a:spcBef>
              <a:spcAft>
                <a:spcPts val="200"/>
              </a:spcAft>
              <a:buClr>
                <a:schemeClr val="accent3"/>
              </a:buClr>
              <a:buFont typeface="+mj-lt"/>
              <a:buAutoNum type="arabicPeriod"/>
            </a:pPr>
            <a:r>
              <a:rPr lang="en-US" dirty="0"/>
              <a:t>Consistent and non-duplicative assessments of participants’ education, skills, and assets/ needs;</a:t>
            </a:r>
          </a:p>
          <a:p>
            <a:pPr lvl="1" indent="-457200">
              <a:lnSpc>
                <a:spcPct val="90000"/>
              </a:lnSpc>
              <a:spcBef>
                <a:spcPts val="600"/>
              </a:spcBef>
              <a:spcAft>
                <a:spcPts val="200"/>
              </a:spcAft>
              <a:buClr>
                <a:schemeClr val="accent3"/>
              </a:buClr>
              <a:buFont typeface="+mj-lt"/>
              <a:buAutoNum type="arabicPeriod"/>
            </a:pPr>
            <a:r>
              <a:rPr lang="en-US" dirty="0"/>
              <a:t>Support services and career navigation assistance to facilitate transitions, and</a:t>
            </a:r>
            <a:r>
              <a:rPr lang="en-US" dirty="0" smtClean="0"/>
              <a:t>;</a:t>
            </a:r>
            <a:endParaRPr lang="en-US" dirty="0"/>
          </a:p>
          <a:p>
            <a:pPr lvl="1" indent="-457200">
              <a:lnSpc>
                <a:spcPct val="90000"/>
              </a:lnSpc>
              <a:spcBef>
                <a:spcPts val="600"/>
              </a:spcBef>
              <a:spcAft>
                <a:spcPts val="200"/>
              </a:spcAft>
              <a:buClr>
                <a:schemeClr val="accent3"/>
              </a:buClr>
              <a:buFont typeface="+mj-lt"/>
              <a:buAutoNum type="arabicPeriod"/>
            </a:pPr>
            <a:r>
              <a:rPr lang="en-US" dirty="0"/>
              <a:t>Employment services and work experiences.</a:t>
            </a:r>
          </a:p>
        </p:txBody>
      </p:sp>
      <p:cxnSp>
        <p:nvCxnSpPr>
          <p:cNvPr id="9" name="Straight Connector 8"/>
          <p:cNvCxnSpPr/>
          <p:nvPr/>
        </p:nvCxnSpPr>
        <p:spPr>
          <a:xfrm>
            <a:off x="457200" y="1524000"/>
            <a:ext cx="82224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01000" y="6535579"/>
            <a:ext cx="1219200" cy="253916"/>
          </a:xfrm>
          <a:prstGeom prst="rect">
            <a:avLst/>
          </a:prstGeom>
          <a:noFill/>
        </p:spPr>
        <p:txBody>
          <a:bodyPr wrap="square" rtlCol="0">
            <a:spAutoFit/>
          </a:bodyPr>
          <a:lstStyle/>
          <a:p>
            <a:r>
              <a:rPr lang="en-US" sz="1050" dirty="0" smtClean="0"/>
              <a:t>CLASP, 2014</a:t>
            </a:r>
            <a:endParaRPr lang="en-US" sz="1050" dirty="0"/>
          </a:p>
        </p:txBody>
      </p:sp>
    </p:spTree>
    <p:extLst>
      <p:ext uri="{BB962C8B-B14F-4D97-AF65-F5344CB8AC3E}">
        <p14:creationId xmlns:p14="http://schemas.microsoft.com/office/powerpoint/2010/main" val="12558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rot="21423960">
            <a:off x="4719638" y="4124325"/>
            <a:ext cx="2979737" cy="1009650"/>
          </a:xfrm>
          <a:custGeom>
            <a:avLst/>
            <a:gdLst>
              <a:gd name="connsiteX0" fmla="*/ 0 w 2979683"/>
              <a:gd name="connsiteY0" fmla="*/ 1008993 h 1008993"/>
              <a:gd name="connsiteX1" fmla="*/ 945931 w 2979683"/>
              <a:gd name="connsiteY1" fmla="*/ 536027 h 1008993"/>
              <a:gd name="connsiteX2" fmla="*/ 1923393 w 2979683"/>
              <a:gd name="connsiteY2" fmla="*/ 220717 h 1008993"/>
              <a:gd name="connsiteX3" fmla="*/ 2979683 w 2979683"/>
              <a:gd name="connsiteY3" fmla="*/ 0 h 1008993"/>
            </a:gdLst>
            <a:ahLst/>
            <a:cxnLst>
              <a:cxn ang="0">
                <a:pos x="connsiteX0" y="connsiteY0"/>
              </a:cxn>
              <a:cxn ang="0">
                <a:pos x="connsiteX1" y="connsiteY1"/>
              </a:cxn>
              <a:cxn ang="0">
                <a:pos x="connsiteX2" y="connsiteY2"/>
              </a:cxn>
              <a:cxn ang="0">
                <a:pos x="connsiteX3" y="connsiteY3"/>
              </a:cxn>
            </a:cxnLst>
            <a:rect l="l" t="t" r="r" b="b"/>
            <a:pathLst>
              <a:path w="2979683" h="1008993">
                <a:moveTo>
                  <a:pt x="0" y="1008993"/>
                </a:moveTo>
                <a:cubicBezTo>
                  <a:pt x="312683" y="838199"/>
                  <a:pt x="625366" y="667406"/>
                  <a:pt x="945931" y="536027"/>
                </a:cubicBezTo>
                <a:cubicBezTo>
                  <a:pt x="1266496" y="404648"/>
                  <a:pt x="1584434" y="310055"/>
                  <a:pt x="1923393" y="220717"/>
                </a:cubicBezTo>
                <a:cubicBezTo>
                  <a:pt x="2262352" y="131379"/>
                  <a:pt x="2621017" y="65689"/>
                  <a:pt x="2979683" y="0"/>
                </a:cubicBezTo>
              </a:path>
            </a:pathLst>
          </a:custGeom>
          <a:noFill/>
          <a:ln>
            <a:solidFill>
              <a:srgbClr val="604A7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12" name="Group 11"/>
          <p:cNvGrpSpPr/>
          <p:nvPr/>
        </p:nvGrpSpPr>
        <p:grpSpPr>
          <a:xfrm>
            <a:off x="506413" y="1553908"/>
            <a:ext cx="8408987" cy="4618292"/>
            <a:chOff x="582613" y="1143000"/>
            <a:chExt cx="8408987" cy="4618292"/>
          </a:xfrm>
        </p:grpSpPr>
        <p:sp>
          <p:nvSpPr>
            <p:cNvPr id="47" name="TextBox 46"/>
            <p:cNvSpPr txBox="1">
              <a:spLocks noChangeArrowheads="1"/>
            </p:cNvSpPr>
            <p:nvPr/>
          </p:nvSpPr>
          <p:spPr bwMode="auto">
            <a:xfrm>
              <a:off x="663575" y="1143000"/>
              <a:ext cx="2398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400" b="1" dirty="0">
                  <a:solidFill>
                    <a:srgbClr val="953735"/>
                  </a:solidFill>
                  <a:latin typeface="+mn-lt"/>
                </a:rPr>
                <a:t>2. Multiple entry points </a:t>
              </a:r>
              <a:r>
                <a:rPr lang="en-US" altLang="en-US" sz="1400" dirty="0">
                  <a:solidFill>
                    <a:srgbClr val="953735"/>
                  </a:solidFill>
                  <a:latin typeface="+mn-lt"/>
                </a:rPr>
                <a:t>– for both well-prepared students and targeted populations</a:t>
              </a:r>
              <a:endParaRPr lang="en-US" altLang="en-US" sz="1200" i="1" dirty="0">
                <a:solidFill>
                  <a:srgbClr val="953735"/>
                </a:solidFill>
                <a:latin typeface="+mn-lt"/>
              </a:endParaRPr>
            </a:p>
          </p:txBody>
        </p:sp>
        <p:grpSp>
          <p:nvGrpSpPr>
            <p:cNvPr id="11" name="Group 10"/>
            <p:cNvGrpSpPr/>
            <p:nvPr/>
          </p:nvGrpSpPr>
          <p:grpSpPr>
            <a:xfrm>
              <a:off x="582613" y="1143000"/>
              <a:ext cx="8408987" cy="4618292"/>
              <a:chOff x="582613" y="1176338"/>
              <a:chExt cx="8408987" cy="4618292"/>
            </a:xfrm>
          </p:grpSpPr>
          <p:sp>
            <p:nvSpPr>
              <p:cNvPr id="49" name="Shape 48"/>
              <p:cNvSpPr/>
              <p:nvPr/>
            </p:nvSpPr>
            <p:spPr>
              <a:xfrm>
                <a:off x="1280144" y="1219200"/>
                <a:ext cx="7241540" cy="4525963"/>
              </a:xfrm>
              <a:prstGeom prst="swooshArrow">
                <a:avLst>
                  <a:gd name="adj1" fmla="val 25000"/>
                  <a:gd name="adj2" fmla="val 25000"/>
                </a:avLst>
              </a:prstGeom>
              <a:solidFill>
                <a:srgbClr val="D0D8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1" name="Freeform 50"/>
              <p:cNvSpPr/>
              <p:nvPr/>
            </p:nvSpPr>
            <p:spPr>
              <a:xfrm>
                <a:off x="760723" y="5030790"/>
                <a:ext cx="1928081" cy="763840"/>
              </a:xfrm>
              <a:custGeom>
                <a:avLst/>
                <a:gdLst>
                  <a:gd name="connsiteX0" fmla="*/ 0 w 1928081"/>
                  <a:gd name="connsiteY0" fmla="*/ 0 h 935700"/>
                  <a:gd name="connsiteX1" fmla="*/ 1928081 w 1928081"/>
                  <a:gd name="connsiteY1" fmla="*/ 0 h 935700"/>
                  <a:gd name="connsiteX2" fmla="*/ 1928081 w 1928081"/>
                  <a:gd name="connsiteY2" fmla="*/ 935700 h 935700"/>
                  <a:gd name="connsiteX3" fmla="*/ 0 w 1928081"/>
                  <a:gd name="connsiteY3" fmla="*/ 935700 h 935700"/>
                  <a:gd name="connsiteX4" fmla="*/ 0 w 1928081"/>
                  <a:gd name="connsiteY4" fmla="*/ 0 h 93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081" h="935700">
                    <a:moveTo>
                      <a:pt x="0" y="0"/>
                    </a:moveTo>
                    <a:lnTo>
                      <a:pt x="1928081" y="0"/>
                    </a:lnTo>
                    <a:lnTo>
                      <a:pt x="1928081" y="935700"/>
                    </a:lnTo>
                    <a:lnTo>
                      <a:pt x="0" y="93570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4300" tIns="0" rIns="0" bIns="0" spcCol="1270"/>
              <a:lstStyle/>
              <a:p>
                <a:pPr defTabSz="622300" fontAlgn="auto">
                  <a:lnSpc>
                    <a:spcPct val="90000"/>
                  </a:lnSpc>
                  <a:spcAft>
                    <a:spcPts val="0"/>
                  </a:spcAft>
                  <a:defRPr/>
                </a:pPr>
                <a:r>
                  <a:rPr lang="en-US" sz="1400" b="1" dirty="0">
                    <a:solidFill>
                      <a:srgbClr val="4F81BD"/>
                    </a:solidFill>
                  </a:rPr>
                  <a:t>1. Well-connected and transparent education, training, credentials, and support services</a:t>
                </a:r>
                <a:endParaRPr lang="en-US" sz="1200" i="1" dirty="0">
                  <a:solidFill>
                    <a:srgbClr val="4F81BD"/>
                  </a:solidFill>
                </a:endParaRPr>
              </a:p>
            </p:txBody>
          </p:sp>
          <p:sp>
            <p:nvSpPr>
              <p:cNvPr id="52" name="Oval 51"/>
              <p:cNvSpPr/>
              <p:nvPr/>
            </p:nvSpPr>
            <p:spPr>
              <a:xfrm>
                <a:off x="4767263" y="3048000"/>
                <a:ext cx="266700" cy="26352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p:cNvSpPr txBox="1">
                <a:spLocks noChangeArrowheads="1"/>
              </p:cNvSpPr>
              <p:nvPr/>
            </p:nvSpPr>
            <p:spPr bwMode="auto">
              <a:xfrm rot="-1862114">
                <a:off x="2693988" y="3375025"/>
                <a:ext cx="1138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dirty="0">
                    <a:solidFill>
                      <a:srgbClr val="000000"/>
                    </a:solidFill>
                  </a:rPr>
                  <a:t>Increasing</a:t>
                </a:r>
              </a:p>
            </p:txBody>
          </p:sp>
          <p:sp>
            <p:nvSpPr>
              <p:cNvPr id="30" name="TextBox 29"/>
              <p:cNvSpPr txBox="1">
                <a:spLocks noChangeArrowheads="1"/>
              </p:cNvSpPr>
              <p:nvPr/>
            </p:nvSpPr>
            <p:spPr bwMode="auto">
              <a:xfrm rot="-1751966">
                <a:off x="3548063" y="2949575"/>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dirty="0">
                    <a:solidFill>
                      <a:srgbClr val="000000"/>
                    </a:solidFill>
                  </a:rPr>
                  <a:t>skills</a:t>
                </a:r>
                <a:r>
                  <a:rPr lang="en-US" altLang="en-US" sz="1800" dirty="0">
                    <a:solidFill>
                      <a:srgbClr val="000000"/>
                    </a:solidFill>
                  </a:rPr>
                  <a:t>,</a:t>
                </a:r>
              </a:p>
            </p:txBody>
          </p:sp>
          <p:sp>
            <p:nvSpPr>
              <p:cNvPr id="31" name="TextBox 30"/>
              <p:cNvSpPr txBox="1">
                <a:spLocks noChangeArrowheads="1"/>
              </p:cNvSpPr>
              <p:nvPr/>
            </p:nvSpPr>
            <p:spPr bwMode="auto">
              <a:xfrm rot="-1233240">
                <a:off x="4062413" y="2543175"/>
                <a:ext cx="196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competencies, and</a:t>
                </a:r>
              </a:p>
            </p:txBody>
          </p:sp>
          <p:sp>
            <p:nvSpPr>
              <p:cNvPr id="32" name="TextBox 31"/>
              <p:cNvSpPr txBox="1">
                <a:spLocks noChangeArrowheads="1"/>
              </p:cNvSpPr>
              <p:nvPr/>
            </p:nvSpPr>
            <p:spPr bwMode="auto">
              <a:xfrm rot="-799614">
                <a:off x="5645150" y="2165350"/>
                <a:ext cx="112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credentials</a:t>
                </a:r>
              </a:p>
            </p:txBody>
          </p:sp>
          <p:sp>
            <p:nvSpPr>
              <p:cNvPr id="34" name="Oval 33"/>
              <p:cNvSpPr/>
              <p:nvPr/>
            </p:nvSpPr>
            <p:spPr>
              <a:xfrm rot="19705003">
                <a:off x="2232025" y="3992563"/>
                <a:ext cx="844550" cy="42227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ight Arrow 36"/>
              <p:cNvSpPr/>
              <p:nvPr/>
            </p:nvSpPr>
            <p:spPr>
              <a:xfrm rot="1265525">
                <a:off x="2913159" y="4185369"/>
                <a:ext cx="1603442"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prstClr val="white"/>
                    </a:solidFill>
                  </a:rPr>
                  <a:t>e.g., license,  industry credential</a:t>
                </a:r>
              </a:p>
            </p:txBody>
          </p:sp>
          <p:sp>
            <p:nvSpPr>
              <p:cNvPr id="8" name="Action Button: Forward or Next 7"/>
              <p:cNvSpPr/>
              <p:nvPr/>
            </p:nvSpPr>
            <p:spPr>
              <a:xfrm rot="20500224">
                <a:off x="6186330" y="3890590"/>
                <a:ext cx="820208" cy="903566"/>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3</a:t>
                </a:r>
                <a:r>
                  <a:rPr lang="en-US" sz="1200" baseline="30000" dirty="0">
                    <a:solidFill>
                      <a:prstClr val="white"/>
                    </a:solidFill>
                  </a:rPr>
                  <a:t>rd</a:t>
                </a:r>
                <a:r>
                  <a:rPr lang="en-US" sz="1200" dirty="0">
                    <a:solidFill>
                      <a:prstClr val="white"/>
                    </a:solidFill>
                  </a:rPr>
                  <a:t> Job in Career Path</a:t>
                </a:r>
              </a:p>
            </p:txBody>
          </p:sp>
          <p:sp>
            <p:nvSpPr>
              <p:cNvPr id="39" name="Action Button: Forward or Next 38"/>
              <p:cNvSpPr/>
              <p:nvPr/>
            </p:nvSpPr>
            <p:spPr>
              <a:xfrm rot="20394805">
                <a:off x="5273801" y="4264388"/>
                <a:ext cx="817035" cy="956507"/>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2</a:t>
                </a:r>
                <a:r>
                  <a:rPr lang="en-US" sz="1200" baseline="30000" dirty="0">
                    <a:solidFill>
                      <a:prstClr val="white"/>
                    </a:solidFill>
                  </a:rPr>
                  <a:t>nd</a:t>
                </a:r>
                <a:r>
                  <a:rPr lang="en-US" sz="1200" dirty="0">
                    <a:solidFill>
                      <a:prstClr val="white"/>
                    </a:solidFill>
                  </a:rPr>
                  <a:t> Job in Career Path</a:t>
                </a:r>
              </a:p>
            </p:txBody>
          </p:sp>
          <p:sp>
            <p:nvSpPr>
              <p:cNvPr id="40" name="Action Button: Forward or Next 39"/>
              <p:cNvSpPr/>
              <p:nvPr/>
            </p:nvSpPr>
            <p:spPr>
              <a:xfrm rot="20292922">
                <a:off x="4369897" y="4771537"/>
                <a:ext cx="856619" cy="943879"/>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1</a:t>
                </a:r>
                <a:r>
                  <a:rPr lang="en-US" sz="1200" baseline="30000" dirty="0">
                    <a:solidFill>
                      <a:prstClr val="white"/>
                    </a:solidFill>
                  </a:rPr>
                  <a:t>st</a:t>
                </a:r>
                <a:r>
                  <a:rPr lang="en-US" sz="1200" dirty="0">
                    <a:solidFill>
                      <a:prstClr val="white"/>
                    </a:solidFill>
                  </a:rPr>
                  <a:t> Job in Career Path</a:t>
                </a:r>
              </a:p>
            </p:txBody>
          </p:sp>
          <p:sp>
            <p:nvSpPr>
              <p:cNvPr id="9" name="TextBox 8"/>
              <p:cNvSpPr txBox="1">
                <a:spLocks noChangeArrowheads="1"/>
              </p:cNvSpPr>
              <p:nvPr/>
            </p:nvSpPr>
            <p:spPr bwMode="auto">
              <a:xfrm rot="-775265">
                <a:off x="6626225" y="1841500"/>
                <a:ext cx="188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600">
                    <a:solidFill>
                      <a:srgbClr val="000000"/>
                    </a:solidFill>
                  </a:rPr>
                  <a:t>informed by industry/employers</a:t>
                </a:r>
              </a:p>
            </p:txBody>
          </p:sp>
          <p:sp>
            <p:nvSpPr>
              <p:cNvPr id="29" name="Right Arrow 28"/>
              <p:cNvSpPr/>
              <p:nvPr/>
            </p:nvSpPr>
            <p:spPr>
              <a:xfrm rot="1265525">
                <a:off x="3884613" y="3597275"/>
                <a:ext cx="1327150" cy="735013"/>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prstClr val="white"/>
                    </a:solidFill>
                  </a:rPr>
                  <a:t>e.g., certificate, diploma</a:t>
                </a:r>
              </a:p>
            </p:txBody>
          </p:sp>
          <p:sp>
            <p:nvSpPr>
              <p:cNvPr id="33" name="Right Arrow 32"/>
              <p:cNvSpPr/>
              <p:nvPr/>
            </p:nvSpPr>
            <p:spPr>
              <a:xfrm rot="1265525">
                <a:off x="5070475" y="3132138"/>
                <a:ext cx="1230313"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2-year degree</a:t>
                </a:r>
              </a:p>
            </p:txBody>
          </p:sp>
          <p:sp>
            <p:nvSpPr>
              <p:cNvPr id="35" name="Right Arrow 34"/>
              <p:cNvSpPr/>
              <p:nvPr/>
            </p:nvSpPr>
            <p:spPr>
              <a:xfrm rot="1265525">
                <a:off x="6197600" y="2811463"/>
                <a:ext cx="1230313" cy="735012"/>
              </a:xfrm>
              <a:prstGeom prst="rightArrow">
                <a:avLst/>
              </a:prstGeom>
              <a:solidFill>
                <a:srgbClr val="4F6228">
                  <a:alpha val="60000"/>
                </a:srgbClr>
              </a:solidFill>
              <a:ln>
                <a:solidFill>
                  <a:srgbClr val="4F6228">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e.g., 4-year degree</a:t>
                </a:r>
              </a:p>
            </p:txBody>
          </p:sp>
          <p:sp>
            <p:nvSpPr>
              <p:cNvPr id="45" name="Action Button: Forward or Next 44"/>
              <p:cNvSpPr/>
              <p:nvPr/>
            </p:nvSpPr>
            <p:spPr>
              <a:xfrm rot="20625978">
                <a:off x="7123334" y="3635165"/>
                <a:ext cx="790061" cy="987563"/>
              </a:xfrm>
              <a:prstGeom prst="actionButtonForwardNext">
                <a:avLst/>
              </a:prstGeom>
              <a:solidFill>
                <a:srgbClr val="604A7B"/>
              </a:solidFill>
              <a:ln>
                <a:solidFill>
                  <a:srgbClr val="4F81B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prstClr val="white"/>
                    </a:solidFill>
                  </a:rPr>
                  <a:t> N</a:t>
                </a:r>
                <a:r>
                  <a:rPr lang="en-US" sz="1200" baseline="30000" dirty="0">
                    <a:solidFill>
                      <a:prstClr val="white"/>
                    </a:solidFill>
                  </a:rPr>
                  <a:t>th</a:t>
                </a:r>
                <a:r>
                  <a:rPr lang="en-US" sz="1200" dirty="0">
                    <a:solidFill>
                      <a:prstClr val="white"/>
                    </a:solidFill>
                  </a:rPr>
                  <a:t> Job in Career Path</a:t>
                </a:r>
              </a:p>
            </p:txBody>
          </p:sp>
          <p:sp>
            <p:nvSpPr>
              <p:cNvPr id="41" name="Oval 40"/>
              <p:cNvSpPr/>
              <p:nvPr/>
            </p:nvSpPr>
            <p:spPr>
              <a:xfrm>
                <a:off x="3570288" y="3532188"/>
                <a:ext cx="266700" cy="263525"/>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5924550" y="2733675"/>
                <a:ext cx="266700" cy="265113"/>
              </a:xfrm>
              <a:prstGeom prst="ellipse">
                <a:avLst/>
              </a:prstGeom>
              <a:solidFill>
                <a:srgbClr val="4F81B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p:cNvSpPr txBox="1">
                <a:spLocks noChangeArrowheads="1"/>
              </p:cNvSpPr>
              <p:nvPr/>
            </p:nvSpPr>
            <p:spPr bwMode="auto">
              <a:xfrm rot="-1926944">
                <a:off x="2235200" y="4049713"/>
                <a:ext cx="90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1400">
                    <a:solidFill>
                      <a:srgbClr val="FFFFFF"/>
                    </a:solidFill>
                  </a:rPr>
                  <a:t>bridge(s)</a:t>
                </a:r>
              </a:p>
            </p:txBody>
          </p:sp>
          <p:sp>
            <p:nvSpPr>
              <p:cNvPr id="56" name="Freeform 55"/>
              <p:cNvSpPr/>
              <p:nvPr/>
            </p:nvSpPr>
            <p:spPr>
              <a:xfrm flipH="1">
                <a:off x="6011863" y="5354638"/>
                <a:ext cx="2979737" cy="361950"/>
              </a:xfrm>
              <a:custGeom>
                <a:avLst/>
                <a:gdLst>
                  <a:gd name="connsiteX0" fmla="*/ 0 w 2979814"/>
                  <a:gd name="connsiteY0" fmla="*/ 0 h 977835"/>
                  <a:gd name="connsiteX1" fmla="*/ 2979814 w 2979814"/>
                  <a:gd name="connsiteY1" fmla="*/ 0 h 977835"/>
                  <a:gd name="connsiteX2" fmla="*/ 2979814 w 2979814"/>
                  <a:gd name="connsiteY2" fmla="*/ 977835 h 977835"/>
                  <a:gd name="connsiteX3" fmla="*/ 0 w 2979814"/>
                  <a:gd name="connsiteY3" fmla="*/ 977835 h 977835"/>
                  <a:gd name="connsiteX4" fmla="*/ 0 w 2979814"/>
                  <a:gd name="connsiteY4" fmla="*/ 0 h 97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814" h="977835">
                    <a:moveTo>
                      <a:pt x="2979814" y="1"/>
                    </a:moveTo>
                    <a:lnTo>
                      <a:pt x="0" y="1"/>
                    </a:lnTo>
                    <a:lnTo>
                      <a:pt x="0" y="977834"/>
                    </a:lnTo>
                    <a:lnTo>
                      <a:pt x="2979814" y="977834"/>
                    </a:lnTo>
                    <a:lnTo>
                      <a:pt x="2979814" y="1"/>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30230" tIns="0" rIns="0" bIns="0" spcCol="1270"/>
              <a:lstStyle/>
              <a:p>
                <a:pPr defTabSz="622300" fontAlgn="auto">
                  <a:lnSpc>
                    <a:spcPct val="90000"/>
                  </a:lnSpc>
                  <a:spcAft>
                    <a:spcPct val="35000"/>
                  </a:spcAft>
                  <a:defRPr/>
                </a:pPr>
                <a:r>
                  <a:rPr lang="en-US" sz="1400" b="1" dirty="0">
                    <a:solidFill>
                      <a:srgbClr val="4F6228"/>
                    </a:solidFill>
                  </a:rPr>
                  <a:t>3. Multiple exit points</a:t>
                </a:r>
              </a:p>
            </p:txBody>
          </p:sp>
          <p:grpSp>
            <p:nvGrpSpPr>
              <p:cNvPr id="80929" name="Group 2"/>
              <p:cNvGrpSpPr>
                <a:grpSpLocks/>
              </p:cNvGrpSpPr>
              <p:nvPr/>
            </p:nvGrpSpPr>
            <p:grpSpPr bwMode="auto">
              <a:xfrm>
                <a:off x="582613" y="1525588"/>
                <a:ext cx="4846637" cy="2503487"/>
                <a:chOff x="583250" y="1525617"/>
                <a:chExt cx="4846367" cy="2503490"/>
              </a:xfrm>
            </p:grpSpPr>
            <p:sp>
              <p:nvSpPr>
                <p:cNvPr id="36" name="Right Arrow 35"/>
                <p:cNvSpPr/>
                <p:nvPr/>
              </p:nvSpPr>
              <p:spPr>
                <a:xfrm rot="1265525">
                  <a:off x="1676976" y="2665443"/>
                  <a:ext cx="1477881"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prstClr val="white"/>
                      </a:solidFill>
                    </a:rPr>
                    <a:t>e.g., high school or CTE</a:t>
                  </a:r>
                </a:p>
              </p:txBody>
            </p:sp>
            <p:sp>
              <p:nvSpPr>
                <p:cNvPr id="43" name="Right Arrow 42"/>
                <p:cNvSpPr/>
                <p:nvPr/>
              </p:nvSpPr>
              <p:spPr>
                <a:xfrm rot="1265525">
                  <a:off x="583250" y="3294094"/>
                  <a:ext cx="1774726"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prstClr val="white"/>
                      </a:solidFill>
                    </a:rPr>
                    <a:t>e.g., adult education or workforce system</a:t>
                  </a:r>
                </a:p>
              </p:txBody>
            </p:sp>
            <p:sp>
              <p:nvSpPr>
                <p:cNvPr id="50" name="Right Arrow 49"/>
                <p:cNvSpPr/>
                <p:nvPr/>
              </p:nvSpPr>
              <p:spPr>
                <a:xfrm rot="1265525">
                  <a:off x="2599263" y="2070130"/>
                  <a:ext cx="1573124" cy="735014"/>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prstClr val="white"/>
                      </a:solidFill>
                    </a:rPr>
                    <a:t>e.g., military or civilian workplace</a:t>
                  </a:r>
                </a:p>
              </p:txBody>
            </p:sp>
            <p:sp>
              <p:nvSpPr>
                <p:cNvPr id="53" name="Right Arrow 52"/>
                <p:cNvSpPr/>
                <p:nvPr/>
              </p:nvSpPr>
              <p:spPr>
                <a:xfrm rot="1265525">
                  <a:off x="3708863" y="1525617"/>
                  <a:ext cx="1720754" cy="735013"/>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prstClr val="white"/>
                      </a:solidFill>
                    </a:rPr>
                    <a:t>e.g., postsecondary system</a:t>
                  </a:r>
                </a:p>
              </p:txBody>
            </p:sp>
          </p:grpSp>
          <p:sp>
            <p:nvSpPr>
              <p:cNvPr id="60" name="Right Arrow 59"/>
              <p:cNvSpPr/>
              <p:nvPr/>
            </p:nvSpPr>
            <p:spPr bwMode="auto">
              <a:xfrm rot="1265525">
                <a:off x="5241925" y="1176338"/>
                <a:ext cx="1470025" cy="735012"/>
              </a:xfrm>
              <a:prstGeom prst="rightArrow">
                <a:avLst/>
              </a:prstGeom>
              <a:solidFill>
                <a:srgbClr val="953735">
                  <a:alpha val="60000"/>
                </a:srgbClr>
              </a:solidFill>
              <a:ln>
                <a:solidFill>
                  <a:srgbClr val="9537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a:solidFill>
                      <a:prstClr val="white"/>
                    </a:solidFill>
                  </a:rPr>
                  <a:t>e.g., apprenticeship</a:t>
                </a:r>
              </a:p>
            </p:txBody>
          </p:sp>
        </p:grpSp>
      </p:grpSp>
      <p:sp>
        <p:nvSpPr>
          <p:cNvPr id="2" name="Title 1"/>
          <p:cNvSpPr>
            <a:spLocks noGrp="1"/>
          </p:cNvSpPr>
          <p:nvPr>
            <p:ph type="title"/>
          </p:nvPr>
        </p:nvSpPr>
        <p:spPr>
          <a:xfrm>
            <a:off x="454024" y="838200"/>
            <a:ext cx="8385175" cy="663575"/>
          </a:xfrm>
        </p:spPr>
        <p:txBody>
          <a:bodyPr>
            <a:normAutofit fontScale="90000"/>
          </a:bodyPr>
          <a:lstStyle/>
          <a:p>
            <a:pPr eaLnBrk="1" hangingPunct="1"/>
            <a:r>
              <a:rPr lang="en-US" altLang="en-US" sz="3100" b="1" dirty="0" smtClean="0">
                <a:solidFill>
                  <a:schemeClr val="accent1"/>
                </a:solidFill>
                <a:latin typeface="+mn-lt"/>
              </a:rPr>
              <a:t>Three Essential Features of Career Pathways</a:t>
            </a:r>
            <a:r>
              <a:rPr lang="en-US" altLang="en-US" sz="3600" dirty="0" smtClean="0">
                <a:solidFill>
                  <a:schemeClr val="accent1"/>
                </a:solidFill>
                <a:latin typeface="+mn-lt"/>
              </a:rPr>
              <a:t/>
            </a:r>
            <a:br>
              <a:rPr lang="en-US" altLang="en-US" sz="3600" dirty="0" smtClean="0">
                <a:solidFill>
                  <a:schemeClr val="accent1"/>
                </a:solidFill>
                <a:latin typeface="+mn-lt"/>
              </a:rPr>
            </a:br>
            <a:endParaRPr lang="en-US" altLang="en-US" sz="3600" dirty="0" smtClean="0">
              <a:solidFill>
                <a:schemeClr val="accent1"/>
              </a:solidFill>
              <a:latin typeface="+mn-lt"/>
            </a:endParaRPr>
          </a:p>
        </p:txBody>
      </p:sp>
      <p:sp>
        <p:nvSpPr>
          <p:cNvPr id="13" name="TextBox 12"/>
          <p:cNvSpPr txBox="1"/>
          <p:nvPr/>
        </p:nvSpPr>
        <p:spPr>
          <a:xfrm>
            <a:off x="2514599" y="6553200"/>
            <a:ext cx="6781801" cy="253916"/>
          </a:xfrm>
          <a:prstGeom prst="rect">
            <a:avLst/>
          </a:prstGeom>
          <a:noFill/>
        </p:spPr>
        <p:txBody>
          <a:bodyPr wrap="square" rtlCol="0">
            <a:spAutoFit/>
          </a:bodyPr>
          <a:lstStyle/>
          <a:p>
            <a:r>
              <a:rPr lang="en-US" sz="1050" dirty="0"/>
              <a:t>http://www.clasp.org/resources-and-publications/files/aqcp-framework-version-1-0/AQCP-Framework.pdf</a:t>
            </a:r>
          </a:p>
        </p:txBody>
      </p:sp>
      <p:cxnSp>
        <p:nvCxnSpPr>
          <p:cNvPr id="42" name="Straight Connector 41"/>
          <p:cNvCxnSpPr/>
          <p:nvPr/>
        </p:nvCxnSpPr>
        <p:spPr>
          <a:xfrm>
            <a:off x="304800" y="12192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ECE08829-19A0-43C3-AA12-324B20965524}" type="slidenum">
              <a:rPr lang="en-US" smtClean="0"/>
              <a:t>13</a:t>
            </a:fld>
            <a:endParaRPr lang="en-US"/>
          </a:p>
        </p:txBody>
      </p:sp>
    </p:spTree>
    <p:extLst>
      <p:ext uri="{BB962C8B-B14F-4D97-AF65-F5344CB8AC3E}">
        <p14:creationId xmlns:p14="http://schemas.microsoft.com/office/powerpoint/2010/main" val="373786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143000"/>
            <a:ext cx="2057400" cy="646331"/>
          </a:xfrm>
          <a:prstGeom prst="rect">
            <a:avLst/>
          </a:prstGeom>
          <a:noFill/>
        </p:spPr>
        <p:txBody>
          <a:bodyPr wrap="square" rtlCol="0">
            <a:spAutoFit/>
          </a:bodyPr>
          <a:lstStyle/>
          <a:p>
            <a:r>
              <a:rPr lang="en-US" dirty="0" smtClean="0"/>
              <a:t> </a:t>
            </a:r>
          </a:p>
          <a:p>
            <a:endParaRPr lang="en-US" dirty="0"/>
          </a:p>
        </p:txBody>
      </p:sp>
      <p:sp>
        <p:nvSpPr>
          <p:cNvPr id="2" name="Rectangle 1"/>
          <p:cNvSpPr/>
          <p:nvPr/>
        </p:nvSpPr>
        <p:spPr>
          <a:xfrm>
            <a:off x="5638800" y="2464475"/>
            <a:ext cx="3352800" cy="2031325"/>
          </a:xfrm>
          <a:prstGeom prst="rect">
            <a:avLst/>
          </a:prstGeom>
          <a:solidFill>
            <a:schemeClr val="bg2"/>
          </a:solidFill>
          <a:ln>
            <a:solidFill>
              <a:schemeClr val="tx1"/>
            </a:solidFill>
          </a:ln>
        </p:spPr>
        <p:txBody>
          <a:bodyPr wrap="square">
            <a:spAutoFit/>
          </a:bodyPr>
          <a:lstStyle/>
          <a:p>
            <a:r>
              <a:rPr lang="en-US" sz="1400" dirty="0"/>
              <a:t>This example of the Illinois Career Cluster Model shows the relationship</a:t>
            </a:r>
          </a:p>
          <a:p>
            <a:r>
              <a:rPr lang="en-US" sz="1400" dirty="0"/>
              <a:t>between one of Illinois’ five secondary career and technical education areas</a:t>
            </a:r>
          </a:p>
          <a:p>
            <a:r>
              <a:rPr lang="en-US" sz="1400" dirty="0"/>
              <a:t>(Health Sciences Technology), the related career cluster (Health Science),</a:t>
            </a:r>
          </a:p>
          <a:p>
            <a:r>
              <a:rPr lang="en-US" sz="1400" dirty="0"/>
              <a:t>the five pathways within that cluster, and sample programs of study within</a:t>
            </a:r>
          </a:p>
          <a:p>
            <a:r>
              <a:rPr lang="en-US" sz="1400" dirty="0"/>
              <a:t>the pathway.</a:t>
            </a:r>
          </a:p>
        </p:txBody>
      </p:sp>
      <p:sp>
        <p:nvSpPr>
          <p:cNvPr id="4" name="TextBox 3"/>
          <p:cNvSpPr txBox="1"/>
          <p:nvPr/>
        </p:nvSpPr>
        <p:spPr>
          <a:xfrm>
            <a:off x="152400" y="457200"/>
            <a:ext cx="5715000" cy="492443"/>
          </a:xfrm>
          <a:prstGeom prst="rect">
            <a:avLst/>
          </a:prstGeom>
          <a:noFill/>
        </p:spPr>
        <p:txBody>
          <a:bodyPr wrap="square" rtlCol="0">
            <a:spAutoFit/>
          </a:bodyPr>
          <a:lstStyle/>
          <a:p>
            <a:r>
              <a:rPr lang="en-US" sz="2600" b="1" dirty="0" smtClean="0">
                <a:solidFill>
                  <a:schemeClr val="accent1"/>
                </a:solidFill>
              </a:rPr>
              <a:t>How Does It All Fit Together?</a:t>
            </a:r>
            <a:endParaRPr lang="en-US" sz="2600" b="1" dirty="0">
              <a:solidFill>
                <a:schemeClr val="accent1"/>
              </a:solidFill>
            </a:endParaRPr>
          </a:p>
        </p:txBody>
      </p:sp>
      <p:sp>
        <p:nvSpPr>
          <p:cNvPr id="5" name="Slide Number Placeholder 4"/>
          <p:cNvSpPr>
            <a:spLocks noGrp="1"/>
          </p:cNvSpPr>
          <p:nvPr>
            <p:ph type="sldNum" sz="quarter" idx="12"/>
          </p:nvPr>
        </p:nvSpPr>
        <p:spPr/>
        <p:txBody>
          <a:bodyPr/>
          <a:lstStyle/>
          <a:p>
            <a:fld id="{ECE08829-19A0-43C3-AA12-324B20965524}" type="slidenum">
              <a:rPr lang="en-US" smtClean="0"/>
              <a:t>14</a:t>
            </a:fld>
            <a:endParaRPr lang="en-US"/>
          </a:p>
        </p:txBody>
      </p:sp>
      <p:sp>
        <p:nvSpPr>
          <p:cNvPr id="6" name="TextBox 5"/>
          <p:cNvSpPr txBox="1"/>
          <p:nvPr/>
        </p:nvSpPr>
        <p:spPr>
          <a:xfrm>
            <a:off x="7391400" y="6527884"/>
            <a:ext cx="1676400" cy="253916"/>
          </a:xfrm>
          <a:prstGeom prst="rect">
            <a:avLst/>
          </a:prstGeom>
          <a:noFill/>
        </p:spPr>
        <p:txBody>
          <a:bodyPr wrap="square" rtlCol="0">
            <a:spAutoFit/>
          </a:bodyPr>
          <a:lstStyle/>
          <a:p>
            <a:r>
              <a:rPr lang="en-US" sz="1050" dirty="0"/>
              <a:t>http://occrl.illinois.edu/</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05" y="1048933"/>
            <a:ext cx="5353695" cy="5656667"/>
          </a:xfrm>
          <a:prstGeom prst="rect">
            <a:avLst/>
          </a:prstGeom>
        </p:spPr>
      </p:pic>
    </p:spTree>
    <p:extLst>
      <p:ext uri="{BB962C8B-B14F-4D97-AF65-F5344CB8AC3E}">
        <p14:creationId xmlns:p14="http://schemas.microsoft.com/office/powerpoint/2010/main" val="265886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1066800"/>
          </a:xfrm>
        </p:spPr>
        <p:txBody>
          <a:bodyPr>
            <a:noAutofit/>
          </a:bodyPr>
          <a:lstStyle/>
          <a:p>
            <a:pPr algn="ctr"/>
            <a:r>
              <a:rPr lang="en-US" sz="2800" b="1" dirty="0">
                <a:solidFill>
                  <a:schemeClr val="accent1"/>
                </a:solidFill>
                <a:latin typeface="+mn-lt"/>
              </a:rPr>
              <a:t>Sample Career Pathway Program Components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4709305"/>
              </p:ext>
            </p:extLst>
          </p:nvPr>
        </p:nvGraphicFramePr>
        <p:xfrm>
          <a:off x="228600" y="1752600"/>
          <a:ext cx="8763000" cy="4594597"/>
        </p:xfrm>
        <a:graphic>
          <a:graphicData uri="http://schemas.openxmlformats.org/drawingml/2006/table">
            <a:tbl>
              <a:tblPr firstRow="1" bandRow="1">
                <a:tableStyleId>{21E4AEA4-8DFA-4A89-87EB-49C32662AFE0}</a:tableStyleId>
              </a:tblPr>
              <a:tblGrid>
                <a:gridCol w="2190750">
                  <a:extLst>
                    <a:ext uri="{9D8B030D-6E8A-4147-A177-3AD203B41FA5}">
                      <a16:colId xmlns="" xmlns:a16="http://schemas.microsoft.com/office/drawing/2014/main" val="20000"/>
                    </a:ext>
                  </a:extLst>
                </a:gridCol>
                <a:gridCol w="2190750">
                  <a:extLst>
                    <a:ext uri="{9D8B030D-6E8A-4147-A177-3AD203B41FA5}">
                      <a16:colId xmlns="" xmlns:a16="http://schemas.microsoft.com/office/drawing/2014/main" val="20001"/>
                    </a:ext>
                  </a:extLst>
                </a:gridCol>
                <a:gridCol w="2190750">
                  <a:extLst>
                    <a:ext uri="{9D8B030D-6E8A-4147-A177-3AD203B41FA5}">
                      <a16:colId xmlns="" xmlns:a16="http://schemas.microsoft.com/office/drawing/2014/main" val="20002"/>
                    </a:ext>
                  </a:extLst>
                </a:gridCol>
                <a:gridCol w="2190750">
                  <a:extLst>
                    <a:ext uri="{9D8B030D-6E8A-4147-A177-3AD203B41FA5}">
                      <a16:colId xmlns="" xmlns:a16="http://schemas.microsoft.com/office/drawing/2014/main" val="20003"/>
                    </a:ext>
                  </a:extLst>
                </a:gridCol>
              </a:tblGrid>
              <a:tr h="1211317">
                <a:tc>
                  <a:txBody>
                    <a:bodyPr/>
                    <a:lstStyle/>
                    <a:p>
                      <a:pPr algn="ctr"/>
                      <a:r>
                        <a:rPr lang="en-US" dirty="0">
                          <a:latin typeface="+mn-lt"/>
                        </a:rPr>
                        <a:t>Adult Education and</a:t>
                      </a:r>
                      <a:r>
                        <a:rPr lang="en-US" baseline="0" dirty="0">
                          <a:latin typeface="+mn-lt"/>
                        </a:rPr>
                        <a:t> English as a Second Language</a:t>
                      </a:r>
                      <a:endParaRPr lang="en-US" dirty="0">
                        <a:latin typeface="+mn-lt"/>
                      </a:endParaRPr>
                    </a:p>
                  </a:txBody>
                  <a:tcPr/>
                </a:tc>
                <a:tc>
                  <a:txBody>
                    <a:bodyPr/>
                    <a:lstStyle/>
                    <a:p>
                      <a:pPr algn="ctr"/>
                      <a:r>
                        <a:rPr lang="en-US" dirty="0">
                          <a:latin typeface="+mn-lt"/>
                        </a:rPr>
                        <a:t>High School</a:t>
                      </a:r>
                    </a:p>
                  </a:txBody>
                  <a:tcPr/>
                </a:tc>
                <a:tc>
                  <a:txBody>
                    <a:bodyPr/>
                    <a:lstStyle/>
                    <a:p>
                      <a:pPr algn="ctr"/>
                      <a:r>
                        <a:rPr lang="en-US" dirty="0" smtClean="0">
                          <a:latin typeface="+mn-lt"/>
                        </a:rPr>
                        <a:t>Offenders</a:t>
                      </a:r>
                      <a:r>
                        <a:rPr lang="en-US" baseline="0" dirty="0" smtClean="0">
                          <a:latin typeface="+mn-lt"/>
                        </a:rPr>
                        <a:t> </a:t>
                      </a:r>
                      <a:r>
                        <a:rPr lang="en-US" baseline="0" dirty="0">
                          <a:latin typeface="+mn-lt"/>
                        </a:rPr>
                        <a:t>and </a:t>
                      </a:r>
                      <a:r>
                        <a:rPr lang="en-US" dirty="0">
                          <a:latin typeface="+mn-lt"/>
                        </a:rPr>
                        <a:t>Ex-Offenders</a:t>
                      </a:r>
                    </a:p>
                  </a:txBody>
                  <a:tcPr/>
                </a:tc>
                <a:tc>
                  <a:txBody>
                    <a:bodyPr/>
                    <a:lstStyle/>
                    <a:p>
                      <a:pPr algn="ctr"/>
                      <a:r>
                        <a:rPr lang="en-US" dirty="0">
                          <a:latin typeface="+mn-lt"/>
                        </a:rPr>
                        <a:t>Returning Adults</a:t>
                      </a:r>
                    </a:p>
                  </a:txBody>
                  <a:tcPr/>
                </a:tc>
                <a:extLst>
                  <a:ext uri="{0D108BD9-81ED-4DB2-BD59-A6C34878D82A}">
                    <a16:rowId xmlns="" xmlns:a16="http://schemas.microsoft.com/office/drawing/2014/main" val="10000"/>
                  </a:ext>
                </a:extLst>
              </a:tr>
              <a:tr h="2446283">
                <a:tc>
                  <a:txBody>
                    <a:bodyPr/>
                    <a:lstStyle/>
                    <a:p>
                      <a:pPr marL="285750" indent="-285750" algn="l">
                        <a:buFont typeface="Arial" panose="020B0604020202020204" pitchFamily="34" charset="0"/>
                        <a:buChar char="•"/>
                      </a:pPr>
                      <a:r>
                        <a:rPr lang="en-US" dirty="0">
                          <a:latin typeface="+mn-lt"/>
                        </a:rPr>
                        <a:t>Bridge Programs </a:t>
                      </a:r>
                    </a:p>
                    <a:p>
                      <a:pPr marL="285750" indent="-285750" algn="l">
                        <a:buFont typeface="Arial" panose="020B0604020202020204" pitchFamily="34" charset="0"/>
                        <a:buChar char="•"/>
                      </a:pPr>
                      <a:r>
                        <a:rPr lang="en-US" dirty="0">
                          <a:latin typeface="+mn-lt"/>
                        </a:rPr>
                        <a:t>Integrated</a:t>
                      </a:r>
                      <a:r>
                        <a:rPr lang="en-US" baseline="0" dirty="0">
                          <a:latin typeface="+mn-lt"/>
                        </a:rPr>
                        <a:t> Education and Training (IET) Opportunities</a:t>
                      </a:r>
                    </a:p>
                    <a:p>
                      <a:pPr marL="285750" indent="-285750" algn="l">
                        <a:buFont typeface="Arial" panose="020B0604020202020204" pitchFamily="34" charset="0"/>
                        <a:buChar char="•"/>
                      </a:pPr>
                      <a:r>
                        <a:rPr lang="en-US" b="0" baseline="0" dirty="0">
                          <a:solidFill>
                            <a:schemeClr val="tx1"/>
                          </a:solidFill>
                          <a:latin typeface="+mn-lt"/>
                        </a:rPr>
                        <a:t>Stackable credentials</a:t>
                      </a:r>
                    </a:p>
                    <a:p>
                      <a:pPr marL="285750" indent="-285750" algn="l">
                        <a:buFont typeface="Arial" panose="020B0604020202020204" pitchFamily="34" charset="0"/>
                        <a:buChar char="•"/>
                      </a:pPr>
                      <a:r>
                        <a:rPr lang="en-US" baseline="0" dirty="0">
                          <a:latin typeface="+mn-lt"/>
                        </a:rPr>
                        <a:t>Integrated literacy and civics education</a:t>
                      </a:r>
                      <a:endParaRPr lang="en-US" dirty="0">
                        <a:latin typeface="+mn-lt"/>
                      </a:endParaRPr>
                    </a:p>
                  </a:txBody>
                  <a:tcPr/>
                </a:tc>
                <a:tc>
                  <a:txBody>
                    <a:bodyPr/>
                    <a:lstStyle/>
                    <a:p>
                      <a:pPr marL="285750" indent="-285750" algn="l">
                        <a:buFont typeface="Arial" panose="020B0604020202020204" pitchFamily="34" charset="0"/>
                        <a:buChar char="•"/>
                      </a:pPr>
                      <a:r>
                        <a:rPr lang="en-US" dirty="0">
                          <a:latin typeface="+mn-lt"/>
                        </a:rPr>
                        <a:t>Dual Credit </a:t>
                      </a:r>
                    </a:p>
                    <a:p>
                      <a:pPr marL="285750" indent="-285750" algn="l">
                        <a:buFont typeface="Arial" panose="020B0604020202020204" pitchFamily="34" charset="0"/>
                        <a:buChar char="•"/>
                      </a:pPr>
                      <a:r>
                        <a:rPr lang="en-US" dirty="0">
                          <a:latin typeface="+mn-lt"/>
                        </a:rPr>
                        <a:t>Early College Credit </a:t>
                      </a:r>
                    </a:p>
                    <a:p>
                      <a:pPr marL="285750" indent="-285750" algn="l">
                        <a:buFont typeface="Arial" panose="020B0604020202020204" pitchFamily="34" charset="0"/>
                        <a:buChar char="•"/>
                      </a:pPr>
                      <a:r>
                        <a:rPr lang="en-US" dirty="0">
                          <a:latin typeface="+mn-lt"/>
                        </a:rPr>
                        <a:t>Co-requisite remediation</a:t>
                      </a:r>
                    </a:p>
                    <a:p>
                      <a:pPr marL="285750" indent="-285750" algn="l">
                        <a:buFont typeface="Arial" panose="020B0604020202020204" pitchFamily="34" charset="0"/>
                        <a:buChar char="•"/>
                      </a:pPr>
                      <a:r>
                        <a:rPr lang="en-US" dirty="0">
                          <a:latin typeface="+mn-lt"/>
                        </a:rPr>
                        <a:t>Youth apprenticeship</a:t>
                      </a:r>
                    </a:p>
                    <a:p>
                      <a:pPr marL="285750" indent="-285750" algn="l">
                        <a:buFont typeface="Arial" panose="020B0604020202020204" pitchFamily="34" charset="0"/>
                        <a:buChar char="•"/>
                      </a:pPr>
                      <a:r>
                        <a:rPr lang="en-US" dirty="0">
                          <a:latin typeface="+mn-lt"/>
                        </a:rPr>
                        <a:t>Pre-Apprenticeship</a:t>
                      </a:r>
                    </a:p>
                    <a:p>
                      <a:pPr marL="285750" indent="-285750" algn="l">
                        <a:buFont typeface="Arial" panose="020B0604020202020204" pitchFamily="34" charset="0"/>
                        <a:buChar char="•"/>
                      </a:pPr>
                      <a:r>
                        <a:rPr lang="en-US" dirty="0">
                          <a:latin typeface="+mn-lt"/>
                        </a:rPr>
                        <a:t>Work</a:t>
                      </a:r>
                      <a:r>
                        <a:rPr lang="en-US" baseline="0" dirty="0">
                          <a:latin typeface="+mn-lt"/>
                        </a:rPr>
                        <a:t>-Based Learning</a:t>
                      </a:r>
                      <a:endParaRPr lang="en-US" dirty="0">
                        <a:latin typeface="+mn-lt"/>
                      </a:endParaRPr>
                    </a:p>
                  </a:txBody>
                  <a:tcPr/>
                </a:tc>
                <a:tc>
                  <a:txBody>
                    <a:bodyPr/>
                    <a:lstStyle/>
                    <a:p>
                      <a:pPr marL="285750" indent="-285750" algn="l">
                        <a:buFont typeface="Arial" panose="020B0604020202020204" pitchFamily="34" charset="0"/>
                        <a:buChar char="•"/>
                      </a:pPr>
                      <a:r>
                        <a:rPr lang="en-US" dirty="0">
                          <a:latin typeface="+mn-lt"/>
                        </a:rPr>
                        <a:t>Re-entry</a:t>
                      </a:r>
                      <a:r>
                        <a:rPr lang="en-US" baseline="0" dirty="0">
                          <a:latin typeface="+mn-lt"/>
                        </a:rPr>
                        <a:t> Counseling </a:t>
                      </a:r>
                    </a:p>
                    <a:p>
                      <a:pPr marL="285750" indent="-285750" algn="l">
                        <a:buFont typeface="Arial" panose="020B0604020202020204" pitchFamily="34" charset="0"/>
                        <a:buChar char="•"/>
                      </a:pPr>
                      <a:r>
                        <a:rPr lang="en-US" baseline="0" dirty="0">
                          <a:latin typeface="+mn-lt"/>
                        </a:rPr>
                        <a:t>Transition to re-entry initiatives</a:t>
                      </a:r>
                    </a:p>
                    <a:p>
                      <a:pPr marL="285750" indent="-285750" algn="l">
                        <a:buFont typeface="Arial" panose="020B0604020202020204" pitchFamily="34" charset="0"/>
                        <a:buChar char="•"/>
                      </a:pPr>
                      <a:r>
                        <a:rPr lang="en-US" baseline="0" dirty="0">
                          <a:latin typeface="+mn-lt"/>
                        </a:rPr>
                        <a:t>Tutoring services such as Peer Tutoring </a:t>
                      </a:r>
                    </a:p>
                    <a:p>
                      <a:pPr marL="285750" indent="-285750" algn="l">
                        <a:buFont typeface="Arial" panose="020B0604020202020204" pitchFamily="34" charset="0"/>
                        <a:buChar char="•"/>
                      </a:pPr>
                      <a:r>
                        <a:rPr lang="en-US" baseline="0" dirty="0">
                          <a:latin typeface="+mn-lt"/>
                        </a:rPr>
                        <a:t>Child-care services</a:t>
                      </a:r>
                    </a:p>
                    <a:p>
                      <a:pPr marL="285750" indent="-285750" algn="l">
                        <a:buFont typeface="Arial" panose="020B0604020202020204" pitchFamily="34" charset="0"/>
                        <a:buChar char="•"/>
                      </a:pPr>
                      <a:r>
                        <a:rPr lang="en-US" baseline="0" dirty="0">
                          <a:latin typeface="+mn-lt"/>
                        </a:rPr>
                        <a:t>Secondary school credit</a:t>
                      </a:r>
                    </a:p>
                    <a:p>
                      <a:pPr marL="285750" indent="-285750" algn="l">
                        <a:buFont typeface="Arial" panose="020B0604020202020204" pitchFamily="34" charset="0"/>
                        <a:buChar char="•"/>
                      </a:pPr>
                      <a:endParaRPr lang="en-US" dirty="0">
                        <a:latin typeface="+mn-lt"/>
                      </a:endParaRPr>
                    </a:p>
                  </a:txBody>
                  <a:tcPr/>
                </a:tc>
                <a:tc>
                  <a:txBody>
                    <a:bodyPr/>
                    <a:lstStyle/>
                    <a:p>
                      <a:pPr marL="285750" indent="-285750" algn="l">
                        <a:buFont typeface="Arial" panose="020B0604020202020204" pitchFamily="34" charset="0"/>
                        <a:buChar char="•"/>
                      </a:pPr>
                      <a:r>
                        <a:rPr lang="en-US" dirty="0">
                          <a:latin typeface="+mn-lt"/>
                        </a:rPr>
                        <a:t>Math Refreshers</a:t>
                      </a:r>
                      <a:r>
                        <a:rPr lang="en-US" baseline="0" dirty="0">
                          <a:latin typeface="+mn-lt"/>
                        </a:rPr>
                        <a:t> </a:t>
                      </a:r>
                    </a:p>
                    <a:p>
                      <a:pPr marL="285750" indent="-285750" algn="l">
                        <a:buFont typeface="Arial" panose="020B0604020202020204" pitchFamily="34" charset="0"/>
                        <a:buChar char="•"/>
                      </a:pPr>
                      <a:r>
                        <a:rPr lang="en-US" baseline="0" dirty="0">
                          <a:latin typeface="+mn-lt"/>
                        </a:rPr>
                        <a:t>Placement Testing</a:t>
                      </a:r>
                    </a:p>
                    <a:p>
                      <a:pPr marL="285750" indent="-285750" algn="l">
                        <a:buFont typeface="Arial" panose="020B0604020202020204" pitchFamily="34" charset="0"/>
                        <a:buChar char="•"/>
                      </a:pPr>
                      <a:r>
                        <a:rPr lang="en-US" baseline="0" dirty="0">
                          <a:latin typeface="+mn-lt"/>
                        </a:rPr>
                        <a:t>Career Counseling</a:t>
                      </a:r>
                    </a:p>
                    <a:p>
                      <a:pPr marL="285750" indent="-285750" algn="l">
                        <a:buFont typeface="Arial" panose="020B0604020202020204" pitchFamily="34" charset="0"/>
                        <a:buChar char="•"/>
                      </a:pPr>
                      <a:r>
                        <a:rPr lang="en-US" baseline="0" dirty="0">
                          <a:latin typeface="+mn-lt"/>
                        </a:rPr>
                        <a:t>Financial Aid Counseling</a:t>
                      </a:r>
                    </a:p>
                    <a:p>
                      <a:pPr marL="285750" indent="-285750" algn="l">
                        <a:buFont typeface="Arial" panose="020B0604020202020204" pitchFamily="34" charset="0"/>
                        <a:buChar char="•"/>
                      </a:pPr>
                      <a:endParaRPr lang="en-US" baseline="0" dirty="0">
                        <a:latin typeface="+mn-lt"/>
                      </a:endParaRPr>
                    </a:p>
                  </a:txBody>
                  <a:tcPr/>
                </a:tc>
                <a:extLst>
                  <a:ext uri="{0D108BD9-81ED-4DB2-BD59-A6C34878D82A}">
                    <a16:rowId xmlns=""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ECE08829-19A0-43C3-AA12-324B20965524}" type="slidenum">
              <a:rPr lang="en-US" smtClean="0"/>
              <a:t>15</a:t>
            </a:fld>
            <a:endParaRPr lang="en-US"/>
          </a:p>
        </p:txBody>
      </p:sp>
      <p:cxnSp>
        <p:nvCxnSpPr>
          <p:cNvPr id="5" name="Straight Connector 4"/>
          <p:cNvCxnSpPr/>
          <p:nvPr/>
        </p:nvCxnSpPr>
        <p:spPr>
          <a:xfrm>
            <a:off x="304800" y="12954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14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pPr algn="ctr"/>
            <a:r>
              <a:rPr lang="en-US" sz="3600" b="1" dirty="0">
                <a:solidFill>
                  <a:schemeClr val="accent1"/>
                </a:solidFill>
                <a:latin typeface="+mn-lt"/>
              </a:rPr>
              <a:t>Understanding Career Pathways </a:t>
            </a:r>
          </a:p>
        </p:txBody>
      </p:sp>
      <p:sp>
        <p:nvSpPr>
          <p:cNvPr id="5" name="Content Placeholder 2"/>
          <p:cNvSpPr>
            <a:spLocks noGrp="1"/>
          </p:cNvSpPr>
          <p:nvPr>
            <p:ph idx="1"/>
          </p:nvPr>
        </p:nvSpPr>
        <p:spPr>
          <a:xfrm>
            <a:off x="457200" y="2133600"/>
            <a:ext cx="8229600" cy="3657600"/>
          </a:xfrm>
        </p:spPr>
        <p:txBody>
          <a:bodyPr>
            <a:normAutofit fontScale="70000" lnSpcReduction="20000"/>
          </a:bodyPr>
          <a:lstStyle/>
          <a:p>
            <a:pPr marL="0" indent="0">
              <a:buNone/>
            </a:pPr>
            <a:r>
              <a:rPr lang="en-US" sz="3800" dirty="0" smtClean="0"/>
              <a:t>Career </a:t>
            </a:r>
            <a:r>
              <a:rPr lang="en-US" sz="3800" dirty="0"/>
              <a:t>Pathways </a:t>
            </a:r>
            <a:r>
              <a:rPr lang="en-US" sz="3800" b="1" u="sng" dirty="0"/>
              <a:t>ARE</a:t>
            </a:r>
            <a:r>
              <a:rPr lang="en-US" sz="3800" dirty="0"/>
              <a:t> about continuously improving </a:t>
            </a:r>
            <a:r>
              <a:rPr lang="en-US" sz="3800" dirty="0" smtClean="0"/>
              <a:t>connections between </a:t>
            </a:r>
            <a:r>
              <a:rPr lang="en-US" sz="3800" dirty="0"/>
              <a:t>education, the </a:t>
            </a:r>
            <a:r>
              <a:rPr lang="en-US" sz="3800" dirty="0" smtClean="0"/>
              <a:t>economy, </a:t>
            </a:r>
            <a:r>
              <a:rPr lang="en-US" sz="3800" dirty="0"/>
              <a:t>and workforce </a:t>
            </a:r>
            <a:r>
              <a:rPr lang="en-US" sz="3800" dirty="0" smtClean="0"/>
              <a:t>systems.</a:t>
            </a:r>
          </a:p>
          <a:p>
            <a:pPr marL="0" indent="0">
              <a:buNone/>
            </a:pPr>
            <a:endParaRPr lang="en-US" sz="3800" dirty="0"/>
          </a:p>
          <a:p>
            <a:pPr marL="0" indent="0">
              <a:buNone/>
            </a:pPr>
            <a:r>
              <a:rPr lang="en-US" sz="3800" dirty="0" smtClean="0"/>
              <a:t>Programs </a:t>
            </a:r>
            <a:r>
              <a:rPr lang="en-US" sz="3800" dirty="0"/>
              <a:t>of study </a:t>
            </a:r>
            <a:r>
              <a:rPr lang="en-US" sz="3800" dirty="0" smtClean="0"/>
              <a:t>are an </a:t>
            </a:r>
            <a:r>
              <a:rPr lang="en-US" sz="3800" dirty="0"/>
              <a:t>essential element of career </a:t>
            </a:r>
            <a:r>
              <a:rPr lang="en-US" sz="3800" dirty="0" smtClean="0"/>
              <a:t>pathways. They represent federal efforts </a:t>
            </a:r>
            <a:r>
              <a:rPr lang="en-US" sz="3800" dirty="0"/>
              <a:t>to better align high school </a:t>
            </a:r>
            <a:r>
              <a:rPr lang="en-US" sz="3800" dirty="0" smtClean="0"/>
              <a:t>and postsecondary </a:t>
            </a:r>
            <a:r>
              <a:rPr lang="en-US" sz="3800" dirty="0"/>
              <a:t>education with the demands of the changing global economy and provide a more coherent </a:t>
            </a:r>
            <a:r>
              <a:rPr lang="en-US" sz="3800" dirty="0" smtClean="0"/>
              <a:t>pathway. </a:t>
            </a:r>
          </a:p>
          <a:p>
            <a:pPr marL="0" indent="0">
              <a:buNone/>
            </a:pPr>
            <a:endParaRPr lang="en-US" sz="3800" dirty="0"/>
          </a:p>
        </p:txBody>
      </p:sp>
      <p:sp>
        <p:nvSpPr>
          <p:cNvPr id="3" name="Slide Number Placeholder 2"/>
          <p:cNvSpPr>
            <a:spLocks noGrp="1"/>
          </p:cNvSpPr>
          <p:nvPr>
            <p:ph type="sldNum" sz="quarter" idx="12"/>
          </p:nvPr>
        </p:nvSpPr>
        <p:spPr/>
        <p:txBody>
          <a:bodyPr/>
          <a:lstStyle/>
          <a:p>
            <a:fld id="{ECE08829-19A0-43C3-AA12-324B20965524}" type="slidenum">
              <a:rPr lang="en-US" smtClean="0"/>
              <a:t>16</a:t>
            </a:fld>
            <a:endParaRPr lang="en-US"/>
          </a:p>
        </p:txBody>
      </p:sp>
      <p:cxnSp>
        <p:nvCxnSpPr>
          <p:cNvPr id="6" name="Straight Connector 5"/>
          <p:cNvCxnSpPr/>
          <p:nvPr/>
        </p:nvCxnSpPr>
        <p:spPr>
          <a:xfrm>
            <a:off x="457200" y="15240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03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829-19A0-43C3-AA12-324B20965524}" type="slidenum">
              <a:rPr lang="en-US" smtClean="0"/>
              <a:t>17</a:t>
            </a:fld>
            <a:endParaRPr lang="en-US"/>
          </a:p>
        </p:txBody>
      </p:sp>
      <p:sp>
        <p:nvSpPr>
          <p:cNvPr id="5" name="TextBox 4"/>
          <p:cNvSpPr txBox="1"/>
          <p:nvPr/>
        </p:nvSpPr>
        <p:spPr>
          <a:xfrm>
            <a:off x="990600" y="609600"/>
            <a:ext cx="6934200" cy="646331"/>
          </a:xfrm>
          <a:prstGeom prst="rect">
            <a:avLst/>
          </a:prstGeom>
          <a:noFill/>
        </p:spPr>
        <p:txBody>
          <a:bodyPr wrap="square" rtlCol="0">
            <a:spAutoFit/>
          </a:bodyPr>
          <a:lstStyle/>
          <a:p>
            <a:pPr algn="ctr"/>
            <a:r>
              <a:rPr lang="en-US" sz="3600" b="1" dirty="0" smtClean="0">
                <a:solidFill>
                  <a:schemeClr val="accent1"/>
                </a:solidFill>
              </a:rPr>
              <a:t>Perkins Reauthorization</a:t>
            </a:r>
            <a:endParaRPr lang="en-US" sz="3600" b="1" dirty="0">
              <a:solidFill>
                <a:schemeClr val="accent1"/>
              </a:solidFill>
            </a:endParaRPr>
          </a:p>
        </p:txBody>
      </p:sp>
      <p:cxnSp>
        <p:nvCxnSpPr>
          <p:cNvPr id="6" name="Straight Connector 5"/>
          <p:cNvCxnSpPr/>
          <p:nvPr/>
        </p:nvCxnSpPr>
        <p:spPr>
          <a:xfrm>
            <a:off x="457200" y="1295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1676400"/>
            <a:ext cx="8229600" cy="4708981"/>
          </a:xfrm>
          <a:prstGeom prst="rect">
            <a:avLst/>
          </a:prstGeom>
          <a:noFill/>
        </p:spPr>
        <p:txBody>
          <a:bodyPr wrap="square" rtlCol="0">
            <a:spAutoFit/>
          </a:bodyPr>
          <a:lstStyle/>
          <a:p>
            <a:pPr marL="285750" indent="-285750">
              <a:spcBef>
                <a:spcPts val="600"/>
              </a:spcBef>
              <a:spcAft>
                <a:spcPts val="600"/>
              </a:spcAft>
              <a:buClr>
                <a:schemeClr val="accent2"/>
              </a:buClr>
              <a:buFont typeface="Wingdings" panose="05000000000000000000" pitchFamily="2" charset="2"/>
              <a:buChar char="v"/>
            </a:pPr>
            <a:r>
              <a:rPr lang="en-US" sz="2400" dirty="0" smtClean="0"/>
              <a:t>The Strengthening Career and Technical Education for the 21</a:t>
            </a:r>
            <a:r>
              <a:rPr lang="en-US" sz="2400" baseline="30000" dirty="0" smtClean="0"/>
              <a:t>st</a:t>
            </a:r>
            <a:r>
              <a:rPr lang="en-US" sz="2400" dirty="0" smtClean="0"/>
              <a:t> Century Act (H.R. 2353) was introduced in May of 2017.</a:t>
            </a:r>
          </a:p>
          <a:p>
            <a:pPr marL="285750" indent="-285750">
              <a:spcBef>
                <a:spcPts val="600"/>
              </a:spcBef>
              <a:spcAft>
                <a:spcPts val="600"/>
              </a:spcAft>
              <a:buClr>
                <a:schemeClr val="accent2"/>
              </a:buClr>
              <a:buFont typeface="Wingdings" panose="05000000000000000000" pitchFamily="2" charset="2"/>
              <a:buChar char="v"/>
            </a:pPr>
            <a:r>
              <a:rPr lang="en-US" sz="2400" dirty="0" smtClean="0"/>
              <a:t>Passed by the House in </a:t>
            </a:r>
            <a:r>
              <a:rPr lang="en-US" sz="2400" dirty="0" smtClean="0"/>
              <a:t>June </a:t>
            </a:r>
            <a:r>
              <a:rPr lang="en-US" sz="2400" dirty="0" smtClean="0"/>
              <a:t>2017.</a:t>
            </a:r>
          </a:p>
          <a:p>
            <a:pPr marL="285750" indent="-285750">
              <a:spcBef>
                <a:spcPts val="600"/>
              </a:spcBef>
              <a:spcAft>
                <a:spcPts val="600"/>
              </a:spcAft>
              <a:buClr>
                <a:schemeClr val="accent2"/>
              </a:buClr>
              <a:buFont typeface="Wingdings" panose="05000000000000000000" pitchFamily="2" charset="2"/>
              <a:buChar char="v"/>
            </a:pPr>
            <a:r>
              <a:rPr lang="en-US" sz="2400" dirty="0" smtClean="0"/>
              <a:t>Maintains </a:t>
            </a:r>
            <a:r>
              <a:rPr lang="en-US" sz="2400" dirty="0"/>
              <a:t>Program of Study requirement but modifies definition to align with career pathways and other existing initiatives (employability skills, labor market alignment, etc.)</a:t>
            </a:r>
          </a:p>
          <a:p>
            <a:pPr marL="285750" indent="-285750">
              <a:spcBef>
                <a:spcPts val="600"/>
              </a:spcBef>
              <a:spcAft>
                <a:spcPts val="600"/>
              </a:spcAft>
              <a:buClr>
                <a:schemeClr val="accent2"/>
              </a:buClr>
              <a:buFont typeface="Wingdings" panose="05000000000000000000" pitchFamily="2" charset="2"/>
              <a:buChar char="v"/>
            </a:pPr>
            <a:r>
              <a:rPr lang="en-US" sz="2400" dirty="0" smtClean="0"/>
              <a:t>Alignment </a:t>
            </a:r>
            <a:r>
              <a:rPr lang="en-US" sz="2400" dirty="0"/>
              <a:t>with WIOA and ESSA, specifically around career pathways</a:t>
            </a:r>
          </a:p>
          <a:p>
            <a:pPr marL="285750" indent="-285750">
              <a:spcBef>
                <a:spcPts val="600"/>
              </a:spcBef>
              <a:spcAft>
                <a:spcPts val="600"/>
              </a:spcAft>
              <a:buClr>
                <a:schemeClr val="accent3"/>
              </a:buClr>
              <a:buFont typeface="Wingdings" panose="05000000000000000000" pitchFamily="2" charset="2"/>
              <a:buChar char="v"/>
            </a:pPr>
            <a:endParaRPr lang="en-US" sz="2000" dirty="0" smtClean="0"/>
          </a:p>
        </p:txBody>
      </p:sp>
    </p:spTree>
    <p:extLst>
      <p:ext uri="{BB962C8B-B14F-4D97-AF65-F5344CB8AC3E}">
        <p14:creationId xmlns:p14="http://schemas.microsoft.com/office/powerpoint/2010/main" val="421900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829-19A0-43C3-AA12-324B20965524}" type="slidenum">
              <a:rPr lang="en-US" smtClean="0"/>
              <a:t>18</a:t>
            </a:fld>
            <a:endParaRPr lang="en-US"/>
          </a:p>
        </p:txBody>
      </p:sp>
      <p:sp>
        <p:nvSpPr>
          <p:cNvPr id="4" name="TextBox 3"/>
          <p:cNvSpPr txBox="1"/>
          <p:nvPr/>
        </p:nvSpPr>
        <p:spPr>
          <a:xfrm>
            <a:off x="702892" y="789030"/>
            <a:ext cx="2573708" cy="769441"/>
          </a:xfrm>
          <a:prstGeom prst="rect">
            <a:avLst/>
          </a:prstGeom>
          <a:noFill/>
        </p:spPr>
        <p:txBody>
          <a:bodyPr wrap="square" rtlCol="0">
            <a:spAutoFit/>
          </a:bodyPr>
          <a:lstStyle/>
          <a:p>
            <a:r>
              <a:rPr lang="en-US" sz="4400" b="1" dirty="0" smtClean="0">
                <a:solidFill>
                  <a:schemeClr val="accent1"/>
                </a:solidFill>
              </a:rPr>
              <a:t>Future?</a:t>
            </a:r>
            <a:endParaRPr lang="en-US" sz="4400" b="1" dirty="0">
              <a:solidFill>
                <a:schemeClr val="accent1"/>
              </a:solidFill>
            </a:endParaRPr>
          </a:p>
        </p:txBody>
      </p:sp>
      <p:sp>
        <p:nvSpPr>
          <p:cNvPr id="5" name="TextBox 4"/>
          <p:cNvSpPr txBox="1"/>
          <p:nvPr/>
        </p:nvSpPr>
        <p:spPr>
          <a:xfrm>
            <a:off x="304800" y="1905000"/>
            <a:ext cx="3564308" cy="3785652"/>
          </a:xfrm>
          <a:prstGeom prst="rect">
            <a:avLst/>
          </a:prstGeom>
          <a:noFill/>
        </p:spPr>
        <p:txBody>
          <a:bodyPr wrap="square" rtlCol="0">
            <a:spAutoFit/>
          </a:bodyPr>
          <a:lstStyle/>
          <a:p>
            <a:pPr marL="285750" indent="-285750">
              <a:buClr>
                <a:schemeClr val="accent3"/>
              </a:buClr>
              <a:buFont typeface="Wingdings" panose="05000000000000000000" pitchFamily="2" charset="2"/>
              <a:buChar char="v"/>
            </a:pPr>
            <a:r>
              <a:rPr lang="en-US" sz="2000" dirty="0" smtClean="0"/>
              <a:t>Perkins reauthorization</a:t>
            </a:r>
          </a:p>
          <a:p>
            <a:pPr marL="285750" indent="-285750">
              <a:buClr>
                <a:schemeClr val="accent3"/>
              </a:buClr>
              <a:buFont typeface="Wingdings" panose="05000000000000000000" pitchFamily="2" charset="2"/>
              <a:buChar char="v"/>
            </a:pPr>
            <a:endParaRPr lang="en-US" sz="2000" dirty="0" smtClean="0"/>
          </a:p>
          <a:p>
            <a:pPr marL="285750" indent="-285750">
              <a:buClr>
                <a:schemeClr val="accent3"/>
              </a:buClr>
              <a:buFont typeface="Wingdings" panose="05000000000000000000" pitchFamily="2" charset="2"/>
              <a:buChar char="v"/>
            </a:pPr>
            <a:r>
              <a:rPr lang="en-US" sz="2000" dirty="0" smtClean="0"/>
              <a:t>More states adopting Career Pathways Model</a:t>
            </a:r>
          </a:p>
          <a:p>
            <a:pPr marL="285750" indent="-285750">
              <a:buClr>
                <a:schemeClr val="accent3"/>
              </a:buClr>
              <a:buFont typeface="Wingdings" panose="05000000000000000000" pitchFamily="2" charset="2"/>
              <a:buChar char="v"/>
            </a:pPr>
            <a:endParaRPr lang="en-US" sz="2000" dirty="0" smtClean="0"/>
          </a:p>
          <a:p>
            <a:pPr marL="285750" indent="-285750">
              <a:buClr>
                <a:schemeClr val="accent3"/>
              </a:buClr>
              <a:buFont typeface="Wingdings" panose="05000000000000000000" pitchFamily="2" charset="2"/>
              <a:buChar char="v"/>
            </a:pPr>
            <a:r>
              <a:rPr lang="en-US" sz="2000" dirty="0" smtClean="0"/>
              <a:t>Increased WIOA </a:t>
            </a:r>
            <a:r>
              <a:rPr lang="en-US" sz="2000" dirty="0" smtClean="0"/>
              <a:t>requirements/work force and industry demands</a:t>
            </a:r>
            <a:endParaRPr lang="en-US" sz="2000" dirty="0"/>
          </a:p>
          <a:p>
            <a:pPr marL="285750" indent="-285750">
              <a:buClr>
                <a:schemeClr val="accent3"/>
              </a:buClr>
              <a:buFont typeface="Wingdings" panose="05000000000000000000" pitchFamily="2" charset="2"/>
              <a:buChar char="v"/>
            </a:pPr>
            <a:endParaRPr lang="en-US" sz="2000" dirty="0" smtClean="0"/>
          </a:p>
          <a:p>
            <a:pPr marL="285750" indent="-285750">
              <a:buClr>
                <a:schemeClr val="accent3"/>
              </a:buClr>
              <a:buFont typeface="Wingdings" panose="05000000000000000000" pitchFamily="2" charset="2"/>
              <a:buChar char="v"/>
            </a:pPr>
            <a:r>
              <a:rPr lang="en-US" sz="2000" dirty="0" smtClean="0"/>
              <a:t>Resources and tools to assist local areas in Career Pathway development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634639" cy="42195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4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latin typeface="+mn-lt"/>
              </a:rPr>
              <a:t>Questions?</a:t>
            </a:r>
          </a:p>
        </p:txBody>
      </p:sp>
      <p:pic>
        <p:nvPicPr>
          <p:cNvPr id="5" name="Picture 4">
            <a:extLst>
              <a:ext uri="{FF2B5EF4-FFF2-40B4-BE49-F238E27FC236}">
                <a16:creationId xmlns="" xmlns:a16="http://schemas.microsoft.com/office/drawing/2014/main" id="{2CC9BBF9-7DB5-4294-9090-DFCE37D3E0BB}"/>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0340162">
            <a:off x="1197115" y="2404531"/>
            <a:ext cx="2289858" cy="3117751"/>
          </a:xfrm>
          <a:prstGeom prst="rect">
            <a:avLst/>
          </a:prstGeom>
        </p:spPr>
      </p:pic>
      <p:pic>
        <p:nvPicPr>
          <p:cNvPr id="6" name="Picture 5">
            <a:extLst>
              <a:ext uri="{FF2B5EF4-FFF2-40B4-BE49-F238E27FC236}">
                <a16:creationId xmlns="" xmlns:a16="http://schemas.microsoft.com/office/drawing/2014/main" id="{439757EE-DD46-4034-873C-8C6CD23F4A24}"/>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716126">
            <a:off x="5487285" y="2404532"/>
            <a:ext cx="2289858" cy="3117751"/>
          </a:xfrm>
          <a:prstGeom prst="rect">
            <a:avLst/>
          </a:prstGeom>
        </p:spPr>
      </p:pic>
      <p:pic>
        <p:nvPicPr>
          <p:cNvPr id="7" name="Picture 6">
            <a:extLst>
              <a:ext uri="{FF2B5EF4-FFF2-40B4-BE49-F238E27FC236}">
                <a16:creationId xmlns="" xmlns:a16="http://schemas.microsoft.com/office/drawing/2014/main" id="{8E334BAF-73FC-427E-BFF2-F9F5755F6519}"/>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707944" y="2514600"/>
            <a:ext cx="1648498" cy="2244509"/>
          </a:xfrm>
          <a:prstGeom prst="rect">
            <a:avLst/>
          </a:prstGeom>
        </p:spPr>
      </p:pic>
      <p:sp>
        <p:nvSpPr>
          <p:cNvPr id="3" name="Slide Number Placeholder 2"/>
          <p:cNvSpPr>
            <a:spLocks noGrp="1"/>
          </p:cNvSpPr>
          <p:nvPr>
            <p:ph type="sldNum" sz="quarter" idx="12"/>
          </p:nvPr>
        </p:nvSpPr>
        <p:spPr/>
        <p:txBody>
          <a:bodyPr/>
          <a:lstStyle/>
          <a:p>
            <a:fld id="{ECE08829-19A0-43C3-AA12-324B20965524}" type="slidenum">
              <a:rPr lang="en-US" smtClean="0"/>
              <a:t>19</a:t>
            </a:fld>
            <a:endParaRPr lang="en-US"/>
          </a:p>
        </p:txBody>
      </p:sp>
    </p:spTree>
    <p:extLst>
      <p:ext uri="{BB962C8B-B14F-4D97-AF65-F5344CB8AC3E}">
        <p14:creationId xmlns:p14="http://schemas.microsoft.com/office/powerpoint/2010/main" val="374380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algn="ctr"/>
            <a:r>
              <a:rPr lang="en-US" b="1" dirty="0">
                <a:solidFill>
                  <a:schemeClr val="accent1"/>
                </a:solidFill>
                <a:latin typeface="+mn-lt"/>
              </a:rPr>
              <a:t>Agenda</a:t>
            </a:r>
            <a:r>
              <a:rPr lang="en-US" dirty="0">
                <a:solidFill>
                  <a:schemeClr val="accent1"/>
                </a:solidFill>
                <a:latin typeface="+mn-lt"/>
              </a:rPr>
              <a:t> </a:t>
            </a:r>
          </a:p>
        </p:txBody>
      </p:sp>
      <p:sp>
        <p:nvSpPr>
          <p:cNvPr id="4" name="TextBox 3"/>
          <p:cNvSpPr txBox="1"/>
          <p:nvPr/>
        </p:nvSpPr>
        <p:spPr>
          <a:xfrm>
            <a:off x="653753" y="2194679"/>
            <a:ext cx="7924800" cy="3693319"/>
          </a:xfrm>
          <a:prstGeom prst="rect">
            <a:avLst/>
          </a:prstGeom>
          <a:noFill/>
        </p:spPr>
        <p:txBody>
          <a:bodyPr wrap="square" rtlCol="0">
            <a:spAutoFit/>
          </a:bodyPr>
          <a:lstStyle/>
          <a:p>
            <a:pPr marL="342900" indent="-342900">
              <a:buClr>
                <a:schemeClr val="accent3"/>
              </a:buClr>
              <a:buFont typeface="Wingdings" panose="05000000000000000000" pitchFamily="2" charset="2"/>
              <a:buChar char="v"/>
            </a:pPr>
            <a:r>
              <a:rPr lang="en-US" dirty="0" smtClean="0">
                <a:solidFill>
                  <a:schemeClr val="bg2">
                    <a:lumMod val="25000"/>
                  </a:schemeClr>
                </a:solidFill>
              </a:rPr>
              <a:t>Introductions</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Defining Programs of Study</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OCTAE’s Design Framework</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Developing Your POS</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Defining Career Pathways</a:t>
            </a:r>
          </a:p>
          <a:p>
            <a:pPr marL="342900" indent="-342900">
              <a:buClr>
                <a:schemeClr val="accent3"/>
              </a:buClr>
              <a:buFont typeface="Wingdings" panose="05000000000000000000" pitchFamily="2" charset="2"/>
              <a:buChar char="v"/>
            </a:pPr>
            <a:r>
              <a:rPr lang="en-US" dirty="0">
                <a:solidFill>
                  <a:schemeClr val="bg2">
                    <a:lumMod val="25000"/>
                  </a:schemeClr>
                </a:solidFill>
              </a:rPr>
              <a:t>Features and Functions of a Career Pathway</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Fitting it All Together</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Career Pathway Components</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Understanding </a:t>
            </a:r>
            <a:r>
              <a:rPr lang="en-US" dirty="0">
                <a:solidFill>
                  <a:schemeClr val="bg2">
                    <a:lumMod val="25000"/>
                  </a:schemeClr>
                </a:solidFill>
              </a:rPr>
              <a:t>Career Pathways</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Perkins Reauthorization</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Look into the Future</a:t>
            </a:r>
          </a:p>
          <a:p>
            <a:pPr marL="342900" indent="-342900">
              <a:buClr>
                <a:schemeClr val="accent3"/>
              </a:buClr>
              <a:buFont typeface="Wingdings" panose="05000000000000000000" pitchFamily="2" charset="2"/>
              <a:buChar char="v"/>
            </a:pPr>
            <a:r>
              <a:rPr lang="en-US" dirty="0" smtClean="0">
                <a:solidFill>
                  <a:schemeClr val="bg2">
                    <a:lumMod val="25000"/>
                  </a:schemeClr>
                </a:solidFill>
              </a:rPr>
              <a:t>Questions</a:t>
            </a:r>
          </a:p>
          <a:p>
            <a:pPr marL="342900" indent="-342900">
              <a:buFont typeface="Wingdings" panose="05000000000000000000" pitchFamily="2" charset="2"/>
              <a:buChar char="v"/>
            </a:pPr>
            <a:endParaRPr lang="en-US" dirty="0">
              <a:solidFill>
                <a:srgbClr val="FF0000"/>
              </a:solidFill>
            </a:endParaRPr>
          </a:p>
        </p:txBody>
      </p:sp>
      <p:cxnSp>
        <p:nvCxnSpPr>
          <p:cNvPr id="6" name="Straight Connector 5"/>
          <p:cNvCxnSpPr/>
          <p:nvPr/>
        </p:nvCxnSpPr>
        <p:spPr>
          <a:xfrm>
            <a:off x="609600" y="15240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CE08829-19A0-43C3-AA12-324B20965524}" type="slidenum">
              <a:rPr lang="en-US" smtClean="0"/>
              <a:t>2</a:t>
            </a:fld>
            <a:endParaRPr lang="en-US"/>
          </a:p>
        </p:txBody>
      </p:sp>
    </p:spTree>
    <p:extLst>
      <p:ext uri="{BB962C8B-B14F-4D97-AF65-F5344CB8AC3E}">
        <p14:creationId xmlns:p14="http://schemas.microsoft.com/office/powerpoint/2010/main" val="326282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43800" cy="932595"/>
          </a:xfrm>
        </p:spPr>
        <p:txBody>
          <a:bodyPr>
            <a:normAutofit/>
          </a:bodyPr>
          <a:lstStyle/>
          <a:p>
            <a:pPr algn="ctr"/>
            <a:r>
              <a:rPr lang="en-US" sz="4400" b="1" dirty="0" smtClean="0">
                <a:solidFill>
                  <a:schemeClr val="accent1"/>
                </a:solidFill>
                <a:latin typeface="+mn-lt"/>
              </a:rPr>
              <a:t>Contact Information</a:t>
            </a:r>
            <a:endParaRPr lang="en-US" sz="4400" b="1" dirty="0">
              <a:solidFill>
                <a:schemeClr val="accent1"/>
              </a:solidFill>
              <a:latin typeface="+mn-lt"/>
            </a:endParaRPr>
          </a:p>
        </p:txBody>
      </p:sp>
      <p:sp>
        <p:nvSpPr>
          <p:cNvPr id="3" name="Content Placeholder 2"/>
          <p:cNvSpPr>
            <a:spLocks noGrp="1"/>
          </p:cNvSpPr>
          <p:nvPr>
            <p:ph idx="1"/>
          </p:nvPr>
        </p:nvSpPr>
        <p:spPr>
          <a:xfrm>
            <a:off x="3581400" y="1845734"/>
            <a:ext cx="5333999" cy="2421466"/>
          </a:xfrm>
        </p:spPr>
        <p:txBody>
          <a:bodyPr>
            <a:normAutofit/>
          </a:bodyPr>
          <a:lstStyle/>
          <a:p>
            <a:pPr marL="457200" lvl="2" indent="-457200" algn="r">
              <a:lnSpc>
                <a:spcPct val="100000"/>
              </a:lnSpc>
              <a:spcBef>
                <a:spcPts val="0"/>
              </a:spcBef>
              <a:spcAft>
                <a:spcPts val="0"/>
              </a:spcAft>
              <a:buNone/>
            </a:pPr>
            <a:r>
              <a:rPr lang="en-US" sz="1600" b="1" dirty="0" smtClean="0"/>
              <a:t>Melissa Andrews</a:t>
            </a:r>
          </a:p>
          <a:p>
            <a:pPr marL="457200" lvl="2" indent="-457200" algn="r">
              <a:lnSpc>
                <a:spcPct val="100000"/>
              </a:lnSpc>
              <a:spcBef>
                <a:spcPts val="0"/>
              </a:spcBef>
              <a:spcAft>
                <a:spcPts val="0"/>
              </a:spcAft>
              <a:buNone/>
            </a:pPr>
            <a:r>
              <a:rPr lang="en-US" sz="1600" dirty="0" smtClean="0"/>
              <a:t>Associate Director for Career and Technical Education</a:t>
            </a:r>
          </a:p>
          <a:p>
            <a:pPr marL="457200" lvl="2" indent="-457200" algn="r">
              <a:lnSpc>
                <a:spcPct val="100000"/>
              </a:lnSpc>
              <a:spcBef>
                <a:spcPts val="0"/>
              </a:spcBef>
              <a:spcAft>
                <a:spcPts val="0"/>
              </a:spcAft>
              <a:buNone/>
            </a:pPr>
            <a:r>
              <a:rPr lang="en-US" sz="1600" dirty="0" smtClean="0"/>
              <a:t>Illinois Community College Board</a:t>
            </a:r>
          </a:p>
          <a:p>
            <a:pPr marL="457200" lvl="2" indent="-457200" algn="r">
              <a:lnSpc>
                <a:spcPct val="100000"/>
              </a:lnSpc>
              <a:spcBef>
                <a:spcPts val="0"/>
              </a:spcBef>
              <a:spcAft>
                <a:spcPts val="0"/>
              </a:spcAft>
              <a:buNone/>
            </a:pPr>
            <a:r>
              <a:rPr lang="en-US" sz="1600" dirty="0" smtClean="0">
                <a:hlinkClick r:id="rId3"/>
              </a:rPr>
              <a:t>melissa.andrews@illinois.gov</a:t>
            </a:r>
            <a:r>
              <a:rPr lang="en-US" sz="1600" dirty="0" smtClean="0"/>
              <a:t> </a:t>
            </a:r>
          </a:p>
          <a:p>
            <a:pPr marL="457200" lvl="2" indent="-457200" algn="r">
              <a:lnSpc>
                <a:spcPct val="100000"/>
              </a:lnSpc>
              <a:spcBef>
                <a:spcPts val="0"/>
              </a:spcBef>
              <a:spcAft>
                <a:spcPts val="0"/>
              </a:spcAft>
              <a:buNone/>
            </a:pPr>
            <a:endParaRPr lang="en-US" sz="1600" dirty="0"/>
          </a:p>
          <a:p>
            <a:pPr marL="457200" lvl="2" indent="-457200" algn="r">
              <a:lnSpc>
                <a:spcPct val="100000"/>
              </a:lnSpc>
              <a:spcBef>
                <a:spcPts val="0"/>
              </a:spcBef>
              <a:spcAft>
                <a:spcPts val="0"/>
              </a:spcAft>
              <a:buNone/>
            </a:pPr>
            <a:r>
              <a:rPr lang="en-US" sz="1600" b="1" dirty="0" smtClean="0"/>
              <a:t>Brittany Boston</a:t>
            </a:r>
          </a:p>
          <a:p>
            <a:pPr marL="457200" lvl="2" indent="-457200" algn="r">
              <a:lnSpc>
                <a:spcPct val="100000"/>
              </a:lnSpc>
              <a:spcBef>
                <a:spcPts val="0"/>
              </a:spcBef>
              <a:spcAft>
                <a:spcPts val="0"/>
              </a:spcAft>
              <a:buNone/>
            </a:pPr>
            <a:r>
              <a:rPr lang="en-US" sz="1600" dirty="0" smtClean="0"/>
              <a:t>Associate Director for Career and Technical Education</a:t>
            </a:r>
          </a:p>
          <a:p>
            <a:pPr marL="457200" lvl="2" indent="-457200" algn="r">
              <a:lnSpc>
                <a:spcPct val="100000"/>
              </a:lnSpc>
              <a:spcBef>
                <a:spcPts val="0"/>
              </a:spcBef>
              <a:spcAft>
                <a:spcPts val="0"/>
              </a:spcAft>
              <a:buNone/>
            </a:pPr>
            <a:r>
              <a:rPr lang="en-US" sz="1600" dirty="0" smtClean="0"/>
              <a:t>Illinois Community College Board</a:t>
            </a:r>
          </a:p>
          <a:p>
            <a:pPr marL="457200" lvl="2" indent="-457200" algn="r">
              <a:lnSpc>
                <a:spcPct val="100000"/>
              </a:lnSpc>
              <a:spcBef>
                <a:spcPts val="0"/>
              </a:spcBef>
              <a:spcAft>
                <a:spcPts val="0"/>
              </a:spcAft>
              <a:buNone/>
            </a:pPr>
            <a:r>
              <a:rPr lang="en-US" sz="1600" dirty="0" smtClean="0">
                <a:hlinkClick r:id="rId4"/>
              </a:rPr>
              <a:t>brittany.boston@illinois.gov</a:t>
            </a:r>
            <a:r>
              <a:rPr lang="en-US" sz="1600" dirty="0" smtClean="0"/>
              <a:t> </a:t>
            </a:r>
            <a:endParaRPr lang="en-US" sz="1600" dirty="0"/>
          </a:p>
          <a:p>
            <a:pPr marL="457200" lvl="2" indent="-457200">
              <a:lnSpc>
                <a:spcPct val="100000"/>
              </a:lnSpc>
              <a:spcBef>
                <a:spcPts val="0"/>
              </a:spcBef>
              <a:spcAft>
                <a:spcPts val="0"/>
              </a:spcAft>
              <a:buNone/>
            </a:pPr>
            <a:endParaRPr lang="en-US" sz="1600" dirty="0"/>
          </a:p>
          <a:p>
            <a:pPr marL="457200" lvl="2" indent="-457200" algn="r">
              <a:lnSpc>
                <a:spcPct val="100000"/>
              </a:lnSpc>
              <a:spcBef>
                <a:spcPts val="0"/>
              </a:spcBef>
              <a:spcAft>
                <a:spcPts val="0"/>
              </a:spcAft>
              <a:buNone/>
            </a:pPr>
            <a:endParaRPr lang="en-US" sz="1600" baseline="30000" dirty="0"/>
          </a:p>
          <a:p>
            <a:pPr marL="0" lvl="2" indent="0">
              <a:buNone/>
            </a:pPr>
            <a:endParaRPr lang="en-US" sz="1600" dirty="0"/>
          </a:p>
          <a:p>
            <a:endParaRPr lang="en-US" dirty="0"/>
          </a:p>
        </p:txBody>
      </p:sp>
      <p:pic>
        <p:nvPicPr>
          <p:cNvPr id="5123" name="Picture 3" descr="C:\Users\bboston\AppData\Local\Microsoft\Windows\INetCache\IE\4UMEI3C2\ThankYou-2_362H_clrPN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61" y="3331259"/>
            <a:ext cx="3168339" cy="29171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CE08829-19A0-43C3-AA12-324B20965524}" type="slidenum">
              <a:rPr lang="en-US" smtClean="0"/>
              <a:t>20</a:t>
            </a:fld>
            <a:endParaRPr lang="en-US"/>
          </a:p>
        </p:txBody>
      </p:sp>
      <p:cxnSp>
        <p:nvCxnSpPr>
          <p:cNvPr id="6" name="Straight Connector 5"/>
          <p:cNvCxnSpPr/>
          <p:nvPr/>
        </p:nvCxnSpPr>
        <p:spPr>
          <a:xfrm>
            <a:off x="533400" y="1371600"/>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8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3AEB08F-BD9A-483E-920D-6CFEF0B1E6D5}"/>
              </a:ext>
            </a:extLst>
          </p:cNvPr>
          <p:cNvSpPr/>
          <p:nvPr/>
        </p:nvSpPr>
        <p:spPr>
          <a:xfrm>
            <a:off x="457200" y="1751176"/>
            <a:ext cx="8245623" cy="4662815"/>
          </a:xfrm>
          <a:prstGeom prst="rect">
            <a:avLst/>
          </a:prstGeom>
          <a:solidFill>
            <a:schemeClr val="bg1"/>
          </a:solidFill>
          <a:ln>
            <a:noFill/>
          </a:ln>
        </p:spPr>
        <p:txBody>
          <a:bodyPr wrap="square">
            <a:spAutoFit/>
          </a:bodyPr>
          <a:lstStyle/>
          <a:p>
            <a:pPr>
              <a:spcAft>
                <a:spcPts val="1200"/>
              </a:spcAft>
            </a:pPr>
            <a:r>
              <a:rPr lang="en-US" b="1" dirty="0" smtClean="0"/>
              <a:t>Increasing </a:t>
            </a:r>
            <a:r>
              <a:rPr lang="en-US" b="1" dirty="0"/>
              <a:t>the number of Americans with the education, skills, and training needed for the </a:t>
            </a:r>
            <a:r>
              <a:rPr lang="en-US" b="1" dirty="0" smtClean="0"/>
              <a:t>economy with multiple exits/entry points.</a:t>
            </a:r>
            <a:endParaRPr lang="en-US" b="1" i="1" dirty="0" smtClean="0"/>
          </a:p>
          <a:p>
            <a:pPr>
              <a:spcAft>
                <a:spcPts val="1200"/>
              </a:spcAft>
            </a:pPr>
            <a:r>
              <a:rPr lang="en-US" sz="1600" b="1" i="1" dirty="0" smtClean="0"/>
              <a:t>Some </a:t>
            </a:r>
            <a:r>
              <a:rPr lang="en-US" sz="1600" b="1" i="1" dirty="0"/>
              <a:t>of the steps to achieve this goal </a:t>
            </a:r>
            <a:r>
              <a:rPr lang="en-US" sz="1600" b="1" i="1" dirty="0" smtClean="0"/>
              <a:t>include:</a:t>
            </a:r>
            <a:endParaRPr lang="en-US" sz="1600" i="1" dirty="0" smtClean="0"/>
          </a:p>
          <a:p>
            <a:pPr>
              <a:buClr>
                <a:schemeClr val="accent2"/>
              </a:buClr>
            </a:pPr>
            <a:endParaRPr lang="en-US" sz="1600" dirty="0" smtClean="0"/>
          </a:p>
          <a:p>
            <a:pPr>
              <a:buClr>
                <a:schemeClr val="accent2"/>
              </a:buClr>
            </a:pPr>
            <a:endParaRPr lang="en-US" sz="1600" b="1" dirty="0" smtClean="0"/>
          </a:p>
          <a:p>
            <a:pPr>
              <a:buClr>
                <a:schemeClr val="accent2"/>
              </a:buClr>
            </a:pPr>
            <a:endParaRPr lang="en-US" sz="1600" b="1" dirty="0"/>
          </a:p>
          <a:p>
            <a:pPr>
              <a:buClr>
                <a:schemeClr val="accent2"/>
              </a:buClr>
            </a:pPr>
            <a:endParaRPr lang="en-US" sz="1600" b="1" dirty="0" smtClean="0"/>
          </a:p>
          <a:p>
            <a:pPr>
              <a:buClr>
                <a:schemeClr val="accent2"/>
              </a:buClr>
            </a:pPr>
            <a:endParaRPr lang="en-US" sz="1600" b="1" dirty="0"/>
          </a:p>
          <a:p>
            <a:pPr>
              <a:buClr>
                <a:schemeClr val="accent2"/>
              </a:buClr>
            </a:pPr>
            <a:endParaRPr lang="en-US" sz="1600" b="1" dirty="0" smtClean="0"/>
          </a:p>
          <a:p>
            <a:pPr>
              <a:buClr>
                <a:schemeClr val="accent2"/>
              </a:buClr>
            </a:pPr>
            <a:endParaRPr lang="en-US" sz="1600" b="1" dirty="0"/>
          </a:p>
          <a:p>
            <a:pPr>
              <a:buClr>
                <a:schemeClr val="accent2"/>
              </a:buClr>
            </a:pPr>
            <a:endParaRPr lang="en-US" sz="1600" b="1" dirty="0"/>
          </a:p>
          <a:p>
            <a:pPr>
              <a:spcAft>
                <a:spcPts val="600"/>
              </a:spcAft>
              <a:buClr>
                <a:schemeClr val="accent2"/>
              </a:buClr>
            </a:pPr>
            <a:r>
              <a:rPr lang="en-US" sz="1600" b="1" dirty="0" smtClean="0"/>
              <a:t>Language shift </a:t>
            </a:r>
            <a:r>
              <a:rPr lang="en-US" sz="1600" dirty="0" smtClean="0"/>
              <a:t>– (2014) </a:t>
            </a:r>
            <a:r>
              <a:rPr lang="en-US" sz="1600" i="1" dirty="0" smtClean="0"/>
              <a:t>WIOA gave a formal definition to Career Pathways:</a:t>
            </a:r>
          </a:p>
          <a:p>
            <a:pPr>
              <a:buClr>
                <a:schemeClr val="accent2"/>
              </a:buClr>
            </a:pPr>
            <a:r>
              <a:rPr lang="en-US" sz="1600" dirty="0" smtClean="0">
                <a:solidFill>
                  <a:schemeClr val="accent3">
                    <a:lumMod val="50000"/>
                  </a:schemeClr>
                </a:solidFill>
              </a:rPr>
              <a:t>Combination of rigorous &amp; high-quality education, training and services that align with industry need concurrently with workforce prep.</a:t>
            </a:r>
          </a:p>
          <a:p>
            <a:pPr>
              <a:buClr>
                <a:schemeClr val="accent2"/>
              </a:buClr>
            </a:pPr>
            <a:endParaRPr lang="en-US" sz="1600" dirty="0" smtClean="0">
              <a:solidFill>
                <a:schemeClr val="accent3">
                  <a:lumMod val="50000"/>
                </a:schemeClr>
              </a:solidFill>
            </a:endParaRPr>
          </a:p>
          <a:p>
            <a:pPr marL="2114550" lvl="4" indent="-285750">
              <a:buClr>
                <a:schemeClr val="accent2"/>
              </a:buClr>
              <a:buFont typeface="Arial" panose="020B0604020202020204" pitchFamily="34" charset="0"/>
              <a:buChar char="•"/>
            </a:pPr>
            <a:r>
              <a:rPr lang="en-US" sz="1400" dirty="0" smtClean="0"/>
              <a:t>Programs of Study focus more on High School transition</a:t>
            </a:r>
          </a:p>
          <a:p>
            <a:pPr marL="2114550" lvl="4" indent="-285750">
              <a:buClr>
                <a:schemeClr val="accent2"/>
              </a:buClr>
              <a:buFont typeface="Arial" panose="020B0604020202020204" pitchFamily="34" charset="0"/>
              <a:buChar char="•"/>
            </a:pPr>
            <a:r>
              <a:rPr lang="en-US" sz="1400" b="1" dirty="0" smtClean="0"/>
              <a:t>Makes sure there are pathways for all learners</a:t>
            </a:r>
            <a:endParaRPr lang="en-US" sz="1400" b="1" dirty="0"/>
          </a:p>
        </p:txBody>
      </p:sp>
      <p:sp>
        <p:nvSpPr>
          <p:cNvPr id="4" name="TextBox 3">
            <a:extLst>
              <a:ext uri="{FF2B5EF4-FFF2-40B4-BE49-F238E27FC236}">
                <a16:creationId xmlns="" xmlns:a16="http://schemas.microsoft.com/office/drawing/2014/main" id="{29027EFF-3DE9-4556-A868-33B9BAB3C644}"/>
              </a:ext>
            </a:extLst>
          </p:cNvPr>
          <p:cNvSpPr txBox="1"/>
          <p:nvPr/>
        </p:nvSpPr>
        <p:spPr>
          <a:xfrm>
            <a:off x="228600" y="609600"/>
            <a:ext cx="8839200" cy="954107"/>
          </a:xfrm>
          <a:prstGeom prst="rect">
            <a:avLst/>
          </a:prstGeom>
          <a:noFill/>
        </p:spPr>
        <p:txBody>
          <a:bodyPr wrap="square" rtlCol="0">
            <a:spAutoFit/>
          </a:bodyPr>
          <a:lstStyle/>
          <a:p>
            <a:pPr algn="ctr"/>
            <a:r>
              <a:rPr lang="en-US" sz="2800" b="1" dirty="0">
                <a:solidFill>
                  <a:schemeClr val="accent1"/>
                </a:solidFill>
              </a:rPr>
              <a:t>Why D</a:t>
            </a:r>
            <a:r>
              <a:rPr lang="en-US" sz="2800" b="1" dirty="0" smtClean="0">
                <a:solidFill>
                  <a:schemeClr val="accent1"/>
                </a:solidFill>
              </a:rPr>
              <a:t>o </a:t>
            </a:r>
            <a:r>
              <a:rPr lang="en-US" sz="2800" b="1" dirty="0">
                <a:solidFill>
                  <a:schemeClr val="accent1"/>
                </a:solidFill>
              </a:rPr>
              <a:t>W</a:t>
            </a:r>
            <a:r>
              <a:rPr lang="en-US" sz="2800" b="1" dirty="0" smtClean="0">
                <a:solidFill>
                  <a:schemeClr val="accent1"/>
                </a:solidFill>
              </a:rPr>
              <a:t>e </a:t>
            </a:r>
            <a:r>
              <a:rPr lang="en-US" sz="2800" b="1" dirty="0">
                <a:solidFill>
                  <a:schemeClr val="accent1"/>
                </a:solidFill>
              </a:rPr>
              <a:t>C</a:t>
            </a:r>
            <a:r>
              <a:rPr lang="en-US" sz="2800" b="1" dirty="0" smtClean="0">
                <a:solidFill>
                  <a:schemeClr val="accent1"/>
                </a:solidFill>
              </a:rPr>
              <a:t>are </a:t>
            </a:r>
            <a:r>
              <a:rPr lang="en-US" sz="2800" b="1" dirty="0">
                <a:solidFill>
                  <a:schemeClr val="accent1"/>
                </a:solidFill>
              </a:rPr>
              <a:t>A</a:t>
            </a:r>
            <a:r>
              <a:rPr lang="en-US" sz="2800" b="1" dirty="0" smtClean="0">
                <a:solidFill>
                  <a:schemeClr val="accent1"/>
                </a:solidFill>
              </a:rPr>
              <a:t>bout </a:t>
            </a:r>
          </a:p>
          <a:p>
            <a:pPr algn="ctr"/>
            <a:r>
              <a:rPr lang="en-US" sz="2800" b="1" dirty="0" smtClean="0">
                <a:solidFill>
                  <a:schemeClr val="accent1"/>
                </a:solidFill>
              </a:rPr>
              <a:t>Programs of Study and Career Pathways?</a:t>
            </a:r>
            <a:endParaRPr lang="en-US" sz="2800" b="1" dirty="0">
              <a:solidFill>
                <a:schemeClr val="accent1"/>
              </a:solidFill>
            </a:endParaRPr>
          </a:p>
        </p:txBody>
      </p:sp>
      <p:sp>
        <p:nvSpPr>
          <p:cNvPr id="2" name="Slide Number Placeholder 1"/>
          <p:cNvSpPr>
            <a:spLocks noGrp="1"/>
          </p:cNvSpPr>
          <p:nvPr>
            <p:ph type="sldNum" sz="quarter" idx="12"/>
          </p:nvPr>
        </p:nvSpPr>
        <p:spPr/>
        <p:txBody>
          <a:bodyPr/>
          <a:lstStyle/>
          <a:p>
            <a:fld id="{ECE08829-19A0-43C3-AA12-324B20965524}" type="slidenum">
              <a:rPr lang="en-US" smtClean="0"/>
              <a:t>3</a:t>
            </a:fld>
            <a:endParaRPr lang="en-US"/>
          </a:p>
        </p:txBody>
      </p:sp>
      <p:cxnSp>
        <p:nvCxnSpPr>
          <p:cNvPr id="6" name="Straight Connector 5"/>
          <p:cNvCxnSpPr/>
          <p:nvPr/>
        </p:nvCxnSpPr>
        <p:spPr>
          <a:xfrm>
            <a:off x="304800" y="17526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581001"/>
            <a:ext cx="6629400" cy="253916"/>
          </a:xfrm>
          <a:prstGeom prst="rect">
            <a:avLst/>
          </a:prstGeom>
        </p:spPr>
        <p:txBody>
          <a:bodyPr wrap="square">
            <a:spAutoFit/>
          </a:bodyPr>
          <a:lstStyle/>
          <a:p>
            <a:r>
              <a:rPr lang="en-US" sz="1050" dirty="0"/>
              <a:t>https://cew.georgetown.edu/cew-reports/recovery-job-growth-and-education-requirements-through-2020/</a:t>
            </a:r>
          </a:p>
        </p:txBody>
      </p:sp>
      <p:sp>
        <p:nvSpPr>
          <p:cNvPr id="7" name="TextBox 6"/>
          <p:cNvSpPr txBox="1"/>
          <p:nvPr/>
        </p:nvSpPr>
        <p:spPr>
          <a:xfrm>
            <a:off x="609600" y="2743200"/>
            <a:ext cx="8001000" cy="1754326"/>
          </a:xfrm>
          <a:prstGeom prst="rect">
            <a:avLst/>
          </a:prstGeom>
          <a:noFill/>
        </p:spPr>
        <p:txBody>
          <a:bodyPr wrap="square" rtlCol="0">
            <a:spAutoFit/>
          </a:bodyPr>
          <a:lstStyle/>
          <a:p>
            <a:pPr marL="285750" indent="-285750">
              <a:buClr>
                <a:schemeClr val="accent2"/>
              </a:buClr>
              <a:buFont typeface="Wingdings" panose="05000000000000000000" pitchFamily="2" charset="2"/>
              <a:buChar char="v"/>
            </a:pPr>
            <a:r>
              <a:rPr lang="en-US" dirty="0"/>
              <a:t>Making teaching and learning in secondary schools more rigorous, engaging, and relevant </a:t>
            </a:r>
          </a:p>
          <a:p>
            <a:pPr marL="285750" indent="-285750">
              <a:buClr>
                <a:schemeClr val="accent2"/>
              </a:buClr>
              <a:buFont typeface="Wingdings" panose="05000000000000000000" pitchFamily="2" charset="2"/>
              <a:buChar char="v"/>
            </a:pPr>
            <a:r>
              <a:rPr lang="en-US" dirty="0"/>
              <a:t>Ensuring that more students are college and career ready </a:t>
            </a:r>
          </a:p>
          <a:p>
            <a:pPr marL="285750" indent="-285750">
              <a:buClr>
                <a:schemeClr val="accent2"/>
              </a:buClr>
              <a:buFont typeface="Wingdings" panose="05000000000000000000" pitchFamily="2" charset="2"/>
              <a:buChar char="v"/>
            </a:pPr>
            <a:r>
              <a:rPr lang="en-US" dirty="0"/>
              <a:t>Increasing high school graduation rates </a:t>
            </a:r>
          </a:p>
          <a:p>
            <a:pPr marL="285750" indent="-285750">
              <a:buClr>
                <a:schemeClr val="accent2"/>
              </a:buClr>
              <a:buFont typeface="Wingdings" panose="05000000000000000000" pitchFamily="2" charset="2"/>
              <a:buChar char="v"/>
            </a:pPr>
            <a:r>
              <a:rPr lang="en-US" dirty="0"/>
              <a:t>Providing opportunities for youth to learn about and experience careers </a:t>
            </a:r>
          </a:p>
          <a:p>
            <a:pPr marL="285750" indent="-285750">
              <a:buClr>
                <a:schemeClr val="accent2"/>
              </a:buClr>
              <a:buFont typeface="Wingdings" panose="05000000000000000000" pitchFamily="2" charset="2"/>
              <a:buChar char="v"/>
            </a:pPr>
            <a:r>
              <a:rPr lang="en-US" dirty="0"/>
              <a:t>Smoothing the transition to postsecondary success</a:t>
            </a:r>
          </a:p>
        </p:txBody>
      </p:sp>
    </p:spTree>
    <p:extLst>
      <p:ext uri="{BB962C8B-B14F-4D97-AF65-F5344CB8AC3E}">
        <p14:creationId xmlns:p14="http://schemas.microsoft.com/office/powerpoint/2010/main" val="18559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EB89E31-36D0-4434-AB7E-A21FAE69FF22}"/>
              </a:ext>
            </a:extLst>
          </p:cNvPr>
          <p:cNvSpPr/>
          <p:nvPr/>
        </p:nvSpPr>
        <p:spPr>
          <a:xfrm>
            <a:off x="175901" y="672405"/>
            <a:ext cx="8686800" cy="1384995"/>
          </a:xfrm>
          <a:prstGeom prst="rect">
            <a:avLst/>
          </a:prstGeom>
        </p:spPr>
        <p:txBody>
          <a:bodyPr wrap="square">
            <a:spAutoFit/>
          </a:bodyPr>
          <a:lstStyle/>
          <a:p>
            <a:pPr algn="ctr"/>
            <a:r>
              <a:rPr lang="en-US" sz="2400" b="1" dirty="0">
                <a:solidFill>
                  <a:schemeClr val="accent1"/>
                </a:solidFill>
              </a:rPr>
              <a:t>Do Career and Technical Education Programs of Study Improve Student Achievement? </a:t>
            </a:r>
          </a:p>
          <a:p>
            <a:endParaRPr lang="en-US" dirty="0"/>
          </a:p>
          <a:p>
            <a:endParaRPr lang="en-US" b="1" dirty="0">
              <a:solidFill>
                <a:srgbClr val="002060"/>
              </a:solidFill>
            </a:endParaRPr>
          </a:p>
        </p:txBody>
      </p:sp>
      <p:sp>
        <p:nvSpPr>
          <p:cNvPr id="4" name="Rectangle 3">
            <a:extLst>
              <a:ext uri="{FF2B5EF4-FFF2-40B4-BE49-F238E27FC236}">
                <a16:creationId xmlns="" xmlns:a16="http://schemas.microsoft.com/office/drawing/2014/main" id="{03BDB80D-3931-45E9-BA4B-97F00E49119E}"/>
              </a:ext>
            </a:extLst>
          </p:cNvPr>
          <p:cNvSpPr/>
          <p:nvPr/>
        </p:nvSpPr>
        <p:spPr>
          <a:xfrm>
            <a:off x="846669" y="3048000"/>
            <a:ext cx="7459132" cy="2400657"/>
          </a:xfrm>
          <a:prstGeom prst="rect">
            <a:avLst/>
          </a:prstGeom>
        </p:spPr>
        <p:txBody>
          <a:bodyPr wrap="square">
            <a:spAutoFit/>
          </a:bodyPr>
          <a:lstStyle/>
          <a:p>
            <a:r>
              <a:rPr lang="en-US" sz="1500" dirty="0"/>
              <a:t>Few differences existed across groups in 9th grade, but by the end of 10th grade, students' test scores, academic grade point averages, and progress to graduation tended to be better for the students in a program of study</a:t>
            </a:r>
            <a:r>
              <a:rPr lang="en-US" sz="1500" dirty="0" smtClean="0"/>
              <a:t>.</a:t>
            </a:r>
          </a:p>
          <a:p>
            <a:endParaRPr lang="en-US" sz="1500" dirty="0"/>
          </a:p>
          <a:p>
            <a:r>
              <a:rPr lang="en-US" sz="1500" dirty="0" smtClean="0"/>
              <a:t>Although </a:t>
            </a:r>
            <a:r>
              <a:rPr lang="en-US" sz="1500" dirty="0"/>
              <a:t>the </a:t>
            </a:r>
            <a:r>
              <a:rPr lang="en-US" sz="1500" dirty="0" smtClean="0"/>
              <a:t>programs of study </a:t>
            </a:r>
            <a:r>
              <a:rPr lang="en-US" sz="1500" dirty="0"/>
              <a:t>model did not improve students’ graduation rates, the </a:t>
            </a:r>
            <a:r>
              <a:rPr lang="en-US" sz="1500" dirty="0" smtClean="0"/>
              <a:t>POS </a:t>
            </a:r>
            <a:r>
              <a:rPr lang="en-US" sz="1500" dirty="0"/>
              <a:t>graduates outperformed </a:t>
            </a:r>
            <a:r>
              <a:rPr lang="en-US" sz="1500" dirty="0" smtClean="0"/>
              <a:t>their </a:t>
            </a:r>
            <a:r>
              <a:rPr lang="en-US" sz="1500" dirty="0"/>
              <a:t>counterparts on many measures of transition to postsecondary education. </a:t>
            </a:r>
            <a:r>
              <a:rPr lang="en-US" sz="1500" dirty="0" smtClean="0"/>
              <a:t>POS </a:t>
            </a:r>
            <a:r>
              <a:rPr lang="en-US" sz="1500" dirty="0"/>
              <a:t>graduates who attended the main community college serving their area outperformed their comparison group counterparts. For each academic subject, fewer pathway than </a:t>
            </a:r>
            <a:r>
              <a:rPr lang="en-US" sz="1500" dirty="0" smtClean="0"/>
              <a:t>non-pathway </a:t>
            </a:r>
            <a:r>
              <a:rPr lang="en-US" sz="1500" dirty="0"/>
              <a:t>students were required to take remedial courses; however, 60% still needed remediation. </a:t>
            </a:r>
          </a:p>
        </p:txBody>
      </p:sp>
      <p:sp>
        <p:nvSpPr>
          <p:cNvPr id="5" name="Slide Number Placeholder 4"/>
          <p:cNvSpPr>
            <a:spLocks noGrp="1"/>
          </p:cNvSpPr>
          <p:nvPr>
            <p:ph type="sldNum" sz="quarter" idx="12"/>
          </p:nvPr>
        </p:nvSpPr>
        <p:spPr/>
        <p:txBody>
          <a:bodyPr/>
          <a:lstStyle/>
          <a:p>
            <a:fld id="{ECE08829-19A0-43C3-AA12-324B20965524}" type="slidenum">
              <a:rPr lang="en-US" smtClean="0"/>
              <a:t>4</a:t>
            </a:fld>
            <a:endParaRPr lang="en-US"/>
          </a:p>
        </p:txBody>
      </p:sp>
      <p:sp>
        <p:nvSpPr>
          <p:cNvPr id="9" name="Rectangle 8"/>
          <p:cNvSpPr/>
          <p:nvPr/>
        </p:nvSpPr>
        <p:spPr>
          <a:xfrm>
            <a:off x="152400" y="6172200"/>
            <a:ext cx="8991600" cy="784830"/>
          </a:xfrm>
          <a:prstGeom prst="rect">
            <a:avLst/>
          </a:prstGeom>
        </p:spPr>
        <p:txBody>
          <a:bodyPr wrap="square">
            <a:spAutoFit/>
          </a:bodyPr>
          <a:lstStyle/>
          <a:p>
            <a:r>
              <a:rPr lang="en-US" sz="900" b="1" dirty="0" smtClean="0"/>
              <a:t>Do </a:t>
            </a:r>
            <a:r>
              <a:rPr lang="en-US" sz="900" b="1" dirty="0"/>
              <a:t>Career and Technical Education Programs of Study Improve Student Achievement? Preliminary Analyses from a Rigorous Longitudinal Study</a:t>
            </a:r>
          </a:p>
          <a:p>
            <a:r>
              <a:rPr lang="en-US" sz="900" dirty="0"/>
              <a:t>Marisa Castellano, Kirsten </a:t>
            </a:r>
            <a:r>
              <a:rPr lang="en-US" sz="900" dirty="0" err="1"/>
              <a:t>Sundell</a:t>
            </a:r>
            <a:r>
              <a:rPr lang="en-US" sz="900" dirty="0"/>
              <a:t>, Laura T. Overman, and Oscar A. </a:t>
            </a:r>
            <a:r>
              <a:rPr lang="en-US" sz="900" dirty="0" err="1"/>
              <a:t>Aliaga</a:t>
            </a:r>
            <a:r>
              <a:rPr lang="en-US" sz="900" dirty="0"/>
              <a:t> </a:t>
            </a:r>
          </a:p>
          <a:p>
            <a:r>
              <a:rPr lang="en-US" sz="900" dirty="0"/>
              <a:t>Apr 2012 </a:t>
            </a:r>
            <a:r>
              <a:rPr lang="en-US" sz="900" dirty="0" smtClean="0"/>
              <a:t>  International </a:t>
            </a:r>
            <a:r>
              <a:rPr lang="en-US" sz="900" dirty="0"/>
              <a:t>Journal of Educational Reform </a:t>
            </a:r>
          </a:p>
          <a:p>
            <a:r>
              <a:rPr lang="en-US" sz="900" dirty="0">
                <a:hlinkClick r:id="rId3"/>
              </a:rPr>
              <a:t>http://www.nrccte.org/resources/external-reports/do-career-and-technical-education-programs-study-improve-student</a:t>
            </a:r>
            <a:endParaRPr lang="en-US" sz="900" dirty="0"/>
          </a:p>
          <a:p>
            <a:endParaRPr lang="en-US" sz="900" dirty="0"/>
          </a:p>
        </p:txBody>
      </p:sp>
      <p:sp>
        <p:nvSpPr>
          <p:cNvPr id="7" name="TextBox 6"/>
          <p:cNvSpPr txBox="1"/>
          <p:nvPr/>
        </p:nvSpPr>
        <p:spPr>
          <a:xfrm>
            <a:off x="846669" y="1828800"/>
            <a:ext cx="7459132" cy="646331"/>
          </a:xfrm>
          <a:prstGeom prst="rect">
            <a:avLst/>
          </a:prstGeom>
          <a:noFill/>
        </p:spPr>
        <p:txBody>
          <a:bodyPr wrap="square" rtlCol="0">
            <a:spAutoFit/>
          </a:bodyPr>
          <a:lstStyle/>
          <a:p>
            <a:pPr algn="ctr"/>
            <a:r>
              <a:rPr lang="en-US" b="1" dirty="0">
                <a:solidFill>
                  <a:srgbClr val="002060"/>
                </a:solidFill>
              </a:rPr>
              <a:t>Three selected high schools were studied with one site employing a </a:t>
            </a:r>
            <a:r>
              <a:rPr lang="en-US" b="1" dirty="0" smtClean="0">
                <a:solidFill>
                  <a:srgbClr val="002060"/>
                </a:solidFill>
              </a:rPr>
              <a:t>Programs of Study </a:t>
            </a:r>
            <a:r>
              <a:rPr lang="en-US" b="1" dirty="0">
                <a:solidFill>
                  <a:srgbClr val="002060"/>
                </a:solidFill>
              </a:rPr>
              <a:t>model. </a:t>
            </a:r>
          </a:p>
        </p:txBody>
      </p:sp>
      <p:cxnSp>
        <p:nvCxnSpPr>
          <p:cNvPr id="10" name="Straight Connector 9"/>
          <p:cNvCxnSpPr/>
          <p:nvPr/>
        </p:nvCxnSpPr>
        <p:spPr>
          <a:xfrm>
            <a:off x="685800" y="1600200"/>
            <a:ext cx="76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2819400"/>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4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9DAA4A1-6845-4B46-8B40-A98F97C34B75}"/>
              </a:ext>
            </a:extLst>
          </p:cNvPr>
          <p:cNvSpPr txBox="1"/>
          <p:nvPr/>
        </p:nvSpPr>
        <p:spPr>
          <a:xfrm>
            <a:off x="997008" y="676870"/>
            <a:ext cx="6934200" cy="923330"/>
          </a:xfrm>
          <a:prstGeom prst="rect">
            <a:avLst/>
          </a:prstGeom>
          <a:noFill/>
        </p:spPr>
        <p:txBody>
          <a:bodyPr wrap="square" rtlCol="0">
            <a:spAutoFit/>
          </a:bodyPr>
          <a:lstStyle/>
          <a:p>
            <a:pPr algn="ctr"/>
            <a:r>
              <a:rPr lang="en-US" sz="3600" b="1" dirty="0" smtClean="0">
                <a:solidFill>
                  <a:schemeClr val="accent1"/>
                </a:solidFill>
              </a:rPr>
              <a:t>Defining Programs of Study</a:t>
            </a:r>
            <a:endParaRPr lang="en-US" sz="3600" b="1" dirty="0">
              <a:solidFill>
                <a:schemeClr val="accent1"/>
              </a:solidFill>
            </a:endParaRPr>
          </a:p>
          <a:p>
            <a:pPr algn="ctr"/>
            <a:endParaRPr lang="en-US" dirty="0"/>
          </a:p>
        </p:txBody>
      </p:sp>
      <p:sp>
        <p:nvSpPr>
          <p:cNvPr id="3" name="TextBox 2">
            <a:extLst>
              <a:ext uri="{FF2B5EF4-FFF2-40B4-BE49-F238E27FC236}">
                <a16:creationId xmlns="" xmlns:a16="http://schemas.microsoft.com/office/drawing/2014/main" id="{3D72FA13-B8CA-4B70-AE52-A6CEEC36EE74}"/>
              </a:ext>
            </a:extLst>
          </p:cNvPr>
          <p:cNvSpPr txBox="1"/>
          <p:nvPr/>
        </p:nvSpPr>
        <p:spPr>
          <a:xfrm>
            <a:off x="457200" y="1524000"/>
            <a:ext cx="8382000" cy="1508105"/>
          </a:xfrm>
          <a:prstGeom prst="rect">
            <a:avLst/>
          </a:prstGeom>
          <a:noFill/>
        </p:spPr>
        <p:txBody>
          <a:bodyPr wrap="square" rtlCol="0">
            <a:spAutoFit/>
          </a:bodyPr>
          <a:lstStyle/>
          <a:p>
            <a:r>
              <a:rPr lang="en-US" dirty="0"/>
              <a:t>The Carl D. Perkins Career and Technical Education Act of 2006 calls for states to have Programs of </a:t>
            </a:r>
            <a:r>
              <a:rPr lang="en-US" dirty="0" smtClean="0"/>
              <a:t>Study </a:t>
            </a:r>
            <a:r>
              <a:rPr lang="en-US" dirty="0"/>
              <a:t>which local educational agencies and postsecondary institutions </a:t>
            </a:r>
            <a:r>
              <a:rPr lang="en-US" dirty="0" smtClean="0"/>
              <a:t>offer as </a:t>
            </a:r>
            <a:r>
              <a:rPr lang="en-US" dirty="0"/>
              <a:t>options for students to complete in CTE</a:t>
            </a:r>
            <a:r>
              <a:rPr lang="en-US" dirty="0" smtClean="0"/>
              <a:t>.  </a:t>
            </a:r>
          </a:p>
          <a:p>
            <a:endParaRPr lang="en-US" sz="2000" dirty="0"/>
          </a:p>
          <a:p>
            <a:r>
              <a:rPr lang="en-US" b="1" dirty="0" smtClean="0"/>
              <a:t> </a:t>
            </a:r>
            <a:endParaRPr lang="en-US" b="1" dirty="0"/>
          </a:p>
        </p:txBody>
      </p:sp>
      <p:sp>
        <p:nvSpPr>
          <p:cNvPr id="4" name="Slide Number Placeholder 3"/>
          <p:cNvSpPr>
            <a:spLocks noGrp="1"/>
          </p:cNvSpPr>
          <p:nvPr>
            <p:ph type="sldNum" sz="quarter" idx="12"/>
          </p:nvPr>
        </p:nvSpPr>
        <p:spPr/>
        <p:txBody>
          <a:bodyPr/>
          <a:lstStyle/>
          <a:p>
            <a:fld id="{ECE08829-19A0-43C3-AA12-324B20965524}" type="slidenum">
              <a:rPr lang="en-US" smtClean="0"/>
              <a:t>5</a:t>
            </a:fld>
            <a:endParaRPr lang="en-US"/>
          </a:p>
        </p:txBody>
      </p:sp>
      <p:cxnSp>
        <p:nvCxnSpPr>
          <p:cNvPr id="5" name="Straight Connector 4"/>
          <p:cNvCxnSpPr/>
          <p:nvPr/>
        </p:nvCxnSpPr>
        <p:spPr>
          <a:xfrm>
            <a:off x="457200" y="1371600"/>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981200" y="4038600"/>
            <a:ext cx="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276600" y="4040023"/>
            <a:ext cx="0" cy="495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Flowchart: Extract 16"/>
          <p:cNvSpPr/>
          <p:nvPr/>
        </p:nvSpPr>
        <p:spPr>
          <a:xfrm rot="5400000">
            <a:off x="2969773" y="691043"/>
            <a:ext cx="3349584" cy="8831930"/>
          </a:xfrm>
          <a:prstGeom prst="flowChartExtra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8036" y="3657600"/>
            <a:ext cx="1716964" cy="523220"/>
          </a:xfrm>
          <a:prstGeom prst="rect">
            <a:avLst/>
          </a:prstGeom>
          <a:solidFill>
            <a:schemeClr val="accent1">
              <a:lumMod val="40000"/>
              <a:lumOff val="60000"/>
            </a:schemeClr>
          </a:solidFill>
          <a:ln w="28575">
            <a:solidFill>
              <a:schemeClr val="tx1"/>
            </a:solidFill>
          </a:ln>
        </p:spPr>
        <p:txBody>
          <a:bodyPr wrap="square" rtlCol="0">
            <a:spAutoFit/>
          </a:bodyPr>
          <a:lstStyle/>
          <a:p>
            <a:r>
              <a:rPr lang="en-US" sz="1400" dirty="0" smtClean="0"/>
              <a:t>1970s – Career Clusters/CIP Codes</a:t>
            </a:r>
            <a:endParaRPr lang="en-US" sz="1400" dirty="0"/>
          </a:p>
        </p:txBody>
      </p:sp>
      <p:sp>
        <p:nvSpPr>
          <p:cNvPr id="10" name="TextBox 9"/>
          <p:cNvSpPr txBox="1"/>
          <p:nvPr/>
        </p:nvSpPr>
        <p:spPr>
          <a:xfrm>
            <a:off x="1371600" y="4267200"/>
            <a:ext cx="1752600" cy="523220"/>
          </a:xfrm>
          <a:prstGeom prst="rect">
            <a:avLst/>
          </a:prstGeom>
          <a:solidFill>
            <a:schemeClr val="accent1">
              <a:lumMod val="40000"/>
              <a:lumOff val="60000"/>
            </a:schemeClr>
          </a:solidFill>
          <a:ln w="28575">
            <a:solidFill>
              <a:schemeClr val="tx1"/>
            </a:solidFill>
          </a:ln>
        </p:spPr>
        <p:txBody>
          <a:bodyPr wrap="square" rtlCol="0">
            <a:spAutoFit/>
          </a:bodyPr>
          <a:lstStyle/>
          <a:p>
            <a:r>
              <a:rPr lang="en-US" sz="1400" dirty="0" smtClean="0"/>
              <a:t>1980s – Switches to Performance Focus</a:t>
            </a:r>
            <a:endParaRPr lang="en-US" sz="1400" dirty="0"/>
          </a:p>
        </p:txBody>
      </p:sp>
      <p:sp>
        <p:nvSpPr>
          <p:cNvPr id="14" name="TextBox 13"/>
          <p:cNvSpPr txBox="1"/>
          <p:nvPr/>
        </p:nvSpPr>
        <p:spPr>
          <a:xfrm>
            <a:off x="4648200" y="4800600"/>
            <a:ext cx="2209800" cy="738664"/>
          </a:xfrm>
          <a:prstGeom prst="rect">
            <a:avLst/>
          </a:prstGeom>
          <a:solidFill>
            <a:schemeClr val="accent1">
              <a:lumMod val="40000"/>
              <a:lumOff val="60000"/>
            </a:schemeClr>
          </a:solidFill>
          <a:ln w="28575">
            <a:solidFill>
              <a:schemeClr val="tx1"/>
            </a:solidFill>
          </a:ln>
        </p:spPr>
        <p:txBody>
          <a:bodyPr wrap="square" rtlCol="0">
            <a:spAutoFit/>
          </a:bodyPr>
          <a:lstStyle/>
          <a:p>
            <a:r>
              <a:rPr lang="en-US" sz="1400" dirty="0" smtClean="0"/>
              <a:t>1998s – College &amp; Career Readiness* National Models for Rigor emerge</a:t>
            </a:r>
            <a:endParaRPr lang="en-US" sz="1400" dirty="0"/>
          </a:p>
        </p:txBody>
      </p:sp>
      <p:sp>
        <p:nvSpPr>
          <p:cNvPr id="13" name="TextBox 12"/>
          <p:cNvSpPr txBox="1"/>
          <p:nvPr/>
        </p:nvSpPr>
        <p:spPr>
          <a:xfrm>
            <a:off x="2362200" y="4843842"/>
            <a:ext cx="2209800" cy="1169551"/>
          </a:xfrm>
          <a:prstGeom prst="rect">
            <a:avLst/>
          </a:prstGeom>
          <a:solidFill>
            <a:schemeClr val="accent1">
              <a:lumMod val="40000"/>
              <a:lumOff val="60000"/>
            </a:schemeClr>
          </a:solidFill>
          <a:ln w="28575">
            <a:solidFill>
              <a:schemeClr val="tx1"/>
            </a:solidFill>
          </a:ln>
        </p:spPr>
        <p:txBody>
          <a:bodyPr wrap="square" rtlCol="0">
            <a:spAutoFit/>
          </a:bodyPr>
          <a:lstStyle/>
          <a:p>
            <a:r>
              <a:rPr lang="en-US" sz="1400" dirty="0" smtClean="0"/>
              <a:t>1990s – Switches to Quality of Programs/ROI * Accountability Standards/Not just enrollment but Learning</a:t>
            </a:r>
            <a:endParaRPr lang="en-US" sz="1400" dirty="0"/>
          </a:p>
        </p:txBody>
      </p:sp>
      <p:sp>
        <p:nvSpPr>
          <p:cNvPr id="15" name="TextBox 14"/>
          <p:cNvSpPr txBox="1"/>
          <p:nvPr/>
        </p:nvSpPr>
        <p:spPr>
          <a:xfrm>
            <a:off x="6978708" y="5013118"/>
            <a:ext cx="2012892" cy="307777"/>
          </a:xfrm>
          <a:prstGeom prst="rect">
            <a:avLst/>
          </a:prstGeom>
          <a:solidFill>
            <a:schemeClr val="accent1">
              <a:lumMod val="40000"/>
              <a:lumOff val="60000"/>
            </a:schemeClr>
          </a:solidFill>
          <a:ln w="28575">
            <a:solidFill>
              <a:schemeClr val="tx1"/>
            </a:solidFill>
          </a:ln>
        </p:spPr>
        <p:txBody>
          <a:bodyPr wrap="square" rtlCol="0">
            <a:spAutoFit/>
          </a:bodyPr>
          <a:lstStyle/>
          <a:p>
            <a:r>
              <a:rPr lang="en-US" sz="1400" dirty="0" smtClean="0"/>
              <a:t>2009– Race to the Top</a:t>
            </a:r>
            <a:endParaRPr lang="en-US" sz="1400" dirty="0"/>
          </a:p>
        </p:txBody>
      </p:sp>
      <p:sp>
        <p:nvSpPr>
          <p:cNvPr id="18" name="Notched Right Arrow 17"/>
          <p:cNvSpPr/>
          <p:nvPr/>
        </p:nvSpPr>
        <p:spPr>
          <a:xfrm rot="601299">
            <a:off x="217056" y="3622301"/>
            <a:ext cx="8509672" cy="4381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1216736"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514600" y="3581401"/>
            <a:ext cx="0" cy="682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10000" y="3841385"/>
            <a:ext cx="0" cy="1002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787565" y="4191000"/>
            <a:ext cx="3636" cy="619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001000" y="4549283"/>
            <a:ext cx="0" cy="46383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71800" y="6535580"/>
            <a:ext cx="6172200" cy="253916"/>
          </a:xfrm>
          <a:prstGeom prst="rect">
            <a:avLst/>
          </a:prstGeom>
          <a:noFill/>
        </p:spPr>
        <p:txBody>
          <a:bodyPr wrap="square" rtlCol="0">
            <a:spAutoFit/>
          </a:bodyPr>
          <a:lstStyle/>
          <a:p>
            <a:r>
              <a:rPr lang="en-US" sz="1050" dirty="0" smtClean="0"/>
              <a:t>Adult Career Pathways Providing a Second Chance in Education – Dan Hull, Richard Hinckley (2007)</a:t>
            </a:r>
            <a:endParaRPr lang="en-US" sz="1050" dirty="0"/>
          </a:p>
        </p:txBody>
      </p:sp>
      <p:sp>
        <p:nvSpPr>
          <p:cNvPr id="38" name="TextBox 37"/>
          <p:cNvSpPr txBox="1"/>
          <p:nvPr/>
        </p:nvSpPr>
        <p:spPr>
          <a:xfrm>
            <a:off x="2590800" y="2754868"/>
            <a:ext cx="2743200" cy="369332"/>
          </a:xfrm>
          <a:prstGeom prst="rect">
            <a:avLst/>
          </a:prstGeom>
          <a:noFill/>
        </p:spPr>
        <p:txBody>
          <a:bodyPr wrap="square" rtlCol="0">
            <a:spAutoFit/>
          </a:bodyPr>
          <a:lstStyle/>
          <a:p>
            <a:r>
              <a:rPr lang="en-US" b="1" dirty="0" smtClean="0"/>
              <a:t>Brief History</a:t>
            </a:r>
            <a:endParaRPr lang="en-US" b="1" dirty="0"/>
          </a:p>
        </p:txBody>
      </p:sp>
      <p:cxnSp>
        <p:nvCxnSpPr>
          <p:cNvPr id="40" name="Straight Connector 39"/>
          <p:cNvCxnSpPr/>
          <p:nvPr/>
        </p:nvCxnSpPr>
        <p:spPr>
          <a:xfrm flipV="1">
            <a:off x="457200" y="2438400"/>
            <a:ext cx="8242734" cy="38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27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9DAA4A1-6845-4B46-8B40-A98F97C34B75}"/>
              </a:ext>
            </a:extLst>
          </p:cNvPr>
          <p:cNvSpPr txBox="1"/>
          <p:nvPr/>
        </p:nvSpPr>
        <p:spPr>
          <a:xfrm>
            <a:off x="997008" y="676870"/>
            <a:ext cx="6934200" cy="923330"/>
          </a:xfrm>
          <a:prstGeom prst="rect">
            <a:avLst/>
          </a:prstGeom>
          <a:noFill/>
        </p:spPr>
        <p:txBody>
          <a:bodyPr wrap="square" rtlCol="0">
            <a:spAutoFit/>
          </a:bodyPr>
          <a:lstStyle/>
          <a:p>
            <a:pPr algn="ctr"/>
            <a:r>
              <a:rPr lang="en-US" sz="3600" b="1" dirty="0" smtClean="0">
                <a:solidFill>
                  <a:schemeClr val="accent1"/>
                </a:solidFill>
              </a:rPr>
              <a:t>Defining Programs of Study</a:t>
            </a:r>
            <a:endParaRPr lang="en-US" sz="3600" b="1" dirty="0">
              <a:solidFill>
                <a:schemeClr val="accent1"/>
              </a:solidFill>
            </a:endParaRPr>
          </a:p>
          <a:p>
            <a:pPr algn="ctr"/>
            <a:endParaRPr lang="en-US" dirty="0"/>
          </a:p>
        </p:txBody>
      </p:sp>
      <p:sp>
        <p:nvSpPr>
          <p:cNvPr id="3" name="TextBox 2">
            <a:extLst>
              <a:ext uri="{FF2B5EF4-FFF2-40B4-BE49-F238E27FC236}">
                <a16:creationId xmlns="" xmlns:a16="http://schemas.microsoft.com/office/drawing/2014/main" id="{3D72FA13-B8CA-4B70-AE52-A6CEEC36EE74}"/>
              </a:ext>
            </a:extLst>
          </p:cNvPr>
          <p:cNvSpPr txBox="1"/>
          <p:nvPr/>
        </p:nvSpPr>
        <p:spPr>
          <a:xfrm>
            <a:off x="533400" y="1608415"/>
            <a:ext cx="8153400" cy="3877985"/>
          </a:xfrm>
          <a:prstGeom prst="rect">
            <a:avLst/>
          </a:prstGeom>
          <a:noFill/>
        </p:spPr>
        <p:txBody>
          <a:bodyPr wrap="square" rtlCol="0">
            <a:spAutoFit/>
          </a:bodyPr>
          <a:lstStyle/>
          <a:p>
            <a:endParaRPr lang="en-US" sz="2000" dirty="0"/>
          </a:p>
          <a:p>
            <a:r>
              <a:rPr lang="en-US" sz="2400" b="1" dirty="0" smtClean="0"/>
              <a:t>All Perkins programs </a:t>
            </a:r>
            <a:r>
              <a:rPr lang="en-US" sz="2400" b="1" dirty="0"/>
              <a:t>must offer at </a:t>
            </a:r>
            <a:r>
              <a:rPr lang="en-US" sz="2400" b="1" dirty="0" smtClean="0"/>
              <a:t>least one Program of Study (POS) that:</a:t>
            </a:r>
            <a:endParaRPr lang="en-US" sz="2400" b="1" dirty="0"/>
          </a:p>
          <a:p>
            <a:endParaRPr lang="en-US" dirty="0"/>
          </a:p>
          <a:p>
            <a:pPr marL="742950" lvl="1" indent="-285750">
              <a:buClr>
                <a:schemeClr val="accent3">
                  <a:lumMod val="75000"/>
                </a:schemeClr>
              </a:buClr>
              <a:buFont typeface="Wingdings" panose="05000000000000000000" pitchFamily="2" charset="2"/>
              <a:buChar char="v"/>
            </a:pPr>
            <a:r>
              <a:rPr lang="en-US" sz="2000" dirty="0" smtClean="0"/>
              <a:t>Incorporates </a:t>
            </a:r>
            <a:r>
              <a:rPr lang="en-US" sz="2000" dirty="0"/>
              <a:t>and </a:t>
            </a:r>
            <a:r>
              <a:rPr lang="en-US" sz="2000" dirty="0" smtClean="0"/>
              <a:t>aligns </a:t>
            </a:r>
            <a:r>
              <a:rPr lang="en-US" sz="2000" dirty="0"/>
              <a:t>secondary and postsecondary education elements.</a:t>
            </a:r>
          </a:p>
          <a:p>
            <a:pPr marL="742950" lvl="1" indent="-285750">
              <a:buClr>
                <a:schemeClr val="accent3">
                  <a:lumMod val="75000"/>
                </a:schemeClr>
              </a:buClr>
              <a:buFont typeface="Wingdings" panose="05000000000000000000" pitchFamily="2" charset="2"/>
              <a:buChar char="v"/>
            </a:pPr>
            <a:r>
              <a:rPr lang="en-US" sz="2000" dirty="0" smtClean="0"/>
              <a:t>Includes </a:t>
            </a:r>
            <a:r>
              <a:rPr lang="en-US" sz="2000" dirty="0"/>
              <a:t>academic and CTE content in a coordinated, non-duplicative progression of </a:t>
            </a:r>
            <a:r>
              <a:rPr lang="en-US" sz="2000" dirty="0" smtClean="0"/>
              <a:t>courses.</a:t>
            </a:r>
            <a:endParaRPr lang="en-US" sz="2000" dirty="0"/>
          </a:p>
          <a:p>
            <a:pPr marL="742950" lvl="1" indent="-285750">
              <a:buClr>
                <a:schemeClr val="accent3">
                  <a:lumMod val="75000"/>
                </a:schemeClr>
              </a:buClr>
              <a:buFont typeface="Wingdings" panose="05000000000000000000" pitchFamily="2" charset="2"/>
              <a:buChar char="v"/>
            </a:pPr>
            <a:r>
              <a:rPr lang="en-US" sz="2000" dirty="0" smtClean="0"/>
              <a:t>Offers </a:t>
            </a:r>
            <a:r>
              <a:rPr lang="en-US" sz="2000" dirty="0"/>
              <a:t>opportunities for secondary students to acquire postsecondary </a:t>
            </a:r>
            <a:r>
              <a:rPr lang="en-US" sz="2000" dirty="0" smtClean="0"/>
              <a:t>credits.</a:t>
            </a:r>
            <a:endParaRPr lang="en-US" sz="2000" dirty="0"/>
          </a:p>
          <a:p>
            <a:pPr marL="742950" lvl="1" indent="-285750">
              <a:buClr>
                <a:schemeClr val="accent3">
                  <a:lumMod val="75000"/>
                </a:schemeClr>
              </a:buClr>
              <a:buFont typeface="Wingdings" panose="05000000000000000000" pitchFamily="2" charset="2"/>
              <a:buChar char="v"/>
            </a:pPr>
            <a:r>
              <a:rPr lang="en-US" sz="2000" dirty="0" smtClean="0"/>
              <a:t>Leads to </a:t>
            </a:r>
            <a:r>
              <a:rPr lang="en-US" sz="2000" dirty="0"/>
              <a:t>an industry-recognized credential or certificate at the postsecondary level, or an </a:t>
            </a:r>
            <a:r>
              <a:rPr lang="en-US" sz="2000" dirty="0" smtClean="0"/>
              <a:t>associate,  </a:t>
            </a:r>
            <a:r>
              <a:rPr lang="en-US" sz="2000" dirty="0"/>
              <a:t>or baccalaureate </a:t>
            </a:r>
            <a:r>
              <a:rPr lang="en-US" sz="2000" dirty="0" smtClean="0"/>
              <a:t>degree.</a:t>
            </a:r>
            <a:endParaRPr lang="en-US" sz="2000" dirty="0"/>
          </a:p>
        </p:txBody>
      </p:sp>
      <p:sp>
        <p:nvSpPr>
          <p:cNvPr id="4" name="Slide Number Placeholder 3"/>
          <p:cNvSpPr>
            <a:spLocks noGrp="1"/>
          </p:cNvSpPr>
          <p:nvPr>
            <p:ph type="sldNum" sz="quarter" idx="12"/>
          </p:nvPr>
        </p:nvSpPr>
        <p:spPr/>
        <p:txBody>
          <a:bodyPr/>
          <a:lstStyle/>
          <a:p>
            <a:fld id="{ECE08829-19A0-43C3-AA12-324B20965524}" type="slidenum">
              <a:rPr lang="en-US" smtClean="0"/>
              <a:t>6</a:t>
            </a:fld>
            <a:endParaRPr lang="en-US"/>
          </a:p>
        </p:txBody>
      </p:sp>
      <p:cxnSp>
        <p:nvCxnSpPr>
          <p:cNvPr id="5" name="Straight Connector 4"/>
          <p:cNvCxnSpPr/>
          <p:nvPr/>
        </p:nvCxnSpPr>
        <p:spPr>
          <a:xfrm>
            <a:off x="457200" y="1371600"/>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2400" y="6527884"/>
            <a:ext cx="5029200" cy="253916"/>
          </a:xfrm>
          <a:prstGeom prst="rect">
            <a:avLst/>
          </a:prstGeom>
          <a:noFill/>
        </p:spPr>
        <p:txBody>
          <a:bodyPr wrap="square" rtlCol="0">
            <a:spAutoFit/>
          </a:bodyPr>
          <a:lstStyle/>
          <a:p>
            <a:r>
              <a:rPr lang="en-US" sz="1050" dirty="0" smtClean="0"/>
              <a:t>Carl D. Perkins Career and Technical Education Act of 2006 [Section 122(c)(1)(A)]</a:t>
            </a:r>
            <a:endParaRPr lang="en-US" sz="1050" dirty="0"/>
          </a:p>
        </p:txBody>
      </p:sp>
    </p:spTree>
    <p:extLst>
      <p:ext uri="{BB962C8B-B14F-4D97-AF65-F5344CB8AC3E}">
        <p14:creationId xmlns:p14="http://schemas.microsoft.com/office/powerpoint/2010/main" val="335646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829-19A0-43C3-AA12-324B20965524}" type="slidenum">
              <a:rPr lang="en-US" smtClean="0"/>
              <a:t>7</a:t>
            </a:fld>
            <a:endParaRPr lang="en-US"/>
          </a:p>
        </p:txBody>
      </p:sp>
      <p:sp>
        <p:nvSpPr>
          <p:cNvPr id="3" name="TextBox 2"/>
          <p:cNvSpPr txBox="1"/>
          <p:nvPr/>
        </p:nvSpPr>
        <p:spPr>
          <a:xfrm>
            <a:off x="1371600" y="609600"/>
            <a:ext cx="6858000" cy="646331"/>
          </a:xfrm>
          <a:prstGeom prst="rect">
            <a:avLst/>
          </a:prstGeom>
          <a:noFill/>
        </p:spPr>
        <p:txBody>
          <a:bodyPr wrap="square" rtlCol="0">
            <a:spAutoFit/>
          </a:bodyPr>
          <a:lstStyle/>
          <a:p>
            <a:r>
              <a:rPr lang="en-US" sz="3600" b="1" dirty="0" smtClean="0">
                <a:solidFill>
                  <a:schemeClr val="accent1"/>
                </a:solidFill>
              </a:rPr>
              <a:t>Program of Study in Illinois</a:t>
            </a:r>
            <a:endParaRPr lang="en-US" sz="3600" b="1" dirty="0">
              <a:solidFill>
                <a:schemeClr val="accent1"/>
              </a:solidFill>
            </a:endParaRPr>
          </a:p>
        </p:txBody>
      </p:sp>
      <p:cxnSp>
        <p:nvCxnSpPr>
          <p:cNvPr id="4" name="Straight Connector 3"/>
          <p:cNvCxnSpPr/>
          <p:nvPr/>
        </p:nvCxnSpPr>
        <p:spPr>
          <a:xfrm>
            <a:off x="381000" y="12954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482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52400" y="2209800"/>
            <a:ext cx="0" cy="3810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67400" y="5029200"/>
            <a:ext cx="1752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6096000"/>
            <a:ext cx="1752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36222" y="6211669"/>
            <a:ext cx="2095500" cy="307777"/>
          </a:xfrm>
          <a:prstGeom prst="rect">
            <a:avLst/>
          </a:prstGeom>
          <a:noFill/>
        </p:spPr>
        <p:txBody>
          <a:bodyPr wrap="square" rtlCol="0">
            <a:spAutoFit/>
          </a:bodyPr>
          <a:lstStyle/>
          <a:p>
            <a:r>
              <a:rPr lang="en-US" sz="1400" dirty="0" smtClean="0"/>
              <a:t>Doesn’t stop at 2-year</a:t>
            </a:r>
            <a:endParaRPr lang="en-US" sz="1400" dirty="0"/>
          </a:p>
        </p:txBody>
      </p:sp>
      <p:sp>
        <p:nvSpPr>
          <p:cNvPr id="11" name="TextBox 10"/>
          <p:cNvSpPr txBox="1"/>
          <p:nvPr/>
        </p:nvSpPr>
        <p:spPr>
          <a:xfrm rot="20299976">
            <a:off x="129363" y="894250"/>
            <a:ext cx="1229285" cy="523220"/>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1400" dirty="0" smtClean="0"/>
              <a:t>Non-Duplicative</a:t>
            </a:r>
            <a:endParaRPr lang="en-US" sz="1400" dirty="0"/>
          </a:p>
        </p:txBody>
      </p:sp>
      <p:sp>
        <p:nvSpPr>
          <p:cNvPr id="12" name="Oval 11"/>
          <p:cNvSpPr/>
          <p:nvPr/>
        </p:nvSpPr>
        <p:spPr>
          <a:xfrm>
            <a:off x="2667000" y="4572000"/>
            <a:ext cx="1066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91312" y="4090943"/>
            <a:ext cx="1233087"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4572000"/>
            <a:ext cx="1066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21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94F2D49-3F17-43B5-A32D-478881DA1862}"/>
              </a:ext>
            </a:extLst>
          </p:cNvPr>
          <p:cNvSpPr txBox="1"/>
          <p:nvPr/>
        </p:nvSpPr>
        <p:spPr>
          <a:xfrm>
            <a:off x="76200" y="613827"/>
            <a:ext cx="8991600" cy="1200329"/>
          </a:xfrm>
          <a:prstGeom prst="rect">
            <a:avLst/>
          </a:prstGeom>
          <a:noFill/>
        </p:spPr>
        <p:txBody>
          <a:bodyPr wrap="square" rtlCol="0">
            <a:spAutoFit/>
          </a:bodyPr>
          <a:lstStyle/>
          <a:p>
            <a:pPr algn="ctr"/>
            <a:r>
              <a:rPr lang="en-US" sz="3600" b="1" dirty="0" smtClean="0">
                <a:solidFill>
                  <a:schemeClr val="accent1"/>
                </a:solidFill>
              </a:rPr>
              <a:t>OCTAE’s Programs of Study </a:t>
            </a:r>
          </a:p>
          <a:p>
            <a:pPr algn="ctr"/>
            <a:r>
              <a:rPr lang="en-US" sz="3600" b="1" dirty="0" smtClean="0">
                <a:solidFill>
                  <a:schemeClr val="accent1"/>
                </a:solidFill>
              </a:rPr>
              <a:t>Design Framework</a:t>
            </a:r>
            <a:endParaRPr lang="en-US" sz="3600" b="1" dirty="0">
              <a:solidFill>
                <a:schemeClr val="accent1"/>
              </a:solidFill>
            </a:endParaRPr>
          </a:p>
        </p:txBody>
      </p:sp>
      <p:sp>
        <p:nvSpPr>
          <p:cNvPr id="6" name="TextBox 5">
            <a:extLst>
              <a:ext uri="{FF2B5EF4-FFF2-40B4-BE49-F238E27FC236}">
                <a16:creationId xmlns:a16="http://schemas.microsoft.com/office/drawing/2014/main" xmlns="" id="{163A716D-8F15-4E36-B4B2-983816BBC41A}"/>
              </a:ext>
            </a:extLst>
          </p:cNvPr>
          <p:cNvSpPr txBox="1"/>
          <p:nvPr/>
        </p:nvSpPr>
        <p:spPr>
          <a:xfrm>
            <a:off x="207837" y="3733800"/>
            <a:ext cx="3962400" cy="2800767"/>
          </a:xfrm>
          <a:prstGeom prst="rect">
            <a:avLst/>
          </a:prstGeom>
          <a:noFill/>
        </p:spPr>
        <p:txBody>
          <a:bodyPr wrap="square" rtlCol="0">
            <a:spAutoFit/>
          </a:bodyPr>
          <a:lstStyle/>
          <a:p>
            <a:pPr marL="285750" indent="-285750">
              <a:buClr>
                <a:schemeClr val="accent2"/>
              </a:buClr>
              <a:buFont typeface="Wingdings" panose="05000000000000000000" pitchFamily="2" charset="2"/>
              <a:buChar char="v"/>
            </a:pPr>
            <a:r>
              <a:rPr lang="en-US" sz="1550" dirty="0" smtClean="0"/>
              <a:t>Legislation </a:t>
            </a:r>
            <a:r>
              <a:rPr lang="en-US" sz="1550" dirty="0"/>
              <a:t>&amp; Policies</a:t>
            </a:r>
          </a:p>
          <a:p>
            <a:pPr marL="285750" indent="-285750">
              <a:buClr>
                <a:schemeClr val="accent2"/>
              </a:buClr>
              <a:buFont typeface="Wingdings" panose="05000000000000000000" pitchFamily="2" charset="2"/>
              <a:buChar char="v"/>
            </a:pPr>
            <a:r>
              <a:rPr lang="en-US" sz="1550" dirty="0"/>
              <a:t>Partnerships</a:t>
            </a:r>
          </a:p>
          <a:p>
            <a:pPr marL="285750" indent="-285750">
              <a:buClr>
                <a:schemeClr val="accent2"/>
              </a:buClr>
              <a:buFont typeface="Wingdings" panose="05000000000000000000" pitchFamily="2" charset="2"/>
              <a:buChar char="v"/>
            </a:pPr>
            <a:r>
              <a:rPr lang="en-US" sz="1550" dirty="0"/>
              <a:t>Course Sequences</a:t>
            </a:r>
          </a:p>
          <a:p>
            <a:pPr marL="285750" indent="-285750">
              <a:buClr>
                <a:schemeClr val="accent2"/>
              </a:buClr>
              <a:buFont typeface="Wingdings" panose="05000000000000000000" pitchFamily="2" charset="2"/>
              <a:buChar char="v"/>
            </a:pPr>
            <a:r>
              <a:rPr lang="en-US" sz="1550" dirty="0"/>
              <a:t>College &amp; Career Readiness </a:t>
            </a:r>
            <a:r>
              <a:rPr lang="en-US" sz="1550" dirty="0" smtClean="0"/>
              <a:t>Standards </a:t>
            </a:r>
            <a:endParaRPr lang="en-US" sz="1550" dirty="0"/>
          </a:p>
          <a:p>
            <a:pPr marL="285750" indent="-285750">
              <a:buClr>
                <a:schemeClr val="accent2"/>
              </a:buClr>
              <a:buFont typeface="Wingdings" panose="05000000000000000000" pitchFamily="2" charset="2"/>
              <a:buChar char="v"/>
            </a:pPr>
            <a:r>
              <a:rPr lang="en-US" sz="1550" dirty="0"/>
              <a:t>Teaching &amp; Learning Strategies</a:t>
            </a:r>
          </a:p>
          <a:p>
            <a:pPr marL="285750" indent="-285750">
              <a:buClr>
                <a:schemeClr val="accent2"/>
              </a:buClr>
              <a:buFont typeface="Wingdings" panose="05000000000000000000" pitchFamily="2" charset="2"/>
              <a:buChar char="v"/>
            </a:pPr>
            <a:r>
              <a:rPr lang="en-US" sz="1550" dirty="0"/>
              <a:t>Guidance and Academic Counseling/Advisement</a:t>
            </a:r>
          </a:p>
          <a:p>
            <a:pPr marL="285750" indent="-285750">
              <a:buClr>
                <a:schemeClr val="accent2"/>
              </a:buClr>
              <a:buFont typeface="Wingdings" panose="05000000000000000000" pitchFamily="2" charset="2"/>
              <a:buChar char="v"/>
            </a:pPr>
            <a:r>
              <a:rPr lang="en-US" sz="1550" dirty="0"/>
              <a:t>Credit Transfer Agreements</a:t>
            </a:r>
          </a:p>
          <a:p>
            <a:pPr marL="285750" indent="-285750">
              <a:buClr>
                <a:schemeClr val="accent2"/>
              </a:buClr>
              <a:buFont typeface="Wingdings" panose="05000000000000000000" pitchFamily="2" charset="2"/>
              <a:buChar char="v"/>
            </a:pPr>
            <a:r>
              <a:rPr lang="en-US" sz="1550" dirty="0"/>
              <a:t>Professional Development</a:t>
            </a:r>
          </a:p>
          <a:p>
            <a:pPr marL="285750" indent="-285750">
              <a:buClr>
                <a:schemeClr val="accent2"/>
              </a:buClr>
              <a:buFont typeface="Wingdings" panose="05000000000000000000" pitchFamily="2" charset="2"/>
              <a:buChar char="v"/>
            </a:pPr>
            <a:r>
              <a:rPr lang="en-US" sz="1550" dirty="0"/>
              <a:t>Technical Skill Assessments</a:t>
            </a:r>
          </a:p>
          <a:p>
            <a:pPr marL="285750" indent="-285750">
              <a:buClr>
                <a:schemeClr val="accent2"/>
              </a:buClr>
              <a:buFont typeface="Wingdings" panose="05000000000000000000" pitchFamily="2" charset="2"/>
              <a:buChar char="v"/>
            </a:pPr>
            <a:r>
              <a:rPr lang="en-US" sz="1550" dirty="0"/>
              <a:t>Accountability &amp; Evaluation Systems</a:t>
            </a:r>
          </a:p>
        </p:txBody>
      </p:sp>
      <p:sp>
        <p:nvSpPr>
          <p:cNvPr id="7" name="Slide Number Placeholder 6"/>
          <p:cNvSpPr>
            <a:spLocks noGrp="1"/>
          </p:cNvSpPr>
          <p:nvPr>
            <p:ph type="sldNum" sz="quarter" idx="12"/>
          </p:nvPr>
        </p:nvSpPr>
        <p:spPr/>
        <p:txBody>
          <a:bodyPr/>
          <a:lstStyle/>
          <a:p>
            <a:fld id="{ECE08829-19A0-43C3-AA12-324B20965524}" type="slidenum">
              <a:rPr lang="en-US" smtClean="0"/>
              <a:t>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81200"/>
            <a:ext cx="4872037" cy="4267200"/>
          </a:xfrm>
          <a:prstGeom prst="rect">
            <a:avLst/>
          </a:prstGeom>
        </p:spPr>
      </p:pic>
      <p:sp>
        <p:nvSpPr>
          <p:cNvPr id="4" name="TextBox 3"/>
          <p:cNvSpPr txBox="1"/>
          <p:nvPr/>
        </p:nvSpPr>
        <p:spPr>
          <a:xfrm>
            <a:off x="4155282" y="6230779"/>
            <a:ext cx="4531518" cy="246221"/>
          </a:xfrm>
          <a:prstGeom prst="rect">
            <a:avLst/>
          </a:prstGeom>
          <a:noFill/>
        </p:spPr>
        <p:txBody>
          <a:bodyPr wrap="square" rtlCol="0">
            <a:spAutoFit/>
          </a:bodyPr>
          <a:lstStyle/>
          <a:p>
            <a:r>
              <a:rPr lang="en-US" sz="1000" i="1" dirty="0"/>
              <a:t>http://cte.ed.gov/initiatives/octaes-programs-of-study-design-framework</a:t>
            </a:r>
          </a:p>
        </p:txBody>
      </p:sp>
      <p:sp>
        <p:nvSpPr>
          <p:cNvPr id="5" name="Rectangle 4"/>
          <p:cNvSpPr/>
          <p:nvPr/>
        </p:nvSpPr>
        <p:spPr>
          <a:xfrm>
            <a:off x="231338" y="2133600"/>
            <a:ext cx="3492381" cy="1384995"/>
          </a:xfrm>
          <a:prstGeom prst="rect">
            <a:avLst/>
          </a:prstGeom>
        </p:spPr>
        <p:txBody>
          <a:bodyPr wrap="square">
            <a:spAutoFit/>
          </a:bodyPr>
          <a:lstStyle/>
          <a:p>
            <a:r>
              <a:rPr lang="en-US" sz="1400" b="1" dirty="0"/>
              <a:t>Framework Supporting Elements</a:t>
            </a:r>
          </a:p>
          <a:p>
            <a:r>
              <a:rPr lang="en-US" sz="1400" dirty="0"/>
              <a:t>The framework contains 10 supporting elements</a:t>
            </a:r>
            <a:r>
              <a:rPr lang="en-US" sz="1400" baseline="30000" dirty="0"/>
              <a:t>*</a:t>
            </a:r>
            <a:r>
              <a:rPr lang="en-US" sz="1400" dirty="0"/>
              <a:t> that are viewed by CTE practitioners as instrumental for creating and implementing high quality, comprehensive programs of study.</a:t>
            </a:r>
          </a:p>
        </p:txBody>
      </p:sp>
      <p:cxnSp>
        <p:nvCxnSpPr>
          <p:cNvPr id="9" name="Straight Connector 8"/>
          <p:cNvCxnSpPr/>
          <p:nvPr/>
        </p:nvCxnSpPr>
        <p:spPr>
          <a:xfrm>
            <a:off x="685800" y="1828800"/>
            <a:ext cx="76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90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09600"/>
            <a:ext cx="6400800" cy="769441"/>
          </a:xfrm>
          <a:prstGeom prst="rect">
            <a:avLst/>
          </a:prstGeom>
          <a:noFill/>
        </p:spPr>
        <p:txBody>
          <a:bodyPr wrap="square" rtlCol="0">
            <a:spAutoFit/>
          </a:bodyPr>
          <a:lstStyle/>
          <a:p>
            <a:r>
              <a:rPr lang="en-US" sz="4400" b="1" dirty="0" smtClean="0">
                <a:solidFill>
                  <a:schemeClr val="accent1"/>
                </a:solidFill>
              </a:rPr>
              <a:t>Developing your POS</a:t>
            </a:r>
            <a:endParaRPr lang="en-US" sz="4400" b="1" dirty="0">
              <a:solidFill>
                <a:schemeClr val="accent1"/>
              </a:solidFill>
            </a:endParaRPr>
          </a:p>
        </p:txBody>
      </p:sp>
      <p:sp>
        <p:nvSpPr>
          <p:cNvPr id="3" name="TextBox 2"/>
          <p:cNvSpPr txBox="1"/>
          <p:nvPr/>
        </p:nvSpPr>
        <p:spPr>
          <a:xfrm>
            <a:off x="609600" y="1676400"/>
            <a:ext cx="4114800" cy="2031325"/>
          </a:xfrm>
          <a:prstGeom prst="rect">
            <a:avLst/>
          </a:prstGeom>
          <a:noFill/>
        </p:spPr>
        <p:txBody>
          <a:bodyPr wrap="square" rtlCol="0">
            <a:spAutoFit/>
          </a:bodyPr>
          <a:lstStyle/>
          <a:p>
            <a:pPr marL="342900" indent="-342900">
              <a:buClr>
                <a:schemeClr val="accent3"/>
              </a:buClr>
              <a:buFont typeface="Wingdings" panose="05000000000000000000" pitchFamily="2" charset="2"/>
              <a:buChar char="v"/>
            </a:pPr>
            <a:r>
              <a:rPr lang="en-US" dirty="0" smtClean="0"/>
              <a:t>Create a Partnership </a:t>
            </a:r>
          </a:p>
          <a:p>
            <a:pPr marL="342900" indent="-342900">
              <a:buClr>
                <a:schemeClr val="accent3"/>
              </a:buClr>
              <a:buFont typeface="Wingdings" panose="05000000000000000000" pitchFamily="2" charset="2"/>
              <a:buChar char="v"/>
            </a:pPr>
            <a:r>
              <a:rPr lang="en-US" dirty="0" smtClean="0"/>
              <a:t>Building the POS foundation</a:t>
            </a:r>
          </a:p>
          <a:p>
            <a:pPr marL="342900" indent="-342900">
              <a:buClr>
                <a:schemeClr val="accent3"/>
              </a:buClr>
              <a:buFont typeface="Wingdings" panose="05000000000000000000" pitchFamily="2" charset="2"/>
              <a:buChar char="v"/>
            </a:pPr>
            <a:r>
              <a:rPr lang="en-US" dirty="0" smtClean="0"/>
              <a:t>Design the POS</a:t>
            </a:r>
          </a:p>
          <a:p>
            <a:pPr marL="342900" indent="-342900">
              <a:buClr>
                <a:schemeClr val="accent3"/>
              </a:buClr>
              <a:buFont typeface="Wingdings" panose="05000000000000000000" pitchFamily="2" charset="2"/>
              <a:buChar char="v"/>
            </a:pPr>
            <a:r>
              <a:rPr lang="en-US" dirty="0" smtClean="0"/>
              <a:t>Develop Articulation/Dual Credit</a:t>
            </a:r>
          </a:p>
          <a:p>
            <a:pPr marL="342900" indent="-342900">
              <a:buClr>
                <a:schemeClr val="accent3"/>
              </a:buClr>
              <a:buFont typeface="Wingdings" panose="05000000000000000000" pitchFamily="2" charset="2"/>
              <a:buChar char="v"/>
            </a:pPr>
            <a:r>
              <a:rPr lang="en-US" dirty="0" smtClean="0"/>
              <a:t>Implement the POS</a:t>
            </a:r>
          </a:p>
          <a:p>
            <a:pPr marL="342900" indent="-342900">
              <a:buClr>
                <a:schemeClr val="accent3"/>
              </a:buClr>
              <a:buFont typeface="Wingdings" panose="05000000000000000000" pitchFamily="2" charset="2"/>
              <a:buChar char="v"/>
            </a:pPr>
            <a:r>
              <a:rPr lang="en-US" dirty="0" smtClean="0"/>
              <a:t>Assessments</a:t>
            </a:r>
          </a:p>
          <a:p>
            <a:pPr marL="342900" indent="-342900">
              <a:buClr>
                <a:schemeClr val="accent3"/>
              </a:buClr>
              <a:buFont typeface="Wingdings" panose="05000000000000000000" pitchFamily="2" charset="2"/>
              <a:buChar char="v"/>
            </a:pPr>
            <a:r>
              <a:rPr lang="en-US" dirty="0" smtClean="0"/>
              <a:t>Evaluating and Improving the POS</a:t>
            </a:r>
            <a:endParaRPr lang="en-US" dirty="0"/>
          </a:p>
        </p:txBody>
      </p:sp>
      <p:cxnSp>
        <p:nvCxnSpPr>
          <p:cNvPr id="5" name="Straight Connector 4"/>
          <p:cNvCxnSpPr/>
          <p:nvPr/>
        </p:nvCxnSpPr>
        <p:spPr>
          <a:xfrm>
            <a:off x="609600" y="14478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CE08829-19A0-43C3-AA12-324B20965524}" type="slidenum">
              <a:rPr lang="en-US" smtClean="0"/>
              <a:t>9</a:t>
            </a:fld>
            <a:endParaRPr lang="en-US"/>
          </a:p>
        </p:txBody>
      </p:sp>
      <p:sp>
        <p:nvSpPr>
          <p:cNvPr id="6" name="TextBox 5"/>
          <p:cNvSpPr txBox="1"/>
          <p:nvPr/>
        </p:nvSpPr>
        <p:spPr>
          <a:xfrm>
            <a:off x="595357" y="3962400"/>
            <a:ext cx="8153400" cy="3077766"/>
          </a:xfrm>
          <a:prstGeom prst="rect">
            <a:avLst/>
          </a:prstGeom>
          <a:noFill/>
        </p:spPr>
        <p:txBody>
          <a:bodyPr wrap="square" rtlCol="0">
            <a:spAutoFit/>
          </a:bodyPr>
          <a:lstStyle/>
          <a:p>
            <a:pPr algn="ctr">
              <a:spcAft>
                <a:spcPts val="1200"/>
              </a:spcAft>
            </a:pPr>
            <a:r>
              <a:rPr lang="en-US" sz="2000" dirty="0" smtClean="0">
                <a:solidFill>
                  <a:schemeClr val="tx2"/>
                </a:solidFill>
              </a:rPr>
              <a:t>The </a:t>
            </a:r>
            <a:r>
              <a:rPr lang="en-US" sz="2000" i="1" dirty="0" smtClean="0">
                <a:solidFill>
                  <a:schemeClr val="tx2"/>
                </a:solidFill>
              </a:rPr>
              <a:t>Illinois</a:t>
            </a:r>
            <a:r>
              <a:rPr lang="en-US" sz="2000" dirty="0" smtClean="0">
                <a:solidFill>
                  <a:schemeClr val="tx2"/>
                </a:solidFill>
              </a:rPr>
              <a:t> </a:t>
            </a:r>
            <a:r>
              <a:rPr lang="en-US" sz="2000" i="1" dirty="0" smtClean="0">
                <a:solidFill>
                  <a:schemeClr val="tx2"/>
                </a:solidFill>
              </a:rPr>
              <a:t>Programs of Study Expectations Tool</a:t>
            </a:r>
            <a:r>
              <a:rPr lang="en-US" sz="2000" dirty="0" smtClean="0">
                <a:solidFill>
                  <a:schemeClr val="tx2"/>
                </a:solidFill>
              </a:rPr>
              <a:t> was created as a way to proceed with the development process. It is designed to:</a:t>
            </a:r>
          </a:p>
          <a:p>
            <a:pPr marL="342900" indent="-342900">
              <a:buClr>
                <a:schemeClr val="accent2"/>
              </a:buClr>
              <a:buFont typeface="Wingdings" panose="05000000000000000000" pitchFamily="2" charset="2"/>
              <a:buChar char="v"/>
            </a:pPr>
            <a:r>
              <a:rPr lang="en-US" dirty="0"/>
              <a:t>Be interactive</a:t>
            </a:r>
          </a:p>
          <a:p>
            <a:pPr marL="342900" indent="-342900">
              <a:buClr>
                <a:schemeClr val="accent2"/>
              </a:buClr>
              <a:buFont typeface="Wingdings" panose="05000000000000000000" pitchFamily="2" charset="2"/>
              <a:buChar char="v"/>
            </a:pPr>
            <a:r>
              <a:rPr lang="en-US" dirty="0"/>
              <a:t>Meet Federal requirements</a:t>
            </a:r>
          </a:p>
          <a:p>
            <a:pPr marL="342900" indent="-342900">
              <a:buClr>
                <a:schemeClr val="accent2"/>
              </a:buClr>
              <a:buFont typeface="Wingdings" panose="05000000000000000000" pitchFamily="2" charset="2"/>
              <a:buChar char="v"/>
            </a:pPr>
            <a:r>
              <a:rPr lang="en-US" dirty="0"/>
              <a:t>Meet Illinois Standards</a:t>
            </a:r>
          </a:p>
          <a:p>
            <a:pPr marL="342900" indent="-342900">
              <a:buClr>
                <a:schemeClr val="accent2"/>
              </a:buClr>
              <a:buFont typeface="Wingdings" panose="05000000000000000000" pitchFamily="2" charset="2"/>
              <a:buChar char="v"/>
            </a:pPr>
            <a:r>
              <a:rPr lang="en-US" dirty="0"/>
              <a:t>Guide the users in designing and implementing programs of study</a:t>
            </a:r>
          </a:p>
          <a:p>
            <a:pPr marL="342900" indent="-342900">
              <a:buClr>
                <a:schemeClr val="accent2"/>
              </a:buClr>
              <a:buFont typeface="Wingdings" panose="05000000000000000000" pitchFamily="2" charset="2"/>
              <a:buChar char="v"/>
            </a:pPr>
            <a:r>
              <a:rPr lang="en-US" dirty="0"/>
              <a:t>Provide examples of evidence</a:t>
            </a:r>
          </a:p>
          <a:p>
            <a:pPr marL="342900" indent="-342900">
              <a:buClr>
                <a:schemeClr val="accent2"/>
              </a:buClr>
              <a:buFont typeface="Wingdings" panose="05000000000000000000" pitchFamily="2" charset="2"/>
              <a:buChar char="v"/>
            </a:pPr>
            <a:r>
              <a:rPr lang="en-US" dirty="0"/>
              <a:t>Suggest examples of supporting materials</a:t>
            </a:r>
          </a:p>
          <a:p>
            <a:pPr marL="342900" indent="-342900">
              <a:buClr>
                <a:schemeClr val="accent2"/>
              </a:buClr>
              <a:buFont typeface="Wingdings" panose="05000000000000000000" pitchFamily="2" charset="2"/>
              <a:buChar char="v"/>
            </a:pPr>
            <a:r>
              <a:rPr lang="en-US" dirty="0"/>
              <a:t>Re-evaluate existing Programs of Study</a:t>
            </a: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676400"/>
            <a:ext cx="3352800" cy="18669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785674" y="3563779"/>
            <a:ext cx="2560316" cy="246221"/>
          </a:xfrm>
          <a:prstGeom prst="rect">
            <a:avLst/>
          </a:prstGeom>
        </p:spPr>
        <p:txBody>
          <a:bodyPr wrap="none">
            <a:spAutoFit/>
          </a:bodyPr>
          <a:lstStyle/>
          <a:p>
            <a:r>
              <a:rPr lang="en-US" sz="1000" i="1" dirty="0">
                <a:solidFill>
                  <a:srgbClr val="7030A0"/>
                </a:solidFill>
              </a:rPr>
              <a:t>https://www.iccb.org/cte/?page_id=133</a:t>
            </a:r>
          </a:p>
        </p:txBody>
      </p:sp>
    </p:spTree>
    <p:extLst>
      <p:ext uri="{BB962C8B-B14F-4D97-AF65-F5344CB8AC3E}">
        <p14:creationId xmlns:p14="http://schemas.microsoft.com/office/powerpoint/2010/main" val="151622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18627</TotalTime>
  <Words>1584</Words>
  <Application>Microsoft Office PowerPoint</Application>
  <PresentationFormat>On-screen Show (4:3)</PresentationFormat>
  <Paragraphs>258</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Connecting the Dots   from Programs of Study     to Career Pathways</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Career Pathways Workforce Innovation and Opportunity Act (WIOA)</vt:lpstr>
      <vt:lpstr>PowerPoint Presentation</vt:lpstr>
      <vt:lpstr>Three Essential Features of Career Pathways </vt:lpstr>
      <vt:lpstr>PowerPoint Presentation</vt:lpstr>
      <vt:lpstr>Sample Career Pathway Program Components</vt:lpstr>
      <vt:lpstr>Understanding Career Pathways </vt:lpstr>
      <vt:lpstr>PowerPoint Presentation</vt:lpstr>
      <vt:lpstr>PowerPoint Presentation</vt:lpstr>
      <vt:lpstr>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and Understanding Career Pathways</dc:title>
  <dc:creator>Brian Durham</dc:creator>
  <cp:lastModifiedBy>Brittany Boston</cp:lastModifiedBy>
  <cp:revision>196</cp:revision>
  <cp:lastPrinted>2017-09-15T18:33:50Z</cp:lastPrinted>
  <dcterms:created xsi:type="dcterms:W3CDTF">2016-09-21T15:33:42Z</dcterms:created>
  <dcterms:modified xsi:type="dcterms:W3CDTF">2017-09-15T19:45:07Z</dcterms:modified>
</cp:coreProperties>
</file>